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96" r:id="rId2"/>
    <p:sldId id="299" r:id="rId3"/>
    <p:sldId id="259" r:id="rId4"/>
    <p:sldId id="300" r:id="rId5"/>
    <p:sldId id="301" r:id="rId6"/>
    <p:sldId id="302" r:id="rId7"/>
    <p:sldId id="303" r:id="rId8"/>
    <p:sldId id="304" r:id="rId9"/>
    <p:sldId id="286" r:id="rId10"/>
    <p:sldId id="291" r:id="rId11"/>
    <p:sldId id="287" r:id="rId12"/>
    <p:sldId id="334" r:id="rId13"/>
    <p:sldId id="305" r:id="rId14"/>
    <p:sldId id="306" r:id="rId15"/>
    <p:sldId id="293" r:id="rId16"/>
    <p:sldId id="329" r:id="rId17"/>
    <p:sldId id="330" r:id="rId18"/>
    <p:sldId id="331" r:id="rId19"/>
    <p:sldId id="309" r:id="rId20"/>
    <p:sldId id="310" r:id="rId21"/>
    <p:sldId id="311" r:id="rId22"/>
    <p:sldId id="312" r:id="rId23"/>
    <p:sldId id="313" r:id="rId24"/>
    <p:sldId id="314" r:id="rId25"/>
    <p:sldId id="315" r:id="rId26"/>
    <p:sldId id="316" r:id="rId27"/>
    <p:sldId id="317" r:id="rId28"/>
    <p:sldId id="332" r:id="rId29"/>
    <p:sldId id="320" r:id="rId30"/>
    <p:sldId id="321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C0A86"/>
    <a:srgbClr val="6CBE46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62" autoAdjust="0"/>
  </p:normalViewPr>
  <p:slideViewPr>
    <p:cSldViewPr>
      <p:cViewPr varScale="1">
        <p:scale>
          <a:sx n="105" d="100"/>
          <a:sy n="105" d="100"/>
        </p:scale>
        <p:origin x="179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48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97628DF-8F41-40B8-8036-1982BEC7206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13B82DA6-17CA-47CC-835B-6F3F4C1ABB95}" type="datetimeFigureOut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327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9F56823F-5107-44B2-B98B-A6D7A0687DB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815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05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981075"/>
            <a:ext cx="2058988" cy="5145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81075"/>
            <a:ext cx="6029325" cy="5145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552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1075"/>
            <a:ext cx="8229600" cy="85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9138"/>
            <a:ext cx="4038600" cy="4137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038600" cy="4137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500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465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707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9138"/>
            <a:ext cx="4038600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038600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484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69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5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587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125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311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81075"/>
            <a:ext cx="8229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9138"/>
            <a:ext cx="8229600" cy="413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0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  <p:pic>
        <p:nvPicPr>
          <p:cNvPr id="2" name="Picture 8" descr="dt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6199188"/>
            <a:ext cx="117157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C0A86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22288" indent="-650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231900" indent="-228600" algn="l" rtl="0" eaLnBrk="0" fontAlgn="base" hangingPunct="0">
        <a:spcBef>
          <a:spcPct val="20000"/>
        </a:spcBef>
        <a:spcAft>
          <a:spcPct val="0"/>
        </a:spcAft>
        <a:buClr>
          <a:srgbClr val="EC0A86"/>
        </a:buClr>
        <a:buChar char="•"/>
        <a:defRPr sz="2000">
          <a:solidFill>
            <a:schemeClr val="tx1"/>
          </a:solidFill>
          <a:latin typeface="+mn-lt"/>
        </a:defRPr>
      </a:lvl3pPr>
      <a:lvl4pPr marL="1639888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C0A86"/>
        </a:buClr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se.gov.uk/statistic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graphicFrame>
        <p:nvGraphicFramePr>
          <p:cNvPr id="2051" name="Object 18"/>
          <p:cNvGraphicFramePr>
            <a:graphicFrameLocks noChangeAspect="1"/>
          </p:cNvGraphicFramePr>
          <p:nvPr/>
        </p:nvGraphicFramePr>
        <p:xfrm>
          <a:off x="0" y="0"/>
          <a:ext cx="9144000" cy="169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Image" r:id="rId3" imgW="21333333" imgH="3961905" progId="Photoshop.Image.10">
                  <p:embed/>
                </p:oleObj>
              </mc:Choice>
              <mc:Fallback>
                <p:oleObj name="Image" r:id="rId3" imgW="21333333" imgH="3961905" progId="Photoshop.Image.10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69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492375"/>
            <a:ext cx="7772400" cy="1152525"/>
          </a:xfrm>
        </p:spPr>
        <p:txBody>
          <a:bodyPr/>
          <a:lstStyle/>
          <a:p>
            <a:pPr eaLnBrk="1" hangingPunct="1"/>
            <a:r>
              <a:rPr lang="en-GB" altLang="en-US" sz="4400" smtClean="0"/>
              <a:t>Safety in the workplace</a:t>
            </a:r>
            <a:endParaRPr lang="en-US" altLang="en-US" sz="4400" smtClean="0"/>
          </a:p>
        </p:txBody>
      </p:sp>
      <p:sp>
        <p:nvSpPr>
          <p:cNvPr id="2053" name="Text Box 13"/>
          <p:cNvSpPr txBox="1">
            <a:spLocks noChangeArrowheads="1"/>
          </p:cNvSpPr>
          <p:nvPr/>
        </p:nvSpPr>
        <p:spPr bwMode="auto">
          <a:xfrm>
            <a:off x="3995738" y="115888"/>
            <a:ext cx="5184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600">
                <a:solidFill>
                  <a:schemeClr val="bg1"/>
                </a:solidFill>
              </a:rPr>
              <a:t>Ian Bark &amp; Lloyd Ansell</a:t>
            </a:r>
            <a:endParaRPr lang="en-US" altLang="en-US" sz="1600">
              <a:solidFill>
                <a:schemeClr val="bg1"/>
              </a:solidFill>
            </a:endParaRPr>
          </a:p>
        </p:txBody>
      </p:sp>
      <p:sp>
        <p:nvSpPr>
          <p:cNvPr id="2054" name="Text Box 14"/>
          <p:cNvSpPr txBox="1">
            <a:spLocks noChangeArrowheads="1"/>
          </p:cNvSpPr>
          <p:nvPr/>
        </p:nvSpPr>
        <p:spPr bwMode="auto">
          <a:xfrm>
            <a:off x="3995738" y="417513"/>
            <a:ext cx="48244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200">
                <a:solidFill>
                  <a:schemeClr val="bg1"/>
                </a:solidFill>
              </a:rPr>
              <a:t>Series Editor: Louise T Davies</a:t>
            </a:r>
            <a:endParaRPr lang="en-US" altLang="en-US" sz="1200">
              <a:solidFill>
                <a:schemeClr val="bg1"/>
              </a:solidFill>
            </a:endParaRPr>
          </a:p>
        </p:txBody>
      </p:sp>
      <p:graphicFrame>
        <p:nvGraphicFramePr>
          <p:cNvPr id="2055" name="Object 15"/>
          <p:cNvGraphicFramePr>
            <a:graphicFrameLocks noChangeAspect="1"/>
          </p:cNvGraphicFramePr>
          <p:nvPr/>
        </p:nvGraphicFramePr>
        <p:xfrm>
          <a:off x="71438" y="5632450"/>
          <a:ext cx="2339975" cy="1109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Image" r:id="rId5" imgW="3238095" imgH="1536508" progId="Photoshop.Image.10">
                  <p:embed/>
                </p:oleObj>
              </mc:Choice>
              <mc:Fallback>
                <p:oleObj name="Image" r:id="rId5" imgW="3238095" imgH="1536508" progId="Photoshop.Image.10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5632450"/>
                        <a:ext cx="2339975" cy="1109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6" name="Picture 16" descr="L1 LHS J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1484313"/>
            <a:ext cx="3255962" cy="497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468313" y="2924175"/>
            <a:ext cx="3167062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This floor-mounted pillar drill has all the usual safety features. However, at the bottom you can see a kick stop, which is an additional safety feature.</a:t>
            </a:r>
          </a:p>
        </p:txBody>
      </p:sp>
      <p:sp>
        <p:nvSpPr>
          <p:cNvPr id="51207" name="AutoShape 7"/>
          <p:cNvSpPr>
            <a:spLocks noChangeArrowheads="1"/>
          </p:cNvSpPr>
          <p:nvPr/>
        </p:nvSpPr>
        <p:spPr bwMode="auto">
          <a:xfrm rot="5400000">
            <a:off x="2449513" y="5048250"/>
            <a:ext cx="1654175" cy="72072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5724525" y="1273175"/>
            <a:ext cx="3044825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4013" indent="-354013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b="1"/>
              <a:t>When using a pillar drill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800"/>
              <a:t>Always wear goggles.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800"/>
              <a:t>Wear an apron to cover loose clothing.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800"/>
              <a:t>Tie hair back.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800"/>
              <a:t>No loose jewellery around the wrist.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800"/>
              <a:t>Only one person to use the machine.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800"/>
              <a:t>Hold work in a hand vice.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800"/>
              <a:t>Machine guard in place.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800"/>
              <a:t>Follow any other safety guidelines issued by professional bodies.</a:t>
            </a:r>
          </a:p>
        </p:txBody>
      </p:sp>
      <p:sp>
        <p:nvSpPr>
          <p:cNvPr id="11270" name="Text Box 9"/>
          <p:cNvSpPr txBox="1">
            <a:spLocks noChangeArrowheads="1"/>
          </p:cNvSpPr>
          <p:nvPr/>
        </p:nvSpPr>
        <p:spPr bwMode="auto">
          <a:xfrm>
            <a:off x="3924300" y="64912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  <p:sp>
        <p:nvSpPr>
          <p:cNvPr id="11271" name="Rectangle 10"/>
          <p:cNvSpPr>
            <a:spLocks noChangeArrowheads="1"/>
          </p:cNvSpPr>
          <p:nvPr/>
        </p:nvSpPr>
        <p:spPr bwMode="auto">
          <a:xfrm>
            <a:off x="468313" y="981075"/>
            <a:ext cx="403225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3600" b="1">
                <a:solidFill>
                  <a:srgbClr val="EC0A86"/>
                </a:solidFill>
              </a:rPr>
              <a:t>Pillar drills (2)</a:t>
            </a:r>
            <a:endParaRPr lang="en-US" altLang="en-US" sz="3600" b="1">
              <a:solidFill>
                <a:srgbClr val="EC0A86"/>
              </a:solidFill>
            </a:endParaRPr>
          </a:p>
        </p:txBody>
      </p:sp>
      <p:sp>
        <p:nvSpPr>
          <p:cNvPr id="11272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5"/>
          <p:cNvSpPr txBox="1">
            <a:spLocks noChangeArrowheads="1"/>
          </p:cNvSpPr>
          <p:nvPr/>
        </p:nvSpPr>
        <p:spPr bwMode="auto">
          <a:xfrm>
            <a:off x="3687763" y="64008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468313" y="2060575"/>
            <a:ext cx="2663825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4013" indent="-354013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2000"/>
              <a:t>Lathes are a very useful but very dangerous piece of machinery.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000"/>
              <a:t>There’s no guard on this lathe!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000"/>
              <a:t>Why might this be a health and safety concern?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000"/>
              <a:t>How could it be made safer?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00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468313" y="981075"/>
            <a:ext cx="8229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3600" b="1">
                <a:solidFill>
                  <a:srgbClr val="EC0A86"/>
                </a:solidFill>
              </a:rPr>
              <a:t>Lathes (1)</a:t>
            </a:r>
            <a:endParaRPr lang="en-US" altLang="en-US" sz="3600" b="1">
              <a:solidFill>
                <a:srgbClr val="EC0A86"/>
              </a:solidFill>
            </a:endParaRPr>
          </a:p>
        </p:txBody>
      </p:sp>
      <p:sp>
        <p:nvSpPr>
          <p:cNvPr id="12293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47118" name="Picture 14" descr="U2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1916113"/>
            <a:ext cx="5292725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Lathes (2)</a:t>
            </a:r>
            <a:endParaRPr lang="en-US" altLang="en-US" smtClean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2601913" cy="4137025"/>
          </a:xfrm>
        </p:spPr>
        <p:txBody>
          <a:bodyPr/>
          <a:lstStyle/>
          <a:p>
            <a:r>
              <a:rPr lang="en-GB" altLang="en-US" sz="2000" smtClean="0"/>
              <a:t>Examine this image and discuss with the class whether you think the lathe is safe to use.</a:t>
            </a:r>
          </a:p>
          <a:p>
            <a:r>
              <a:rPr lang="en-GB" altLang="en-US" sz="2000" smtClean="0"/>
              <a:t>Ask your teacher about key issues and look at equipment in your own workshop to help you.</a:t>
            </a:r>
            <a:endParaRPr lang="en-US" altLang="en-US" sz="2000" smtClean="0"/>
          </a:p>
        </p:txBody>
      </p:sp>
      <p:pic>
        <p:nvPicPr>
          <p:cNvPr id="114692" name="Picture 4" descr="U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1989138"/>
            <a:ext cx="5256213" cy="394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14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Heat strip</a:t>
            </a:r>
            <a:endParaRPr lang="en-US" altLang="en-US" smtClean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3467100" cy="4137025"/>
          </a:xfrm>
        </p:spPr>
        <p:txBody>
          <a:bodyPr/>
          <a:lstStyle/>
          <a:p>
            <a:r>
              <a:rPr lang="en-GB" altLang="en-US" sz="2000" smtClean="0"/>
              <a:t>The heat strip has plenty of signals to tell the user where the heat is.</a:t>
            </a:r>
          </a:p>
          <a:p>
            <a:r>
              <a:rPr lang="en-GB" altLang="en-US" sz="2000" smtClean="0"/>
              <a:t>The red parts denote where the hot strip is, and therefore it is important to exercise caution here.</a:t>
            </a:r>
          </a:p>
          <a:p>
            <a:r>
              <a:rPr lang="en-GB" altLang="en-US" sz="2000" smtClean="0"/>
              <a:t>The main point about this is not to leave any heating unattended, as this can cause a fire and/or toxic fumes.</a:t>
            </a:r>
            <a:endParaRPr lang="en-US" altLang="en-US" sz="2000" smtClean="0"/>
          </a:p>
        </p:txBody>
      </p:sp>
      <p:pic>
        <p:nvPicPr>
          <p:cNvPr id="72711" name="Picture 7" descr="U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2420938"/>
            <a:ext cx="4608513" cy="271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Sanders</a:t>
            </a:r>
            <a:endParaRPr lang="en-US" altLang="en-US" smtClean="0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6419850" cy="4137025"/>
          </a:xfrm>
        </p:spPr>
        <p:txBody>
          <a:bodyPr/>
          <a:lstStyle/>
          <a:p>
            <a:r>
              <a:rPr lang="en-GB" altLang="en-US" sz="2000" smtClean="0"/>
              <a:t>There are different types of sander:</a:t>
            </a:r>
          </a:p>
          <a:p>
            <a:pPr>
              <a:buFontTx/>
              <a:buNone/>
            </a:pPr>
            <a:r>
              <a:rPr lang="en-GB" altLang="en-US" sz="2000" smtClean="0"/>
              <a:t>	</a:t>
            </a:r>
            <a:r>
              <a:rPr lang="en-GB" altLang="en-US" sz="2000" smtClean="0">
                <a:cs typeface="Arial" panose="020B0604020202020204" pitchFamily="34" charset="0"/>
              </a:rPr>
              <a:t>– </a:t>
            </a:r>
            <a:r>
              <a:rPr lang="en-GB" altLang="en-US" sz="2000" smtClean="0"/>
              <a:t>the hand-held belt sander</a:t>
            </a:r>
          </a:p>
          <a:p>
            <a:pPr>
              <a:buFontTx/>
              <a:buNone/>
            </a:pPr>
            <a:r>
              <a:rPr lang="en-GB" altLang="en-US" sz="2000" smtClean="0"/>
              <a:t>	</a:t>
            </a:r>
            <a:r>
              <a:rPr lang="en-GB" altLang="en-US" sz="2000" smtClean="0">
                <a:cs typeface="Arial" panose="020B0604020202020204" pitchFamily="34" charset="0"/>
              </a:rPr>
              <a:t>– </a:t>
            </a:r>
            <a:r>
              <a:rPr lang="en-GB" altLang="en-US" sz="2000" smtClean="0"/>
              <a:t>the stand-alone floor-mounted sander</a:t>
            </a:r>
          </a:p>
          <a:p>
            <a:pPr>
              <a:buFontTx/>
              <a:buNone/>
            </a:pPr>
            <a:r>
              <a:rPr lang="en-GB" altLang="en-US" sz="2000" smtClean="0"/>
              <a:t>	</a:t>
            </a:r>
            <a:r>
              <a:rPr lang="en-GB" altLang="en-US" sz="2000" smtClean="0">
                <a:cs typeface="Arial" panose="020B0604020202020204" pitchFamily="34" charset="0"/>
              </a:rPr>
              <a:t>– </a:t>
            </a:r>
            <a:r>
              <a:rPr lang="en-GB" altLang="en-US" sz="2000" smtClean="0"/>
              <a:t>the circular sander.</a:t>
            </a:r>
          </a:p>
          <a:p>
            <a:r>
              <a:rPr lang="en-GB" altLang="en-US" sz="2000" smtClean="0"/>
              <a:t>All of these require the use of goggles and an apron for protection.</a:t>
            </a:r>
          </a:p>
          <a:p>
            <a:r>
              <a:rPr lang="en-GB" altLang="en-US" sz="2000" smtClean="0"/>
              <a:t>They should also be fitted with extraction to prevent the user from breathing in dust and fumes.</a:t>
            </a:r>
            <a:endParaRPr lang="en-US" altLang="en-US" sz="2000" smtClean="0"/>
          </a:p>
        </p:txBody>
      </p:sp>
      <p:sp>
        <p:nvSpPr>
          <p:cNvPr id="15364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0"/>
          <p:cNvSpPr txBox="1">
            <a:spLocks noChangeArrowheads="1"/>
          </p:cNvSpPr>
          <p:nvPr/>
        </p:nvSpPr>
        <p:spPr bwMode="auto">
          <a:xfrm>
            <a:off x="2484438" y="24209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  <p:sp>
        <p:nvSpPr>
          <p:cNvPr id="16387" name="Rectangle 11"/>
          <p:cNvSpPr>
            <a:spLocks noChangeArrowheads="1"/>
          </p:cNvSpPr>
          <p:nvPr/>
        </p:nvSpPr>
        <p:spPr bwMode="auto">
          <a:xfrm>
            <a:off x="468313" y="981075"/>
            <a:ext cx="8229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3600" b="1">
                <a:solidFill>
                  <a:srgbClr val="EC0A86"/>
                </a:solidFill>
              </a:rPr>
              <a:t>Hand-held belt sander</a:t>
            </a:r>
            <a:endParaRPr lang="en-US" altLang="en-US" sz="3600" b="1">
              <a:solidFill>
                <a:srgbClr val="EC0A86"/>
              </a:solidFill>
            </a:endParaRPr>
          </a:p>
        </p:txBody>
      </p:sp>
      <p:pic>
        <p:nvPicPr>
          <p:cNvPr id="53262" name="Picture 14" descr="U2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2351088"/>
            <a:ext cx="4271963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64" name="Text Box 16"/>
          <p:cNvSpPr txBox="1">
            <a:spLocks noChangeArrowheads="1"/>
          </p:cNvSpPr>
          <p:nvPr/>
        </p:nvSpPr>
        <p:spPr bwMode="auto">
          <a:xfrm>
            <a:off x="468313" y="2060575"/>
            <a:ext cx="3455987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4013" indent="-354013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2000"/>
              <a:t>This hand sander is used for sanding large pieces of work that would not normally fit into a</a:t>
            </a:r>
            <a:br>
              <a:rPr lang="en-GB" altLang="en-US" sz="2000"/>
            </a:br>
            <a:r>
              <a:rPr lang="en-GB" altLang="en-US" sz="2000"/>
              <a:t>stand-alone sander.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000"/>
              <a:t>It should include dust extraction.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2000"/>
              <a:t>Personal protection should be worn according to the manufacturer’s and health and safety requirements.</a:t>
            </a:r>
          </a:p>
        </p:txBody>
      </p:sp>
      <p:sp>
        <p:nvSpPr>
          <p:cNvPr id="16390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Stand-alone floor-mounted sander</a:t>
            </a:r>
            <a:endParaRPr lang="en-US" altLang="en-US" smtClean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3394075" cy="4137025"/>
          </a:xfrm>
        </p:spPr>
        <p:txBody>
          <a:bodyPr/>
          <a:lstStyle/>
          <a:p>
            <a:r>
              <a:rPr lang="en-GB" altLang="en-US" sz="2000" smtClean="0"/>
              <a:t>A stand-alone sander is usually floor mounted.</a:t>
            </a:r>
          </a:p>
          <a:p>
            <a:r>
              <a:rPr lang="en-GB" altLang="en-US" sz="2000" smtClean="0"/>
              <a:t>It is used for small pieces that need sanding.</a:t>
            </a:r>
          </a:p>
          <a:p>
            <a:r>
              <a:rPr lang="en-GB" altLang="en-US" sz="2000" smtClean="0"/>
              <a:t>It should include dust extraction.</a:t>
            </a:r>
          </a:p>
          <a:p>
            <a:r>
              <a:rPr lang="en-GB" altLang="en-US" sz="2000" smtClean="0"/>
              <a:t>Personal protective equipment should be worn according to the manufacturer’s and health and safety requirements.</a:t>
            </a:r>
            <a:endParaRPr lang="en-US" altLang="en-US" sz="2000" smtClean="0"/>
          </a:p>
        </p:txBody>
      </p:sp>
      <p:pic>
        <p:nvPicPr>
          <p:cNvPr id="108548" name="Picture 4" descr="U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1916113"/>
            <a:ext cx="40370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4" name="Picture 6" descr="U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375" y="1963738"/>
            <a:ext cx="5292725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Circular sander</a:t>
            </a:r>
            <a:endParaRPr lang="en-US" altLang="en-US" smtClean="0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3322638" cy="4137025"/>
          </a:xfrm>
        </p:spPr>
        <p:txBody>
          <a:bodyPr/>
          <a:lstStyle/>
          <a:p>
            <a:r>
              <a:rPr lang="en-GB" altLang="en-US" sz="2000" smtClean="0"/>
              <a:t>This is used in a similar way to the stand-alone sander, for smaller pieces of work.</a:t>
            </a:r>
          </a:p>
          <a:p>
            <a:r>
              <a:rPr lang="en-GB" altLang="en-US" sz="2000" smtClean="0"/>
              <a:t>It should include dust extraction.</a:t>
            </a:r>
          </a:p>
          <a:p>
            <a:r>
              <a:rPr lang="en-GB" altLang="en-US" sz="2000" smtClean="0"/>
              <a:t>Personal protective equipment should be worn according to the manufacturer’s and health and safety requirements.</a:t>
            </a:r>
          </a:p>
          <a:p>
            <a:endParaRPr lang="en-US" altLang="en-US" sz="2000" smtClean="0"/>
          </a:p>
        </p:txBody>
      </p:sp>
      <p:sp>
        <p:nvSpPr>
          <p:cNvPr id="18437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95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Jigsaws</a:t>
            </a:r>
            <a:endParaRPr lang="en-US" altLang="en-US" smtClean="0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475163" cy="4137025"/>
          </a:xfrm>
        </p:spPr>
        <p:txBody>
          <a:bodyPr/>
          <a:lstStyle/>
          <a:p>
            <a:r>
              <a:rPr lang="en-GB" altLang="en-US" sz="1800" smtClean="0"/>
              <a:t>Here are two types of jigsaw: a hand-held one and a tabletop model.</a:t>
            </a:r>
          </a:p>
          <a:p>
            <a:r>
              <a:rPr lang="en-GB" altLang="en-US" sz="1800" smtClean="0"/>
              <a:t>Both require goggles, an apron, and (usually) some form of extraction.</a:t>
            </a:r>
          </a:p>
          <a:p>
            <a:r>
              <a:rPr lang="en-GB" altLang="en-US" sz="1800" smtClean="0"/>
              <a:t>The jigsaw above is for smaller work, and is bolted to the table.</a:t>
            </a:r>
          </a:p>
          <a:p>
            <a:r>
              <a:rPr lang="en-GB" altLang="en-US" sz="1800" smtClean="0"/>
              <a:t>The hand jigsaw below gives more manoeuvrability and is for larger pieces.</a:t>
            </a:r>
            <a:endParaRPr lang="en-US" altLang="en-US" sz="1800" smtClean="0"/>
          </a:p>
        </p:txBody>
      </p:sp>
      <p:sp>
        <p:nvSpPr>
          <p:cNvPr id="19460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110599" name="Picture 7" descr="U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4508500"/>
            <a:ext cx="309562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0" name="Picture 8" descr="U2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1125538"/>
            <a:ext cx="2595563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0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0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9" name="Picture 9" descr="U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1268413"/>
            <a:ext cx="3586162" cy="537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Components</a:t>
            </a:r>
            <a:endParaRPr lang="en-US" altLang="en-US" smtClean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475163" cy="4137025"/>
          </a:xfrm>
        </p:spPr>
        <p:txBody>
          <a:bodyPr/>
          <a:lstStyle/>
          <a:p>
            <a:r>
              <a:rPr lang="en-GB" altLang="en-US" sz="2000" smtClean="0"/>
              <a:t>These include screws, nails, bolts, and other bought components.</a:t>
            </a:r>
          </a:p>
          <a:p>
            <a:r>
              <a:rPr lang="en-GB" altLang="en-US" sz="2000" smtClean="0"/>
              <a:t>They should all be used carefully, following the correct methods to implement them in any design idea.</a:t>
            </a:r>
          </a:p>
          <a:p>
            <a:r>
              <a:rPr lang="en-GB" altLang="en-US" sz="2000" smtClean="0"/>
              <a:t>They are small, and often sharp </a:t>
            </a:r>
            <a:r>
              <a:rPr lang="en-GB" altLang="en-US" sz="2000" smtClean="0">
                <a:cs typeface="Arial" panose="020B0604020202020204" pitchFamily="34" charset="0"/>
              </a:rPr>
              <a:t>–</a:t>
            </a:r>
            <a:r>
              <a:rPr lang="en-GB" altLang="en-US" sz="2000" smtClean="0"/>
              <a:t> careless use can lead to injury.</a:t>
            </a:r>
            <a:endParaRPr lang="en-US" altLang="en-US" sz="2000" smtClean="0"/>
          </a:p>
        </p:txBody>
      </p:sp>
      <p:sp>
        <p:nvSpPr>
          <p:cNvPr id="20485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6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Introduction</a:t>
            </a:r>
            <a:endParaRPr lang="en-US" altLang="en-US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7931150" cy="4137025"/>
          </a:xfrm>
        </p:spPr>
        <p:txBody>
          <a:bodyPr/>
          <a:lstStyle/>
          <a:p>
            <a:pPr marL="357188" indent="-357188"/>
            <a:r>
              <a:rPr lang="en-GB" altLang="en-US" sz="2000" smtClean="0"/>
              <a:t>Safety in any place is of paramount importance!</a:t>
            </a:r>
          </a:p>
          <a:p>
            <a:pPr marL="357188" indent="-357188"/>
            <a:r>
              <a:rPr lang="en-GB" altLang="en-US" sz="2000" smtClean="0"/>
              <a:t>As a Resistant Materials student it is vital that you understand how to work safely, and how to communicate this knowledge in your Controlled Assessment.</a:t>
            </a:r>
          </a:p>
          <a:p>
            <a:pPr marL="357188" indent="-357188"/>
            <a:r>
              <a:rPr lang="en-GB" altLang="en-US" sz="2000" smtClean="0"/>
              <a:t>In this lesson we shall look at how the workplace and the workshop/classroom need to be kept in good order so that the safety of all the people in the workshop is ensured.  </a:t>
            </a:r>
          </a:p>
          <a:p>
            <a:pPr marL="357188" indent="-357188"/>
            <a:endParaRPr lang="en-US" altLang="en-US" sz="2000" smtClean="0"/>
          </a:p>
        </p:txBody>
      </p:sp>
      <p:sp>
        <p:nvSpPr>
          <p:cNvPr id="3076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Materials</a:t>
            </a:r>
            <a:endParaRPr lang="en-US" altLang="en-US" smtClean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altLang="en-US" sz="2000" b="1" smtClean="0"/>
              <a:t>Wood</a:t>
            </a:r>
          </a:p>
          <a:p>
            <a:r>
              <a:rPr lang="en-GB" altLang="en-US" sz="2000" smtClean="0"/>
              <a:t>Before you use any wood, make sure that there are no splinters or sharp edges. Use glass paper on a cork block to remove any splinters.</a:t>
            </a:r>
          </a:p>
          <a:p>
            <a:pPr>
              <a:buFontTx/>
              <a:buNone/>
            </a:pPr>
            <a:endParaRPr lang="en-GB" altLang="en-US" sz="1600" b="1" smtClean="0"/>
          </a:p>
          <a:p>
            <a:pPr>
              <a:buFontTx/>
              <a:buNone/>
            </a:pPr>
            <a:r>
              <a:rPr lang="en-GB" altLang="en-US" sz="2000" b="1" smtClean="0"/>
              <a:t>Metal</a:t>
            </a:r>
          </a:p>
          <a:p>
            <a:r>
              <a:rPr lang="en-GB" altLang="en-US" sz="2000" smtClean="0"/>
              <a:t>Check for any burrs or sharp edges before working with metal. Place the work in a vice, and use a file to remove any sharp edges.</a:t>
            </a:r>
          </a:p>
          <a:p>
            <a:pPr>
              <a:buFontTx/>
              <a:buNone/>
            </a:pPr>
            <a:endParaRPr lang="en-GB" altLang="en-US" sz="1600" b="1" smtClean="0"/>
          </a:p>
          <a:p>
            <a:pPr>
              <a:buFontTx/>
              <a:buNone/>
            </a:pPr>
            <a:r>
              <a:rPr lang="en-GB" altLang="en-US" sz="2000" b="1" smtClean="0"/>
              <a:t>Plastics</a:t>
            </a:r>
          </a:p>
          <a:p>
            <a:r>
              <a:rPr lang="en-GB" altLang="en-US" sz="2000" smtClean="0"/>
              <a:t>Take care when heating plastics. This should be monitored at all times.</a:t>
            </a:r>
            <a:endParaRPr lang="en-US" altLang="en-US" sz="2000" smtClean="0"/>
          </a:p>
        </p:txBody>
      </p:sp>
      <p:sp>
        <p:nvSpPr>
          <p:cNvPr id="21508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Personal protective equipment</a:t>
            </a:r>
            <a:endParaRPr lang="en-US" altLang="en-US" smtClean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924175"/>
            <a:ext cx="4114800" cy="3201988"/>
          </a:xfrm>
        </p:spPr>
        <p:txBody>
          <a:bodyPr/>
          <a:lstStyle/>
          <a:p>
            <a:r>
              <a:rPr lang="en-GB" altLang="en-US" sz="2000" smtClean="0"/>
              <a:t>safety goggles</a:t>
            </a:r>
          </a:p>
          <a:p>
            <a:r>
              <a:rPr lang="en-GB" altLang="en-US" sz="2000" smtClean="0"/>
              <a:t>apron (or a leather apron and spats for forge or hot metal work)</a:t>
            </a:r>
          </a:p>
          <a:p>
            <a:r>
              <a:rPr lang="en-GB" altLang="en-US" sz="2000" smtClean="0"/>
              <a:t>gloves</a:t>
            </a:r>
          </a:p>
          <a:p>
            <a:r>
              <a:rPr lang="en-GB" altLang="en-US" sz="2000" smtClean="0"/>
              <a:t>face mask</a:t>
            </a:r>
          </a:p>
          <a:p>
            <a:r>
              <a:rPr lang="en-GB" altLang="en-US" sz="2000" smtClean="0"/>
              <a:t>welding mask.</a:t>
            </a:r>
          </a:p>
          <a:p>
            <a:endParaRPr lang="en-US" altLang="en-US" sz="2000" smtClean="0"/>
          </a:p>
        </p:txBody>
      </p:sp>
      <p:sp>
        <p:nvSpPr>
          <p:cNvPr id="22532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468313" y="2060575"/>
            <a:ext cx="36718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en-GB" altLang="en-US" sz="2000"/>
              <a:t>The main types of PPE you will need to use are:</a:t>
            </a:r>
          </a:p>
        </p:txBody>
      </p:sp>
      <p:pic>
        <p:nvPicPr>
          <p:cNvPr id="78861" name="Picture 13" descr="U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213100"/>
            <a:ext cx="2233612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62" name="Picture 14" descr="U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1916113"/>
            <a:ext cx="2305050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63" name="Picture 15" descr="U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4149725"/>
            <a:ext cx="1795463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64" name="Picture 16" descr="U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4581525"/>
            <a:ext cx="171132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88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8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8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800" decel="100000"/>
                                        <p:tgtEl>
                                          <p:spTgt spid="788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Safety goggles</a:t>
            </a:r>
            <a:endParaRPr lang="en-US" altLang="en-US" smtClean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3683000" cy="4137025"/>
          </a:xfrm>
        </p:spPr>
        <p:txBody>
          <a:bodyPr/>
          <a:lstStyle/>
          <a:p>
            <a:r>
              <a:rPr lang="en-GB" altLang="en-US" sz="2000" smtClean="0"/>
              <a:t>These are used to protect the eyes from bits of debris that may fly off a pillar drill, lathe, belt sander or any other similar process. </a:t>
            </a:r>
          </a:p>
          <a:p>
            <a:r>
              <a:rPr lang="en-GB" altLang="en-US" sz="2000" smtClean="0"/>
              <a:t>Some goggles are designed to fit over glasses, and therefore all users of machines can wear them.</a:t>
            </a:r>
          </a:p>
          <a:p>
            <a:endParaRPr lang="en-US" altLang="en-US" sz="2000" smtClean="0"/>
          </a:p>
        </p:txBody>
      </p:sp>
      <p:sp>
        <p:nvSpPr>
          <p:cNvPr id="23556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79883" name="Picture 11" descr="U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3500438"/>
            <a:ext cx="4589462" cy="279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8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Aprons</a:t>
            </a:r>
            <a:endParaRPr lang="en-US" altLang="en-US" smtClean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7931150" cy="4137025"/>
          </a:xfrm>
        </p:spPr>
        <p:txBody>
          <a:bodyPr/>
          <a:lstStyle/>
          <a:p>
            <a:r>
              <a:rPr lang="en-GB" altLang="en-US" sz="2000" smtClean="0"/>
              <a:t>Aprons are used to keep clothes clean, and to provide further protection for the worker. </a:t>
            </a:r>
          </a:p>
          <a:p>
            <a:r>
              <a:rPr lang="en-GB" altLang="en-US" sz="2000" smtClean="0"/>
              <a:t>They are made from very tough, hard-wearing material, which means they should last a long time. </a:t>
            </a:r>
          </a:p>
          <a:p>
            <a:r>
              <a:rPr lang="en-GB" altLang="en-US" sz="2000" smtClean="0"/>
              <a:t>Jeans were designed for workmen, and were also designed to last a long time and be hard-wearing.</a:t>
            </a:r>
          </a:p>
          <a:p>
            <a:r>
              <a:rPr lang="en-GB" altLang="en-US" sz="2000" smtClean="0"/>
              <a:t>Do you know what material jeans are made out of?</a:t>
            </a:r>
          </a:p>
          <a:p>
            <a:endParaRPr lang="en-US" altLang="en-US" sz="2000" smtClean="0"/>
          </a:p>
        </p:txBody>
      </p:sp>
      <p:sp>
        <p:nvSpPr>
          <p:cNvPr id="24580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9" name="Picture 9" descr="U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1916113"/>
            <a:ext cx="3960812" cy="374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Gloves</a:t>
            </a:r>
            <a:endParaRPr lang="en-US" altLang="en-US" smtClean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4619625" cy="4137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000" smtClean="0"/>
              <a:t>These are used in many situations. They help to protect the hands from damage from heat, or from corrosive elements such as chemicals. </a:t>
            </a:r>
          </a:p>
          <a:p>
            <a:pPr>
              <a:lnSpc>
                <a:spcPct val="90000"/>
              </a:lnSpc>
            </a:pPr>
            <a:r>
              <a:rPr lang="en-GB" altLang="en-US" sz="2000" smtClean="0"/>
              <a:t>They can also protect against getting spray paints on hands.</a:t>
            </a:r>
          </a:p>
          <a:p>
            <a:pPr>
              <a:lnSpc>
                <a:spcPct val="90000"/>
              </a:lnSpc>
            </a:pPr>
            <a:r>
              <a:rPr lang="en-GB" altLang="en-US" sz="2000" smtClean="0"/>
              <a:t>There are three types: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altLang="en-US" sz="2000" smtClean="0"/>
              <a:t>	</a:t>
            </a:r>
            <a:r>
              <a:rPr lang="en-GB" altLang="en-US" sz="2000" smtClean="0">
                <a:cs typeface="Arial" panose="020B0604020202020204" pitchFamily="34" charset="0"/>
              </a:rPr>
              <a:t>– c</a:t>
            </a:r>
            <a:r>
              <a:rPr lang="en-GB" altLang="en-US" sz="2000" smtClean="0"/>
              <a:t>loth gloves for general use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altLang="en-US" sz="2000" smtClean="0"/>
              <a:t>	</a:t>
            </a:r>
            <a:r>
              <a:rPr lang="en-GB" altLang="en-US" sz="2000" smtClean="0">
                <a:cs typeface="Arial" panose="020B0604020202020204" pitchFamily="34" charset="0"/>
              </a:rPr>
              <a:t>– l</a:t>
            </a:r>
            <a:r>
              <a:rPr lang="en-GB" altLang="en-US" sz="2000" smtClean="0"/>
              <a:t>eather gloves, usually used with heat treatments such as casting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altLang="en-US" sz="2000" smtClean="0"/>
              <a:t>	</a:t>
            </a:r>
            <a:r>
              <a:rPr lang="en-GB" altLang="en-US" sz="2000" smtClean="0">
                <a:cs typeface="Arial" panose="020B0604020202020204" pitchFamily="34" charset="0"/>
              </a:rPr>
              <a:t>– r</a:t>
            </a:r>
            <a:r>
              <a:rPr lang="en-GB" altLang="en-US" sz="2000" smtClean="0"/>
              <a:t>ubber or latex gloves used for corrosive substances.</a:t>
            </a:r>
            <a:endParaRPr lang="en-US" altLang="en-US" sz="2000" smtClean="0"/>
          </a:p>
        </p:txBody>
      </p:sp>
      <p:sp>
        <p:nvSpPr>
          <p:cNvPr id="25605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Face masks</a:t>
            </a:r>
            <a:endParaRPr lang="en-US" altLang="en-US" smtClean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475163" cy="4137025"/>
          </a:xfrm>
        </p:spPr>
        <p:txBody>
          <a:bodyPr/>
          <a:lstStyle/>
          <a:p>
            <a:r>
              <a:rPr lang="en-GB" altLang="en-US" sz="2000" smtClean="0"/>
              <a:t>A full face mask is usually used with tools such as wood lathes, where lots of waste can fly off the worked area.</a:t>
            </a:r>
          </a:p>
          <a:p>
            <a:r>
              <a:rPr lang="en-GB" altLang="en-US" sz="2000" smtClean="0"/>
              <a:t>They can also be used with circular grinders, where lots of sparks can fly off and full face protection is needed.</a:t>
            </a:r>
          </a:p>
          <a:p>
            <a:r>
              <a:rPr lang="en-GB" altLang="en-US" sz="2000" smtClean="0"/>
              <a:t>Other masks, like the one on the right, are used to prevent inhalation of dust or small particles.</a:t>
            </a:r>
          </a:p>
          <a:p>
            <a:endParaRPr lang="en-US" altLang="en-US" sz="2000" smtClean="0"/>
          </a:p>
        </p:txBody>
      </p:sp>
      <p:sp>
        <p:nvSpPr>
          <p:cNvPr id="26628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82953" name="Picture 9" descr="U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2133600"/>
            <a:ext cx="3168650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9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Welding masks</a:t>
            </a:r>
            <a:endParaRPr lang="en-US" altLang="en-US" smtClean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546600" cy="4137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000" smtClean="0"/>
              <a:t>A welding mask protects the eyes and face from the sparks and intense light generated during welding.</a:t>
            </a:r>
          </a:p>
          <a:p>
            <a:pPr>
              <a:lnSpc>
                <a:spcPct val="90000"/>
              </a:lnSpc>
            </a:pPr>
            <a:r>
              <a:rPr lang="en-GB" altLang="en-US" sz="2000" smtClean="0"/>
              <a:t>Modern welding masks have auto blackout. Before welding starts, they are fairly easy to look through, so you can see where to place the welding torch and rod. </a:t>
            </a:r>
          </a:p>
          <a:p>
            <a:pPr>
              <a:lnSpc>
                <a:spcPct val="90000"/>
              </a:lnSpc>
            </a:pPr>
            <a:r>
              <a:rPr lang="en-GB" altLang="en-US" sz="2000" smtClean="0"/>
              <a:t>Once the process starts, the mask automatically detects the sharp increase in light, and darkens the viewing window.</a:t>
            </a:r>
          </a:p>
          <a:p>
            <a:pPr>
              <a:lnSpc>
                <a:spcPct val="90000"/>
              </a:lnSpc>
            </a:pPr>
            <a:endParaRPr lang="en-US" altLang="en-US" sz="2000" smtClean="0"/>
          </a:p>
        </p:txBody>
      </p:sp>
      <p:sp>
        <p:nvSpPr>
          <p:cNvPr id="27652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83977" name="Picture 9" descr="U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1916113"/>
            <a:ext cx="3344862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3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002" name="Picture 10" descr="RYBEDP5530LZ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1125538"/>
            <a:ext cx="3095625" cy="539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Machine safety</a:t>
            </a:r>
            <a:endParaRPr lang="en-US" altLang="en-US" smtClean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978400" cy="4137025"/>
          </a:xfrm>
        </p:spPr>
        <p:txBody>
          <a:bodyPr/>
          <a:lstStyle/>
          <a:p>
            <a:r>
              <a:rPr lang="en-GB" altLang="en-US" sz="2000" smtClean="0"/>
              <a:t>Guards are important to user safety. They protect the user from swarf coming off the cutting tool.</a:t>
            </a:r>
          </a:p>
          <a:p>
            <a:r>
              <a:rPr lang="en-GB" altLang="en-US" sz="2000" smtClean="0"/>
              <a:t>If the tool or workpiece shatters, the guard will prevent any material from hitting the user.</a:t>
            </a:r>
          </a:p>
          <a:p>
            <a:r>
              <a:rPr lang="en-GB" altLang="en-US" sz="2000" smtClean="0"/>
              <a:t>Guards are now integrated into the machine, so that the machine will not function if the guard is not in place. </a:t>
            </a:r>
          </a:p>
          <a:p>
            <a:r>
              <a:rPr lang="en-GB" altLang="en-US" sz="2000" smtClean="0"/>
              <a:t>Most guards use microswitches or magnets to activate the machine. </a:t>
            </a:r>
          </a:p>
          <a:p>
            <a:endParaRPr lang="en-US" altLang="en-US" sz="2000" smtClean="0"/>
          </a:p>
        </p:txBody>
      </p:sp>
      <p:sp>
        <p:nvSpPr>
          <p:cNvPr id="28677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5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5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22" name="Picture 6" descr="U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1773238"/>
            <a:ext cx="2232025" cy="422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Fire</a:t>
            </a:r>
            <a:endParaRPr lang="en-US" altLang="en-US" smtClean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5627688" cy="4137025"/>
          </a:xfrm>
        </p:spPr>
        <p:txBody>
          <a:bodyPr/>
          <a:lstStyle/>
          <a:p>
            <a:r>
              <a:rPr lang="en-GB" altLang="en-US" sz="2000" smtClean="0"/>
              <a:t>In case of fire, use one of these!</a:t>
            </a:r>
          </a:p>
          <a:p>
            <a:r>
              <a:rPr lang="en-GB" altLang="en-US" sz="2000" smtClean="0"/>
              <a:t>A fire extinguisher should be used by a trained person.</a:t>
            </a:r>
          </a:p>
          <a:p>
            <a:r>
              <a:rPr lang="en-GB" altLang="en-US" sz="2000" smtClean="0"/>
              <a:t>Only use it yourself if you are trained </a:t>
            </a:r>
            <a:r>
              <a:rPr lang="en-GB" altLang="en-US" sz="2000" smtClean="0">
                <a:cs typeface="Arial" panose="020B0604020202020204" pitchFamily="34" charset="0"/>
              </a:rPr>
              <a:t>–</a:t>
            </a:r>
            <a:r>
              <a:rPr lang="en-GB" altLang="en-US" sz="2000" smtClean="0"/>
              <a:t> or in an emergency.</a:t>
            </a:r>
          </a:p>
          <a:p>
            <a:r>
              <a:rPr lang="en-GB" altLang="en-US" sz="2000" smtClean="0"/>
              <a:t>There are different fire extinguishers for the various sorts of fire: organic solids (e.g. paper, wood), flammable liquids, flammable gases, metals, cooking oil, and electrical fire.</a:t>
            </a:r>
          </a:p>
          <a:p>
            <a:r>
              <a:rPr lang="en-GB" altLang="en-US" sz="2000" smtClean="0"/>
              <a:t>It can often be dangerous to use the wrong sort of extinguisher: e.g. water on an electrical fire.</a:t>
            </a:r>
            <a:endParaRPr lang="en-US" altLang="en-US" sz="2000" smtClean="0"/>
          </a:p>
          <a:p>
            <a:endParaRPr lang="en-US" altLang="en-US" sz="2000" smtClean="0"/>
          </a:p>
        </p:txBody>
      </p:sp>
      <p:sp>
        <p:nvSpPr>
          <p:cNvPr id="29701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Respiratory hazards and sprays</a:t>
            </a:r>
            <a:endParaRPr lang="en-US" altLang="en-US" smtClean="0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sz="2000" smtClean="0"/>
              <a:t>If you want to spray-finish some work with paint you will need plenty of space (outside), or a spraying booth, to take away as many of the fumes as possible. </a:t>
            </a:r>
          </a:p>
          <a:p>
            <a:r>
              <a:rPr lang="en-GB" altLang="en-US" sz="2000" smtClean="0"/>
              <a:t>Paint sprays are usually kept in locked cupboards.</a:t>
            </a:r>
          </a:p>
          <a:p>
            <a:r>
              <a:rPr lang="en-GB" altLang="en-US" sz="2000" smtClean="0"/>
              <a:t>When used, sprays should have plenty of extraction, and you should wear a face mask, goggles and gloves.</a:t>
            </a:r>
          </a:p>
          <a:p>
            <a:endParaRPr lang="en-GB" altLang="en-US" sz="2000" smtClean="0"/>
          </a:p>
          <a:p>
            <a:endParaRPr lang="en-US" altLang="en-US" sz="2000" smtClean="0"/>
          </a:p>
        </p:txBody>
      </p:sp>
      <p:sp>
        <p:nvSpPr>
          <p:cNvPr id="30724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859338" y="1628775"/>
            <a:ext cx="3816350" cy="366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“All workers have a right to work in places where risks to their health and safety are properly controlled. The primary responsibility for this is down to the employer.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Workers have a right to join and be represented by a trade union.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Both workers and employers have a legal responsibility to look after health and safety at work together.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Workers who contribute to health and safety at work are safer and healthier than those who do not.”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468313" y="5445125"/>
            <a:ext cx="8064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This information is from the Health and Safety Executive website. Visit it for more information: </a:t>
            </a:r>
            <a:r>
              <a:rPr lang="en-GB" altLang="en-US" sz="1800" b="1">
                <a:solidFill>
                  <a:srgbClr val="EC0A86"/>
                </a:solidFill>
                <a:cs typeface="Arial" panose="020B0604020202020204" pitchFamily="34" charset="0"/>
                <a:hlinkClick r:id="rId3"/>
              </a:rPr>
              <a:t>http://www.hse.gov.uk/statistics</a:t>
            </a:r>
            <a:endParaRPr lang="en-GB" altLang="en-US" sz="1800" b="1">
              <a:solidFill>
                <a:srgbClr val="EC0A86"/>
              </a:solidFill>
              <a:cs typeface="Arial" panose="020B0604020202020204" pitchFamily="34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68313" y="1989138"/>
            <a:ext cx="4248150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4013" indent="-354013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b="1">
                <a:cs typeface="Arial" panose="020B0604020202020204" pitchFamily="34" charset="0"/>
              </a:rPr>
              <a:t>In one year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 b="1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en-GB" altLang="en-US" sz="1800" b="1">
                <a:solidFill>
                  <a:srgbClr val="EC0A86"/>
                </a:solidFill>
                <a:cs typeface="Arial" panose="020B0604020202020204" pitchFamily="34" charset="0"/>
              </a:rPr>
              <a:t>Recorded injuries in the UK workplace: 299,000.</a:t>
            </a:r>
            <a:endParaRPr lang="en-GB" altLang="en-US" sz="1800">
              <a:solidFill>
                <a:srgbClr val="EC0A86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</a:pPr>
            <a:endParaRPr lang="en-GB" altLang="en-US" sz="1800" b="1">
              <a:solidFill>
                <a:srgbClr val="EC0A86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en-GB" altLang="en-US" sz="1800" b="1">
                <a:solidFill>
                  <a:srgbClr val="EC0A86"/>
                </a:solidFill>
                <a:cs typeface="Arial" panose="020B0604020202020204" pitchFamily="34" charset="0"/>
              </a:rPr>
              <a:t>Workers killed: 229. </a:t>
            </a:r>
          </a:p>
          <a:p>
            <a:pPr eaLnBrk="1" hangingPunct="1">
              <a:spcBef>
                <a:spcPct val="0"/>
              </a:spcBef>
              <a:buClrTx/>
            </a:pPr>
            <a:endParaRPr lang="en-GB" altLang="en-US" sz="1800" b="1">
              <a:solidFill>
                <a:srgbClr val="EC0A86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en-GB" altLang="en-US" sz="1800" b="1">
                <a:solidFill>
                  <a:srgbClr val="EC0A86"/>
                </a:solidFill>
                <a:cs typeface="Arial" panose="020B0604020202020204" pitchFamily="34" charset="0"/>
              </a:rPr>
              <a:t>Days lost to workplace injury:</a:t>
            </a:r>
            <a:br>
              <a:rPr lang="en-GB" altLang="en-US" sz="1800" b="1">
                <a:solidFill>
                  <a:srgbClr val="EC0A86"/>
                </a:solidFill>
                <a:cs typeface="Arial" panose="020B0604020202020204" pitchFamily="34" charset="0"/>
              </a:rPr>
            </a:br>
            <a:r>
              <a:rPr lang="en-GB" altLang="en-US" sz="1800" b="1">
                <a:solidFill>
                  <a:srgbClr val="EC0A86"/>
                </a:solidFill>
                <a:cs typeface="Arial" panose="020B0604020202020204" pitchFamily="34" charset="0"/>
              </a:rPr>
              <a:t>6 million.</a:t>
            </a:r>
            <a:endParaRPr lang="en-GB" altLang="en-US" sz="1800">
              <a:solidFill>
                <a:srgbClr val="EC0A86"/>
              </a:solidFill>
              <a:cs typeface="Arial" panose="020B0604020202020204" pitchFamily="34" charset="0"/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468313" y="981075"/>
            <a:ext cx="8229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3600" b="1">
                <a:solidFill>
                  <a:srgbClr val="EC0A86"/>
                </a:solidFill>
              </a:rPr>
              <a:t>Interesting facts</a:t>
            </a:r>
            <a:endParaRPr lang="en-US" altLang="en-US" sz="3600" b="1">
              <a:solidFill>
                <a:srgbClr val="EC0A86"/>
              </a:solidFill>
            </a:endParaRPr>
          </a:p>
        </p:txBody>
      </p:sp>
      <p:sp>
        <p:nvSpPr>
          <p:cNvPr id="4102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Movement around the workshop</a:t>
            </a:r>
            <a:endParaRPr lang="en-US" altLang="en-US" smtClean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sz="2000" smtClean="0"/>
              <a:t>When moving around the workshop, it is important not to run, or even walk hastily. </a:t>
            </a:r>
          </a:p>
          <a:p>
            <a:r>
              <a:rPr lang="en-GB" altLang="en-US" sz="2000" smtClean="0"/>
              <a:t>This can cause accidents. </a:t>
            </a:r>
          </a:p>
          <a:p>
            <a:r>
              <a:rPr lang="en-GB" altLang="en-US" sz="2000" smtClean="0"/>
              <a:t>It is also important to walk carefully when holding tools or equipment.</a:t>
            </a:r>
          </a:p>
          <a:p>
            <a:endParaRPr lang="en-US" altLang="en-US" sz="2000" smtClean="0"/>
          </a:p>
        </p:txBody>
      </p:sp>
      <p:sp>
        <p:nvSpPr>
          <p:cNvPr id="31748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Warning signs!</a:t>
            </a:r>
            <a:endParaRPr lang="en-US" altLang="en-US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259263" cy="4137025"/>
          </a:xfrm>
        </p:spPr>
        <p:txBody>
          <a:bodyPr/>
          <a:lstStyle/>
          <a:p>
            <a:r>
              <a:rPr lang="en-GB" altLang="en-US" sz="2000" smtClean="0"/>
              <a:t>Warning signs and safety notices around the building are essential to the safety of every individual. </a:t>
            </a:r>
          </a:p>
          <a:p>
            <a:r>
              <a:rPr lang="en-GB" altLang="en-US" sz="2000" smtClean="0"/>
              <a:t>There should be notices warning any individual to use equipment safely, and warning of hazards that can arise. </a:t>
            </a:r>
          </a:p>
          <a:p>
            <a:r>
              <a:rPr lang="en-GB" altLang="en-US" sz="2000" smtClean="0"/>
              <a:t>Fire exits should be clearly marked, and fire extinguishers should be kept fully serviced in case of fire.</a:t>
            </a:r>
            <a:endParaRPr lang="en-US" altLang="en-US" sz="2000" smtClean="0"/>
          </a:p>
        </p:txBody>
      </p:sp>
      <p:sp>
        <p:nvSpPr>
          <p:cNvPr id="5124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61450" name="Picture 10" descr="scarylas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1268413"/>
            <a:ext cx="4005262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Emergency stop buttons</a:t>
            </a:r>
            <a:endParaRPr lang="en-US" altLang="en-US" smtClean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2890838" cy="4137025"/>
          </a:xfrm>
        </p:spPr>
        <p:txBody>
          <a:bodyPr/>
          <a:lstStyle/>
          <a:p>
            <a:r>
              <a:rPr lang="en-GB" altLang="en-US" sz="2000" smtClean="0"/>
              <a:t>Emergency stop buttons are used to cut down all power to a workshop.</a:t>
            </a:r>
          </a:p>
          <a:p>
            <a:r>
              <a:rPr lang="en-GB" altLang="en-US" sz="2000" smtClean="0"/>
              <a:t>This is so that all people stop working when a serious accident occurs.</a:t>
            </a:r>
            <a:endParaRPr lang="en-US" altLang="en-US" sz="2000" smtClean="0"/>
          </a:p>
        </p:txBody>
      </p:sp>
      <p:sp>
        <p:nvSpPr>
          <p:cNvPr id="6148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62474" name="Picture 10" descr="U2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2205038"/>
            <a:ext cx="525621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Safe working</a:t>
            </a:r>
            <a:endParaRPr lang="en-US" altLang="en-US" smtClean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3538538" cy="4137025"/>
          </a:xfrm>
        </p:spPr>
        <p:txBody>
          <a:bodyPr/>
          <a:lstStyle/>
          <a:p>
            <a:r>
              <a:rPr lang="en-GB" altLang="en-US" sz="2000" smtClean="0"/>
              <a:t>A clean environment is a safe environment.</a:t>
            </a:r>
          </a:p>
          <a:p>
            <a:r>
              <a:rPr lang="en-GB" altLang="en-US" sz="2000" smtClean="0"/>
              <a:t>Make sure all tools are put away at the end of a lesson. </a:t>
            </a:r>
          </a:p>
          <a:p>
            <a:r>
              <a:rPr lang="en-GB" altLang="en-US" sz="2000" smtClean="0"/>
              <a:t>None should be left lying around for people to harm themselves on, or cause possible hazards.</a:t>
            </a:r>
            <a:r>
              <a:rPr lang="en-GB" altLang="en-US" smtClean="0"/>
              <a:t> </a:t>
            </a:r>
          </a:p>
          <a:p>
            <a:endParaRPr lang="en-US" altLang="en-US" smtClean="0"/>
          </a:p>
        </p:txBody>
      </p:sp>
      <p:sp>
        <p:nvSpPr>
          <p:cNvPr id="7172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sp>
        <p:nvSpPr>
          <p:cNvPr id="66569" name="Text Box 9"/>
          <p:cNvSpPr txBox="1">
            <a:spLocks noChangeArrowheads="1"/>
          </p:cNvSpPr>
          <p:nvPr/>
        </p:nvSpPr>
        <p:spPr bwMode="auto">
          <a:xfrm>
            <a:off x="2195513" y="5373688"/>
            <a:ext cx="3116262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b="1">
                <a:solidFill>
                  <a:srgbClr val="EC0A86"/>
                </a:solidFill>
              </a:rPr>
              <a:t>How could the Health and Safety of this workshop be improved?</a:t>
            </a:r>
            <a:endParaRPr lang="en-US" altLang="en-US" sz="1800" b="1">
              <a:solidFill>
                <a:srgbClr val="EC0A86"/>
              </a:solidFill>
            </a:endParaRPr>
          </a:p>
        </p:txBody>
      </p:sp>
      <p:pic>
        <p:nvPicPr>
          <p:cNvPr id="66570" name="Picture 10" descr="U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1341438"/>
            <a:ext cx="3305175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6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6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  <p:bldP spid="665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Safety notices</a:t>
            </a:r>
            <a:endParaRPr lang="en-US" altLang="en-US" smtClean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2962275" cy="4137025"/>
          </a:xfrm>
        </p:spPr>
        <p:txBody>
          <a:bodyPr/>
          <a:lstStyle/>
          <a:p>
            <a:r>
              <a:rPr lang="en-GB" altLang="en-US" sz="2000" smtClean="0"/>
              <a:t>There are numerous safety notices in the workplace.</a:t>
            </a:r>
          </a:p>
          <a:p>
            <a:r>
              <a:rPr lang="en-GB" altLang="en-US" sz="2000" smtClean="0"/>
              <a:t>The most relevant ones are usually about wearing goggles and protective clothing.</a:t>
            </a:r>
          </a:p>
          <a:p>
            <a:r>
              <a:rPr lang="en-GB" altLang="en-US" sz="2000" smtClean="0"/>
              <a:t>Others may warn of hazardous materials or working environments.</a:t>
            </a:r>
          </a:p>
          <a:p>
            <a:endParaRPr lang="en-US" altLang="en-US" sz="2000" smtClean="0"/>
          </a:p>
        </p:txBody>
      </p:sp>
      <p:sp>
        <p:nvSpPr>
          <p:cNvPr id="8196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67593" name="Picture 9" descr="U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1989138"/>
            <a:ext cx="5329237" cy="382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67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Dangerous equipment</a:t>
            </a:r>
            <a:endParaRPr lang="en-US" altLang="en-US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b="1" smtClean="0"/>
              <a:t>Pillar drills, lathes, heat strip, belt sander, jigsaw</a:t>
            </a:r>
          </a:p>
          <a:p>
            <a:pPr>
              <a:buFontTx/>
              <a:buNone/>
            </a:pPr>
            <a:endParaRPr lang="en-GB" altLang="en-US" b="1" smtClean="0"/>
          </a:p>
          <a:p>
            <a:r>
              <a:rPr lang="en-GB" altLang="en-US" sz="2000" smtClean="0"/>
              <a:t>These pieces of equipment are standard industrial tools that are designed for serious use.</a:t>
            </a:r>
          </a:p>
          <a:p>
            <a:r>
              <a:rPr lang="en-GB" altLang="en-US" sz="2000" smtClean="0"/>
              <a:t>As such they can also do you serious damage </a:t>
            </a:r>
            <a:r>
              <a:rPr lang="en-GB" altLang="en-US" sz="2000" smtClean="0">
                <a:cs typeface="Arial" panose="020B0604020202020204" pitchFamily="34" charset="0"/>
              </a:rPr>
              <a:t>– </a:t>
            </a:r>
            <a:r>
              <a:rPr lang="en-GB" altLang="en-US" sz="2000" smtClean="0"/>
              <a:t>or worse.</a:t>
            </a:r>
          </a:p>
          <a:p>
            <a:r>
              <a:rPr lang="en-GB" altLang="en-US" sz="2000" smtClean="0"/>
              <a:t>It is essential that you take extreme care when using these tools </a:t>
            </a:r>
            <a:r>
              <a:rPr lang="en-GB" altLang="en-US" sz="2000" smtClean="0">
                <a:cs typeface="Arial" panose="020B0604020202020204" pitchFamily="34" charset="0"/>
              </a:rPr>
              <a:t>– </a:t>
            </a:r>
            <a:r>
              <a:rPr lang="en-GB" altLang="en-US" sz="2000" smtClean="0"/>
              <a:t>or any tool, for that matter.</a:t>
            </a:r>
          </a:p>
          <a:p>
            <a:r>
              <a:rPr lang="en-GB" altLang="en-US" sz="2000" smtClean="0"/>
              <a:t>Remember: the workshop can be a dangerous place if you use it incorrectly.</a:t>
            </a:r>
            <a:endParaRPr lang="en-US" altLang="en-US" sz="2000" smtClean="0"/>
          </a:p>
        </p:txBody>
      </p:sp>
      <p:sp>
        <p:nvSpPr>
          <p:cNvPr id="9220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97" name="Picture 17" descr="RYBEDP5530LZ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2420938"/>
            <a:ext cx="2363788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468313" y="1916113"/>
            <a:ext cx="75707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Pillar drills are used regularly in school workshops. They have many safety features to consider.</a:t>
            </a: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827088" y="3573463"/>
            <a:ext cx="3097212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On this tabletop pillar drill there is a guard to prevent bits flying off and into the user’s eye. It also prevents hair or other objects being caught in the chuck.</a:t>
            </a: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5940425" y="4292600"/>
            <a:ext cx="3065463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Also on this drill is a fixed method of closing the hood to the pulleys. The law requires a tool to be used to remove any protective element to moving parts.</a:t>
            </a:r>
          </a:p>
        </p:txBody>
      </p:sp>
      <p:sp>
        <p:nvSpPr>
          <p:cNvPr id="46089" name="Line 9"/>
          <p:cNvSpPr>
            <a:spLocks noChangeShapeType="1"/>
          </p:cNvSpPr>
          <p:nvPr/>
        </p:nvSpPr>
        <p:spPr bwMode="auto">
          <a:xfrm flipH="1" flipV="1">
            <a:off x="6011863" y="3213100"/>
            <a:ext cx="1655762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6090" name="Line 10"/>
          <p:cNvSpPr>
            <a:spLocks noChangeShapeType="1"/>
          </p:cNvSpPr>
          <p:nvPr/>
        </p:nvSpPr>
        <p:spPr bwMode="auto">
          <a:xfrm flipV="1">
            <a:off x="3563938" y="4292600"/>
            <a:ext cx="1008062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48" name="Text Box 11"/>
          <p:cNvSpPr txBox="1">
            <a:spLocks noChangeArrowheads="1"/>
          </p:cNvSpPr>
          <p:nvPr/>
        </p:nvSpPr>
        <p:spPr bwMode="auto">
          <a:xfrm>
            <a:off x="4140200" y="59499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  <p:sp>
        <p:nvSpPr>
          <p:cNvPr id="10249" name="Rectangle 12"/>
          <p:cNvSpPr>
            <a:spLocks noChangeArrowheads="1"/>
          </p:cNvSpPr>
          <p:nvPr/>
        </p:nvSpPr>
        <p:spPr bwMode="auto">
          <a:xfrm>
            <a:off x="468313" y="981075"/>
            <a:ext cx="8229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3600" b="1">
                <a:solidFill>
                  <a:srgbClr val="EC0A86"/>
                </a:solidFill>
              </a:rPr>
              <a:t>Pillar drills (1)</a:t>
            </a:r>
            <a:endParaRPr lang="en-US" altLang="en-US" sz="3600" b="1">
              <a:solidFill>
                <a:srgbClr val="EC0A86"/>
              </a:solidFill>
            </a:endParaRPr>
          </a:p>
        </p:txBody>
      </p:sp>
      <p:sp>
        <p:nvSpPr>
          <p:cNvPr id="10250" name="Footer Placeholder 3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/>
      <p:bldP spid="46087" grpId="0"/>
      <p:bldP spid="46088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909</TotalTime>
  <Words>1768</Words>
  <Application>Microsoft Office PowerPoint</Application>
  <PresentationFormat>On-screen Show (4:3)</PresentationFormat>
  <Paragraphs>187</Paragraphs>
  <Slides>30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Default Design</vt:lpstr>
      <vt:lpstr>Adobe Photoshop Image</vt:lpstr>
      <vt:lpstr>Safety in the workplace</vt:lpstr>
      <vt:lpstr>Introduction</vt:lpstr>
      <vt:lpstr>PowerPoint Presentation</vt:lpstr>
      <vt:lpstr>Warning signs!</vt:lpstr>
      <vt:lpstr>Emergency stop buttons</vt:lpstr>
      <vt:lpstr>Safe working</vt:lpstr>
      <vt:lpstr>Safety notices</vt:lpstr>
      <vt:lpstr>Dangerous equipment</vt:lpstr>
      <vt:lpstr>PowerPoint Presentation</vt:lpstr>
      <vt:lpstr>PowerPoint Presentation</vt:lpstr>
      <vt:lpstr>PowerPoint Presentation</vt:lpstr>
      <vt:lpstr>Lathes (2)</vt:lpstr>
      <vt:lpstr>Heat strip</vt:lpstr>
      <vt:lpstr>Sanders</vt:lpstr>
      <vt:lpstr>PowerPoint Presentation</vt:lpstr>
      <vt:lpstr>Stand-alone floor-mounted sander</vt:lpstr>
      <vt:lpstr>Circular sander</vt:lpstr>
      <vt:lpstr>Jigsaws</vt:lpstr>
      <vt:lpstr>Components</vt:lpstr>
      <vt:lpstr>Materials</vt:lpstr>
      <vt:lpstr>Personal protective equipment</vt:lpstr>
      <vt:lpstr>Safety goggles</vt:lpstr>
      <vt:lpstr>Aprons</vt:lpstr>
      <vt:lpstr>Gloves</vt:lpstr>
      <vt:lpstr>Face masks</vt:lpstr>
      <vt:lpstr>Welding masks</vt:lpstr>
      <vt:lpstr>Machine safety</vt:lpstr>
      <vt:lpstr>Fire</vt:lpstr>
      <vt:lpstr>Respiratory hazards and sprays</vt:lpstr>
      <vt:lpstr>Movement around the workshop</vt:lpstr>
    </vt:vector>
  </TitlesOfParts>
  <Company>Nelson Thornes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</dc:creator>
  <cp:lastModifiedBy>Daniel BIGMORE</cp:lastModifiedBy>
  <cp:revision>95</cp:revision>
  <dcterms:created xsi:type="dcterms:W3CDTF">2008-10-01T09:56:58Z</dcterms:created>
  <dcterms:modified xsi:type="dcterms:W3CDTF">2018-05-22T15:12:27Z</dcterms:modified>
</cp:coreProperties>
</file>