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39" r:id="rId3"/>
    <p:sldId id="362" r:id="rId4"/>
    <p:sldId id="363" r:id="rId5"/>
    <p:sldId id="364" r:id="rId6"/>
    <p:sldId id="365" r:id="rId7"/>
    <p:sldId id="366" r:id="rId8"/>
    <p:sldId id="367" r:id="rId9"/>
    <p:sldId id="368" r:id="rId10"/>
    <p:sldId id="369" r:id="rId11"/>
    <p:sldId id="37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00"/>
    <a:srgbClr val="FFFF00"/>
    <a:srgbClr val="0066FF"/>
    <a:srgbClr val="00FF00"/>
    <a:srgbClr val="FFFFCC"/>
    <a:srgbClr val="FFCC66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46" autoAdjust="0"/>
    <p:restoredTop sz="92910" autoAdjust="0"/>
  </p:normalViewPr>
  <p:slideViewPr>
    <p:cSldViewPr>
      <p:cViewPr varScale="1">
        <p:scale>
          <a:sx n="107" d="100"/>
          <a:sy n="107" d="100"/>
        </p:scale>
        <p:origin x="160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48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633A8E7-0CDD-4FEA-9DFB-E1BFA3C0BED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A57D87C3-2366-405F-A327-BC13E5EFF82D}" type="datetimeFigureOut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133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0027C54F-C56A-47C0-9220-3049B6C370D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721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230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981075"/>
            <a:ext cx="2058988" cy="5145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81075"/>
            <a:ext cx="6029325" cy="5145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4830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1075"/>
            <a:ext cx="8229600" cy="85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9138"/>
            <a:ext cx="4038600" cy="4137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038600" cy="4137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97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582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36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9138"/>
            <a:ext cx="4038600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038600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02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410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264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94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3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876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81075"/>
            <a:ext cx="8229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9138"/>
            <a:ext cx="8229600" cy="413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0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  <p:pic>
        <p:nvPicPr>
          <p:cNvPr id="2" name="Picture 8" descr="dtlogo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199188"/>
            <a:ext cx="117157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C0A86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22288" indent="-650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231900" indent="-228600" algn="l" rtl="0" eaLnBrk="0" fontAlgn="base" hangingPunct="0">
        <a:spcBef>
          <a:spcPct val="20000"/>
        </a:spcBef>
        <a:spcAft>
          <a:spcPct val="0"/>
        </a:spcAft>
        <a:buClr>
          <a:srgbClr val="EC0A86"/>
        </a:buClr>
        <a:buChar char="•"/>
        <a:defRPr sz="2000">
          <a:solidFill>
            <a:schemeClr val="tx1"/>
          </a:solidFill>
          <a:latin typeface="+mn-lt"/>
        </a:defRPr>
      </a:lvl3pPr>
      <a:lvl4pPr marL="1639888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C0A86"/>
        </a:buClr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18"/>
          <p:cNvGraphicFramePr>
            <a:graphicFrameLocks noChangeAspect="1"/>
          </p:cNvGraphicFramePr>
          <p:nvPr/>
        </p:nvGraphicFramePr>
        <p:xfrm>
          <a:off x="0" y="0"/>
          <a:ext cx="9144000" cy="169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Image" r:id="rId3" imgW="21333333" imgH="3961905" progId="Photoshop.Image.10">
                  <p:embed/>
                </p:oleObj>
              </mc:Choice>
              <mc:Fallback>
                <p:oleObj name="Image" r:id="rId3" imgW="21333333" imgH="3961905" progId="Photoshop.Image.10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69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492375"/>
            <a:ext cx="8062912" cy="1152525"/>
          </a:xfrm>
        </p:spPr>
        <p:txBody>
          <a:bodyPr/>
          <a:lstStyle/>
          <a:p>
            <a:pPr eaLnBrk="1" hangingPunct="1"/>
            <a:r>
              <a:rPr lang="en-GB" altLang="en-US" sz="4400" smtClean="0"/>
              <a:t>Joining Materials - Adhesives</a:t>
            </a:r>
            <a:r>
              <a:rPr lang="en-GB" altLang="en-US" sz="4000" smtClean="0"/>
              <a:t>	</a:t>
            </a:r>
            <a:endParaRPr lang="en-US" altLang="en-US" sz="4000" smtClean="0"/>
          </a:p>
        </p:txBody>
      </p:sp>
      <p:sp>
        <p:nvSpPr>
          <p:cNvPr id="2052" name="Text Box 13"/>
          <p:cNvSpPr txBox="1">
            <a:spLocks noChangeArrowheads="1"/>
          </p:cNvSpPr>
          <p:nvPr/>
        </p:nvSpPr>
        <p:spPr bwMode="auto">
          <a:xfrm>
            <a:off x="3995738" y="115888"/>
            <a:ext cx="5184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600">
                <a:solidFill>
                  <a:schemeClr val="bg1"/>
                </a:solidFill>
              </a:rPr>
              <a:t>Ian Bark &amp; Lloyd Ansell</a:t>
            </a:r>
            <a:endParaRPr lang="en-US" altLang="en-US" sz="1600">
              <a:solidFill>
                <a:schemeClr val="bg1"/>
              </a:solidFill>
            </a:endParaRPr>
          </a:p>
        </p:txBody>
      </p:sp>
      <p:sp>
        <p:nvSpPr>
          <p:cNvPr id="2053" name="Text Box 14"/>
          <p:cNvSpPr txBox="1">
            <a:spLocks noChangeArrowheads="1"/>
          </p:cNvSpPr>
          <p:nvPr/>
        </p:nvSpPr>
        <p:spPr bwMode="auto">
          <a:xfrm>
            <a:off x="3995738" y="417513"/>
            <a:ext cx="48244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200">
                <a:solidFill>
                  <a:schemeClr val="bg1"/>
                </a:solidFill>
              </a:rPr>
              <a:t>Series Editor: Louise T Davies</a:t>
            </a:r>
            <a:endParaRPr lang="en-US" altLang="en-US" sz="1200">
              <a:solidFill>
                <a:schemeClr val="bg1"/>
              </a:solidFill>
            </a:endParaRPr>
          </a:p>
        </p:txBody>
      </p:sp>
      <p:graphicFrame>
        <p:nvGraphicFramePr>
          <p:cNvPr id="2054" name="Object 15"/>
          <p:cNvGraphicFramePr>
            <a:graphicFrameLocks noChangeAspect="1"/>
          </p:cNvGraphicFramePr>
          <p:nvPr/>
        </p:nvGraphicFramePr>
        <p:xfrm>
          <a:off x="71438" y="5632450"/>
          <a:ext cx="2339975" cy="1109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Image" r:id="rId5" imgW="3238095" imgH="1536508" progId="Photoshop.Image.10">
                  <p:embed/>
                </p:oleObj>
              </mc:Choice>
              <mc:Fallback>
                <p:oleObj name="Image" r:id="rId5" imgW="3238095" imgH="1536508" progId="Photoshop.Image.10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5632450"/>
                        <a:ext cx="2339975" cy="1109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Adhesives (7)</a:t>
            </a:r>
            <a:endParaRPr lang="en-US" altLang="en-US" smtClean="0"/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000" b="1" smtClean="0"/>
              <a:t>Contact adhesive</a:t>
            </a:r>
            <a:r>
              <a:rPr lang="en-GB" altLang="en-US" sz="2000" smtClean="0"/>
              <a:t> (e.g. Evostik) is used for gluing sheet materials such as melamine to work surfaces.</a:t>
            </a:r>
          </a:p>
          <a:p>
            <a:pPr eaLnBrk="1" hangingPunct="1"/>
            <a:r>
              <a:rPr lang="en-GB" altLang="en-US" sz="2000" smtClean="0"/>
              <a:t>It works by applying it to both surfaces and allowing them to become touch dry.</a:t>
            </a:r>
          </a:p>
          <a:p>
            <a:pPr eaLnBrk="1" hangingPunct="1"/>
            <a:r>
              <a:rPr lang="en-GB" altLang="en-US" sz="2000" smtClean="0"/>
              <a:t>Adhesion takes place as soon as the two surfaces make contact and there is no opportunity for repositioning – so get it right first time or else!</a:t>
            </a:r>
          </a:p>
          <a:p>
            <a:endParaRPr lang="en-US" altLang="en-US" sz="2000" smtClean="0"/>
          </a:p>
        </p:txBody>
      </p:sp>
      <p:sp>
        <p:nvSpPr>
          <p:cNvPr id="11268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Adhesives (8)</a:t>
            </a:r>
            <a:endParaRPr lang="en-US" altLang="en-US" smtClean="0"/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en-GB" altLang="en-US" sz="2000" b="1" smtClean="0"/>
              <a:t>Latex</a:t>
            </a:r>
            <a:r>
              <a:rPr lang="en-GB" altLang="en-US" sz="2000" smtClean="0"/>
              <a:t> (e.g. Copydex) is used to bond paper, card and fabrics.</a:t>
            </a:r>
          </a:p>
          <a:p>
            <a:pPr algn="just" eaLnBrk="1" hangingPunct="1"/>
            <a:r>
              <a:rPr lang="en-GB" altLang="en-US" sz="2000" b="1" smtClean="0"/>
              <a:t>Hot-melt glue</a:t>
            </a:r>
            <a:r>
              <a:rPr lang="en-GB" altLang="en-US" sz="2000" smtClean="0"/>
              <a:t> is applied using a glue gun, which melts the glue stick.</a:t>
            </a:r>
          </a:p>
          <a:p>
            <a:pPr algn="just" eaLnBrk="1" hangingPunct="1"/>
            <a:r>
              <a:rPr lang="en-GB" altLang="en-US" sz="2000" smtClean="0"/>
              <a:t>It is useful for modelling, but is of limited use otherwise.</a:t>
            </a:r>
          </a:p>
          <a:p>
            <a:endParaRPr lang="en-US" altLang="en-US" sz="2000" smtClean="0"/>
          </a:p>
        </p:txBody>
      </p:sp>
      <p:sp>
        <p:nvSpPr>
          <p:cNvPr id="12292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Introduction</a:t>
            </a:r>
            <a:endParaRPr lang="en-US" altLang="en-US" smtClean="0"/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GB" altLang="en-US" sz="2000" smtClean="0"/>
              <a:t>Methods of joining materials fall into two broad groups:</a:t>
            </a:r>
          </a:p>
          <a:p>
            <a:pPr eaLnBrk="1" hangingPunct="1"/>
            <a:endParaRPr lang="en-GB" altLang="en-US" sz="2000" smtClean="0"/>
          </a:p>
          <a:p>
            <a:pPr eaLnBrk="1" hangingPunct="1"/>
            <a:r>
              <a:rPr lang="en-GB" altLang="en-US" sz="2000" b="1" smtClean="0"/>
              <a:t>Semi-permanent</a:t>
            </a:r>
            <a:r>
              <a:rPr lang="en-GB" altLang="en-US" sz="2000" smtClean="0"/>
              <a:t> – can be disassembled without damaging the material or the method of joining.</a:t>
            </a:r>
          </a:p>
          <a:p>
            <a:pPr eaLnBrk="1" hangingPunct="1"/>
            <a:r>
              <a:rPr lang="en-GB" altLang="en-US" sz="2000" b="1" smtClean="0"/>
              <a:t>Permanent </a:t>
            </a:r>
            <a:r>
              <a:rPr lang="en-GB" altLang="en-US" sz="2000" smtClean="0"/>
              <a:t>– cannot be disassembled without damaging the material or the method of joining.</a:t>
            </a:r>
            <a:endParaRPr lang="en-US" altLang="en-US" sz="2000" smtClean="0"/>
          </a:p>
          <a:p>
            <a:endParaRPr lang="en-US" altLang="en-US" sz="2000" smtClean="0"/>
          </a:p>
        </p:txBody>
      </p:sp>
      <p:sp>
        <p:nvSpPr>
          <p:cNvPr id="3076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Permanent joining methods</a:t>
            </a:r>
            <a:endParaRPr lang="en-US" alt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graphicFrame>
        <p:nvGraphicFramePr>
          <p:cNvPr id="251908" name="Group 4"/>
          <p:cNvGraphicFramePr>
            <a:graphicFrameLocks noGrp="1"/>
          </p:cNvGraphicFramePr>
          <p:nvPr>
            <p:ph type="tbl" idx="1"/>
          </p:nvPr>
        </p:nvGraphicFramePr>
        <p:xfrm>
          <a:off x="468313" y="1989138"/>
          <a:ext cx="8207375" cy="4103687"/>
        </p:xfrm>
        <a:graphic>
          <a:graphicData uri="http://schemas.openxmlformats.org/drawingml/2006/table">
            <a:tbl>
              <a:tblPr/>
              <a:tblGrid>
                <a:gridCol w="3905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60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41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Timber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Metal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Plastic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Adhesives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Nails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Rivets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Box joints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Frame joints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Edge-to-edge joints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Rebates and grooves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Sheet metal joints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Welding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3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Brazing and soldering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162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1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1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1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Adhesives (1)</a:t>
            </a:r>
            <a:endParaRPr lang="en-US" altLang="en-US" smtClean="0"/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000" smtClean="0"/>
              <a:t>All joints that are made using adhesives are permanent.</a:t>
            </a:r>
          </a:p>
          <a:p>
            <a:pPr eaLnBrk="1" hangingPunct="1"/>
            <a:r>
              <a:rPr lang="en-GB" altLang="en-US" sz="2000" smtClean="0"/>
              <a:t>There are many different types of adhesive for use on different materials and in different situations. </a:t>
            </a:r>
          </a:p>
          <a:p>
            <a:pPr eaLnBrk="1" hangingPunct="1"/>
            <a:r>
              <a:rPr lang="en-GB" altLang="en-US" sz="2000" smtClean="0"/>
              <a:t>Adhesives will work only if the correct one for the job is used, and if the surfaces to be joined are clean, free from dust and grease.</a:t>
            </a:r>
          </a:p>
          <a:p>
            <a:endParaRPr lang="en-US" altLang="en-US" sz="2000" smtClean="0"/>
          </a:p>
        </p:txBody>
      </p:sp>
      <p:sp>
        <p:nvSpPr>
          <p:cNvPr id="252932" name="Text Box 4"/>
          <p:cNvSpPr txBox="1">
            <a:spLocks noChangeArrowheads="1"/>
          </p:cNvSpPr>
          <p:nvPr/>
        </p:nvSpPr>
        <p:spPr bwMode="auto">
          <a:xfrm>
            <a:off x="827088" y="4365625"/>
            <a:ext cx="7561262" cy="1184275"/>
          </a:xfrm>
          <a:prstGeom prst="rect">
            <a:avLst/>
          </a:prstGeom>
          <a:noFill/>
          <a:ln w="25400">
            <a:solidFill>
              <a:srgbClr val="EC0A8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2000" b="1">
                <a:solidFill>
                  <a:srgbClr val="EC0A86"/>
                </a:solidFill>
                <a:cs typeface="Arial" panose="020B0604020202020204" pitchFamily="34" charset="0"/>
              </a:rPr>
              <a:t>Health and safety </a:t>
            </a:r>
          </a:p>
          <a:p>
            <a:pPr algn="just"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2000">
                <a:solidFill>
                  <a:srgbClr val="EC0A86"/>
                </a:solidFill>
                <a:cs typeface="Arial" panose="020B0604020202020204" pitchFamily="34" charset="0"/>
              </a:rPr>
              <a:t>Many adhesives give off toxic fumes and should only be used in well-ventilated areas.</a:t>
            </a:r>
          </a:p>
        </p:txBody>
      </p:sp>
      <p:sp>
        <p:nvSpPr>
          <p:cNvPr id="5125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29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2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2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31" grpId="0" build="p"/>
      <p:bldP spid="2529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Adhesives (2)</a:t>
            </a:r>
            <a:endParaRPr lang="en-US" altLang="en-US" smtClean="0"/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altLang="en-US" sz="1800" smtClean="0"/>
              <a:t>The table below shows which adhesives should be used with which material.</a:t>
            </a:r>
          </a:p>
          <a:p>
            <a:endParaRPr lang="en-US" altLang="en-US" sz="1800" smtClean="0"/>
          </a:p>
        </p:txBody>
      </p:sp>
      <p:graphicFrame>
        <p:nvGraphicFramePr>
          <p:cNvPr id="253994" name="Group 42"/>
          <p:cNvGraphicFramePr>
            <a:graphicFrameLocks noGrp="1"/>
          </p:cNvGraphicFramePr>
          <p:nvPr/>
        </p:nvGraphicFramePr>
        <p:xfrm>
          <a:off x="395288" y="2636838"/>
          <a:ext cx="8353425" cy="3208337"/>
        </p:xfrm>
        <a:graphic>
          <a:graphicData uri="http://schemas.openxmlformats.org/drawingml/2006/table">
            <a:tbl>
              <a:tblPr/>
              <a:tblGrid>
                <a:gridCol w="169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38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2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32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85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Timber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Metal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Plastic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Fabric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49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Timber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PVA or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synthetic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Contact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adhesive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Contact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adhesive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PVA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49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Metal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Contact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adhesive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Epoxy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resin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Contact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adhesive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Contact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adhesive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49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Plastic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Contact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adhesive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Epoxy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Resin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Solvent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cement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Contact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adhesive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49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Fabric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PVA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Contact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adhesive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Contact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adhesive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0A86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Latex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186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3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3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3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Adhesives (3)</a:t>
            </a:r>
            <a:endParaRPr lang="en-US" altLang="en-US" smtClean="0"/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000" b="1" smtClean="0"/>
              <a:t>PVA (polyvinyl acetate)</a:t>
            </a:r>
            <a:r>
              <a:rPr lang="en-GB" altLang="en-US" sz="2000" smtClean="0"/>
              <a:t> is the most commonly used wood glue.</a:t>
            </a:r>
          </a:p>
          <a:p>
            <a:pPr eaLnBrk="1" hangingPunct="1"/>
            <a:r>
              <a:rPr lang="en-GB" altLang="en-US" sz="2000" smtClean="0"/>
              <a:t>It is a water-based adhesive, and works by soaking into the surface of the timber and setting when the water has been absorbed.</a:t>
            </a:r>
          </a:p>
          <a:p>
            <a:pPr eaLnBrk="1" hangingPunct="1"/>
            <a:r>
              <a:rPr lang="en-GB" altLang="en-US" sz="2000" smtClean="0"/>
              <a:t>It is supplied in liquid form, ready to use; it is easy to apply,</a:t>
            </a:r>
            <a:br>
              <a:rPr lang="en-GB" altLang="en-US" sz="2000" smtClean="0"/>
            </a:br>
            <a:r>
              <a:rPr lang="en-GB" altLang="en-US" sz="2000" smtClean="0"/>
              <a:t>non-staining, and produces a strong bond.</a:t>
            </a:r>
          </a:p>
          <a:p>
            <a:pPr eaLnBrk="1" hangingPunct="1"/>
            <a:r>
              <a:rPr lang="en-GB" altLang="en-US" sz="2000" smtClean="0"/>
              <a:t>Exterior-grade PVA must be used if there is a risk of the joint getting wet.</a:t>
            </a:r>
            <a:endParaRPr lang="en-US" altLang="en-US" sz="2000" smtClean="0"/>
          </a:p>
        </p:txBody>
      </p:sp>
      <p:sp>
        <p:nvSpPr>
          <p:cNvPr id="7172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Adhesives (4)</a:t>
            </a:r>
            <a:endParaRPr lang="en-US" altLang="en-US" smtClean="0"/>
          </a:p>
        </p:txBody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000" b="1" smtClean="0"/>
              <a:t>Synthetic resin (Cascamite)</a:t>
            </a:r>
            <a:r>
              <a:rPr lang="en-GB" altLang="en-US" sz="2000" smtClean="0"/>
              <a:t> is a stronger wood glue than PVA, and is also waterproof.</a:t>
            </a:r>
          </a:p>
          <a:p>
            <a:pPr eaLnBrk="1" hangingPunct="1"/>
            <a:r>
              <a:rPr lang="en-GB" altLang="en-US" sz="2000" smtClean="0"/>
              <a:t>It is supplied in powder form, and has to be mixed with water.</a:t>
            </a:r>
          </a:p>
          <a:p>
            <a:pPr eaLnBrk="1" hangingPunct="1"/>
            <a:r>
              <a:rPr lang="en-GB" altLang="en-US" sz="2000" smtClean="0"/>
              <a:t>When it has cured it forms a very strong, hard, brittle bond.</a:t>
            </a:r>
            <a:endParaRPr lang="en-US" altLang="en-US" sz="2000" smtClean="0"/>
          </a:p>
        </p:txBody>
      </p:sp>
      <p:sp>
        <p:nvSpPr>
          <p:cNvPr id="8196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Adhesives (5)</a:t>
            </a:r>
            <a:endParaRPr lang="en-US" altLang="en-US" smtClean="0"/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000" b="1" smtClean="0"/>
              <a:t>Epoxy resin</a:t>
            </a:r>
            <a:r>
              <a:rPr lang="en-GB" altLang="en-US" sz="2000" smtClean="0"/>
              <a:t> (e.g. Araldite) is an expensive adhesive that could be used to stick almost any clean and dry materials to each other.</a:t>
            </a:r>
          </a:p>
          <a:p>
            <a:pPr eaLnBrk="1" hangingPunct="1"/>
            <a:r>
              <a:rPr lang="en-GB" altLang="en-US" sz="2000" smtClean="0"/>
              <a:t>However, because of the high cost it tends to be used for special purposes.</a:t>
            </a:r>
          </a:p>
          <a:p>
            <a:pPr eaLnBrk="1" hangingPunct="1"/>
            <a:r>
              <a:rPr lang="en-GB" altLang="en-US" sz="2000" smtClean="0"/>
              <a:t>A resin and hardener are mixed together in equal amounts, and hardening begins immediately.</a:t>
            </a:r>
          </a:p>
          <a:p>
            <a:pPr eaLnBrk="1" hangingPunct="1"/>
            <a:r>
              <a:rPr lang="en-GB" altLang="en-US" sz="2000" smtClean="0"/>
              <a:t>The adhesive is fully cured after several hours.</a:t>
            </a:r>
          </a:p>
          <a:p>
            <a:pPr eaLnBrk="1" hangingPunct="1"/>
            <a:r>
              <a:rPr lang="en-GB" altLang="en-US" sz="2000" smtClean="0"/>
              <a:t>It makes an extremely strong and hard bond.</a:t>
            </a:r>
          </a:p>
          <a:p>
            <a:endParaRPr lang="en-US" altLang="en-US" sz="2000" smtClean="0"/>
          </a:p>
        </p:txBody>
      </p:sp>
      <p:sp>
        <p:nvSpPr>
          <p:cNvPr id="9220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Adhesives (6)</a:t>
            </a:r>
            <a:endParaRPr lang="en-US" altLang="en-US" smtClean="0"/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043363" cy="4137025"/>
          </a:xfrm>
        </p:spPr>
        <p:txBody>
          <a:bodyPr/>
          <a:lstStyle/>
          <a:p>
            <a:pPr eaLnBrk="1" hangingPunct="1"/>
            <a:r>
              <a:rPr lang="en-GB" altLang="en-US" sz="2000" b="1" smtClean="0"/>
              <a:t>Solvent cement</a:t>
            </a:r>
            <a:r>
              <a:rPr lang="en-GB" altLang="en-US" sz="2000" smtClean="0"/>
              <a:t> (e.g. Tensol) works by dissolving the hard surface of hard plastics such as acrylic and high-impact polystyrene. </a:t>
            </a:r>
          </a:p>
          <a:p>
            <a:endParaRPr lang="en-US" altLang="en-US" sz="2000" smtClean="0"/>
          </a:p>
        </p:txBody>
      </p:sp>
      <p:sp>
        <p:nvSpPr>
          <p:cNvPr id="10244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58055" name="Picture 7" descr="Araldite 2011 working pack_eur v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213100"/>
            <a:ext cx="4392613" cy="294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8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1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9355</TotalTime>
  <Words>593</Words>
  <Application>Microsoft Office PowerPoint</Application>
  <PresentationFormat>On-screen Show (4:3)</PresentationFormat>
  <Paragraphs>125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Wingdings</vt:lpstr>
      <vt:lpstr>Default Design</vt:lpstr>
      <vt:lpstr>Adobe Photoshop Image</vt:lpstr>
      <vt:lpstr>Joining Materials - Adhesives </vt:lpstr>
      <vt:lpstr>Introduction</vt:lpstr>
      <vt:lpstr>Permanent joining methods</vt:lpstr>
      <vt:lpstr>Adhesives (1)</vt:lpstr>
      <vt:lpstr>Adhesives (2)</vt:lpstr>
      <vt:lpstr>Adhesives (3)</vt:lpstr>
      <vt:lpstr>Adhesives (4)</vt:lpstr>
      <vt:lpstr>Adhesives (5)</vt:lpstr>
      <vt:lpstr>Adhesives (6)</vt:lpstr>
      <vt:lpstr>Adhesives (7)</vt:lpstr>
      <vt:lpstr>Adhesives (8)</vt:lpstr>
    </vt:vector>
  </TitlesOfParts>
  <Company>Nelson Thornes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</dc:creator>
  <cp:lastModifiedBy>Daniel BIGMORE</cp:lastModifiedBy>
  <cp:revision>107</cp:revision>
  <dcterms:created xsi:type="dcterms:W3CDTF">2008-10-01T09:56:58Z</dcterms:created>
  <dcterms:modified xsi:type="dcterms:W3CDTF">2018-05-22T15:08:10Z</dcterms:modified>
</cp:coreProperties>
</file>