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0"/>
  </p:notesMasterIdLst>
  <p:sldIdLst>
    <p:sldId id="297" r:id="rId2"/>
    <p:sldId id="300" r:id="rId3"/>
    <p:sldId id="317" r:id="rId4"/>
    <p:sldId id="301" r:id="rId5"/>
    <p:sldId id="302" r:id="rId6"/>
    <p:sldId id="303" r:id="rId7"/>
    <p:sldId id="287" r:id="rId8"/>
    <p:sldId id="318" r:id="rId9"/>
    <p:sldId id="319" r:id="rId10"/>
    <p:sldId id="306" r:id="rId11"/>
    <p:sldId id="307" r:id="rId12"/>
    <p:sldId id="308" r:id="rId13"/>
    <p:sldId id="309" r:id="rId14"/>
    <p:sldId id="310" r:id="rId15"/>
    <p:sldId id="311" r:id="rId16"/>
    <p:sldId id="312" r:id="rId17"/>
    <p:sldId id="313" r:id="rId18"/>
    <p:sldId id="314" r:id="rId19"/>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0A8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56" autoAdjust="0"/>
    <p:restoredTop sz="87097" autoAdjust="0"/>
  </p:normalViewPr>
  <p:slideViewPr>
    <p:cSldViewPr>
      <p:cViewPr varScale="1">
        <p:scale>
          <a:sx n="101" d="100"/>
          <a:sy n="101" d="100"/>
        </p:scale>
        <p:origin x="187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552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en-US"/>
          </a:p>
        </p:txBody>
      </p:sp>
      <p:sp>
        <p:nvSpPr>
          <p:cNvPr id="2048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3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53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553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63413A2-9FB8-41E2-B336-A6FCB68A44E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F97F81A9-F8E6-43A6-8B5E-E39A4CA2691C}" type="slidenum">
              <a:rPr lang="en-US" altLang="en-US"/>
              <a:pPr eaLnBrk="1" hangingPunct="1">
                <a:spcBef>
                  <a:spcPct val="0"/>
                </a:spcBef>
              </a:pPr>
              <a:t>4</a:t>
            </a:fld>
            <a:endParaRPr lang="en-US" altLang="en-US"/>
          </a:p>
        </p:txBody>
      </p:sp>
      <p:sp>
        <p:nvSpPr>
          <p:cNvPr id="21507" name="Rectangle 2"/>
          <p:cNvSpPr>
            <a:spLocks noRo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88AA3FA1-ECD4-4ED0-A596-7552D1978441}" type="slidenum">
              <a:rPr lang="en-US" altLang="en-US"/>
              <a:pPr eaLnBrk="1" hangingPunct="1">
                <a:spcBef>
                  <a:spcPct val="0"/>
                </a:spcBef>
              </a:pPr>
              <a:t>5</a:t>
            </a:fld>
            <a:endParaRPr lang="en-US" altLang="en-US"/>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0AB42EEE-A87B-43C7-93AD-01527179A361}" type="slidenum">
              <a:rPr lang="en-US" altLang="en-US"/>
              <a:pPr eaLnBrk="1" hangingPunct="1">
                <a:spcBef>
                  <a:spcPct val="0"/>
                </a:spcBef>
              </a:pPr>
              <a:t>11</a:t>
            </a:fld>
            <a:endParaRPr lang="en-US" alt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0E2A1F6C-3038-4FA4-8570-330D282BCF5F}" type="slidenum">
              <a:rPr lang="en-US" altLang="en-US"/>
              <a:pPr eaLnBrk="1" hangingPunct="1">
                <a:spcBef>
                  <a:spcPct val="0"/>
                </a:spcBef>
              </a:pPr>
              <a:t>12</a:t>
            </a:fld>
            <a:endParaRPr lang="en-US" altLang="en-US"/>
          </a:p>
        </p:txBody>
      </p:sp>
      <p:sp>
        <p:nvSpPr>
          <p:cNvPr id="24579" name="Rectangle 2"/>
          <p:cNvSpPr>
            <a:spLocks noRo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A1349957-20B5-4E82-9681-668A4D50133E}" type="slidenum">
              <a:rPr lang="en-US" altLang="en-US"/>
              <a:pPr eaLnBrk="1" hangingPunct="1">
                <a:spcBef>
                  <a:spcPct val="0"/>
                </a:spcBef>
              </a:pPr>
              <a:t>17</a:t>
            </a:fld>
            <a:endParaRPr lang="en-US" altLang="en-US"/>
          </a:p>
        </p:txBody>
      </p:sp>
      <p:sp>
        <p:nvSpPr>
          <p:cNvPr id="25603" name="Rectangle 2"/>
          <p:cNvSpPr>
            <a:spLocks noRo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860704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4100083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981075"/>
            <a:ext cx="2058988" cy="51450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981075"/>
            <a:ext cx="6029325" cy="5145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030510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42124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094605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729898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986836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719578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492600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738436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068133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981075"/>
            <a:ext cx="8229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989138"/>
            <a:ext cx="8229600"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0"/>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Grp="1" noChangeArrowheads="1"/>
          </p:cNvSpPr>
          <p:nvPr>
            <p:ph type="ftr" sz="quarter" idx="3"/>
          </p:nvPr>
        </p:nvSpPr>
        <p:spPr bwMode="auto">
          <a:xfrm>
            <a:off x="7669213" y="6553200"/>
            <a:ext cx="14398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dirty="0">
                <a:latin typeface="Arial" charset="0"/>
                <a:cs typeface="+mn-cs"/>
              </a:defRPr>
            </a:lvl1pPr>
          </a:lstStyle>
          <a:p>
            <a:pPr>
              <a:defRPr/>
            </a:pPr>
            <a:r>
              <a:rPr lang="en-US"/>
              <a:t>© </a:t>
            </a:r>
            <a:r>
              <a:rPr lang="en-US" smtClean="0"/>
              <a:t>Wallingford</a:t>
            </a:r>
            <a:endParaRPr lang="en-US"/>
          </a:p>
        </p:txBody>
      </p:sp>
      <p:pic>
        <p:nvPicPr>
          <p:cNvPr id="2" name="Picture 8" descr="dtlogo"/>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107950" y="6199188"/>
            <a:ext cx="11715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dt="0"/>
  <p:txStyles>
    <p:titleStyle>
      <a:lvl1pPr algn="l" rtl="0" eaLnBrk="0" fontAlgn="base" hangingPunct="0">
        <a:spcBef>
          <a:spcPct val="0"/>
        </a:spcBef>
        <a:spcAft>
          <a:spcPct val="0"/>
        </a:spcAft>
        <a:defRPr sz="3600" b="1">
          <a:solidFill>
            <a:srgbClr val="EC0A86"/>
          </a:solidFill>
          <a:latin typeface="+mj-lt"/>
          <a:ea typeface="+mj-ea"/>
          <a:cs typeface="+mj-cs"/>
        </a:defRPr>
      </a:lvl1pPr>
      <a:lvl2pPr algn="l" rtl="0" eaLnBrk="0" fontAlgn="base" hangingPunct="0">
        <a:spcBef>
          <a:spcPct val="0"/>
        </a:spcBef>
        <a:spcAft>
          <a:spcPct val="0"/>
        </a:spcAft>
        <a:defRPr sz="3600" b="1">
          <a:solidFill>
            <a:srgbClr val="EC0A86"/>
          </a:solidFill>
          <a:latin typeface="Arial" charset="0"/>
          <a:cs typeface="Arial" charset="0"/>
        </a:defRPr>
      </a:lvl2pPr>
      <a:lvl3pPr algn="l" rtl="0" eaLnBrk="0" fontAlgn="base" hangingPunct="0">
        <a:spcBef>
          <a:spcPct val="0"/>
        </a:spcBef>
        <a:spcAft>
          <a:spcPct val="0"/>
        </a:spcAft>
        <a:defRPr sz="3600" b="1">
          <a:solidFill>
            <a:srgbClr val="EC0A86"/>
          </a:solidFill>
          <a:latin typeface="Arial" charset="0"/>
          <a:cs typeface="Arial" charset="0"/>
        </a:defRPr>
      </a:lvl3pPr>
      <a:lvl4pPr algn="l" rtl="0" eaLnBrk="0" fontAlgn="base" hangingPunct="0">
        <a:spcBef>
          <a:spcPct val="0"/>
        </a:spcBef>
        <a:spcAft>
          <a:spcPct val="0"/>
        </a:spcAft>
        <a:defRPr sz="3600" b="1">
          <a:solidFill>
            <a:srgbClr val="EC0A86"/>
          </a:solidFill>
          <a:latin typeface="Arial" charset="0"/>
          <a:cs typeface="Arial" charset="0"/>
        </a:defRPr>
      </a:lvl4pPr>
      <a:lvl5pPr algn="l" rtl="0" eaLnBrk="0" fontAlgn="base" hangingPunct="0">
        <a:spcBef>
          <a:spcPct val="0"/>
        </a:spcBef>
        <a:spcAft>
          <a:spcPct val="0"/>
        </a:spcAft>
        <a:defRPr sz="3600" b="1">
          <a:solidFill>
            <a:srgbClr val="EC0A86"/>
          </a:solidFill>
          <a:latin typeface="Arial" charset="0"/>
          <a:cs typeface="Arial" charset="0"/>
        </a:defRPr>
      </a:lvl5pPr>
      <a:lvl6pPr marL="457200" algn="l" rtl="0" fontAlgn="base">
        <a:spcBef>
          <a:spcPct val="0"/>
        </a:spcBef>
        <a:spcAft>
          <a:spcPct val="0"/>
        </a:spcAft>
        <a:defRPr sz="3600" b="1">
          <a:solidFill>
            <a:srgbClr val="EC0A86"/>
          </a:solidFill>
          <a:latin typeface="Arial" charset="0"/>
          <a:cs typeface="Arial" charset="0"/>
        </a:defRPr>
      </a:lvl6pPr>
      <a:lvl7pPr marL="914400" algn="l" rtl="0" fontAlgn="base">
        <a:spcBef>
          <a:spcPct val="0"/>
        </a:spcBef>
        <a:spcAft>
          <a:spcPct val="0"/>
        </a:spcAft>
        <a:defRPr sz="3600" b="1">
          <a:solidFill>
            <a:srgbClr val="EC0A86"/>
          </a:solidFill>
          <a:latin typeface="Arial" charset="0"/>
          <a:cs typeface="Arial" charset="0"/>
        </a:defRPr>
      </a:lvl7pPr>
      <a:lvl8pPr marL="1371600" algn="l" rtl="0" fontAlgn="base">
        <a:spcBef>
          <a:spcPct val="0"/>
        </a:spcBef>
        <a:spcAft>
          <a:spcPct val="0"/>
        </a:spcAft>
        <a:defRPr sz="3600" b="1">
          <a:solidFill>
            <a:srgbClr val="EC0A86"/>
          </a:solidFill>
          <a:latin typeface="Arial" charset="0"/>
          <a:cs typeface="Arial" charset="0"/>
        </a:defRPr>
      </a:lvl8pPr>
      <a:lvl9pPr marL="1828800" algn="l" rtl="0" fontAlgn="base">
        <a:spcBef>
          <a:spcPct val="0"/>
        </a:spcBef>
        <a:spcAft>
          <a:spcPct val="0"/>
        </a:spcAft>
        <a:defRPr sz="3600" b="1">
          <a:solidFill>
            <a:srgbClr val="EC0A86"/>
          </a:solidFill>
          <a:latin typeface="Arial" charset="0"/>
          <a:cs typeface="Arial" charset="0"/>
        </a:defRPr>
      </a:lvl9pPr>
    </p:titleStyle>
    <p:bodyStyle>
      <a:lvl1pPr marL="342900" indent="-342900" algn="l" rtl="0" eaLnBrk="0" fontAlgn="base" hangingPunct="0">
        <a:spcBef>
          <a:spcPct val="20000"/>
        </a:spcBef>
        <a:spcAft>
          <a:spcPct val="0"/>
        </a:spcAft>
        <a:buClr>
          <a:srgbClr val="EC0A86"/>
        </a:buClr>
        <a:buChar char="•"/>
        <a:defRPr sz="2400">
          <a:solidFill>
            <a:schemeClr val="tx1"/>
          </a:solidFill>
          <a:latin typeface="+mn-lt"/>
          <a:ea typeface="+mn-ea"/>
          <a:cs typeface="+mn-cs"/>
        </a:defRPr>
      </a:lvl1pPr>
      <a:lvl2pPr marL="522288" indent="-65088" algn="l" rtl="0" eaLnBrk="0" fontAlgn="base" hangingPunct="0">
        <a:spcBef>
          <a:spcPct val="20000"/>
        </a:spcBef>
        <a:spcAft>
          <a:spcPct val="0"/>
        </a:spcAft>
        <a:buChar char="–"/>
        <a:defRPr sz="2400">
          <a:solidFill>
            <a:schemeClr val="tx1"/>
          </a:solidFill>
          <a:latin typeface="+mn-lt"/>
          <a:cs typeface="+mn-cs"/>
        </a:defRPr>
      </a:lvl2pPr>
      <a:lvl3pPr marL="1231900" indent="-228600" algn="l" rtl="0" eaLnBrk="0" fontAlgn="base" hangingPunct="0">
        <a:spcBef>
          <a:spcPct val="20000"/>
        </a:spcBef>
        <a:spcAft>
          <a:spcPct val="0"/>
        </a:spcAft>
        <a:buClr>
          <a:srgbClr val="EC0A86"/>
        </a:buClr>
        <a:buChar char="•"/>
        <a:defRPr sz="2000">
          <a:solidFill>
            <a:schemeClr val="tx1"/>
          </a:solidFill>
          <a:latin typeface="+mn-lt"/>
          <a:cs typeface="+mn-cs"/>
        </a:defRPr>
      </a:lvl3pPr>
      <a:lvl4pPr marL="1639888"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mn-lt"/>
          <a:cs typeface="+mn-cs"/>
        </a:defRPr>
      </a:lvl5pPr>
      <a:lvl6pPr marL="2514600" indent="-228600" algn="l" rtl="0" fontAlgn="base">
        <a:spcBef>
          <a:spcPct val="20000"/>
        </a:spcBef>
        <a:spcAft>
          <a:spcPct val="0"/>
        </a:spcAft>
        <a:buClr>
          <a:srgbClr val="EC0A86"/>
        </a:buClr>
        <a:buFont typeface="Arial" charset="0"/>
        <a:buChar char="»"/>
        <a:defRPr sz="2000">
          <a:solidFill>
            <a:schemeClr val="tx1"/>
          </a:solidFill>
          <a:latin typeface="+mn-lt"/>
          <a:cs typeface="+mn-cs"/>
        </a:defRPr>
      </a:lvl6pPr>
      <a:lvl7pPr marL="2971800" indent="-228600" algn="l" rtl="0" fontAlgn="base">
        <a:spcBef>
          <a:spcPct val="20000"/>
        </a:spcBef>
        <a:spcAft>
          <a:spcPct val="0"/>
        </a:spcAft>
        <a:buClr>
          <a:srgbClr val="EC0A86"/>
        </a:buClr>
        <a:buFont typeface="Arial" charset="0"/>
        <a:buChar char="»"/>
        <a:defRPr sz="2000">
          <a:solidFill>
            <a:schemeClr val="tx1"/>
          </a:solidFill>
          <a:latin typeface="+mn-lt"/>
          <a:cs typeface="+mn-cs"/>
        </a:defRPr>
      </a:lvl7pPr>
      <a:lvl8pPr marL="3429000" indent="-228600" algn="l" rtl="0" fontAlgn="base">
        <a:spcBef>
          <a:spcPct val="20000"/>
        </a:spcBef>
        <a:spcAft>
          <a:spcPct val="0"/>
        </a:spcAft>
        <a:buClr>
          <a:srgbClr val="EC0A86"/>
        </a:buClr>
        <a:buFont typeface="Arial" charset="0"/>
        <a:buChar char="»"/>
        <a:defRPr sz="2000">
          <a:solidFill>
            <a:schemeClr val="tx1"/>
          </a:solidFill>
          <a:latin typeface="+mn-lt"/>
          <a:cs typeface="+mn-cs"/>
        </a:defRPr>
      </a:lvl8pPr>
      <a:lvl9pPr marL="3886200" indent="-228600" algn="l" rtl="0" fontAlgn="base">
        <a:spcBef>
          <a:spcPct val="20000"/>
        </a:spcBef>
        <a:spcAft>
          <a:spcPct val="0"/>
        </a:spcAft>
        <a:buClr>
          <a:srgbClr val="EC0A86"/>
        </a:buClr>
        <a:buFont typeface="Arial" charset="0"/>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oleObject" Target="../embeddings/oleObject2.bin"/><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stanelcoplc.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1"/>
          <p:cNvSpPr>
            <a:spLocks noGrp="1"/>
          </p:cNvSpPr>
          <p:nvPr>
            <p:ph type="ftr" sz="quarter" idx="10"/>
          </p:nvPr>
        </p:nvSpPr>
        <p:spPr/>
        <p:txBody>
          <a:bodyPr/>
          <a:lstStyle/>
          <a:p>
            <a:pPr>
              <a:defRPr/>
            </a:pPr>
            <a:r>
              <a:rPr lang="en-US"/>
              <a:t>© </a:t>
            </a:r>
            <a:r>
              <a:rPr lang="en-US" smtClean="0"/>
              <a:t>Wallingford</a:t>
            </a:r>
            <a:endParaRPr lang="en-US"/>
          </a:p>
        </p:txBody>
      </p:sp>
      <p:sp>
        <p:nvSpPr>
          <p:cNvPr id="2051"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r" eaLnBrk="1" hangingPunct="1">
              <a:spcBef>
                <a:spcPct val="0"/>
              </a:spcBef>
              <a:buClrTx/>
              <a:buFontTx/>
              <a:buNone/>
            </a:pPr>
            <a:r>
              <a:rPr lang="en-US" altLang="en-US" sz="1200"/>
              <a:t>© Wallingford</a:t>
            </a:r>
          </a:p>
        </p:txBody>
      </p:sp>
      <p:graphicFrame>
        <p:nvGraphicFramePr>
          <p:cNvPr id="2052" name="Object 18"/>
          <p:cNvGraphicFramePr>
            <a:graphicFrameLocks noChangeAspect="1"/>
          </p:cNvGraphicFramePr>
          <p:nvPr/>
        </p:nvGraphicFramePr>
        <p:xfrm>
          <a:off x="0" y="0"/>
          <a:ext cx="9144000" cy="1698625"/>
        </p:xfrm>
        <a:graphic>
          <a:graphicData uri="http://schemas.openxmlformats.org/presentationml/2006/ole">
            <mc:AlternateContent xmlns:mc="http://schemas.openxmlformats.org/markup-compatibility/2006">
              <mc:Choice xmlns:v="urn:schemas-microsoft-com:vml" Requires="v">
                <p:oleObj spid="_x0000_s2057" name="Image" r:id="rId3" imgW="21333333" imgH="3961905" progId="Photoshop.Image.10">
                  <p:embed/>
                </p:oleObj>
              </mc:Choice>
              <mc:Fallback>
                <p:oleObj name="Image" r:id="rId3" imgW="21333333" imgH="3961905" progId="Photoshop.Image.10">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3" name="Rectangle 2"/>
          <p:cNvSpPr>
            <a:spLocks noGrp="1" noChangeArrowheads="1"/>
          </p:cNvSpPr>
          <p:nvPr>
            <p:ph type="ctrTitle" idx="4294967295"/>
          </p:nvPr>
        </p:nvSpPr>
        <p:spPr>
          <a:xfrm>
            <a:off x="685800" y="2492375"/>
            <a:ext cx="7772400" cy="1152525"/>
          </a:xfrm>
        </p:spPr>
        <p:txBody>
          <a:bodyPr/>
          <a:lstStyle/>
          <a:p>
            <a:pPr eaLnBrk="1" hangingPunct="1"/>
            <a:r>
              <a:rPr lang="en-GB" altLang="en-US" sz="4400" smtClean="0"/>
              <a:t>Social and cultural influences</a:t>
            </a:r>
            <a:endParaRPr lang="en-US" altLang="en-US" sz="4400" smtClean="0"/>
          </a:p>
        </p:txBody>
      </p:sp>
      <p:sp>
        <p:nvSpPr>
          <p:cNvPr id="2054" name="Text Box 13"/>
          <p:cNvSpPr txBox="1">
            <a:spLocks noChangeArrowheads="1"/>
          </p:cNvSpPr>
          <p:nvPr/>
        </p:nvSpPr>
        <p:spPr bwMode="auto">
          <a:xfrm>
            <a:off x="3995738" y="115888"/>
            <a:ext cx="5184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ClrTx/>
              <a:buFontTx/>
              <a:buNone/>
            </a:pPr>
            <a:r>
              <a:rPr lang="en-GB" altLang="en-US" sz="1600">
                <a:solidFill>
                  <a:schemeClr val="bg1"/>
                </a:solidFill>
              </a:rPr>
              <a:t>Ian Bark &amp; Lloyd Ansell</a:t>
            </a:r>
            <a:endParaRPr lang="en-US" altLang="en-US" sz="1600">
              <a:solidFill>
                <a:schemeClr val="bg1"/>
              </a:solidFill>
            </a:endParaRPr>
          </a:p>
        </p:txBody>
      </p:sp>
      <p:sp>
        <p:nvSpPr>
          <p:cNvPr id="2055" name="Text Box 14"/>
          <p:cNvSpPr txBox="1">
            <a:spLocks noChangeArrowheads="1"/>
          </p:cNvSpPr>
          <p:nvPr/>
        </p:nvSpPr>
        <p:spPr bwMode="auto">
          <a:xfrm>
            <a:off x="3995738" y="417513"/>
            <a:ext cx="48244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ClrTx/>
              <a:buFontTx/>
              <a:buNone/>
            </a:pPr>
            <a:r>
              <a:rPr lang="en-GB" altLang="en-US" sz="1200">
                <a:solidFill>
                  <a:schemeClr val="bg1"/>
                </a:solidFill>
              </a:rPr>
              <a:t>Series Editor: Louise T Davies</a:t>
            </a:r>
            <a:endParaRPr lang="en-US" altLang="en-US" sz="1200">
              <a:solidFill>
                <a:schemeClr val="bg1"/>
              </a:solidFill>
            </a:endParaRPr>
          </a:p>
        </p:txBody>
      </p:sp>
      <p:graphicFrame>
        <p:nvGraphicFramePr>
          <p:cNvPr id="2056" name="Object 15"/>
          <p:cNvGraphicFramePr>
            <a:graphicFrameLocks noChangeAspect="1"/>
          </p:cNvGraphicFramePr>
          <p:nvPr/>
        </p:nvGraphicFramePr>
        <p:xfrm>
          <a:off x="71438" y="5632450"/>
          <a:ext cx="2339975" cy="1109663"/>
        </p:xfrm>
        <a:graphic>
          <a:graphicData uri="http://schemas.openxmlformats.org/presentationml/2006/ole">
            <mc:AlternateContent xmlns:mc="http://schemas.openxmlformats.org/markup-compatibility/2006">
              <mc:Choice xmlns:v="urn:schemas-microsoft-com:vml" Requires="v">
                <p:oleObj spid="_x0000_s2058" name="Image" r:id="rId5" imgW="3238095" imgH="1536508" progId="Photoshop.Image.10">
                  <p:embed/>
                </p:oleObj>
              </mc:Choice>
              <mc:Fallback>
                <p:oleObj name="Image" r:id="rId5" imgW="3238095" imgH="1536508" progId="Photoshop.Image.10">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38" y="5632450"/>
                        <a:ext cx="233997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1267" name="Rectangle 2"/>
          <p:cNvSpPr>
            <a:spLocks noGrp="1" noChangeArrowheads="1"/>
          </p:cNvSpPr>
          <p:nvPr>
            <p:ph type="title"/>
          </p:nvPr>
        </p:nvSpPr>
        <p:spPr/>
        <p:txBody>
          <a:bodyPr/>
          <a:lstStyle/>
          <a:p>
            <a:pPr eaLnBrk="1" hangingPunct="1"/>
            <a:r>
              <a:rPr lang="en-GB" altLang="en-US" smtClean="0"/>
              <a:t>Use of wood</a:t>
            </a:r>
            <a:endParaRPr lang="en-US" altLang="en-US" smtClean="0"/>
          </a:p>
        </p:txBody>
      </p:sp>
      <p:sp>
        <p:nvSpPr>
          <p:cNvPr id="64515" name="Rectangle 3"/>
          <p:cNvSpPr>
            <a:spLocks noGrp="1" noChangeArrowheads="1"/>
          </p:cNvSpPr>
          <p:nvPr>
            <p:ph type="body" idx="1"/>
          </p:nvPr>
        </p:nvSpPr>
        <p:spPr>
          <a:xfrm>
            <a:off x="457200" y="1989138"/>
            <a:ext cx="3538538" cy="3744912"/>
          </a:xfrm>
        </p:spPr>
        <p:txBody>
          <a:bodyPr/>
          <a:lstStyle/>
          <a:p>
            <a:pPr eaLnBrk="1" hangingPunct="1"/>
            <a:r>
              <a:rPr lang="en-GB" altLang="en-US" sz="2000" smtClean="0"/>
              <a:t>Wood is a good material, because it is easily broken down and reused. </a:t>
            </a:r>
          </a:p>
          <a:p>
            <a:pPr eaLnBrk="1" hangingPunct="1"/>
            <a:r>
              <a:rPr lang="en-GB" altLang="en-US" sz="2000" smtClean="0"/>
              <a:t>This chair uses old offcuts of wood in its construction.</a:t>
            </a:r>
          </a:p>
          <a:p>
            <a:pPr eaLnBrk="1" hangingPunct="1"/>
            <a:r>
              <a:rPr lang="en-GB" altLang="en-US" sz="2000" smtClean="0"/>
              <a:t>It is an example of how, with a little imagination and creativity, we can reuse waste materials for new products. </a:t>
            </a:r>
          </a:p>
          <a:p>
            <a:pPr eaLnBrk="1" hangingPunct="1"/>
            <a:r>
              <a:rPr lang="en-GB" altLang="en-US" sz="2000" smtClean="0"/>
              <a:t>Solid wooden chairs can be costly.</a:t>
            </a:r>
            <a:endParaRPr lang="en-US" altLang="en-US" sz="2000" smtClean="0"/>
          </a:p>
        </p:txBody>
      </p:sp>
      <p:pic>
        <p:nvPicPr>
          <p:cNvPr id="64519" name="Picture 7" descr="U1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03800" y="1412875"/>
            <a:ext cx="3527425"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64519"/>
                                        </p:tgtEl>
                                        <p:attrNameLst>
                                          <p:attrName>style.visibility</p:attrName>
                                        </p:attrNameLst>
                                      </p:cBhvr>
                                      <p:to>
                                        <p:strVal val="visible"/>
                                      </p:to>
                                    </p:set>
                                    <p:animEffect transition="in" filter="fade">
                                      <p:cBhvr>
                                        <p:cTn id="7" dur="1000"/>
                                        <p:tgtEl>
                                          <p:spTgt spid="64519"/>
                                        </p:tgtEl>
                                      </p:cBhvr>
                                    </p:animEffect>
                                    <p:anim calcmode="lin" valueType="num">
                                      <p:cBhvr>
                                        <p:cTn id="8" dur="1000" fill="hold"/>
                                        <p:tgtEl>
                                          <p:spTgt spid="64519"/>
                                        </p:tgtEl>
                                        <p:attrNameLst>
                                          <p:attrName>ppt_x</p:attrName>
                                        </p:attrNameLst>
                                      </p:cBhvr>
                                      <p:tavLst>
                                        <p:tav tm="0">
                                          <p:val>
                                            <p:strVal val="#ppt_x"/>
                                          </p:val>
                                        </p:tav>
                                        <p:tav tm="100000">
                                          <p:val>
                                            <p:strVal val="#ppt_x"/>
                                          </p:val>
                                        </p:tav>
                                      </p:tavLst>
                                    </p:anim>
                                    <p:anim calcmode="lin" valueType="num">
                                      <p:cBhvr>
                                        <p:cTn id="9" dur="1000" fill="hold"/>
                                        <p:tgtEl>
                                          <p:spTgt spid="6451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6451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6451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6451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645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2291" name="Rectangle 2"/>
          <p:cNvSpPr>
            <a:spLocks noGrp="1" noChangeArrowheads="1"/>
          </p:cNvSpPr>
          <p:nvPr>
            <p:ph type="title"/>
          </p:nvPr>
        </p:nvSpPr>
        <p:spPr/>
        <p:txBody>
          <a:bodyPr/>
          <a:lstStyle/>
          <a:p>
            <a:pPr eaLnBrk="1" hangingPunct="1"/>
            <a:r>
              <a:rPr lang="en-GB" altLang="en-US" smtClean="0"/>
              <a:t>Biodegradable plastics</a:t>
            </a:r>
            <a:endParaRPr lang="en-US" altLang="en-US" smtClean="0"/>
          </a:p>
        </p:txBody>
      </p:sp>
      <p:sp>
        <p:nvSpPr>
          <p:cNvPr id="65539" name="Rectangle 3"/>
          <p:cNvSpPr>
            <a:spLocks noGrp="1" noChangeArrowheads="1"/>
          </p:cNvSpPr>
          <p:nvPr>
            <p:ph type="body" idx="1"/>
          </p:nvPr>
        </p:nvSpPr>
        <p:spPr/>
        <p:txBody>
          <a:bodyPr/>
          <a:lstStyle/>
          <a:p>
            <a:pPr eaLnBrk="1" hangingPunct="1"/>
            <a:r>
              <a:rPr lang="en-GB" altLang="en-US" sz="2000" smtClean="0"/>
              <a:t>Biodegradable plastic is often made from potato or cornstarch.</a:t>
            </a:r>
          </a:p>
          <a:p>
            <a:pPr eaLnBrk="1" hangingPunct="1"/>
            <a:r>
              <a:rPr lang="en-GB" altLang="en-US" sz="2000" smtClean="0"/>
              <a:t>The advantages of these types of materials are that they are renewable (i.e. we can grow more of them), and they don’t adversely affect the environment (they degrade naturally when we dispose of them).</a:t>
            </a:r>
          </a:p>
          <a:p>
            <a:pPr eaLnBrk="1" hangingPunct="1"/>
            <a:r>
              <a:rPr lang="en-GB" altLang="en-US" sz="2000" smtClean="0"/>
              <a:t>Stanelco makes biodegradable plastic that is used increasingly by many companies.</a:t>
            </a:r>
          </a:p>
          <a:p>
            <a:pPr eaLnBrk="1" hangingPunct="1"/>
            <a:r>
              <a:rPr lang="en-GB" altLang="en-US" sz="2000" smtClean="0"/>
              <a:t>You can find more out from their website: </a:t>
            </a:r>
            <a:r>
              <a:rPr lang="en-GB" altLang="en-US" sz="2000" b="1" smtClean="0">
                <a:hlinkClick r:id="rId3"/>
              </a:rPr>
              <a:t>www.stanelcoplc.com</a:t>
            </a:r>
            <a:r>
              <a:rPr lang="en-GB" altLang="en-US" sz="2000" smtClean="0"/>
              <a:t> </a:t>
            </a:r>
          </a:p>
          <a:p>
            <a:pPr eaLnBrk="1" hangingPunct="1"/>
            <a:r>
              <a:rPr lang="en-GB" altLang="en-US" sz="2000" smtClean="0"/>
              <a:t>Why do you think companies care about using these materials? Especially if they cost more? </a:t>
            </a:r>
          </a:p>
          <a:p>
            <a:pPr eaLnBrk="1" hangingPunct="1"/>
            <a:r>
              <a:rPr lang="en-GB" altLang="en-US" sz="2000" smtClean="0"/>
              <a:t>Wouldn’t oil-based plastics be cheaper and easier to use as a material?</a:t>
            </a:r>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5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553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553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553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55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3315" name="Rectangle 2"/>
          <p:cNvSpPr>
            <a:spLocks noGrp="1" noChangeArrowheads="1"/>
          </p:cNvSpPr>
          <p:nvPr>
            <p:ph type="title"/>
          </p:nvPr>
        </p:nvSpPr>
        <p:spPr/>
        <p:txBody>
          <a:bodyPr/>
          <a:lstStyle/>
          <a:p>
            <a:pPr eaLnBrk="1" hangingPunct="1"/>
            <a:r>
              <a:rPr lang="en-GB" altLang="en-US" smtClean="0"/>
              <a:t>Throwaway society</a:t>
            </a:r>
            <a:endParaRPr lang="en-US" altLang="en-US" smtClean="0"/>
          </a:p>
        </p:txBody>
      </p:sp>
      <p:sp>
        <p:nvSpPr>
          <p:cNvPr id="66563" name="Rectangle 3"/>
          <p:cNvSpPr>
            <a:spLocks noGrp="1" noChangeArrowheads="1"/>
          </p:cNvSpPr>
          <p:nvPr>
            <p:ph type="body" idx="1"/>
          </p:nvPr>
        </p:nvSpPr>
        <p:spPr>
          <a:xfrm>
            <a:off x="457200" y="1989138"/>
            <a:ext cx="4978400" cy="4137025"/>
          </a:xfrm>
        </p:spPr>
        <p:txBody>
          <a:bodyPr/>
          <a:lstStyle/>
          <a:p>
            <a:pPr eaLnBrk="1" hangingPunct="1"/>
            <a:r>
              <a:rPr lang="en-GB" altLang="en-US" sz="1800" smtClean="0"/>
              <a:t>In today’s world people often say that we live in a </a:t>
            </a:r>
            <a:r>
              <a:rPr lang="en-GB" altLang="en-US" sz="1800" b="1" smtClean="0"/>
              <a:t>throwaway society</a:t>
            </a:r>
            <a:r>
              <a:rPr lang="en-GB" altLang="en-US" sz="1800" smtClean="0"/>
              <a:t>. </a:t>
            </a:r>
          </a:p>
          <a:p>
            <a:pPr eaLnBrk="1" hangingPunct="1"/>
            <a:r>
              <a:rPr lang="en-GB" altLang="en-US" sz="1800" smtClean="0"/>
              <a:t>This means we buy products, keep them for a short period, then throw them away and replace them. </a:t>
            </a:r>
          </a:p>
          <a:p>
            <a:pPr eaLnBrk="1" hangingPunct="1"/>
            <a:r>
              <a:rPr lang="en-GB" altLang="en-US" sz="1800" smtClean="0"/>
              <a:t>Typical examples are mobile phones, or cheap goods that do not last very long. </a:t>
            </a:r>
          </a:p>
          <a:p>
            <a:pPr eaLnBrk="1" hangingPunct="1"/>
            <a:r>
              <a:rPr lang="en-GB" altLang="en-US" sz="1800" smtClean="0"/>
              <a:t>It also refers to packaging that is designed for short-term use, and is easily disposed of but not environmentally friendly.</a:t>
            </a:r>
          </a:p>
          <a:p>
            <a:pPr eaLnBrk="1" hangingPunct="1"/>
            <a:r>
              <a:rPr lang="en-GB" altLang="en-US" sz="1800" b="1" smtClean="0"/>
              <a:t>Over-consumption</a:t>
            </a:r>
            <a:r>
              <a:rPr lang="en-GB" altLang="en-US" sz="1800" smtClean="0"/>
              <a:t> means we have too much waste, and not enough is recycled.</a:t>
            </a:r>
          </a:p>
          <a:p>
            <a:pPr eaLnBrk="1" hangingPunct="1"/>
            <a:r>
              <a:rPr lang="en-GB" altLang="en-US" sz="1800" smtClean="0"/>
              <a:t>How can we improve this situation?</a:t>
            </a:r>
            <a:endParaRPr lang="en-US" altLang="en-US" sz="1800" smtClean="0"/>
          </a:p>
        </p:txBody>
      </p:sp>
      <p:pic>
        <p:nvPicPr>
          <p:cNvPr id="66568" name="Picture 8" descr="U1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24525" y="1700213"/>
            <a:ext cx="2971800" cy="446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66568"/>
                                        </p:tgtEl>
                                        <p:attrNameLst>
                                          <p:attrName>style.visibility</p:attrName>
                                        </p:attrNameLst>
                                      </p:cBhvr>
                                      <p:to>
                                        <p:strVal val="visible"/>
                                      </p:to>
                                    </p:set>
                                    <p:animEffect transition="in" filter="fade">
                                      <p:cBhvr>
                                        <p:cTn id="7" dur="1000"/>
                                        <p:tgtEl>
                                          <p:spTgt spid="66568"/>
                                        </p:tgtEl>
                                      </p:cBhvr>
                                    </p:animEffect>
                                    <p:anim calcmode="lin" valueType="num">
                                      <p:cBhvr>
                                        <p:cTn id="8" dur="1000" fill="hold"/>
                                        <p:tgtEl>
                                          <p:spTgt spid="66568"/>
                                        </p:tgtEl>
                                        <p:attrNameLst>
                                          <p:attrName>ppt_x</p:attrName>
                                        </p:attrNameLst>
                                      </p:cBhvr>
                                      <p:tavLst>
                                        <p:tav tm="0">
                                          <p:val>
                                            <p:strVal val="#ppt_x"/>
                                          </p:val>
                                        </p:tav>
                                        <p:tav tm="100000">
                                          <p:val>
                                            <p:strVal val="#ppt_x"/>
                                          </p:val>
                                        </p:tav>
                                      </p:tavLst>
                                    </p:anim>
                                    <p:anim calcmode="lin" valueType="num">
                                      <p:cBhvr>
                                        <p:cTn id="9" dur="1000" fill="hold"/>
                                        <p:tgtEl>
                                          <p:spTgt spid="66568"/>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6656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6656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6656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66563">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66563">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665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4339" name="Rectangle 2"/>
          <p:cNvSpPr>
            <a:spLocks noGrp="1" noChangeArrowheads="1"/>
          </p:cNvSpPr>
          <p:nvPr>
            <p:ph type="title"/>
          </p:nvPr>
        </p:nvSpPr>
        <p:spPr/>
        <p:txBody>
          <a:bodyPr/>
          <a:lstStyle/>
          <a:p>
            <a:pPr eaLnBrk="1" hangingPunct="1"/>
            <a:r>
              <a:rPr lang="en-GB" altLang="en-US" smtClean="0"/>
              <a:t>Task 1</a:t>
            </a:r>
            <a:endParaRPr lang="en-US" altLang="en-US" smtClean="0"/>
          </a:p>
        </p:txBody>
      </p:sp>
      <p:sp>
        <p:nvSpPr>
          <p:cNvPr id="68611" name="Rectangle 3"/>
          <p:cNvSpPr>
            <a:spLocks noGrp="1" noChangeArrowheads="1"/>
          </p:cNvSpPr>
          <p:nvPr>
            <p:ph type="body" idx="1"/>
          </p:nvPr>
        </p:nvSpPr>
        <p:spPr>
          <a:xfrm>
            <a:off x="457200" y="1989138"/>
            <a:ext cx="7786688" cy="4137025"/>
          </a:xfrm>
        </p:spPr>
        <p:txBody>
          <a:bodyPr/>
          <a:lstStyle/>
          <a:p>
            <a:pPr eaLnBrk="1" hangingPunct="1"/>
            <a:r>
              <a:rPr lang="en-GB" altLang="en-US" sz="2000" smtClean="0"/>
              <a:t>Examine any products you currently have on you.</a:t>
            </a:r>
          </a:p>
          <a:p>
            <a:pPr eaLnBrk="1" hangingPunct="1"/>
            <a:r>
              <a:rPr lang="en-GB" altLang="en-US" sz="2000" smtClean="0"/>
              <a:t>Include clothes, watches, pens, pencil cases, trainers, shoes, phones, MP3 players.</a:t>
            </a:r>
          </a:p>
          <a:p>
            <a:pPr eaLnBrk="1" hangingPunct="1"/>
            <a:r>
              <a:rPr lang="en-GB" altLang="en-US" sz="2000" smtClean="0"/>
              <a:t>Where was each item made?</a:t>
            </a:r>
          </a:p>
          <a:p>
            <a:pPr eaLnBrk="1" hangingPunct="1"/>
            <a:r>
              <a:rPr lang="en-GB" altLang="en-US" sz="2000" smtClean="0"/>
              <a:t>List all the items you have.</a:t>
            </a:r>
          </a:p>
          <a:p>
            <a:pPr eaLnBrk="1" hangingPunct="1"/>
            <a:r>
              <a:rPr lang="en-GB" altLang="en-US" sz="2000" smtClean="0"/>
              <a:t>Now combine all of the information in the class.</a:t>
            </a:r>
          </a:p>
          <a:p>
            <a:pPr eaLnBrk="1" hangingPunct="1"/>
            <a:r>
              <a:rPr lang="en-GB" altLang="en-US" sz="2000" smtClean="0"/>
              <a:t>You could make a graph or chart to present your results.</a:t>
            </a:r>
          </a:p>
          <a:p>
            <a:pPr eaLnBrk="1" hangingPunct="1"/>
            <a:r>
              <a:rPr lang="en-GB" altLang="en-US" sz="2000" smtClean="0"/>
              <a:t>Which country comes top? What geographical regions are the main manufacturing countries?</a:t>
            </a:r>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861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861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861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861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8611">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86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5363" name="Rectangle 2"/>
          <p:cNvSpPr>
            <a:spLocks noGrp="1" noChangeArrowheads="1"/>
          </p:cNvSpPr>
          <p:nvPr>
            <p:ph type="title"/>
          </p:nvPr>
        </p:nvSpPr>
        <p:spPr/>
        <p:txBody>
          <a:bodyPr/>
          <a:lstStyle/>
          <a:p>
            <a:pPr eaLnBrk="1" hangingPunct="1"/>
            <a:r>
              <a:rPr lang="en-GB" altLang="en-US" smtClean="0"/>
              <a:t>Social effects of manufacturing</a:t>
            </a:r>
            <a:endParaRPr lang="en-US" altLang="en-US" smtClean="0"/>
          </a:p>
        </p:txBody>
      </p:sp>
      <p:sp>
        <p:nvSpPr>
          <p:cNvPr id="69635" name="Rectangle 3"/>
          <p:cNvSpPr>
            <a:spLocks noGrp="1" noChangeArrowheads="1"/>
          </p:cNvSpPr>
          <p:nvPr>
            <p:ph type="body" idx="1"/>
          </p:nvPr>
        </p:nvSpPr>
        <p:spPr>
          <a:xfrm>
            <a:off x="457200" y="1989138"/>
            <a:ext cx="3754438" cy="4137025"/>
          </a:xfrm>
        </p:spPr>
        <p:txBody>
          <a:bodyPr/>
          <a:lstStyle/>
          <a:p>
            <a:pPr eaLnBrk="1" hangingPunct="1"/>
            <a:r>
              <a:rPr lang="en-GB" altLang="en-US" sz="2000" smtClean="0"/>
              <a:t>The chances are that China came top of your list!</a:t>
            </a:r>
          </a:p>
          <a:p>
            <a:pPr eaLnBrk="1" hangingPunct="1"/>
            <a:r>
              <a:rPr lang="en-GB" altLang="en-US" sz="2000" smtClean="0"/>
              <a:t>Why is this? </a:t>
            </a:r>
          </a:p>
          <a:p>
            <a:pPr eaLnBrk="1" hangingPunct="1"/>
            <a:r>
              <a:rPr lang="en-GB" altLang="en-US" sz="2000" smtClean="0"/>
              <a:t>A huge number of products are made in developing countries because the labour is cheap: people are poor, and are prepared to work for less.</a:t>
            </a:r>
            <a:endParaRPr lang="en-US" altLang="en-US" sz="2000" smtClean="0"/>
          </a:p>
        </p:txBody>
      </p:sp>
      <p:pic>
        <p:nvPicPr>
          <p:cNvPr id="69641" name="Picture 9" descr="prod line u1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356100" y="2349500"/>
            <a:ext cx="4464050" cy="328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69641"/>
                                        </p:tgtEl>
                                        <p:attrNameLst>
                                          <p:attrName>style.visibility</p:attrName>
                                        </p:attrNameLst>
                                      </p:cBhvr>
                                      <p:to>
                                        <p:strVal val="visible"/>
                                      </p:to>
                                    </p:set>
                                    <p:animEffect transition="in" filter="fade">
                                      <p:cBhvr>
                                        <p:cTn id="9" dur="2000"/>
                                        <p:tgtEl>
                                          <p:spTgt spid="6964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69635">
                                            <p:txEl>
                                              <p:pRg st="1" end="1"/>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696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6387" name="Rectangle 2"/>
          <p:cNvSpPr>
            <a:spLocks noGrp="1" noChangeArrowheads="1"/>
          </p:cNvSpPr>
          <p:nvPr>
            <p:ph type="title"/>
          </p:nvPr>
        </p:nvSpPr>
        <p:spPr/>
        <p:txBody>
          <a:bodyPr/>
          <a:lstStyle/>
          <a:p>
            <a:pPr eaLnBrk="1" hangingPunct="1"/>
            <a:r>
              <a:rPr lang="en-GB" altLang="en-US" smtClean="0"/>
              <a:t>The impact of global trade</a:t>
            </a:r>
            <a:endParaRPr lang="en-US" altLang="en-US" smtClean="0"/>
          </a:p>
        </p:txBody>
      </p:sp>
      <p:sp>
        <p:nvSpPr>
          <p:cNvPr id="70659" name="Rectangle 3"/>
          <p:cNvSpPr>
            <a:spLocks noGrp="1" noChangeArrowheads="1"/>
          </p:cNvSpPr>
          <p:nvPr>
            <p:ph type="body" idx="1"/>
          </p:nvPr>
        </p:nvSpPr>
        <p:spPr/>
        <p:txBody>
          <a:bodyPr/>
          <a:lstStyle/>
          <a:p>
            <a:pPr eaLnBrk="1" hangingPunct="1"/>
            <a:r>
              <a:rPr lang="en-GB" altLang="en-US" sz="2000" smtClean="0"/>
              <a:t>Many companies have stopped manufacturing products in rich countries because the costs are very high.</a:t>
            </a:r>
          </a:p>
          <a:p>
            <a:pPr eaLnBrk="1" hangingPunct="1"/>
            <a:r>
              <a:rPr lang="en-GB" altLang="en-US" sz="2000" smtClean="0"/>
              <a:t>This includes wages, but also:</a:t>
            </a:r>
          </a:p>
          <a:p>
            <a:pPr eaLnBrk="1" hangingPunct="1"/>
            <a:r>
              <a:rPr lang="en-GB" altLang="en-US" sz="2000" smtClean="0"/>
              <a:t>Some countries have less stringent health and safety regulations.</a:t>
            </a:r>
          </a:p>
          <a:p>
            <a:pPr eaLnBrk="1" hangingPunct="1"/>
            <a:r>
              <a:rPr lang="en-GB" altLang="en-US" sz="2000" smtClean="0"/>
              <a:t>Some countries have fewer laws regulating how long people can work.</a:t>
            </a:r>
          </a:p>
          <a:p>
            <a:pPr eaLnBrk="1" hangingPunct="1"/>
            <a:r>
              <a:rPr lang="en-GB" altLang="en-US" sz="2000" smtClean="0"/>
              <a:t>Some countries still use child labour.</a:t>
            </a:r>
          </a:p>
          <a:p>
            <a:pPr eaLnBrk="1" hangingPunct="1"/>
            <a:r>
              <a:rPr lang="en-GB" altLang="en-US" sz="2000" smtClean="0"/>
              <a:t>This means companies can make more profit by spending less on production</a:t>
            </a:r>
            <a:r>
              <a:rPr lang="en-GB" altLang="en-US" smtClean="0"/>
              <a:t>.</a:t>
            </a:r>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6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065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065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065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065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065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7411" name="Rectangle 2"/>
          <p:cNvSpPr>
            <a:spLocks noGrp="1" noChangeArrowheads="1"/>
          </p:cNvSpPr>
          <p:nvPr>
            <p:ph type="title"/>
          </p:nvPr>
        </p:nvSpPr>
        <p:spPr/>
        <p:txBody>
          <a:bodyPr/>
          <a:lstStyle/>
          <a:p>
            <a:pPr eaLnBrk="1" hangingPunct="1"/>
            <a:r>
              <a:rPr lang="en-GB" altLang="en-US" smtClean="0"/>
              <a:t>Task 2</a:t>
            </a:r>
            <a:endParaRPr lang="en-US" altLang="en-US" smtClean="0"/>
          </a:p>
        </p:txBody>
      </p:sp>
      <p:sp>
        <p:nvSpPr>
          <p:cNvPr id="72707" name="Rectangle 3"/>
          <p:cNvSpPr>
            <a:spLocks noGrp="1" noChangeArrowheads="1"/>
          </p:cNvSpPr>
          <p:nvPr>
            <p:ph type="body" idx="1"/>
          </p:nvPr>
        </p:nvSpPr>
        <p:spPr>
          <a:xfrm>
            <a:off x="457200" y="1989138"/>
            <a:ext cx="3754438" cy="4137025"/>
          </a:xfrm>
        </p:spPr>
        <p:txBody>
          <a:bodyPr/>
          <a:lstStyle/>
          <a:p>
            <a:pPr eaLnBrk="1" hangingPunct="1"/>
            <a:r>
              <a:rPr lang="en-GB" altLang="en-US" sz="2000" smtClean="0"/>
              <a:t>If people in these factories are made to work very hard, for very little money, what do you think the effects are?</a:t>
            </a:r>
          </a:p>
          <a:p>
            <a:pPr eaLnBrk="1" hangingPunct="1"/>
            <a:r>
              <a:rPr lang="en-GB" altLang="en-US" sz="2000" smtClean="0"/>
              <a:t>Research working laws and conditions in the UK, and compare them with those of a developing country.</a:t>
            </a:r>
          </a:p>
          <a:p>
            <a:pPr eaLnBrk="1" hangingPunct="1"/>
            <a:r>
              <a:rPr lang="en-GB" altLang="en-US" sz="2000" smtClean="0"/>
              <a:t>What are the main differences?</a:t>
            </a:r>
          </a:p>
          <a:p>
            <a:pPr eaLnBrk="1" hangingPunct="1"/>
            <a:r>
              <a:rPr lang="en-GB" altLang="en-US" sz="2000" smtClean="0"/>
              <a:t>Make an information sheet displaying your results.</a:t>
            </a:r>
            <a:endParaRPr lang="en-US" altLang="en-US" sz="2000" smtClean="0"/>
          </a:p>
        </p:txBody>
      </p:sp>
      <p:pic>
        <p:nvPicPr>
          <p:cNvPr id="72714" name="Picture 10" descr="prod line u1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859338" y="3357563"/>
            <a:ext cx="3887787" cy="286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5" name="Picture 11" descr="(A)U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72225" y="1196975"/>
            <a:ext cx="2376488"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2714"/>
                                        </p:tgtEl>
                                        <p:attrNameLst>
                                          <p:attrName>style.visibility</p:attrName>
                                        </p:attrNameLst>
                                      </p:cBhvr>
                                      <p:to>
                                        <p:strVal val="visible"/>
                                      </p:to>
                                    </p:set>
                                    <p:animEffect transition="in" filter="fade">
                                      <p:cBhvr>
                                        <p:cTn id="7" dur="2000"/>
                                        <p:tgtEl>
                                          <p:spTgt spid="727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2707">
                                            <p:txEl>
                                              <p:pRg st="0" end="0"/>
                                            </p:txEl>
                                          </p:spTgt>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2707">
                                            <p:txEl>
                                              <p:pRg st="1" end="1"/>
                                            </p:txEl>
                                          </p:spTgt>
                                        </p:tgtEl>
                                        <p:attrNameLst>
                                          <p:attrName>style.visibility</p:attrName>
                                        </p:attrNameLst>
                                      </p:cBhvr>
                                      <p:to>
                                        <p:strVal val="visible"/>
                                      </p:to>
                                    </p:set>
                                  </p:childTnLst>
                                </p:cTn>
                              </p:par>
                              <p:par>
                                <p:cTn id="16" presetID="26" presetClass="entr" presetSubtype="0" fill="hold" nodeType="withEffect">
                                  <p:stCondLst>
                                    <p:cond delay="0"/>
                                  </p:stCondLst>
                                  <p:childTnLst>
                                    <p:set>
                                      <p:cBhvr>
                                        <p:cTn id="17" dur="1" fill="hold">
                                          <p:stCondLst>
                                            <p:cond delay="0"/>
                                          </p:stCondLst>
                                        </p:cTn>
                                        <p:tgtEl>
                                          <p:spTgt spid="72715"/>
                                        </p:tgtEl>
                                        <p:attrNameLst>
                                          <p:attrName>style.visibility</p:attrName>
                                        </p:attrNameLst>
                                      </p:cBhvr>
                                      <p:to>
                                        <p:strVal val="visible"/>
                                      </p:to>
                                    </p:set>
                                    <p:animEffect transition="in" filter="wipe(down)">
                                      <p:cBhvr>
                                        <p:cTn id="18" dur="580">
                                          <p:stCondLst>
                                            <p:cond delay="0"/>
                                          </p:stCondLst>
                                        </p:cTn>
                                        <p:tgtEl>
                                          <p:spTgt spid="72715"/>
                                        </p:tgtEl>
                                      </p:cBhvr>
                                    </p:animEffect>
                                    <p:anim calcmode="lin" valueType="num">
                                      <p:cBhvr>
                                        <p:cTn id="19" dur="1822" tmFilter="0,0; 0.14,0.36; 0.43,0.73; 0.71,0.91; 1.0,1.0">
                                          <p:stCondLst>
                                            <p:cond delay="0"/>
                                          </p:stCondLst>
                                        </p:cTn>
                                        <p:tgtEl>
                                          <p:spTgt spid="72715"/>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72715"/>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72715"/>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72715"/>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72715"/>
                                        </p:tgtEl>
                                        <p:attrNameLst>
                                          <p:attrName>ppt_y</p:attrName>
                                        </p:attrNameLst>
                                      </p:cBhvr>
                                      <p:tavLst>
                                        <p:tav tm="0" fmla="#ppt_y-sin(pi*$)/81">
                                          <p:val>
                                            <p:fltVal val="0"/>
                                          </p:val>
                                        </p:tav>
                                        <p:tav tm="100000">
                                          <p:val>
                                            <p:fltVal val="1"/>
                                          </p:val>
                                        </p:tav>
                                      </p:tavLst>
                                    </p:anim>
                                    <p:animScale>
                                      <p:cBhvr>
                                        <p:cTn id="24" dur="26">
                                          <p:stCondLst>
                                            <p:cond delay="650"/>
                                          </p:stCondLst>
                                        </p:cTn>
                                        <p:tgtEl>
                                          <p:spTgt spid="72715"/>
                                        </p:tgtEl>
                                      </p:cBhvr>
                                      <p:to x="100000" y="60000"/>
                                    </p:animScale>
                                    <p:animScale>
                                      <p:cBhvr>
                                        <p:cTn id="25" dur="166" decel="50000">
                                          <p:stCondLst>
                                            <p:cond delay="676"/>
                                          </p:stCondLst>
                                        </p:cTn>
                                        <p:tgtEl>
                                          <p:spTgt spid="72715"/>
                                        </p:tgtEl>
                                      </p:cBhvr>
                                      <p:to x="100000" y="100000"/>
                                    </p:animScale>
                                    <p:animScale>
                                      <p:cBhvr>
                                        <p:cTn id="26" dur="26">
                                          <p:stCondLst>
                                            <p:cond delay="1312"/>
                                          </p:stCondLst>
                                        </p:cTn>
                                        <p:tgtEl>
                                          <p:spTgt spid="72715"/>
                                        </p:tgtEl>
                                      </p:cBhvr>
                                      <p:to x="100000" y="80000"/>
                                    </p:animScale>
                                    <p:animScale>
                                      <p:cBhvr>
                                        <p:cTn id="27" dur="166" decel="50000">
                                          <p:stCondLst>
                                            <p:cond delay="1338"/>
                                          </p:stCondLst>
                                        </p:cTn>
                                        <p:tgtEl>
                                          <p:spTgt spid="72715"/>
                                        </p:tgtEl>
                                      </p:cBhvr>
                                      <p:to x="100000" y="100000"/>
                                    </p:animScale>
                                    <p:animScale>
                                      <p:cBhvr>
                                        <p:cTn id="28" dur="26">
                                          <p:stCondLst>
                                            <p:cond delay="1642"/>
                                          </p:stCondLst>
                                        </p:cTn>
                                        <p:tgtEl>
                                          <p:spTgt spid="72715"/>
                                        </p:tgtEl>
                                      </p:cBhvr>
                                      <p:to x="100000" y="90000"/>
                                    </p:animScale>
                                    <p:animScale>
                                      <p:cBhvr>
                                        <p:cTn id="29" dur="166" decel="50000">
                                          <p:stCondLst>
                                            <p:cond delay="1668"/>
                                          </p:stCondLst>
                                        </p:cTn>
                                        <p:tgtEl>
                                          <p:spTgt spid="72715"/>
                                        </p:tgtEl>
                                      </p:cBhvr>
                                      <p:to x="100000" y="100000"/>
                                    </p:animScale>
                                    <p:animScale>
                                      <p:cBhvr>
                                        <p:cTn id="30" dur="26">
                                          <p:stCondLst>
                                            <p:cond delay="1808"/>
                                          </p:stCondLst>
                                        </p:cTn>
                                        <p:tgtEl>
                                          <p:spTgt spid="72715"/>
                                        </p:tgtEl>
                                      </p:cBhvr>
                                      <p:to x="100000" y="95000"/>
                                    </p:animScale>
                                    <p:animScale>
                                      <p:cBhvr>
                                        <p:cTn id="31" dur="166" decel="50000">
                                          <p:stCondLst>
                                            <p:cond delay="1834"/>
                                          </p:stCondLst>
                                        </p:cTn>
                                        <p:tgtEl>
                                          <p:spTgt spid="72715"/>
                                        </p:tgtEl>
                                      </p:cBhvr>
                                      <p:to x="100000" y="100000"/>
                                    </p:animScale>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72707">
                                            <p:txEl>
                                              <p:pRg st="2" end="2"/>
                                            </p:txEl>
                                          </p:spTgt>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727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8435" name="Rectangle 2"/>
          <p:cNvSpPr>
            <a:spLocks noGrp="1" noChangeArrowheads="1"/>
          </p:cNvSpPr>
          <p:nvPr>
            <p:ph type="title"/>
          </p:nvPr>
        </p:nvSpPr>
        <p:spPr/>
        <p:txBody>
          <a:bodyPr/>
          <a:lstStyle/>
          <a:p>
            <a:pPr eaLnBrk="1" hangingPunct="1"/>
            <a:r>
              <a:rPr lang="en-GB" altLang="en-US" smtClean="0"/>
              <a:t>Industrial automation</a:t>
            </a:r>
            <a:endParaRPr lang="en-US" altLang="en-US" smtClean="0"/>
          </a:p>
        </p:txBody>
      </p:sp>
      <p:sp>
        <p:nvSpPr>
          <p:cNvPr id="73731" name="Rectangle 3"/>
          <p:cNvSpPr>
            <a:spLocks noGrp="1" noChangeArrowheads="1"/>
          </p:cNvSpPr>
          <p:nvPr>
            <p:ph type="body" idx="1"/>
          </p:nvPr>
        </p:nvSpPr>
        <p:spPr>
          <a:xfrm>
            <a:off x="457200" y="1989138"/>
            <a:ext cx="5122863" cy="4137025"/>
          </a:xfrm>
        </p:spPr>
        <p:txBody>
          <a:bodyPr/>
          <a:lstStyle/>
          <a:p>
            <a:pPr eaLnBrk="1" hangingPunct="1">
              <a:lnSpc>
                <a:spcPct val="90000"/>
              </a:lnSpc>
            </a:pPr>
            <a:r>
              <a:rPr lang="en-GB" altLang="en-US" sz="2000" smtClean="0"/>
              <a:t>Advances in technology enable factories to produce goods 24 hours a day. </a:t>
            </a:r>
          </a:p>
          <a:p>
            <a:pPr eaLnBrk="1" hangingPunct="1">
              <a:lnSpc>
                <a:spcPct val="90000"/>
              </a:lnSpc>
            </a:pPr>
            <a:r>
              <a:rPr lang="en-GB" altLang="en-US" sz="2000" smtClean="0"/>
              <a:t>These are usually driven by robots that don’t need to stop working.</a:t>
            </a:r>
          </a:p>
          <a:p>
            <a:pPr eaLnBrk="1" hangingPunct="1">
              <a:lnSpc>
                <a:spcPct val="90000"/>
              </a:lnSpc>
            </a:pPr>
            <a:r>
              <a:rPr lang="en-GB" altLang="en-US" sz="2000" smtClean="0"/>
              <a:t>Humans are needed only to monitor things and repair the robots.</a:t>
            </a:r>
          </a:p>
          <a:p>
            <a:pPr eaLnBrk="1" hangingPunct="1">
              <a:lnSpc>
                <a:spcPct val="90000"/>
              </a:lnSpc>
            </a:pPr>
            <a:r>
              <a:rPr lang="en-GB" altLang="en-US" sz="2000" smtClean="0"/>
              <a:t>This has led to many manufacturing jobs being lost.</a:t>
            </a:r>
          </a:p>
          <a:p>
            <a:pPr eaLnBrk="1" hangingPunct="1">
              <a:lnSpc>
                <a:spcPct val="90000"/>
              </a:lnSpc>
            </a:pPr>
            <a:r>
              <a:rPr lang="en-GB" altLang="en-US" sz="2000" smtClean="0"/>
              <a:t>This has led to unemployment and social problems in areas around factories.</a:t>
            </a:r>
          </a:p>
          <a:p>
            <a:pPr eaLnBrk="1" hangingPunct="1">
              <a:lnSpc>
                <a:spcPct val="90000"/>
              </a:lnSpc>
            </a:pPr>
            <a:r>
              <a:rPr lang="en-GB" altLang="en-US" sz="2000" smtClean="0"/>
              <a:t>What are the advantages of robotic production?</a:t>
            </a:r>
            <a:endParaRPr lang="en-US" altLang="en-US" sz="2000" smtClean="0"/>
          </a:p>
        </p:txBody>
      </p:sp>
      <p:pic>
        <p:nvPicPr>
          <p:cNvPr id="73736" name="Picture 8" descr="U1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95963" y="1700213"/>
            <a:ext cx="2986087" cy="446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73736"/>
                                        </p:tgtEl>
                                        <p:attrNameLst>
                                          <p:attrName>style.visibility</p:attrName>
                                        </p:attrNameLst>
                                      </p:cBhvr>
                                      <p:to>
                                        <p:strVal val="visible"/>
                                      </p:to>
                                    </p:set>
                                    <p:anim calcmode="lin" valueType="num">
                                      <p:cBhvr>
                                        <p:cTn id="7" dur="1000" fill="hold"/>
                                        <p:tgtEl>
                                          <p:spTgt spid="73736"/>
                                        </p:tgtEl>
                                        <p:attrNameLst>
                                          <p:attrName>ppt_x</p:attrName>
                                        </p:attrNameLst>
                                      </p:cBhvr>
                                      <p:tavLst>
                                        <p:tav tm="0">
                                          <p:val>
                                            <p:strVal val="#ppt_x-.2"/>
                                          </p:val>
                                        </p:tav>
                                        <p:tav tm="100000">
                                          <p:val>
                                            <p:strVal val="#ppt_x"/>
                                          </p:val>
                                        </p:tav>
                                      </p:tavLst>
                                    </p:anim>
                                    <p:anim calcmode="lin" valueType="num">
                                      <p:cBhvr>
                                        <p:cTn id="8" dur="1000" fill="hold"/>
                                        <p:tgtEl>
                                          <p:spTgt spid="73736"/>
                                        </p:tgtEl>
                                        <p:attrNameLst>
                                          <p:attrName>ppt_y</p:attrName>
                                        </p:attrNameLst>
                                      </p:cBhvr>
                                      <p:tavLst>
                                        <p:tav tm="0">
                                          <p:val>
                                            <p:strVal val="#ppt_y"/>
                                          </p:val>
                                        </p:tav>
                                        <p:tav tm="100000">
                                          <p:val>
                                            <p:strVal val="#ppt_y"/>
                                          </p:val>
                                        </p:tav>
                                      </p:tavLst>
                                    </p:anim>
                                    <p:animEffect transition="in" filter="wipe(right)" prLst="gradientSize: 0.1">
                                      <p:cBhvr>
                                        <p:cTn id="9" dur="1000"/>
                                        <p:tgtEl>
                                          <p:spTgt spid="7373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7373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373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3731">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73731">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73731">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737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74755" name="Rectangle 3"/>
          <p:cNvSpPr>
            <a:spLocks noGrp="1" noChangeArrowheads="1"/>
          </p:cNvSpPr>
          <p:nvPr>
            <p:ph type="body" idx="1"/>
          </p:nvPr>
        </p:nvSpPr>
        <p:spPr/>
        <p:txBody>
          <a:bodyPr/>
          <a:lstStyle/>
          <a:p>
            <a:pPr eaLnBrk="1" hangingPunct="1"/>
            <a:r>
              <a:rPr lang="en-GB" altLang="en-US" sz="2000" smtClean="0"/>
              <a:t>How does modern technology affect your lifestyle?</a:t>
            </a:r>
          </a:p>
          <a:p>
            <a:pPr eaLnBrk="1" hangingPunct="1"/>
            <a:r>
              <a:rPr lang="en-GB" altLang="en-US" sz="2000" smtClean="0"/>
              <a:t>How can the wrong choice of materials badly affect people?</a:t>
            </a:r>
          </a:p>
          <a:p>
            <a:pPr eaLnBrk="1" hangingPunct="1"/>
            <a:r>
              <a:rPr lang="en-GB" altLang="en-US" sz="2000" smtClean="0"/>
              <a:t>How can the right choice of materials improve a product?</a:t>
            </a:r>
          </a:p>
          <a:p>
            <a:pPr eaLnBrk="1" hangingPunct="1"/>
            <a:r>
              <a:rPr lang="en-GB" altLang="en-US" sz="2000" smtClean="0"/>
              <a:t>What are the social and cultural effects of industrial automation?</a:t>
            </a:r>
          </a:p>
          <a:p>
            <a:pPr eaLnBrk="1" hangingPunct="1"/>
            <a:r>
              <a:rPr lang="en-GB" altLang="en-US" sz="2000" smtClean="0"/>
              <a:t>What are the effects of globalization and foreign manufacture on the workers who build the products we use?</a:t>
            </a:r>
          </a:p>
          <a:p>
            <a:pPr eaLnBrk="1" hangingPunct="1"/>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475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475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475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47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3075" name="Rectangle 2"/>
          <p:cNvSpPr>
            <a:spLocks noGrp="1" noChangeArrowheads="1"/>
          </p:cNvSpPr>
          <p:nvPr>
            <p:ph type="title"/>
          </p:nvPr>
        </p:nvSpPr>
        <p:spPr/>
        <p:txBody>
          <a:bodyPr/>
          <a:lstStyle/>
          <a:p>
            <a:pPr eaLnBrk="1" hangingPunct="1"/>
            <a:r>
              <a:rPr lang="en-GB" altLang="en-US" smtClean="0"/>
              <a:t>Introduction</a:t>
            </a:r>
            <a:endParaRPr lang="en-US" altLang="en-US" smtClean="0"/>
          </a:p>
        </p:txBody>
      </p:sp>
      <p:sp>
        <p:nvSpPr>
          <p:cNvPr id="53251" name="Rectangle 3"/>
          <p:cNvSpPr>
            <a:spLocks noGrp="1" noChangeArrowheads="1"/>
          </p:cNvSpPr>
          <p:nvPr>
            <p:ph type="body" idx="1"/>
          </p:nvPr>
        </p:nvSpPr>
        <p:spPr>
          <a:xfrm>
            <a:off x="457200" y="1989138"/>
            <a:ext cx="8147050" cy="4137025"/>
          </a:xfrm>
        </p:spPr>
        <p:txBody>
          <a:bodyPr/>
          <a:lstStyle/>
          <a:p>
            <a:pPr marL="358775" indent="-358775" eaLnBrk="1" hangingPunct="1"/>
            <a:r>
              <a:rPr lang="en-GB" altLang="en-US" sz="2000" smtClean="0"/>
              <a:t>As a Resistant Materials student it is important that you understand the impact your choice of product and materials will have on the consumer, and on the suppliers of those materials.</a:t>
            </a:r>
          </a:p>
          <a:p>
            <a:pPr marL="358775" indent="-358775" eaLnBrk="1" hangingPunct="1"/>
            <a:r>
              <a:rPr lang="en-GB" altLang="en-US" sz="2000" smtClean="0"/>
              <a:t>In this lesson we shall look in detail at the social and cultural influences in specific products that have had a significant impact on people’s lives.</a:t>
            </a:r>
          </a:p>
          <a:p>
            <a:pPr marL="358775" indent="-358775" eaLnBrk="1" hangingPunct="1"/>
            <a:r>
              <a:rPr lang="en-GB" altLang="en-US" sz="2000" smtClean="0"/>
              <a:t>We shall also look at examples of everyday items, and understand their cultural and social issues with a view to understanding the effect they have had on various societies.</a:t>
            </a:r>
          </a:p>
          <a:p>
            <a:pPr marL="358775" indent="-358775" eaLnBrk="1" hangingPunct="1">
              <a:lnSpc>
                <a:spcPct val="90000"/>
              </a:lnSpc>
            </a:pPr>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2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4099" name="Rectangle 2"/>
          <p:cNvSpPr>
            <a:spLocks noGrp="1" noChangeArrowheads="1"/>
          </p:cNvSpPr>
          <p:nvPr>
            <p:ph type="title"/>
          </p:nvPr>
        </p:nvSpPr>
        <p:spPr/>
        <p:txBody>
          <a:bodyPr/>
          <a:lstStyle/>
          <a:p>
            <a:pPr eaLnBrk="1" hangingPunct="1"/>
            <a:r>
              <a:rPr lang="en-GB" altLang="en-US" smtClean="0"/>
              <a:t>Starter</a:t>
            </a:r>
            <a:endParaRPr lang="en-US" altLang="en-US" smtClean="0"/>
          </a:p>
        </p:txBody>
      </p:sp>
      <p:sp>
        <p:nvSpPr>
          <p:cNvPr id="77827" name="Rectangle 3"/>
          <p:cNvSpPr>
            <a:spLocks noGrp="1" noChangeArrowheads="1"/>
          </p:cNvSpPr>
          <p:nvPr>
            <p:ph type="body" idx="1"/>
          </p:nvPr>
        </p:nvSpPr>
        <p:spPr>
          <a:xfrm>
            <a:off x="457200" y="1989138"/>
            <a:ext cx="4186238" cy="4137025"/>
          </a:xfrm>
        </p:spPr>
        <p:txBody>
          <a:bodyPr/>
          <a:lstStyle/>
          <a:p>
            <a:pPr eaLnBrk="1" hangingPunct="1"/>
            <a:r>
              <a:rPr lang="en-GB" altLang="en-US" sz="2000" smtClean="0"/>
              <a:t>What is </a:t>
            </a:r>
            <a:r>
              <a:rPr lang="en-GB" altLang="en-US" sz="2000" b="1" smtClean="0"/>
              <a:t>culture</a:t>
            </a:r>
            <a:r>
              <a:rPr lang="en-GB" altLang="en-US" sz="2000" smtClean="0"/>
              <a:t>?</a:t>
            </a:r>
          </a:p>
          <a:p>
            <a:pPr eaLnBrk="1" hangingPunct="1"/>
            <a:r>
              <a:rPr lang="en-GB" altLang="en-US" sz="2000" smtClean="0"/>
              <a:t>Get into groups and spend five minutes writing down what you think ‘culture’ means.</a:t>
            </a:r>
          </a:p>
          <a:p>
            <a:pPr eaLnBrk="1" hangingPunct="1"/>
            <a:r>
              <a:rPr lang="en-GB" altLang="en-US" sz="2000" smtClean="0"/>
              <a:t>It may mean different things to different people.</a:t>
            </a:r>
          </a:p>
          <a:p>
            <a:pPr eaLnBrk="1" hangingPunct="1"/>
            <a:r>
              <a:rPr lang="en-GB" altLang="en-US" sz="2000" smtClean="0"/>
              <a:t>Now think about how culture can affect design.</a:t>
            </a:r>
          </a:p>
          <a:p>
            <a:pPr eaLnBrk="1" hangingPunct="1"/>
            <a:r>
              <a:rPr lang="en-GB" altLang="en-US" sz="2000" smtClean="0"/>
              <a:t>Compare the definitions and your findings.</a:t>
            </a:r>
            <a:endParaRPr lang="en-US" altLang="en-US" sz="2000" smtClean="0"/>
          </a:p>
        </p:txBody>
      </p:sp>
      <p:pic>
        <p:nvPicPr>
          <p:cNvPr id="77828" name="Picture 4" descr="(A)U1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148263" y="1700213"/>
            <a:ext cx="3486150" cy="441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nodeType="clickEffect">
                                  <p:stCondLst>
                                    <p:cond delay="0"/>
                                  </p:stCondLst>
                                  <p:childTnLst>
                                    <p:set>
                                      <p:cBhvr>
                                        <p:cTn id="6" dur="1" fill="hold">
                                          <p:stCondLst>
                                            <p:cond delay="0"/>
                                          </p:stCondLst>
                                        </p:cTn>
                                        <p:tgtEl>
                                          <p:spTgt spid="77828"/>
                                        </p:tgtEl>
                                        <p:attrNameLst>
                                          <p:attrName>style.visibility</p:attrName>
                                        </p:attrNameLst>
                                      </p:cBhvr>
                                      <p:to>
                                        <p:strVal val="visible"/>
                                      </p:to>
                                    </p:set>
                                    <p:anim calcmode="lin" valueType="num">
                                      <p:cBhvr>
                                        <p:cTn id="7" dur="5000" fill="hold"/>
                                        <p:tgtEl>
                                          <p:spTgt spid="77828"/>
                                        </p:tgtEl>
                                        <p:attrNameLst>
                                          <p:attrName>ppt_w</p:attrName>
                                        </p:attrNameLst>
                                      </p:cBhvr>
                                      <p:tavLst>
                                        <p:tav tm="0" fmla="#ppt_w*sin(2.5*pi*$)">
                                          <p:val>
                                            <p:fltVal val="0"/>
                                          </p:val>
                                        </p:tav>
                                        <p:tav tm="100000">
                                          <p:val>
                                            <p:fltVal val="1"/>
                                          </p:val>
                                        </p:tav>
                                      </p:tavLst>
                                    </p:anim>
                                    <p:anim calcmode="lin" valueType="num">
                                      <p:cBhvr>
                                        <p:cTn id="8" dur="5000" fill="hold"/>
                                        <p:tgtEl>
                                          <p:spTgt spid="77828"/>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7827">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7827">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7827">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7827">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78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5123" name="Rectangle 2"/>
          <p:cNvSpPr>
            <a:spLocks noGrp="1" noChangeArrowheads="1"/>
          </p:cNvSpPr>
          <p:nvPr>
            <p:ph type="title"/>
          </p:nvPr>
        </p:nvSpPr>
        <p:spPr/>
        <p:txBody>
          <a:bodyPr/>
          <a:lstStyle/>
          <a:p>
            <a:pPr eaLnBrk="1" hangingPunct="1"/>
            <a:r>
              <a:rPr lang="en-GB" altLang="en-US" smtClean="0"/>
              <a:t>The influence of new technologies</a:t>
            </a:r>
            <a:endParaRPr lang="en-US" altLang="en-US" smtClean="0"/>
          </a:p>
        </p:txBody>
      </p:sp>
      <p:sp>
        <p:nvSpPr>
          <p:cNvPr id="54275" name="Rectangle 3"/>
          <p:cNvSpPr>
            <a:spLocks noGrp="1" noChangeArrowheads="1"/>
          </p:cNvSpPr>
          <p:nvPr>
            <p:ph type="body" idx="1"/>
          </p:nvPr>
        </p:nvSpPr>
        <p:spPr>
          <a:xfrm>
            <a:off x="539750" y="3068638"/>
            <a:ext cx="4402138" cy="2768600"/>
          </a:xfrm>
        </p:spPr>
        <p:txBody>
          <a:bodyPr/>
          <a:lstStyle/>
          <a:p>
            <a:pPr eaLnBrk="1" hangingPunct="1"/>
            <a:r>
              <a:rPr lang="en-GB" altLang="en-US" sz="2000" smtClean="0"/>
              <a:t>mobile phones</a:t>
            </a:r>
          </a:p>
          <a:p>
            <a:pPr eaLnBrk="1" hangingPunct="1"/>
            <a:r>
              <a:rPr lang="en-GB" altLang="en-US" sz="2000" smtClean="0"/>
              <a:t>MP3 players</a:t>
            </a:r>
          </a:p>
          <a:p>
            <a:pPr eaLnBrk="1" hangingPunct="1"/>
            <a:r>
              <a:rPr lang="en-GB" altLang="en-US" sz="2000" smtClean="0"/>
              <a:t>handheld devices (e.g. BlackBerries)</a:t>
            </a:r>
          </a:p>
          <a:p>
            <a:pPr eaLnBrk="1" hangingPunct="1"/>
            <a:r>
              <a:rPr lang="en-GB" altLang="en-US" sz="2000" smtClean="0"/>
              <a:t>laptops</a:t>
            </a:r>
          </a:p>
          <a:p>
            <a:pPr eaLnBrk="1" hangingPunct="1"/>
            <a:r>
              <a:rPr lang="en-GB" altLang="en-US" sz="2000" smtClean="0"/>
              <a:t>sat navs.</a:t>
            </a:r>
          </a:p>
          <a:p>
            <a:pPr eaLnBrk="1" hangingPunct="1"/>
            <a:endParaRPr lang="en-US" altLang="en-US" sz="2000" smtClean="0"/>
          </a:p>
        </p:txBody>
      </p:sp>
      <p:sp>
        <p:nvSpPr>
          <p:cNvPr id="54280" name="Rectangle 8"/>
          <p:cNvSpPr>
            <a:spLocks noChangeArrowheads="1"/>
          </p:cNvSpPr>
          <p:nvPr/>
        </p:nvSpPr>
        <p:spPr bwMode="auto">
          <a:xfrm>
            <a:off x="539750" y="1989138"/>
            <a:ext cx="8135938"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FontTx/>
              <a:buNone/>
            </a:pPr>
            <a:r>
              <a:rPr lang="en-GB" altLang="en-US" sz="2000"/>
              <a:t>Perhaps one of the biggest design influences on our society in recent times has been technology, and specifically the computer in all its forms:</a:t>
            </a:r>
          </a:p>
        </p:txBody>
      </p:sp>
      <p:pic>
        <p:nvPicPr>
          <p:cNvPr id="54281" name="Picture 9" descr="U1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00563" y="2997200"/>
            <a:ext cx="4341812" cy="301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28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9" presetClass="entr" presetSubtype="0" fill="hold" nodeType="clickEffect">
                                  <p:stCondLst>
                                    <p:cond delay="0"/>
                                  </p:stCondLst>
                                  <p:childTnLst>
                                    <p:set>
                                      <p:cBhvr>
                                        <p:cTn id="10" dur="1" fill="hold">
                                          <p:stCondLst>
                                            <p:cond delay="0"/>
                                          </p:stCondLst>
                                        </p:cTn>
                                        <p:tgtEl>
                                          <p:spTgt spid="54281"/>
                                        </p:tgtEl>
                                        <p:attrNameLst>
                                          <p:attrName>style.visibility</p:attrName>
                                        </p:attrNameLst>
                                      </p:cBhvr>
                                      <p:to>
                                        <p:strVal val="visible"/>
                                      </p:to>
                                    </p:set>
                                    <p:anim calcmode="lin" valueType="num">
                                      <p:cBhvr>
                                        <p:cTn id="11" dur="1000" fill="hold"/>
                                        <p:tgtEl>
                                          <p:spTgt spid="54281"/>
                                        </p:tgtEl>
                                        <p:attrNameLst>
                                          <p:attrName>ppt_x</p:attrName>
                                        </p:attrNameLst>
                                      </p:cBhvr>
                                      <p:tavLst>
                                        <p:tav tm="0">
                                          <p:val>
                                            <p:strVal val="#ppt_x-.2"/>
                                          </p:val>
                                        </p:tav>
                                        <p:tav tm="100000">
                                          <p:val>
                                            <p:strVal val="#ppt_x"/>
                                          </p:val>
                                        </p:tav>
                                      </p:tavLst>
                                    </p:anim>
                                    <p:anim calcmode="lin" valueType="num">
                                      <p:cBhvr>
                                        <p:cTn id="12" dur="1000" fill="hold"/>
                                        <p:tgtEl>
                                          <p:spTgt spid="54281"/>
                                        </p:tgtEl>
                                        <p:attrNameLst>
                                          <p:attrName>ppt_y</p:attrName>
                                        </p:attrNameLst>
                                      </p:cBhvr>
                                      <p:tavLst>
                                        <p:tav tm="0">
                                          <p:val>
                                            <p:strVal val="#ppt_y"/>
                                          </p:val>
                                        </p:tav>
                                        <p:tav tm="100000">
                                          <p:val>
                                            <p:strVal val="#ppt_y"/>
                                          </p:val>
                                        </p:tav>
                                      </p:tavLst>
                                    </p:anim>
                                    <p:animEffect transition="in" filter="wipe(right)" prLst="gradientSize: 0.1">
                                      <p:cBhvr>
                                        <p:cTn id="13" dur="1000"/>
                                        <p:tgtEl>
                                          <p:spTgt spid="54281"/>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4275">
                                            <p:txEl>
                                              <p:pRg st="0" end="0"/>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4275">
                                            <p:txEl>
                                              <p:pRg st="1" end="1"/>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54275">
                                            <p:txEl>
                                              <p:pRg st="2" end="2"/>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54275">
                                            <p:txEl>
                                              <p:pRg st="3" end="3"/>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542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p:bldP spid="5428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pic>
        <p:nvPicPr>
          <p:cNvPr id="57352" name="Picture 8" descr="U1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32363" y="2276475"/>
            <a:ext cx="4211637" cy="290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Rectangle 2"/>
          <p:cNvSpPr>
            <a:spLocks noGrp="1" noChangeArrowheads="1"/>
          </p:cNvSpPr>
          <p:nvPr>
            <p:ph type="title"/>
          </p:nvPr>
        </p:nvSpPr>
        <p:spPr/>
        <p:txBody>
          <a:bodyPr/>
          <a:lstStyle/>
          <a:p>
            <a:pPr eaLnBrk="1" hangingPunct="1"/>
            <a:r>
              <a:rPr lang="en-GB" altLang="en-US" smtClean="0"/>
              <a:t>New technologies</a:t>
            </a:r>
            <a:endParaRPr lang="en-US" altLang="en-US" smtClean="0"/>
          </a:p>
        </p:txBody>
      </p:sp>
      <p:sp>
        <p:nvSpPr>
          <p:cNvPr id="57347" name="Rectangle 3"/>
          <p:cNvSpPr>
            <a:spLocks noGrp="1" noChangeArrowheads="1"/>
          </p:cNvSpPr>
          <p:nvPr>
            <p:ph type="body" idx="1"/>
          </p:nvPr>
        </p:nvSpPr>
        <p:spPr>
          <a:xfrm>
            <a:off x="457200" y="1989138"/>
            <a:ext cx="4259263" cy="4137025"/>
          </a:xfrm>
        </p:spPr>
        <p:txBody>
          <a:bodyPr/>
          <a:lstStyle/>
          <a:p>
            <a:pPr eaLnBrk="1" hangingPunct="1">
              <a:lnSpc>
                <a:spcPct val="80000"/>
              </a:lnSpc>
            </a:pPr>
            <a:r>
              <a:rPr lang="en-GB" altLang="en-US" sz="2000" smtClean="0"/>
              <a:t>All these new devices have been designed and made for specific groups of people, and have affected our culture and society in many ways.</a:t>
            </a:r>
          </a:p>
          <a:p>
            <a:pPr eaLnBrk="1" hangingPunct="1">
              <a:lnSpc>
                <a:spcPct val="80000"/>
              </a:lnSpc>
            </a:pPr>
            <a:r>
              <a:rPr lang="en-GB" altLang="en-US" sz="2000" smtClean="0"/>
              <a:t>How does technology affect your life?</a:t>
            </a:r>
          </a:p>
          <a:p>
            <a:pPr eaLnBrk="1" hangingPunct="1">
              <a:lnSpc>
                <a:spcPct val="80000"/>
              </a:lnSpc>
            </a:pPr>
            <a:r>
              <a:rPr lang="en-GB" altLang="en-US" sz="2000" smtClean="0"/>
              <a:t>List all the times during a day when you switch on, use, or interact with an electronic device.</a:t>
            </a:r>
          </a:p>
          <a:p>
            <a:pPr eaLnBrk="1" hangingPunct="1">
              <a:lnSpc>
                <a:spcPct val="80000"/>
              </a:lnSpc>
            </a:pPr>
            <a:r>
              <a:rPr lang="en-GB" altLang="en-US" sz="2000" smtClean="0"/>
              <a:t>Who uses the most?</a:t>
            </a:r>
          </a:p>
          <a:p>
            <a:pPr eaLnBrk="1" hangingPunct="1">
              <a:lnSpc>
                <a:spcPct val="80000"/>
              </a:lnSpc>
            </a:pPr>
            <a:r>
              <a:rPr lang="en-GB" altLang="en-US" sz="2000" smtClean="0"/>
              <a:t>How do you think people managed before modern devices were available?</a:t>
            </a:r>
          </a:p>
          <a:p>
            <a:pPr eaLnBrk="1" hangingPunct="1">
              <a:lnSpc>
                <a:spcPct val="80000"/>
              </a:lnSpc>
            </a:pPr>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57352"/>
                                        </p:tgtEl>
                                        <p:attrNameLst>
                                          <p:attrName>style.visibility</p:attrName>
                                        </p:attrNameLst>
                                      </p:cBhvr>
                                      <p:to>
                                        <p:strVal val="visible"/>
                                      </p:to>
                                    </p:set>
                                    <p:animEffect transition="in" filter="fade">
                                      <p:cBhvr>
                                        <p:cTn id="7" dur="1000"/>
                                        <p:tgtEl>
                                          <p:spTgt spid="57352"/>
                                        </p:tgtEl>
                                      </p:cBhvr>
                                    </p:animEffect>
                                    <p:anim calcmode="lin" valueType="num">
                                      <p:cBhvr>
                                        <p:cTn id="8" dur="1000" fill="hold"/>
                                        <p:tgtEl>
                                          <p:spTgt spid="57352"/>
                                        </p:tgtEl>
                                        <p:attrNameLst>
                                          <p:attrName>ppt_x</p:attrName>
                                        </p:attrNameLst>
                                      </p:cBhvr>
                                      <p:tavLst>
                                        <p:tav tm="0">
                                          <p:val>
                                            <p:strVal val="#ppt_x"/>
                                          </p:val>
                                        </p:tav>
                                        <p:tav tm="100000">
                                          <p:val>
                                            <p:strVal val="#ppt_x"/>
                                          </p:val>
                                        </p:tav>
                                      </p:tavLst>
                                    </p:anim>
                                    <p:anim calcmode="lin" valueType="num">
                                      <p:cBhvr>
                                        <p:cTn id="9" dur="1000" fill="hold"/>
                                        <p:tgtEl>
                                          <p:spTgt spid="5735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734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734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57347">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573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7171" name="Rectangle 2"/>
          <p:cNvSpPr>
            <a:spLocks noGrp="1" noChangeArrowheads="1"/>
          </p:cNvSpPr>
          <p:nvPr>
            <p:ph type="title"/>
          </p:nvPr>
        </p:nvSpPr>
        <p:spPr/>
        <p:txBody>
          <a:bodyPr/>
          <a:lstStyle/>
          <a:p>
            <a:pPr eaLnBrk="1" hangingPunct="1"/>
            <a:r>
              <a:rPr lang="en-GB" altLang="en-US" smtClean="0"/>
              <a:t>Misuse of materials</a:t>
            </a:r>
            <a:endParaRPr lang="en-US" altLang="en-US" smtClean="0"/>
          </a:p>
        </p:txBody>
      </p:sp>
      <p:sp>
        <p:nvSpPr>
          <p:cNvPr id="59395" name="Rectangle 3"/>
          <p:cNvSpPr>
            <a:spLocks noGrp="1" noChangeArrowheads="1"/>
          </p:cNvSpPr>
          <p:nvPr>
            <p:ph type="body" idx="1"/>
          </p:nvPr>
        </p:nvSpPr>
        <p:spPr>
          <a:xfrm>
            <a:off x="457200" y="1989138"/>
            <a:ext cx="8002588" cy="4137025"/>
          </a:xfrm>
        </p:spPr>
        <p:txBody>
          <a:bodyPr/>
          <a:lstStyle/>
          <a:p>
            <a:pPr eaLnBrk="1" hangingPunct="1"/>
            <a:r>
              <a:rPr lang="en-GB" altLang="en-US" sz="2000" smtClean="0"/>
              <a:t>Materials affect us in many ways: some of the effects are more detrimental than others.</a:t>
            </a:r>
          </a:p>
          <a:p>
            <a:pPr eaLnBrk="1" hangingPunct="1"/>
            <a:r>
              <a:rPr lang="en-GB" altLang="en-US" sz="2000" smtClean="0"/>
              <a:t>For example, the metal lead used to be added to paint, because it made the paint harder wearing, quicker drying, and water resistant.</a:t>
            </a:r>
          </a:p>
          <a:p>
            <a:pPr eaLnBrk="1" hangingPunct="1"/>
            <a:r>
              <a:rPr lang="en-GB" altLang="en-US" sz="2000" smtClean="0"/>
              <a:t>Unfortunately, lead is also highly toxic.</a:t>
            </a:r>
          </a:p>
          <a:p>
            <a:pPr eaLnBrk="1" hangingPunct="1"/>
            <a:r>
              <a:rPr lang="en-GB" altLang="en-US" sz="2000" smtClean="0"/>
              <a:t>It is especially harmful to young children, so you can imagine how painting your house or your children’s toys with it might be very dangerous.</a:t>
            </a:r>
          </a:p>
          <a:p>
            <a:pPr eaLnBrk="1" hangingPunct="1"/>
            <a:r>
              <a:rPr lang="en-GB" altLang="en-US" sz="2000" smtClean="0"/>
              <a:t>Nowadays lead paint is only used for things like painting roads.</a:t>
            </a:r>
          </a:p>
          <a:p>
            <a:pPr eaLnBrk="1" hangingPunct="1"/>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3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939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939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93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1"/>
          <p:cNvSpPr>
            <a:spLocks noGrp="1"/>
          </p:cNvSpPr>
          <p:nvPr>
            <p:ph type="ftr" sz="quarter" idx="10"/>
          </p:nvPr>
        </p:nvSpPr>
        <p:spPr/>
        <p:txBody>
          <a:bodyPr/>
          <a:lstStyle/>
          <a:p>
            <a:pPr>
              <a:defRPr/>
            </a:pPr>
            <a:r>
              <a:rPr lang="en-US"/>
              <a:t>© </a:t>
            </a:r>
            <a:r>
              <a:rPr lang="en-US" smtClean="0"/>
              <a:t>Wallingford</a:t>
            </a:r>
            <a:endParaRPr lang="en-US"/>
          </a:p>
        </p:txBody>
      </p:sp>
      <p:sp>
        <p:nvSpPr>
          <p:cNvPr id="8195"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36877" name="Text Box 13"/>
          <p:cNvSpPr txBox="1">
            <a:spLocks noChangeArrowheads="1"/>
          </p:cNvSpPr>
          <p:nvPr/>
        </p:nvSpPr>
        <p:spPr bwMode="auto">
          <a:xfrm>
            <a:off x="611188" y="1989138"/>
            <a:ext cx="3744912" cy="374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5125" indent="-365125" eaLnBrk="0" hangingPunct="0">
              <a:spcBef>
                <a:spcPct val="20000"/>
              </a:spcBef>
              <a:buClr>
                <a:srgbClr val="EC0A86"/>
              </a:buClr>
              <a:buChar char="•"/>
              <a:defRPr sz="24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pPr>
            <a:r>
              <a:rPr lang="en-GB" altLang="en-US" sz="2000"/>
              <a:t>This plastic chair is one that is manufactured and produced in great numbers.</a:t>
            </a:r>
          </a:p>
          <a:p>
            <a:pPr eaLnBrk="1" hangingPunct="1">
              <a:spcBef>
                <a:spcPct val="0"/>
              </a:spcBef>
            </a:pPr>
            <a:r>
              <a:rPr lang="en-GB" altLang="en-US" sz="2000"/>
              <a:t>Plastic uses oil in its production, and this is using up our natural resources.</a:t>
            </a:r>
          </a:p>
          <a:p>
            <a:pPr eaLnBrk="1" hangingPunct="1">
              <a:spcBef>
                <a:spcPct val="0"/>
              </a:spcBef>
            </a:pPr>
            <a:r>
              <a:rPr lang="en-GB" altLang="en-US" sz="2000"/>
              <a:t>What happens when these chairs are no longer needed?</a:t>
            </a:r>
          </a:p>
          <a:p>
            <a:pPr eaLnBrk="1" hangingPunct="1">
              <a:spcBef>
                <a:spcPct val="0"/>
              </a:spcBef>
            </a:pPr>
            <a:r>
              <a:rPr lang="en-GB" altLang="en-US" sz="2000"/>
              <a:t>Do they go to landfill sites, or do they get reused elsewhere?</a:t>
            </a:r>
            <a:endParaRPr lang="en-GB" altLang="en-US" sz="1800"/>
          </a:p>
        </p:txBody>
      </p:sp>
      <p:sp>
        <p:nvSpPr>
          <p:cNvPr id="8197" name="Rectangle 16"/>
          <p:cNvSpPr>
            <a:spLocks noChangeArrowheads="1"/>
          </p:cNvSpPr>
          <p:nvPr/>
        </p:nvSpPr>
        <p:spPr bwMode="auto">
          <a:xfrm>
            <a:off x="468313" y="981075"/>
            <a:ext cx="8229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EC0A86"/>
              </a:buClr>
              <a:buChar char="•"/>
              <a:defRPr sz="24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FontTx/>
              <a:buNone/>
            </a:pPr>
            <a:r>
              <a:rPr lang="en-GB" altLang="en-US" sz="3600" b="1">
                <a:solidFill>
                  <a:srgbClr val="EC0A86"/>
                </a:solidFill>
              </a:rPr>
              <a:t>Use of plastic (1)</a:t>
            </a:r>
            <a:endParaRPr lang="en-US" altLang="en-US" sz="3600" b="1">
              <a:solidFill>
                <a:srgbClr val="EC0A86"/>
              </a:solidFill>
            </a:endParaRPr>
          </a:p>
        </p:txBody>
      </p:sp>
      <p:pic>
        <p:nvPicPr>
          <p:cNvPr id="36885" name="Picture 21" descr="plastic chair U1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76825" y="1484313"/>
            <a:ext cx="3309938"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36885"/>
                                        </p:tgtEl>
                                        <p:attrNameLst>
                                          <p:attrName>style.visibility</p:attrName>
                                        </p:attrNameLst>
                                      </p:cBhvr>
                                      <p:to>
                                        <p:strVal val="visible"/>
                                      </p:to>
                                    </p:set>
                                    <p:animEffect transition="in" filter="fade">
                                      <p:cBhvr>
                                        <p:cTn id="7" dur="800" decel="100000"/>
                                        <p:tgtEl>
                                          <p:spTgt spid="36885"/>
                                        </p:tgtEl>
                                      </p:cBhvr>
                                    </p:animEffect>
                                    <p:anim calcmode="lin" valueType="num">
                                      <p:cBhvr>
                                        <p:cTn id="8" dur="800" decel="100000" fill="hold"/>
                                        <p:tgtEl>
                                          <p:spTgt spid="36885"/>
                                        </p:tgtEl>
                                        <p:attrNameLst>
                                          <p:attrName>style.rotation</p:attrName>
                                        </p:attrNameLst>
                                      </p:cBhvr>
                                      <p:tavLst>
                                        <p:tav tm="0">
                                          <p:val>
                                            <p:fltVal val="-90"/>
                                          </p:val>
                                        </p:tav>
                                        <p:tav tm="100000">
                                          <p:val>
                                            <p:fltVal val="0"/>
                                          </p:val>
                                        </p:tav>
                                      </p:tavLst>
                                    </p:anim>
                                    <p:anim calcmode="lin" valueType="num">
                                      <p:cBhvr>
                                        <p:cTn id="9" dur="800" decel="100000" fill="hold"/>
                                        <p:tgtEl>
                                          <p:spTgt spid="36885"/>
                                        </p:tgtEl>
                                        <p:attrNameLst>
                                          <p:attrName>ppt_x</p:attrName>
                                        </p:attrNameLst>
                                      </p:cBhvr>
                                      <p:tavLst>
                                        <p:tav tm="0">
                                          <p:val>
                                            <p:strVal val="#ppt_x+0.4"/>
                                          </p:val>
                                        </p:tav>
                                        <p:tav tm="100000">
                                          <p:val>
                                            <p:strVal val="#ppt_x-0.05"/>
                                          </p:val>
                                        </p:tav>
                                      </p:tavLst>
                                    </p:anim>
                                    <p:anim calcmode="lin" valueType="num">
                                      <p:cBhvr>
                                        <p:cTn id="10" dur="800" decel="100000" fill="hold"/>
                                        <p:tgtEl>
                                          <p:spTgt spid="3688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688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6885"/>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6877">
                                            <p:txEl>
                                              <p:pRg st="0" end="0"/>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6877">
                                            <p:txEl>
                                              <p:pRg st="1" end="1"/>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36877">
                                            <p:txEl>
                                              <p:pRg st="2" end="2"/>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3687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9219" name="Rectangle 2"/>
          <p:cNvSpPr>
            <a:spLocks noGrp="1" noChangeArrowheads="1"/>
          </p:cNvSpPr>
          <p:nvPr>
            <p:ph type="title"/>
          </p:nvPr>
        </p:nvSpPr>
        <p:spPr/>
        <p:txBody>
          <a:bodyPr/>
          <a:lstStyle/>
          <a:p>
            <a:pPr eaLnBrk="1" hangingPunct="1"/>
            <a:r>
              <a:rPr lang="en-GB" altLang="en-US" smtClean="0"/>
              <a:t>Use of plastic (2)</a:t>
            </a:r>
            <a:endParaRPr lang="en-US" altLang="en-US" smtClean="0"/>
          </a:p>
        </p:txBody>
      </p:sp>
      <p:sp>
        <p:nvSpPr>
          <p:cNvPr id="80899" name="Rectangle 3"/>
          <p:cNvSpPr>
            <a:spLocks noGrp="1" noChangeArrowheads="1"/>
          </p:cNvSpPr>
          <p:nvPr>
            <p:ph type="body" idx="1"/>
          </p:nvPr>
        </p:nvSpPr>
        <p:spPr>
          <a:xfrm>
            <a:off x="457200" y="1989138"/>
            <a:ext cx="3467100" cy="4137025"/>
          </a:xfrm>
        </p:spPr>
        <p:txBody>
          <a:bodyPr/>
          <a:lstStyle/>
          <a:p>
            <a:pPr eaLnBrk="1" hangingPunct="1"/>
            <a:r>
              <a:rPr lang="en-GB" altLang="en-US" sz="2000" smtClean="0"/>
              <a:t>Most plastics are made from oil, which is a non-renewable resource.</a:t>
            </a:r>
          </a:p>
          <a:p>
            <a:pPr eaLnBrk="1" hangingPunct="1"/>
            <a:r>
              <a:rPr lang="en-GB" altLang="en-US" sz="2000" smtClean="0"/>
              <a:t>Moving crude oil around the world can lead to ecological disasters when tankers get into trouble.</a:t>
            </a:r>
          </a:p>
          <a:p>
            <a:pPr eaLnBrk="1" hangingPunct="1"/>
            <a:r>
              <a:rPr lang="en-GB" altLang="en-US" sz="2000" smtClean="0"/>
              <a:t>Plastics are mainly non-biodegradable.</a:t>
            </a:r>
          </a:p>
          <a:p>
            <a:pPr eaLnBrk="1" hangingPunct="1"/>
            <a:r>
              <a:rPr lang="en-GB" altLang="en-US" sz="2000" smtClean="0"/>
              <a:t>Some plastics are incapable of being recycled.</a:t>
            </a:r>
          </a:p>
          <a:p>
            <a:pPr eaLnBrk="1" hangingPunct="1"/>
            <a:endParaRPr lang="en-US" altLang="en-US" sz="2000" smtClean="0"/>
          </a:p>
        </p:txBody>
      </p:sp>
      <p:pic>
        <p:nvPicPr>
          <p:cNvPr id="80901" name="Picture 5" descr="U1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140200" y="2205038"/>
            <a:ext cx="4752975"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80901"/>
                                        </p:tgtEl>
                                        <p:attrNameLst>
                                          <p:attrName>style.visibility</p:attrName>
                                        </p:attrNameLst>
                                      </p:cBhvr>
                                      <p:to>
                                        <p:strVal val="visible"/>
                                      </p:to>
                                    </p:set>
                                    <p:anim calcmode="lin" valueType="num">
                                      <p:cBhvr>
                                        <p:cTn id="7" dur="1000" fill="hold"/>
                                        <p:tgtEl>
                                          <p:spTgt spid="80901"/>
                                        </p:tgtEl>
                                        <p:attrNameLst>
                                          <p:attrName>ppt_x</p:attrName>
                                        </p:attrNameLst>
                                      </p:cBhvr>
                                      <p:tavLst>
                                        <p:tav tm="0">
                                          <p:val>
                                            <p:strVal val="#ppt_x-.2"/>
                                          </p:val>
                                        </p:tav>
                                        <p:tav tm="100000">
                                          <p:val>
                                            <p:strVal val="#ppt_x"/>
                                          </p:val>
                                        </p:tav>
                                      </p:tavLst>
                                    </p:anim>
                                    <p:anim calcmode="lin" valueType="num">
                                      <p:cBhvr>
                                        <p:cTn id="8" dur="1000" fill="hold"/>
                                        <p:tgtEl>
                                          <p:spTgt spid="80901"/>
                                        </p:tgtEl>
                                        <p:attrNameLst>
                                          <p:attrName>ppt_y</p:attrName>
                                        </p:attrNameLst>
                                      </p:cBhvr>
                                      <p:tavLst>
                                        <p:tav tm="0">
                                          <p:val>
                                            <p:strVal val="#ppt_y"/>
                                          </p:val>
                                        </p:tav>
                                        <p:tav tm="100000">
                                          <p:val>
                                            <p:strVal val="#ppt_y"/>
                                          </p:val>
                                        </p:tav>
                                      </p:tavLst>
                                    </p:anim>
                                    <p:animEffect transition="in" filter="wipe(right)" prLst="gradientSize: 0.1">
                                      <p:cBhvr>
                                        <p:cTn id="9" dur="1000"/>
                                        <p:tgtEl>
                                          <p:spTgt spid="8090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089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8089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089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808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0243" name="Rectangle 2"/>
          <p:cNvSpPr>
            <a:spLocks noGrp="1" noChangeArrowheads="1"/>
          </p:cNvSpPr>
          <p:nvPr>
            <p:ph type="title"/>
          </p:nvPr>
        </p:nvSpPr>
        <p:spPr/>
        <p:txBody>
          <a:bodyPr/>
          <a:lstStyle/>
          <a:p>
            <a:pPr eaLnBrk="1" hangingPunct="1"/>
            <a:r>
              <a:rPr lang="en-GB" altLang="en-US" smtClean="0"/>
              <a:t>Use of metal</a:t>
            </a:r>
            <a:endParaRPr lang="en-US" altLang="en-US" smtClean="0"/>
          </a:p>
        </p:txBody>
      </p:sp>
      <p:sp>
        <p:nvSpPr>
          <p:cNvPr id="81923" name="Rectangle 3"/>
          <p:cNvSpPr>
            <a:spLocks noGrp="1" noChangeArrowheads="1"/>
          </p:cNvSpPr>
          <p:nvPr>
            <p:ph type="body" idx="1"/>
          </p:nvPr>
        </p:nvSpPr>
        <p:spPr>
          <a:xfrm>
            <a:off x="457200" y="1989138"/>
            <a:ext cx="4835525" cy="4137025"/>
          </a:xfrm>
        </p:spPr>
        <p:txBody>
          <a:bodyPr/>
          <a:lstStyle/>
          <a:p>
            <a:pPr eaLnBrk="1" hangingPunct="1"/>
            <a:r>
              <a:rPr lang="en-GB" altLang="en-US" sz="1900" smtClean="0"/>
              <a:t>Metal chairs are used widely, and are easier to recycle than plastic ones.</a:t>
            </a:r>
          </a:p>
          <a:p>
            <a:pPr eaLnBrk="1" hangingPunct="1"/>
            <a:r>
              <a:rPr lang="en-GB" altLang="en-US" sz="1900" smtClean="0"/>
              <a:t>They can be broken down by melting or crushing and then reused for other products. </a:t>
            </a:r>
          </a:p>
          <a:p>
            <a:pPr eaLnBrk="1" hangingPunct="1"/>
            <a:r>
              <a:rPr lang="en-GB" altLang="en-US" sz="1900" smtClean="0"/>
              <a:t>Metal chairs can be more costly to produce than plastic: therefore cost must be taken into consideration when purchasing a product of this nature.</a:t>
            </a:r>
          </a:p>
          <a:p>
            <a:pPr eaLnBrk="1" hangingPunct="1"/>
            <a:r>
              <a:rPr lang="en-GB" altLang="en-US" sz="1900" smtClean="0"/>
              <a:t>You also have to consider function. Metal chairs are heavier, and harder to move around, but will probably be more durable.</a:t>
            </a:r>
            <a:endParaRPr lang="en-US" altLang="en-US" sz="1900" smtClean="0"/>
          </a:p>
        </p:txBody>
      </p:sp>
      <p:pic>
        <p:nvPicPr>
          <p:cNvPr id="81925" name="Picture 5" descr="U17-chai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64163" y="1125538"/>
            <a:ext cx="3425825" cy="515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81925"/>
                                        </p:tgtEl>
                                        <p:attrNameLst>
                                          <p:attrName>style.visibility</p:attrName>
                                        </p:attrNameLst>
                                      </p:cBhvr>
                                      <p:to>
                                        <p:strVal val="visible"/>
                                      </p:to>
                                    </p:set>
                                    <p:animEffect transition="in" filter="fade">
                                      <p:cBhvr>
                                        <p:cTn id="7" dur="1000"/>
                                        <p:tgtEl>
                                          <p:spTgt spid="81925"/>
                                        </p:tgtEl>
                                      </p:cBhvr>
                                    </p:animEffect>
                                    <p:anim calcmode="lin" valueType="num">
                                      <p:cBhvr>
                                        <p:cTn id="8" dur="1000" fill="hold"/>
                                        <p:tgtEl>
                                          <p:spTgt spid="81925"/>
                                        </p:tgtEl>
                                        <p:attrNameLst>
                                          <p:attrName>ppt_x</p:attrName>
                                        </p:attrNameLst>
                                      </p:cBhvr>
                                      <p:tavLst>
                                        <p:tav tm="0">
                                          <p:val>
                                            <p:strVal val="#ppt_x"/>
                                          </p:val>
                                        </p:tav>
                                        <p:tav tm="100000">
                                          <p:val>
                                            <p:strVal val="#ppt_x"/>
                                          </p:val>
                                        </p:tav>
                                      </p:tavLst>
                                    </p:anim>
                                    <p:anim calcmode="lin" valueType="num">
                                      <p:cBhvr>
                                        <p:cTn id="9" dur="1000" fill="hold"/>
                                        <p:tgtEl>
                                          <p:spTgt spid="81925"/>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192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8192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192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819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p:bldLst>
  </p:timing>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671</TotalTime>
  <Words>1252</Words>
  <Application>Microsoft Office PowerPoint</Application>
  <PresentationFormat>On-screen Show (4:3)</PresentationFormat>
  <Paragraphs>127</Paragraphs>
  <Slides>18</Slides>
  <Notes>5</Notes>
  <HiddenSlides>0</HiddenSlides>
  <MMClips>0</MMClips>
  <ScaleCrop>false</ScaleCrop>
  <HeadingPairs>
    <vt:vector size="8" baseType="variant">
      <vt:variant>
        <vt:lpstr>Fonts Used</vt:lpstr>
      </vt:variant>
      <vt:variant>
        <vt:i4>1</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1" baseType="lpstr">
      <vt:lpstr>Arial</vt:lpstr>
      <vt:lpstr>1_Default Design</vt:lpstr>
      <vt:lpstr>Adobe Photoshop Image</vt:lpstr>
      <vt:lpstr>Social and cultural influences</vt:lpstr>
      <vt:lpstr>Introduction</vt:lpstr>
      <vt:lpstr>Starter</vt:lpstr>
      <vt:lpstr>The influence of new technologies</vt:lpstr>
      <vt:lpstr>New technologies</vt:lpstr>
      <vt:lpstr>Misuse of materials</vt:lpstr>
      <vt:lpstr>PowerPoint Presentation</vt:lpstr>
      <vt:lpstr>Use of plastic (2)</vt:lpstr>
      <vt:lpstr>Use of metal</vt:lpstr>
      <vt:lpstr>Use of wood</vt:lpstr>
      <vt:lpstr>Biodegradable plastics</vt:lpstr>
      <vt:lpstr>Throwaway society</vt:lpstr>
      <vt:lpstr>Task 1</vt:lpstr>
      <vt:lpstr>Social effects of manufacturing</vt:lpstr>
      <vt:lpstr>The impact of global trade</vt:lpstr>
      <vt:lpstr>Task 2</vt:lpstr>
      <vt:lpstr>Industrial automation</vt:lpstr>
      <vt:lpstr>PowerPoint Presentation</vt:lpstr>
    </vt:vector>
  </TitlesOfParts>
  <Company>LA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family</dc:creator>
  <cp:lastModifiedBy>Daniel BIGMORE</cp:lastModifiedBy>
  <cp:revision>76</cp:revision>
  <dcterms:created xsi:type="dcterms:W3CDTF">2008-07-14T18:47:53Z</dcterms:created>
  <dcterms:modified xsi:type="dcterms:W3CDTF">2018-05-22T15:12:54Z</dcterms:modified>
</cp:coreProperties>
</file>