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handoutMasterIdLst>
    <p:handoutMasterId r:id="rId73"/>
  </p:handoutMasterIdLst>
  <p:sldIdLst>
    <p:sldId id="256" r:id="rId2"/>
    <p:sldId id="339" r:id="rId3"/>
    <p:sldId id="340" r:id="rId4"/>
    <p:sldId id="341" r:id="rId5"/>
    <p:sldId id="342" r:id="rId6"/>
    <p:sldId id="343" r:id="rId7"/>
    <p:sldId id="344" r:id="rId8"/>
    <p:sldId id="345" r:id="rId9"/>
    <p:sldId id="346" r:id="rId10"/>
    <p:sldId id="347" r:id="rId11"/>
    <p:sldId id="348" r:id="rId12"/>
    <p:sldId id="268" r:id="rId13"/>
    <p:sldId id="269" r:id="rId14"/>
    <p:sldId id="270"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2" r:id="rId39"/>
    <p:sldId id="373" r:id="rId40"/>
    <p:sldId id="374" r:id="rId41"/>
    <p:sldId id="375" r:id="rId42"/>
    <p:sldId id="376" r:id="rId43"/>
    <p:sldId id="377" r:id="rId44"/>
    <p:sldId id="378" r:id="rId45"/>
    <p:sldId id="379" r:id="rId46"/>
    <p:sldId id="380" r:id="rId47"/>
    <p:sldId id="381" r:id="rId48"/>
    <p:sldId id="382" r:id="rId49"/>
    <p:sldId id="383" r:id="rId50"/>
    <p:sldId id="384" r:id="rId51"/>
    <p:sldId id="385" r:id="rId52"/>
    <p:sldId id="386" r:id="rId53"/>
    <p:sldId id="387" r:id="rId54"/>
    <p:sldId id="388" r:id="rId55"/>
    <p:sldId id="389" r:id="rId56"/>
    <p:sldId id="390" r:id="rId57"/>
    <p:sldId id="391" r:id="rId58"/>
    <p:sldId id="392" r:id="rId59"/>
    <p:sldId id="393" r:id="rId60"/>
    <p:sldId id="394" r:id="rId61"/>
    <p:sldId id="395" r:id="rId62"/>
    <p:sldId id="396" r:id="rId63"/>
    <p:sldId id="397" r:id="rId64"/>
    <p:sldId id="398" r:id="rId65"/>
    <p:sldId id="399" r:id="rId66"/>
    <p:sldId id="400" r:id="rId67"/>
    <p:sldId id="401" r:id="rId68"/>
    <p:sldId id="402" r:id="rId69"/>
    <p:sldId id="403" r:id="rId70"/>
    <p:sldId id="404" r:id="rId7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a:srgbClr val="FFFF00"/>
    <a:srgbClr val="0066FF"/>
    <a:srgbClr val="00FF00"/>
    <a:srgbClr val="FFFFCC"/>
    <a:srgbClr val="FFCC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46" autoAdjust="0"/>
    <p:restoredTop sz="92910" autoAdjust="0"/>
  </p:normalViewPr>
  <p:slideViewPr>
    <p:cSldViewPr>
      <p:cViewPr varScale="1">
        <p:scale>
          <a:sx n="107" d="100"/>
          <a:sy n="107" d="100"/>
        </p:scale>
        <p:origin x="160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475AF1C-9DAE-4263-97E4-73EB21BF91D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314F60EA-5D6A-4776-8203-8024A991A212}" type="datetimeFigureOut">
              <a:rPr lang="en-US"/>
              <a:pPr>
                <a:defRPr/>
              </a:pPr>
              <a:t>5/22/2018</a:t>
            </a:fld>
            <a:endParaRPr lang="en-US"/>
          </a:p>
        </p:txBody>
      </p:sp>
      <p:sp>
        <p:nvSpPr>
          <p:cNvPr id="737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5D0451D9-C68C-4200-9FD9-5C7BEADD483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466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64812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42408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324037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993169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94676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09233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67174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10270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953226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54050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490952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5"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Rectangle 2"/>
          <p:cNvSpPr>
            <a:spLocks noGrp="1" noChangeArrowheads="1"/>
          </p:cNvSpPr>
          <p:nvPr>
            <p:ph type="ctrTitle"/>
          </p:nvPr>
        </p:nvSpPr>
        <p:spPr>
          <a:xfrm>
            <a:off x="685800" y="2492375"/>
            <a:ext cx="7772400" cy="1152525"/>
          </a:xfrm>
        </p:spPr>
        <p:txBody>
          <a:bodyPr/>
          <a:lstStyle/>
          <a:p>
            <a:pPr eaLnBrk="1" hangingPunct="1"/>
            <a:r>
              <a:rPr lang="en-GB" altLang="en-US" sz="4400" smtClean="0"/>
              <a:t>Joining Materials</a:t>
            </a:r>
            <a:r>
              <a:rPr lang="en-GB" altLang="en-US" sz="4000" smtClean="0"/>
              <a:t>	</a:t>
            </a:r>
            <a:endParaRPr lang="en-US" altLang="en-US" sz="4000" smtClean="0"/>
          </a:p>
        </p:txBody>
      </p:sp>
      <p:sp>
        <p:nvSpPr>
          <p:cNvPr id="2052"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3"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4"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6"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Self-tapping screws</a:t>
            </a:r>
            <a:endParaRPr lang="en-US" altLang="en-US" smtClean="0"/>
          </a:p>
        </p:txBody>
      </p:sp>
      <p:sp>
        <p:nvSpPr>
          <p:cNvPr id="235523" name="Rectangle 3"/>
          <p:cNvSpPr>
            <a:spLocks noGrp="1" noChangeArrowheads="1"/>
          </p:cNvSpPr>
          <p:nvPr>
            <p:ph type="body" idx="1"/>
          </p:nvPr>
        </p:nvSpPr>
        <p:spPr>
          <a:xfrm>
            <a:off x="457200" y="1989138"/>
            <a:ext cx="4259263" cy="4137025"/>
          </a:xfrm>
        </p:spPr>
        <p:txBody>
          <a:bodyPr/>
          <a:lstStyle/>
          <a:p>
            <a:pPr eaLnBrk="1" hangingPunct="1"/>
            <a:r>
              <a:rPr lang="en-GB" altLang="en-US" sz="1800" smtClean="0"/>
              <a:t>Self-tapping screws are made from hardened steel, and are able to cut their own thread in sheet metal as they are screwed in.</a:t>
            </a:r>
          </a:p>
          <a:p>
            <a:pPr eaLnBrk="1" hangingPunct="1">
              <a:buFontTx/>
              <a:buNone/>
            </a:pPr>
            <a:endParaRPr lang="en-GB" altLang="en-US" sz="1800" smtClean="0"/>
          </a:p>
          <a:p>
            <a:pPr eaLnBrk="1" hangingPunct="1">
              <a:buFontTx/>
              <a:buNone/>
            </a:pPr>
            <a:r>
              <a:rPr lang="en-GB" altLang="en-US" sz="1800" b="1" smtClean="0"/>
              <a:t>Using self-tapping screws</a:t>
            </a:r>
          </a:p>
          <a:p>
            <a:pPr eaLnBrk="1" hangingPunct="1">
              <a:buFontTx/>
              <a:buAutoNum type="arabicPeriod"/>
            </a:pPr>
            <a:r>
              <a:rPr lang="en-GB" altLang="en-US" sz="1800" smtClean="0"/>
              <a:t>Screw through the outer sheet and into the inner sheet.</a:t>
            </a:r>
          </a:p>
          <a:p>
            <a:pPr eaLnBrk="1" hangingPunct="1">
              <a:buFontTx/>
              <a:buAutoNum type="arabicPeriod"/>
            </a:pPr>
            <a:r>
              <a:rPr lang="en-GB" altLang="en-US" sz="1800" smtClean="0"/>
              <a:t>Drill a pilot hole slightly smaller than the core in the inner sheet. Use a drill to make the pilot hole.</a:t>
            </a:r>
          </a:p>
          <a:p>
            <a:pPr eaLnBrk="1" hangingPunct="1">
              <a:buFontTx/>
              <a:buAutoNum type="arabicPeriod"/>
            </a:pPr>
            <a:r>
              <a:rPr lang="en-GB" altLang="en-US" sz="1800" smtClean="0"/>
              <a:t>Drill a clearance hole in the outer sheet slightly larger than the shank.</a:t>
            </a:r>
          </a:p>
          <a:p>
            <a:endParaRPr lang="en-US" altLang="en-US" sz="1800" smtClean="0"/>
          </a:p>
        </p:txBody>
      </p:sp>
      <p:pic>
        <p:nvPicPr>
          <p:cNvPr id="235527"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7900" y="2781300"/>
            <a:ext cx="403225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p:cTn id="7" dur="1000" fill="hold"/>
                                        <p:tgtEl>
                                          <p:spTgt spid="235527"/>
                                        </p:tgtEl>
                                        <p:attrNameLst>
                                          <p:attrName>ppt_x</p:attrName>
                                        </p:attrNameLst>
                                      </p:cBhvr>
                                      <p:tavLst>
                                        <p:tav tm="0">
                                          <p:val>
                                            <p:strVal val="#ppt_x-.2"/>
                                          </p:val>
                                        </p:tav>
                                        <p:tav tm="100000">
                                          <p:val>
                                            <p:strVal val="#ppt_x"/>
                                          </p:val>
                                        </p:tav>
                                      </p:tavLst>
                                    </p:anim>
                                    <p:anim calcmode="lin" valueType="num">
                                      <p:cBhvr>
                                        <p:cTn id="8" dur="1000" fill="hold"/>
                                        <p:tgtEl>
                                          <p:spTgt spid="2355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552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55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5523">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5523">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5523">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55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altLang="en-US" smtClean="0"/>
              <a:t>Machine screws (1)</a:t>
            </a:r>
            <a:endParaRPr lang="en-US" altLang="en-US" smtClean="0"/>
          </a:p>
        </p:txBody>
      </p:sp>
      <p:sp>
        <p:nvSpPr>
          <p:cNvPr id="236547" name="Rectangle 3"/>
          <p:cNvSpPr>
            <a:spLocks noGrp="1" noChangeArrowheads="1"/>
          </p:cNvSpPr>
          <p:nvPr>
            <p:ph type="body" idx="1"/>
          </p:nvPr>
        </p:nvSpPr>
        <p:spPr>
          <a:xfrm>
            <a:off x="457200" y="1989138"/>
            <a:ext cx="4978400" cy="4137025"/>
          </a:xfrm>
        </p:spPr>
        <p:txBody>
          <a:bodyPr/>
          <a:lstStyle/>
          <a:p>
            <a:pPr eaLnBrk="1" hangingPunct="1"/>
            <a:r>
              <a:rPr lang="en-GB" altLang="en-US" sz="2000" smtClean="0"/>
              <a:t>Machine screws, also known as </a:t>
            </a:r>
            <a:r>
              <a:rPr lang="en-GB" altLang="en-US" sz="2000" b="1" smtClean="0"/>
              <a:t>set screws</a:t>
            </a:r>
            <a:r>
              <a:rPr lang="en-GB" altLang="en-US" sz="2000" smtClean="0"/>
              <a:t>, have a parallel thread that goes all the way up to the head.</a:t>
            </a:r>
          </a:p>
          <a:p>
            <a:pPr eaLnBrk="1" hangingPunct="1"/>
            <a:r>
              <a:rPr lang="en-GB" altLang="en-US" sz="2000" smtClean="0"/>
              <a:t>Machine screws are available in a range of diameters, lengths, heads, materials and threads.</a:t>
            </a:r>
          </a:p>
          <a:p>
            <a:pPr eaLnBrk="1" hangingPunct="1"/>
            <a:r>
              <a:rPr lang="en-GB" altLang="en-US" sz="2000" smtClean="0"/>
              <a:t>The most common thread form available is ISO metric.</a:t>
            </a:r>
          </a:p>
          <a:p>
            <a:pPr eaLnBrk="1" hangingPunct="1"/>
            <a:r>
              <a:rPr lang="en-GB" altLang="en-US" sz="2000" smtClean="0"/>
              <a:t>Steel and brass are the most common materials used.</a:t>
            </a:r>
          </a:p>
          <a:p>
            <a:pPr eaLnBrk="1" hangingPunct="1"/>
            <a:r>
              <a:rPr lang="en-GB" altLang="en-US" sz="2000" smtClean="0"/>
              <a:t>Steel machine screws can also be coated to improve their appearance.</a:t>
            </a:r>
          </a:p>
          <a:p>
            <a:endParaRPr lang="en-US" altLang="en-US" sz="2000" smtClean="0"/>
          </a:p>
        </p:txBody>
      </p:sp>
      <p:pic>
        <p:nvPicPr>
          <p:cNvPr id="236549" name="Picture 5"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1412875"/>
            <a:ext cx="318135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36549"/>
                                        </p:tgtEl>
                                        <p:attrNameLst>
                                          <p:attrName>style.visibility</p:attrName>
                                        </p:attrNameLst>
                                      </p:cBhvr>
                                      <p:to>
                                        <p:strVal val="visible"/>
                                      </p:to>
                                    </p:set>
                                    <p:animEffect transition="in" filter="fade">
                                      <p:cBhvr>
                                        <p:cTn id="7" dur="1000"/>
                                        <p:tgtEl>
                                          <p:spTgt spid="236549"/>
                                        </p:tgtEl>
                                      </p:cBhvr>
                                    </p:animEffect>
                                    <p:anim calcmode="lin" valueType="num">
                                      <p:cBhvr>
                                        <p:cTn id="8" dur="1000" fill="hold"/>
                                        <p:tgtEl>
                                          <p:spTgt spid="236549"/>
                                        </p:tgtEl>
                                        <p:attrNameLst>
                                          <p:attrName>ppt_x</p:attrName>
                                        </p:attrNameLst>
                                      </p:cBhvr>
                                      <p:tavLst>
                                        <p:tav tm="0">
                                          <p:val>
                                            <p:strVal val="#ppt_x"/>
                                          </p:val>
                                        </p:tav>
                                        <p:tav tm="100000">
                                          <p:val>
                                            <p:strVal val="#ppt_x"/>
                                          </p:val>
                                        </p:tav>
                                      </p:tavLst>
                                    </p:anim>
                                    <p:anim calcmode="lin" valueType="num">
                                      <p:cBhvr>
                                        <p:cTn id="9" dur="1000" fill="hold"/>
                                        <p:tgtEl>
                                          <p:spTgt spid="23654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65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65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65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65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65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3315" name="Rectangle 5"/>
          <p:cNvSpPr>
            <a:spLocks noGrp="1" noChangeArrowheads="1"/>
          </p:cNvSpPr>
          <p:nvPr>
            <p:ph type="title" idx="4294967295"/>
          </p:nvPr>
        </p:nvSpPr>
        <p:spPr/>
        <p:txBody>
          <a:bodyPr/>
          <a:lstStyle/>
          <a:p>
            <a:pPr eaLnBrk="1" hangingPunct="1"/>
            <a:r>
              <a:rPr lang="en-GB" altLang="en-US" smtClean="0"/>
              <a:t>Machine screws (2)</a:t>
            </a:r>
            <a:endParaRPr lang="en-US" altLang="en-US" smtClean="0"/>
          </a:p>
        </p:txBody>
      </p:sp>
      <p:sp>
        <p:nvSpPr>
          <p:cNvPr id="101380" name="Rectangle 3"/>
          <p:cNvSpPr>
            <a:spLocks noGrp="1" noChangeArrowheads="1"/>
          </p:cNvSpPr>
          <p:nvPr>
            <p:ph type="body" sz="half" idx="4294967295"/>
          </p:nvPr>
        </p:nvSpPr>
        <p:spPr>
          <a:xfrm>
            <a:off x="457200" y="1989138"/>
            <a:ext cx="4402138" cy="4137025"/>
          </a:xfrm>
        </p:spPr>
        <p:txBody>
          <a:bodyPr/>
          <a:lstStyle/>
          <a:p>
            <a:pPr marL="355600" indent="-355600" eaLnBrk="1" hangingPunct="1">
              <a:buFontTx/>
              <a:buNone/>
            </a:pPr>
            <a:r>
              <a:rPr lang="en-GB" altLang="en-US" sz="2000" b="1" smtClean="0"/>
              <a:t>Using machine screws</a:t>
            </a:r>
          </a:p>
          <a:p>
            <a:pPr marL="355600" indent="-355600" eaLnBrk="1" hangingPunct="1"/>
            <a:r>
              <a:rPr lang="en-GB" altLang="en-US" sz="2000" smtClean="0"/>
              <a:t>Drill a tapping size hole equal to the thread root diameter in the inner sheet. </a:t>
            </a:r>
          </a:p>
          <a:p>
            <a:pPr marL="355600" indent="-355600" eaLnBrk="1" hangingPunct="1"/>
            <a:r>
              <a:rPr lang="en-GB" altLang="en-US" sz="2000" smtClean="0"/>
              <a:t>Use a taper tap to cut a thread in the pilot hole. If threading a blind hole, use a bottoming tap to cut the thread to the bottom of the pilot hole,</a:t>
            </a:r>
          </a:p>
          <a:p>
            <a:pPr marL="355600" indent="-355600" eaLnBrk="1" hangingPunct="1"/>
            <a:r>
              <a:rPr lang="en-GB" altLang="en-US" sz="2000" smtClean="0"/>
              <a:t>Drill a clearance hole in the outer sheet slightly larger than the external diameter.</a:t>
            </a:r>
          </a:p>
        </p:txBody>
      </p:sp>
      <p:pic>
        <p:nvPicPr>
          <p:cNvPr id="101387" name="Picture 11" descr="(A)U3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800" y="2492375"/>
            <a:ext cx="38163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1387"/>
                                        </p:tgtEl>
                                        <p:attrNameLst>
                                          <p:attrName>style.visibility</p:attrName>
                                        </p:attrNameLst>
                                      </p:cBhvr>
                                      <p:to>
                                        <p:strVal val="visible"/>
                                      </p:to>
                                    </p:set>
                                    <p:anim calcmode="lin" valueType="num">
                                      <p:cBhvr>
                                        <p:cTn id="7" dur="1000" fill="hold"/>
                                        <p:tgtEl>
                                          <p:spTgt spid="101387"/>
                                        </p:tgtEl>
                                        <p:attrNameLst>
                                          <p:attrName>ppt_x</p:attrName>
                                        </p:attrNameLst>
                                      </p:cBhvr>
                                      <p:tavLst>
                                        <p:tav tm="0">
                                          <p:val>
                                            <p:strVal val="#ppt_x-.2"/>
                                          </p:val>
                                        </p:tav>
                                        <p:tav tm="100000">
                                          <p:val>
                                            <p:strVal val="#ppt_x"/>
                                          </p:val>
                                        </p:tav>
                                      </p:tavLst>
                                    </p:anim>
                                    <p:anim calcmode="lin" valueType="num">
                                      <p:cBhvr>
                                        <p:cTn id="8" dur="1000" fill="hold"/>
                                        <p:tgtEl>
                                          <p:spTgt spid="10138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8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1380">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1380">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1380">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13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4339" name="Rectangle 5"/>
          <p:cNvSpPr>
            <a:spLocks noGrp="1" noChangeArrowheads="1"/>
          </p:cNvSpPr>
          <p:nvPr>
            <p:ph type="title" idx="4294967295"/>
          </p:nvPr>
        </p:nvSpPr>
        <p:spPr/>
        <p:txBody>
          <a:bodyPr/>
          <a:lstStyle/>
          <a:p>
            <a:pPr eaLnBrk="1" hangingPunct="1"/>
            <a:r>
              <a:rPr lang="en-GB" altLang="en-US" smtClean="0"/>
              <a:t>Nuts and bolts (1)</a:t>
            </a:r>
            <a:endParaRPr lang="en-US" altLang="en-US" smtClean="0"/>
          </a:p>
        </p:txBody>
      </p:sp>
      <p:sp>
        <p:nvSpPr>
          <p:cNvPr id="102404" name="Rectangle 3"/>
          <p:cNvSpPr>
            <a:spLocks noGrp="1" noChangeArrowheads="1"/>
          </p:cNvSpPr>
          <p:nvPr>
            <p:ph type="body" sz="half" idx="4294967295"/>
          </p:nvPr>
        </p:nvSpPr>
        <p:spPr>
          <a:xfrm>
            <a:off x="457200" y="1989138"/>
            <a:ext cx="4978400" cy="4137025"/>
          </a:xfrm>
        </p:spPr>
        <p:txBody>
          <a:bodyPr/>
          <a:lstStyle/>
          <a:p>
            <a:pPr marL="355600" indent="-355600" eaLnBrk="1" hangingPunct="1"/>
            <a:r>
              <a:rPr lang="en-GB" altLang="en-US" sz="1800" smtClean="0"/>
              <a:t>Nuts and bolts are used to clamp two pieces of material, usually metal, together. They provide a mechanically strong method of joining materials.</a:t>
            </a:r>
          </a:p>
          <a:p>
            <a:pPr marL="355600" indent="-355600" eaLnBrk="1" hangingPunct="1"/>
            <a:r>
              <a:rPr lang="en-GB" altLang="en-US" sz="1800" smtClean="0"/>
              <a:t>Nuts and bolts are usually made of steel or brass. Steel nuts and bolts can be coated with zinc or chrome to increase resistance to corrosion and improve their appearance.</a:t>
            </a:r>
          </a:p>
          <a:p>
            <a:pPr marL="355600" indent="-355600" eaLnBrk="1" hangingPunct="1"/>
            <a:r>
              <a:rPr lang="en-GB" altLang="en-US" sz="1800" smtClean="0"/>
              <a:t>Bolts are available with hexagonal and square heads; however, hexagonal is the most common. </a:t>
            </a:r>
          </a:p>
          <a:p>
            <a:pPr marL="355600" indent="-355600" eaLnBrk="1" hangingPunct="1"/>
            <a:r>
              <a:rPr lang="en-GB" altLang="en-US" sz="1800" smtClean="0"/>
              <a:t>Bolts have a parallel thread, which can be for all or part of the length. The most common thread form is ISO metric.</a:t>
            </a:r>
          </a:p>
        </p:txBody>
      </p:sp>
      <p:pic>
        <p:nvPicPr>
          <p:cNvPr id="102409" name="Picture 9"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2349500"/>
            <a:ext cx="3457575"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2409"/>
                                        </p:tgtEl>
                                        <p:attrNameLst>
                                          <p:attrName>style.visibility</p:attrName>
                                        </p:attrNameLst>
                                      </p:cBhvr>
                                      <p:to>
                                        <p:strVal val="visible"/>
                                      </p:to>
                                    </p:set>
                                    <p:animEffect transition="in" filter="fade">
                                      <p:cBhvr>
                                        <p:cTn id="7" dur="1000"/>
                                        <p:tgtEl>
                                          <p:spTgt spid="102409"/>
                                        </p:tgtEl>
                                      </p:cBhvr>
                                    </p:animEffect>
                                    <p:anim calcmode="lin" valueType="num">
                                      <p:cBhvr>
                                        <p:cTn id="8" dur="1000" fill="hold"/>
                                        <p:tgtEl>
                                          <p:spTgt spid="102409"/>
                                        </p:tgtEl>
                                        <p:attrNameLst>
                                          <p:attrName>ppt_x</p:attrName>
                                        </p:attrNameLst>
                                      </p:cBhvr>
                                      <p:tavLst>
                                        <p:tav tm="0">
                                          <p:val>
                                            <p:strVal val="#ppt_x"/>
                                          </p:val>
                                        </p:tav>
                                        <p:tav tm="100000">
                                          <p:val>
                                            <p:strVal val="#ppt_x"/>
                                          </p:val>
                                        </p:tav>
                                      </p:tavLst>
                                    </p:anim>
                                    <p:anim calcmode="lin" valueType="num">
                                      <p:cBhvr>
                                        <p:cTn id="9" dur="1000" fill="hold"/>
                                        <p:tgtEl>
                                          <p:spTgt spid="10240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240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240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2404">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24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5363" name="Rectangle 5"/>
          <p:cNvSpPr>
            <a:spLocks noGrp="1" noChangeArrowheads="1"/>
          </p:cNvSpPr>
          <p:nvPr>
            <p:ph type="title" idx="4294967295"/>
          </p:nvPr>
        </p:nvSpPr>
        <p:spPr/>
        <p:txBody>
          <a:bodyPr/>
          <a:lstStyle/>
          <a:p>
            <a:pPr eaLnBrk="1" hangingPunct="1"/>
            <a:r>
              <a:rPr lang="en-GB" altLang="en-US" smtClean="0"/>
              <a:t>Nuts and bolts (2)</a:t>
            </a:r>
            <a:endParaRPr lang="en-US" altLang="en-US" smtClean="0"/>
          </a:p>
        </p:txBody>
      </p:sp>
      <p:sp>
        <p:nvSpPr>
          <p:cNvPr id="103428" name="Rectangle 3"/>
          <p:cNvSpPr>
            <a:spLocks noGrp="1" noChangeArrowheads="1"/>
          </p:cNvSpPr>
          <p:nvPr>
            <p:ph type="body" sz="half" idx="4294967295"/>
          </p:nvPr>
        </p:nvSpPr>
        <p:spPr>
          <a:xfrm>
            <a:off x="457200" y="1989138"/>
            <a:ext cx="4475163" cy="4137025"/>
          </a:xfrm>
        </p:spPr>
        <p:txBody>
          <a:bodyPr/>
          <a:lstStyle/>
          <a:p>
            <a:pPr marL="355600" indent="-355600" eaLnBrk="1" hangingPunct="1"/>
            <a:r>
              <a:rPr lang="en-GB" altLang="en-US" sz="2000" smtClean="0"/>
              <a:t>Bolts are available in in a standard range of lengths up to 150 mm, and diameters up to 25 mm.</a:t>
            </a:r>
          </a:p>
          <a:p>
            <a:pPr marL="355600" indent="-355600" eaLnBrk="1" hangingPunct="1"/>
            <a:r>
              <a:rPr lang="en-GB" altLang="en-US" sz="2000" b="1" smtClean="0"/>
              <a:t>Coach bolts</a:t>
            </a:r>
            <a:r>
              <a:rPr lang="en-GB" altLang="en-US" sz="2000" smtClean="0"/>
              <a:t> are designed for use in timber. They have a shallow domed head with a square underneath, which is designed to bite into the wood to prevent the bolt from turning.</a:t>
            </a:r>
          </a:p>
          <a:p>
            <a:pPr marL="355600" indent="-355600" eaLnBrk="1" hangingPunct="1"/>
            <a:r>
              <a:rPr lang="en-GB" altLang="en-US" sz="2000" b="1" smtClean="0"/>
              <a:t>Studding</a:t>
            </a:r>
            <a:r>
              <a:rPr lang="en-GB" altLang="en-US" sz="2000" smtClean="0"/>
              <a:t> is a long length of headless threaded bar.</a:t>
            </a:r>
            <a:r>
              <a:rPr lang="en-GB" altLang="en-US" sz="1600" smtClean="0"/>
              <a:t> </a:t>
            </a:r>
          </a:p>
        </p:txBody>
      </p:sp>
      <p:pic>
        <p:nvPicPr>
          <p:cNvPr id="103433" name="Picture 9"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725" y="2420938"/>
            <a:ext cx="3240088"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3433"/>
                                        </p:tgtEl>
                                        <p:attrNameLst>
                                          <p:attrName>style.visibility</p:attrName>
                                        </p:attrNameLst>
                                      </p:cBhvr>
                                      <p:to>
                                        <p:strVal val="visible"/>
                                      </p:to>
                                    </p:set>
                                    <p:anim calcmode="lin" valueType="num">
                                      <p:cBhvr>
                                        <p:cTn id="7" dur="1000" fill="hold"/>
                                        <p:tgtEl>
                                          <p:spTgt spid="103433"/>
                                        </p:tgtEl>
                                        <p:attrNameLst>
                                          <p:attrName>ppt_x</p:attrName>
                                        </p:attrNameLst>
                                      </p:cBhvr>
                                      <p:tavLst>
                                        <p:tav tm="0">
                                          <p:val>
                                            <p:strVal val="#ppt_x-.2"/>
                                          </p:val>
                                        </p:tav>
                                        <p:tav tm="100000">
                                          <p:val>
                                            <p:strVal val="#ppt_x"/>
                                          </p:val>
                                        </p:tav>
                                      </p:tavLst>
                                    </p:anim>
                                    <p:anim calcmode="lin" valueType="num">
                                      <p:cBhvr>
                                        <p:cTn id="8" dur="1000" fill="hold"/>
                                        <p:tgtEl>
                                          <p:spTgt spid="1034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3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3428">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3428">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34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smtClean="0"/>
              <a:t>Nuts and bolts (3)</a:t>
            </a:r>
            <a:endParaRPr lang="en-US" altLang="en-US" smtClean="0"/>
          </a:p>
        </p:txBody>
      </p:sp>
      <p:sp>
        <p:nvSpPr>
          <p:cNvPr id="238595" name="Rectangle 3"/>
          <p:cNvSpPr>
            <a:spLocks noGrp="1" noChangeArrowheads="1"/>
          </p:cNvSpPr>
          <p:nvPr>
            <p:ph type="body" idx="1"/>
          </p:nvPr>
        </p:nvSpPr>
        <p:spPr>
          <a:xfrm>
            <a:off x="457200" y="1989138"/>
            <a:ext cx="4475163" cy="4137025"/>
          </a:xfrm>
        </p:spPr>
        <p:txBody>
          <a:bodyPr/>
          <a:lstStyle/>
          <a:p>
            <a:pPr eaLnBrk="1" hangingPunct="1"/>
            <a:r>
              <a:rPr lang="en-GB" altLang="en-US" sz="2000" b="1" smtClean="0"/>
              <a:t>Nuts</a:t>
            </a:r>
            <a:r>
              <a:rPr lang="en-GB" altLang="en-US" sz="2000" smtClean="0"/>
              <a:t> are screwed onto bolts and provide the clamping force.</a:t>
            </a:r>
          </a:p>
          <a:p>
            <a:pPr eaLnBrk="1" hangingPunct="1"/>
            <a:r>
              <a:rPr lang="en-GB" altLang="en-US" sz="2000" smtClean="0"/>
              <a:t>They are available most commonly as hexagonal but are also available as square, wing and locking.</a:t>
            </a:r>
          </a:p>
          <a:p>
            <a:pPr eaLnBrk="1" hangingPunct="1"/>
            <a:r>
              <a:rPr lang="en-GB" altLang="en-US" sz="2000" smtClean="0"/>
              <a:t>Wing nuts are designed to be tightened and undone by hand.</a:t>
            </a:r>
          </a:p>
          <a:p>
            <a:pPr eaLnBrk="1" hangingPunct="1"/>
            <a:r>
              <a:rPr lang="en-GB" altLang="en-US" sz="2000" smtClean="0"/>
              <a:t>Locking nuts are used to prevent the nut becoming loose due to vibration.</a:t>
            </a:r>
          </a:p>
          <a:p>
            <a:endParaRPr lang="en-US" altLang="en-US" sz="2000" smtClean="0"/>
          </a:p>
        </p:txBody>
      </p:sp>
      <p:sp>
        <p:nvSpPr>
          <p:cNvPr id="163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8598"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1989138"/>
            <a:ext cx="3960812"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8598"/>
                                        </p:tgtEl>
                                        <p:attrNameLst>
                                          <p:attrName>style.visibility</p:attrName>
                                        </p:attrNameLst>
                                      </p:cBhvr>
                                      <p:to>
                                        <p:strVal val="visible"/>
                                      </p:to>
                                    </p:set>
                                    <p:anim calcmode="lin" valueType="num">
                                      <p:cBhvr>
                                        <p:cTn id="7" dur="1000" fill="hold"/>
                                        <p:tgtEl>
                                          <p:spTgt spid="238598"/>
                                        </p:tgtEl>
                                        <p:attrNameLst>
                                          <p:attrName>ppt_x</p:attrName>
                                        </p:attrNameLst>
                                      </p:cBhvr>
                                      <p:tavLst>
                                        <p:tav tm="0">
                                          <p:val>
                                            <p:strVal val="#ppt_x-.2"/>
                                          </p:val>
                                        </p:tav>
                                        <p:tav tm="100000">
                                          <p:val>
                                            <p:strVal val="#ppt_x"/>
                                          </p:val>
                                        </p:tav>
                                      </p:tavLst>
                                    </p:anim>
                                    <p:anim calcmode="lin" valueType="num">
                                      <p:cBhvr>
                                        <p:cTn id="8" dur="1000" fill="hold"/>
                                        <p:tgtEl>
                                          <p:spTgt spid="2385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85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85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85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85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85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Nuts and bolts (4)</a:t>
            </a:r>
            <a:endParaRPr lang="en-US" altLang="en-US" smtClean="0"/>
          </a:p>
        </p:txBody>
      </p:sp>
      <p:sp>
        <p:nvSpPr>
          <p:cNvPr id="239619" name="Rectangle 3"/>
          <p:cNvSpPr>
            <a:spLocks noGrp="1" noChangeArrowheads="1"/>
          </p:cNvSpPr>
          <p:nvPr>
            <p:ph type="body" idx="1"/>
          </p:nvPr>
        </p:nvSpPr>
        <p:spPr>
          <a:xfrm>
            <a:off x="457200" y="1989138"/>
            <a:ext cx="3754438" cy="4137025"/>
          </a:xfrm>
        </p:spPr>
        <p:txBody>
          <a:bodyPr/>
          <a:lstStyle/>
          <a:p>
            <a:pPr eaLnBrk="1" hangingPunct="1"/>
            <a:r>
              <a:rPr lang="en-GB" altLang="en-US" sz="2000" b="1" smtClean="0"/>
              <a:t>Washers</a:t>
            </a:r>
            <a:r>
              <a:rPr lang="en-GB" altLang="en-US" sz="2000" smtClean="0"/>
              <a:t> are used to spread the load and protect the surface when the nut is tightened.</a:t>
            </a:r>
          </a:p>
          <a:p>
            <a:pPr eaLnBrk="1" hangingPunct="1"/>
            <a:r>
              <a:rPr lang="en-GB" altLang="en-US" sz="2000" smtClean="0"/>
              <a:t>Spring or lock washers are used to help prevent nuts becoming loosened by vibration.</a:t>
            </a:r>
          </a:p>
          <a:p>
            <a:endParaRPr lang="en-US" altLang="en-US" sz="2000" smtClean="0"/>
          </a:p>
        </p:txBody>
      </p:sp>
      <p:sp>
        <p:nvSpPr>
          <p:cNvPr id="174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9623"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2492375"/>
            <a:ext cx="3887787"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9623"/>
                                        </p:tgtEl>
                                        <p:attrNameLst>
                                          <p:attrName>style.visibility</p:attrName>
                                        </p:attrNameLst>
                                      </p:cBhvr>
                                      <p:to>
                                        <p:strVal val="visible"/>
                                      </p:to>
                                    </p:set>
                                    <p:animEffect transition="in" filter="fade">
                                      <p:cBhvr>
                                        <p:cTn id="7" dur="1000"/>
                                        <p:tgtEl>
                                          <p:spTgt spid="239623"/>
                                        </p:tgtEl>
                                      </p:cBhvr>
                                    </p:animEffect>
                                    <p:anim calcmode="lin" valueType="num">
                                      <p:cBhvr>
                                        <p:cTn id="8" dur="1000" fill="hold"/>
                                        <p:tgtEl>
                                          <p:spTgt spid="239623"/>
                                        </p:tgtEl>
                                        <p:attrNameLst>
                                          <p:attrName>ppt_x</p:attrName>
                                        </p:attrNameLst>
                                      </p:cBhvr>
                                      <p:tavLst>
                                        <p:tav tm="0">
                                          <p:val>
                                            <p:strVal val="#ppt_x"/>
                                          </p:val>
                                        </p:tav>
                                        <p:tav tm="100000">
                                          <p:val>
                                            <p:strVal val="#ppt_x"/>
                                          </p:val>
                                        </p:tav>
                                      </p:tavLst>
                                    </p:anim>
                                    <p:anim calcmode="lin" valueType="num">
                                      <p:cBhvr>
                                        <p:cTn id="9" dur="1000" fill="hold"/>
                                        <p:tgtEl>
                                          <p:spTgt spid="23962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96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96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Knock-down fittings (1)</a:t>
            </a:r>
            <a:endParaRPr lang="en-US" altLang="en-US" smtClean="0"/>
          </a:p>
        </p:txBody>
      </p:sp>
      <p:sp>
        <p:nvSpPr>
          <p:cNvPr id="240643" name="Rectangle 3"/>
          <p:cNvSpPr>
            <a:spLocks noGrp="1" noChangeArrowheads="1"/>
          </p:cNvSpPr>
          <p:nvPr>
            <p:ph type="body" idx="1"/>
          </p:nvPr>
        </p:nvSpPr>
        <p:spPr/>
        <p:txBody>
          <a:bodyPr/>
          <a:lstStyle/>
          <a:p>
            <a:pPr eaLnBrk="1" hangingPunct="1"/>
            <a:r>
              <a:rPr lang="en-GB" altLang="en-US" sz="1800" smtClean="0"/>
              <a:t>Knock-down (KD) fittings are used extensively in the manufacture of flat-pack furniture.</a:t>
            </a:r>
          </a:p>
          <a:p>
            <a:pPr eaLnBrk="1" hangingPunct="1"/>
            <a:r>
              <a:rPr lang="en-GB" altLang="en-US" sz="1800" smtClean="0"/>
              <a:t>The advantages of using KD fittings over more traditional joining methods are:</a:t>
            </a:r>
          </a:p>
          <a:p>
            <a:pPr eaLnBrk="1" hangingPunct="1"/>
            <a:r>
              <a:rPr lang="en-GB" altLang="en-US" sz="1800" smtClean="0"/>
              <a:t>They are ideal for use with manufactured boards such as chipboard and MDF.</a:t>
            </a:r>
          </a:p>
          <a:p>
            <a:pPr eaLnBrk="1" hangingPunct="1"/>
            <a:r>
              <a:rPr lang="en-GB" altLang="en-US" sz="1800" smtClean="0"/>
              <a:t>They offer increased efficiency and accuracy through the use of drilling jigs.</a:t>
            </a:r>
          </a:p>
          <a:p>
            <a:pPr eaLnBrk="1" hangingPunct="1"/>
            <a:r>
              <a:rPr lang="en-GB" altLang="en-US" sz="1800" smtClean="0"/>
              <a:t>They reduce the space needed to store completed pieces in the warehouse.</a:t>
            </a:r>
          </a:p>
          <a:p>
            <a:pPr eaLnBrk="1" hangingPunct="1"/>
            <a:r>
              <a:rPr lang="en-GB" altLang="en-US" sz="1800" smtClean="0"/>
              <a:t>The number of items per load can be increased when transporting.</a:t>
            </a:r>
          </a:p>
          <a:p>
            <a:pPr eaLnBrk="1" hangingPunct="1"/>
            <a:r>
              <a:rPr lang="en-GB" altLang="en-US" sz="1800" smtClean="0"/>
              <a:t>Customers can fit larger items in their cars and assemble them at home.</a:t>
            </a:r>
            <a:endParaRPr lang="en-US" altLang="en-US" sz="1800" smtClean="0"/>
          </a:p>
        </p:txBody>
      </p:sp>
      <p:sp>
        <p:nvSpPr>
          <p:cNvPr id="1843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06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06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064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064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064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0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Knock-down fittings (2)</a:t>
            </a:r>
            <a:endParaRPr lang="en-US" altLang="en-US" smtClean="0"/>
          </a:p>
        </p:txBody>
      </p:sp>
      <p:sp>
        <p:nvSpPr>
          <p:cNvPr id="241667" name="Rectangle 3"/>
          <p:cNvSpPr>
            <a:spLocks noGrp="1" noChangeArrowheads="1"/>
          </p:cNvSpPr>
          <p:nvPr>
            <p:ph type="body" idx="1"/>
          </p:nvPr>
        </p:nvSpPr>
        <p:spPr>
          <a:xfrm>
            <a:off x="457200" y="1989138"/>
            <a:ext cx="4619625" cy="4137025"/>
          </a:xfrm>
        </p:spPr>
        <p:txBody>
          <a:bodyPr/>
          <a:lstStyle/>
          <a:p>
            <a:pPr>
              <a:buFontTx/>
              <a:buNone/>
            </a:pPr>
            <a:r>
              <a:rPr lang="en-GB" altLang="en-US" sz="1900" smtClean="0"/>
              <a:t>The most commonly used KD fittings are:</a:t>
            </a:r>
          </a:p>
          <a:p>
            <a:r>
              <a:rPr lang="en-GB" altLang="en-US" sz="1900" b="1" smtClean="0"/>
              <a:t>Scan fittings</a:t>
            </a:r>
            <a:r>
              <a:rPr lang="en-GB" altLang="en-US" sz="1900" smtClean="0"/>
              <a:t>, also known as frame connectors.</a:t>
            </a:r>
          </a:p>
          <a:p>
            <a:r>
              <a:rPr lang="en-GB" altLang="en-US" sz="1900" smtClean="0"/>
              <a:t>They provide a very strong join between the side and end frames without the need to cut joints.</a:t>
            </a:r>
          </a:p>
          <a:p>
            <a:r>
              <a:rPr lang="en-GB" altLang="en-US" sz="1900" smtClean="0"/>
              <a:t>The bolt has a countersunk head with an Allen key socket.</a:t>
            </a:r>
          </a:p>
          <a:p>
            <a:r>
              <a:rPr lang="en-GB" altLang="en-US" sz="1900" smtClean="0"/>
              <a:t>The barrel has a threaded hole through it, and a screwdriver slot with which to align it with the bolt.</a:t>
            </a:r>
          </a:p>
          <a:p>
            <a:endParaRPr lang="en-US" altLang="en-US" sz="1900" smtClean="0"/>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1671" name="Picture 7"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2565400"/>
            <a:ext cx="3887788"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1671"/>
                                        </p:tgtEl>
                                        <p:attrNameLst>
                                          <p:attrName>style.visibility</p:attrName>
                                        </p:attrNameLst>
                                      </p:cBhvr>
                                      <p:to>
                                        <p:strVal val="visible"/>
                                      </p:to>
                                    </p:set>
                                    <p:anim calcmode="lin" valueType="num">
                                      <p:cBhvr>
                                        <p:cTn id="7" dur="1000" fill="hold"/>
                                        <p:tgtEl>
                                          <p:spTgt spid="241671"/>
                                        </p:tgtEl>
                                        <p:attrNameLst>
                                          <p:attrName>ppt_x</p:attrName>
                                        </p:attrNameLst>
                                      </p:cBhvr>
                                      <p:tavLst>
                                        <p:tav tm="0">
                                          <p:val>
                                            <p:strVal val="#ppt_x-.2"/>
                                          </p:val>
                                        </p:tav>
                                        <p:tav tm="100000">
                                          <p:val>
                                            <p:strVal val="#ppt_x"/>
                                          </p:val>
                                        </p:tav>
                                      </p:tavLst>
                                    </p:anim>
                                    <p:anim calcmode="lin" valueType="num">
                                      <p:cBhvr>
                                        <p:cTn id="8" dur="1000" fill="hold"/>
                                        <p:tgtEl>
                                          <p:spTgt spid="2416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16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166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166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166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166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416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smtClean="0"/>
              <a:t>Knock-down fittings (3)</a:t>
            </a:r>
            <a:endParaRPr lang="en-US" altLang="en-US" smtClean="0"/>
          </a:p>
        </p:txBody>
      </p:sp>
      <p:sp>
        <p:nvSpPr>
          <p:cNvPr id="242691" name="Rectangle 3"/>
          <p:cNvSpPr>
            <a:spLocks noGrp="1" noChangeArrowheads="1"/>
          </p:cNvSpPr>
          <p:nvPr>
            <p:ph type="body" idx="1"/>
          </p:nvPr>
        </p:nvSpPr>
        <p:spPr>
          <a:xfrm>
            <a:off x="457200" y="1989138"/>
            <a:ext cx="8075613" cy="4137025"/>
          </a:xfrm>
        </p:spPr>
        <p:txBody>
          <a:bodyPr/>
          <a:lstStyle/>
          <a:p>
            <a:r>
              <a:rPr lang="en-GB" altLang="en-US" sz="2000" b="1" smtClean="0"/>
              <a:t>Cam lock</a:t>
            </a:r>
            <a:r>
              <a:rPr lang="en-GB" altLang="en-US" sz="2000" smtClean="0"/>
              <a:t> fittings are mainly used in knock-down furniture carcass constructions.</a:t>
            </a:r>
          </a:p>
          <a:p>
            <a:r>
              <a:rPr lang="en-GB" altLang="en-US" sz="2000" smtClean="0"/>
              <a:t>The screw has a extra coarse thread that provides good holding power when inserted into chipboard.</a:t>
            </a:r>
          </a:p>
          <a:p>
            <a:r>
              <a:rPr lang="en-GB" altLang="en-US" sz="2000" smtClean="0"/>
              <a:t>By rotating the cam the two pieces of material are pulled together.</a:t>
            </a:r>
          </a:p>
          <a:p>
            <a:endParaRPr lang="en-US" altLang="en-US" sz="2000" smtClean="0"/>
          </a:p>
        </p:txBody>
      </p:sp>
      <p:sp>
        <p:nvSpPr>
          <p:cNvPr id="204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26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26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227331" name="Rectangle 3"/>
          <p:cNvSpPr>
            <a:spLocks noGrp="1" noChangeArrowheads="1"/>
          </p:cNvSpPr>
          <p:nvPr>
            <p:ph type="body" idx="1"/>
          </p:nvPr>
        </p:nvSpPr>
        <p:spPr/>
        <p:txBody>
          <a:bodyPr/>
          <a:lstStyle/>
          <a:p>
            <a:pPr eaLnBrk="1" hangingPunct="1">
              <a:buFontTx/>
              <a:buNone/>
            </a:pPr>
            <a:r>
              <a:rPr lang="en-GB" altLang="en-US" sz="2000" smtClean="0"/>
              <a:t>Methods of joining materials fall into two broad groups:</a:t>
            </a:r>
          </a:p>
          <a:p>
            <a:pPr eaLnBrk="1" hangingPunct="1"/>
            <a:endParaRPr lang="en-GB" altLang="en-US" sz="2000" smtClean="0"/>
          </a:p>
          <a:p>
            <a:pPr eaLnBrk="1" hangingPunct="1"/>
            <a:r>
              <a:rPr lang="en-GB" altLang="en-US" sz="2000" b="1" smtClean="0"/>
              <a:t>Semi-permanent</a:t>
            </a:r>
            <a:r>
              <a:rPr lang="en-GB" altLang="en-US" sz="2000" smtClean="0"/>
              <a:t> – can be disassembled without damaging the material or the method of joining.</a:t>
            </a:r>
          </a:p>
          <a:p>
            <a:pPr eaLnBrk="1" hangingPunct="1"/>
            <a:r>
              <a:rPr lang="en-GB" altLang="en-US" sz="2000" b="1" smtClean="0"/>
              <a:t>Permanent </a:t>
            </a:r>
            <a:r>
              <a:rPr lang="en-GB" altLang="en-US" sz="2000" smtClean="0"/>
              <a:t>– cannot be disassembled without damaging the material or the method of joining.</a:t>
            </a:r>
            <a:endParaRPr lang="en-US" altLang="en-US" sz="2000" smtClean="0"/>
          </a:p>
          <a:p>
            <a:endParaRPr lang="en-US" altLang="en-US" sz="2000" smtClean="0"/>
          </a:p>
        </p:txBody>
      </p:sp>
      <p:sp>
        <p:nvSpPr>
          <p:cNvPr id="30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7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733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73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altLang="en-US" smtClean="0"/>
              <a:t>Knock-down fittings (4)</a:t>
            </a:r>
            <a:endParaRPr lang="en-US" altLang="en-US" smtClean="0"/>
          </a:p>
        </p:txBody>
      </p:sp>
      <p:sp>
        <p:nvSpPr>
          <p:cNvPr id="243715" name="Rectangle 3"/>
          <p:cNvSpPr>
            <a:spLocks noGrp="1" noChangeArrowheads="1"/>
          </p:cNvSpPr>
          <p:nvPr>
            <p:ph type="body" idx="1"/>
          </p:nvPr>
        </p:nvSpPr>
        <p:spPr>
          <a:xfrm>
            <a:off x="457200" y="1989138"/>
            <a:ext cx="3970338" cy="4137025"/>
          </a:xfrm>
        </p:spPr>
        <p:txBody>
          <a:bodyPr/>
          <a:lstStyle/>
          <a:p>
            <a:pPr eaLnBrk="1" hangingPunct="1"/>
            <a:r>
              <a:rPr lang="en-GB" altLang="en-US" sz="2000" b="1" smtClean="0"/>
              <a:t>Connector block </a:t>
            </a:r>
            <a:r>
              <a:rPr lang="en-GB" altLang="en-US" sz="2000" smtClean="0"/>
              <a:t>fittings</a:t>
            </a:r>
            <a:r>
              <a:rPr lang="en-GB" altLang="en-US" sz="2000" b="1" smtClean="0"/>
              <a:t> </a:t>
            </a:r>
            <a:r>
              <a:rPr lang="en-GB" altLang="en-US" sz="2000" smtClean="0"/>
              <a:t>are injection-moulded plastic blocks that provide a simple way to construct carcasses.</a:t>
            </a:r>
          </a:p>
          <a:p>
            <a:pPr eaLnBrk="1" hangingPunct="1"/>
            <a:r>
              <a:rPr lang="en-GB" altLang="en-US" sz="2000" smtClean="0"/>
              <a:t>They are available as one-piece and two-piece systems.</a:t>
            </a:r>
          </a:p>
          <a:p>
            <a:pPr eaLnBrk="1" hangingPunct="1"/>
            <a:r>
              <a:rPr lang="en-GB" altLang="en-US" sz="2000" smtClean="0"/>
              <a:t>The two-piece system enables carcasses to be dismantled without the need to remove all the screws.</a:t>
            </a:r>
            <a:endParaRPr lang="en-US" altLang="en-US" sz="2000" smtClean="0"/>
          </a:p>
        </p:txBody>
      </p:sp>
      <p:sp>
        <p:nvSpPr>
          <p:cNvPr id="215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3720" name="Picture 8"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2349500"/>
            <a:ext cx="3959225"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3720"/>
                                        </p:tgtEl>
                                        <p:attrNameLst>
                                          <p:attrName>style.visibility</p:attrName>
                                        </p:attrNameLst>
                                      </p:cBhvr>
                                      <p:to>
                                        <p:strVal val="visible"/>
                                      </p:to>
                                    </p:set>
                                    <p:anim calcmode="lin" valueType="num">
                                      <p:cBhvr>
                                        <p:cTn id="7" dur="1000" fill="hold"/>
                                        <p:tgtEl>
                                          <p:spTgt spid="243720"/>
                                        </p:tgtEl>
                                        <p:attrNameLst>
                                          <p:attrName>ppt_x</p:attrName>
                                        </p:attrNameLst>
                                      </p:cBhvr>
                                      <p:tavLst>
                                        <p:tav tm="0">
                                          <p:val>
                                            <p:strVal val="#ppt_x-.2"/>
                                          </p:val>
                                        </p:tav>
                                        <p:tav tm="100000">
                                          <p:val>
                                            <p:strVal val="#ppt_x"/>
                                          </p:val>
                                        </p:tav>
                                      </p:tavLst>
                                    </p:anim>
                                    <p:anim calcmode="lin" valueType="num">
                                      <p:cBhvr>
                                        <p:cTn id="8" dur="1000" fill="hold"/>
                                        <p:tgtEl>
                                          <p:spTgt spid="2437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372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37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37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37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ltLang="en-US" smtClean="0"/>
              <a:t>Knock-down fittings (5)</a:t>
            </a:r>
            <a:endParaRPr lang="en-US" altLang="en-US" smtClean="0"/>
          </a:p>
        </p:txBody>
      </p:sp>
      <p:sp>
        <p:nvSpPr>
          <p:cNvPr id="244739" name="Rectangle 3"/>
          <p:cNvSpPr>
            <a:spLocks noGrp="1" noChangeArrowheads="1"/>
          </p:cNvSpPr>
          <p:nvPr>
            <p:ph type="body" idx="1"/>
          </p:nvPr>
        </p:nvSpPr>
        <p:spPr>
          <a:xfrm>
            <a:off x="457200" y="1989138"/>
            <a:ext cx="8075613" cy="4137025"/>
          </a:xfrm>
        </p:spPr>
        <p:txBody>
          <a:bodyPr/>
          <a:lstStyle/>
          <a:p>
            <a:pPr eaLnBrk="1" hangingPunct="1"/>
            <a:r>
              <a:rPr lang="en-GB" altLang="en-US" sz="2000" b="1" smtClean="0"/>
              <a:t>T-nut </a:t>
            </a:r>
            <a:r>
              <a:rPr lang="en-GB" altLang="en-US" sz="2000" smtClean="0"/>
              <a:t>fittings are threaded inserts with pronged heads that bite into the timber to prevent the fitting spinning as it is tightened.</a:t>
            </a:r>
          </a:p>
          <a:p>
            <a:pPr eaLnBrk="1" hangingPunct="1"/>
            <a:r>
              <a:rPr lang="en-GB" altLang="en-US" sz="2000" smtClean="0"/>
              <a:t>The ISO metric thread enables it to be used with bolts and machine screws.</a:t>
            </a:r>
            <a:endParaRPr lang="en-US" altLang="en-US" sz="2000" smtClean="0"/>
          </a:p>
        </p:txBody>
      </p:sp>
      <p:sp>
        <p:nvSpPr>
          <p:cNvPr id="225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47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47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smtClean="0"/>
              <a:t>Knock-down fittings (6)</a:t>
            </a:r>
            <a:endParaRPr lang="en-US" altLang="en-US" smtClean="0"/>
          </a:p>
        </p:txBody>
      </p:sp>
      <p:sp>
        <p:nvSpPr>
          <p:cNvPr id="245763" name="Rectangle 3"/>
          <p:cNvSpPr>
            <a:spLocks noGrp="1" noChangeArrowheads="1"/>
          </p:cNvSpPr>
          <p:nvPr>
            <p:ph type="body" idx="1"/>
          </p:nvPr>
        </p:nvSpPr>
        <p:spPr>
          <a:xfrm>
            <a:off x="468313" y="1989138"/>
            <a:ext cx="5040312" cy="4137025"/>
          </a:xfrm>
        </p:spPr>
        <p:txBody>
          <a:bodyPr/>
          <a:lstStyle/>
          <a:p>
            <a:pPr eaLnBrk="1" hangingPunct="1"/>
            <a:r>
              <a:rPr lang="en-GB" altLang="en-US" sz="2000" b="1" smtClean="0"/>
              <a:t>Threaded inserts </a:t>
            </a:r>
            <a:r>
              <a:rPr lang="en-GB" altLang="en-US" sz="2000" smtClean="0"/>
              <a:t>have a coarse thread on the outside to enable them to be screwed into chipboard without stripping the material away.</a:t>
            </a:r>
          </a:p>
          <a:p>
            <a:pPr eaLnBrk="1" hangingPunct="1"/>
            <a:r>
              <a:rPr lang="en-GB" altLang="en-US" sz="2000" smtClean="0"/>
              <a:t>They have an ISO metric threaded hole through the centre into which machine screws and bolts can be screwed.</a:t>
            </a:r>
          </a:p>
          <a:p>
            <a:r>
              <a:rPr lang="en-GB" altLang="en-US" sz="2000" b="1" smtClean="0"/>
              <a:t>Corner plate</a:t>
            </a:r>
            <a:r>
              <a:rPr lang="en-GB" altLang="en-US" sz="2000" smtClean="0"/>
              <a:t> fittings are used to make leg and rail connections on items of furniture such as tables and beds.</a:t>
            </a:r>
          </a:p>
          <a:p>
            <a:r>
              <a:rPr lang="en-GB" altLang="en-US" sz="2000" smtClean="0"/>
              <a:t>As the wing nut is tightened, the leg and rails are brought together.</a:t>
            </a:r>
            <a:endParaRPr lang="en-US" altLang="en-US" sz="2000" smtClean="0"/>
          </a:p>
        </p:txBody>
      </p:sp>
      <p:sp>
        <p:nvSpPr>
          <p:cNvPr id="235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5767" name="Picture 7"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2060575"/>
            <a:ext cx="317817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5767"/>
                                        </p:tgtEl>
                                        <p:attrNameLst>
                                          <p:attrName>style.visibility</p:attrName>
                                        </p:attrNameLst>
                                      </p:cBhvr>
                                      <p:to>
                                        <p:strVal val="visible"/>
                                      </p:to>
                                    </p:set>
                                    <p:anim calcmode="lin" valueType="num">
                                      <p:cBhvr>
                                        <p:cTn id="7" dur="1000" fill="hold"/>
                                        <p:tgtEl>
                                          <p:spTgt spid="245767"/>
                                        </p:tgtEl>
                                        <p:attrNameLst>
                                          <p:attrName>ppt_x</p:attrName>
                                        </p:attrNameLst>
                                      </p:cBhvr>
                                      <p:tavLst>
                                        <p:tav tm="0">
                                          <p:val>
                                            <p:strVal val="#ppt_x-.2"/>
                                          </p:val>
                                        </p:tav>
                                        <p:tav tm="100000">
                                          <p:val>
                                            <p:strVal val="#ppt_x"/>
                                          </p:val>
                                        </p:tav>
                                      </p:tavLst>
                                    </p:anim>
                                    <p:anim calcmode="lin" valueType="num">
                                      <p:cBhvr>
                                        <p:cTn id="8" dur="1000" fill="hold"/>
                                        <p:tgtEl>
                                          <p:spTgt spid="2457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57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57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57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57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57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ltLang="en-US" smtClean="0"/>
              <a:t>Hinges, locks, catches and stays (1)</a:t>
            </a:r>
            <a:endParaRPr lang="en-US" altLang="en-US" smtClean="0"/>
          </a:p>
        </p:txBody>
      </p:sp>
      <p:sp>
        <p:nvSpPr>
          <p:cNvPr id="246787" name="Rectangle 3"/>
          <p:cNvSpPr>
            <a:spLocks noGrp="1" noChangeArrowheads="1"/>
          </p:cNvSpPr>
          <p:nvPr>
            <p:ph type="body" idx="1"/>
          </p:nvPr>
        </p:nvSpPr>
        <p:spPr>
          <a:xfrm>
            <a:off x="457200" y="1989138"/>
            <a:ext cx="4762500" cy="4137025"/>
          </a:xfrm>
        </p:spPr>
        <p:txBody>
          <a:bodyPr/>
          <a:lstStyle/>
          <a:p>
            <a:r>
              <a:rPr lang="en-GB" altLang="en-US" sz="2000" b="1" smtClean="0"/>
              <a:t>Hinges</a:t>
            </a:r>
            <a:r>
              <a:rPr lang="en-GB" altLang="en-US" sz="2000" smtClean="0"/>
              <a:t> are movable joints that pivot.</a:t>
            </a:r>
          </a:p>
          <a:p>
            <a:r>
              <a:rPr lang="en-GB" altLang="en-US" sz="2000" smtClean="0"/>
              <a:t>They are available in brass, nylon or steel, which can be coated to prevent corrosion and improve appearance.</a:t>
            </a:r>
          </a:p>
          <a:p>
            <a:r>
              <a:rPr lang="en-GB" altLang="en-US" sz="2000" b="1" smtClean="0"/>
              <a:t>Butt</a:t>
            </a:r>
            <a:r>
              <a:rPr lang="en-GB" altLang="en-US" sz="2000" smtClean="0"/>
              <a:t> hinges are used for a wide range of jobs, from small box lids through to hanging doors.</a:t>
            </a:r>
          </a:p>
          <a:p>
            <a:r>
              <a:rPr lang="en-GB" altLang="en-US" sz="2000" smtClean="0"/>
              <a:t>The two leaves of the hinge have to be set into both edges of the wood, and when closed are almost invisible.</a:t>
            </a:r>
          </a:p>
          <a:p>
            <a:endParaRPr lang="en-US" altLang="en-US" sz="2000" smtClean="0"/>
          </a:p>
        </p:txBody>
      </p:sp>
      <p:sp>
        <p:nvSpPr>
          <p:cNvPr id="2458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6790" name="Picture 6" descr="HardwareSourc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425" y="1844675"/>
            <a:ext cx="2586038"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46790"/>
                                        </p:tgtEl>
                                        <p:attrNameLst>
                                          <p:attrName>style.visibility</p:attrName>
                                        </p:attrNameLst>
                                      </p:cBhvr>
                                      <p:to>
                                        <p:strVal val="visible"/>
                                      </p:to>
                                    </p:set>
                                    <p:animEffect transition="in" filter="fade">
                                      <p:cBhvr>
                                        <p:cTn id="7" dur="1000"/>
                                        <p:tgtEl>
                                          <p:spTgt spid="246790"/>
                                        </p:tgtEl>
                                      </p:cBhvr>
                                    </p:animEffect>
                                    <p:anim calcmode="lin" valueType="num">
                                      <p:cBhvr>
                                        <p:cTn id="8" dur="1000" fill="hold"/>
                                        <p:tgtEl>
                                          <p:spTgt spid="246790"/>
                                        </p:tgtEl>
                                        <p:attrNameLst>
                                          <p:attrName>ppt_x</p:attrName>
                                        </p:attrNameLst>
                                      </p:cBhvr>
                                      <p:tavLst>
                                        <p:tav tm="0">
                                          <p:val>
                                            <p:strVal val="#ppt_x"/>
                                          </p:val>
                                        </p:tav>
                                        <p:tav tm="100000">
                                          <p:val>
                                            <p:strVal val="#ppt_x"/>
                                          </p:val>
                                        </p:tav>
                                      </p:tavLst>
                                    </p:anim>
                                    <p:anim calcmode="lin" valueType="num">
                                      <p:cBhvr>
                                        <p:cTn id="9" dur="1000" fill="hold"/>
                                        <p:tgtEl>
                                          <p:spTgt spid="24679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67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67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67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67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ltLang="en-US" smtClean="0"/>
              <a:t>Hinges, locks, catches and stays (2)</a:t>
            </a:r>
            <a:endParaRPr lang="en-US" altLang="en-US" smtClean="0"/>
          </a:p>
        </p:txBody>
      </p:sp>
      <p:sp>
        <p:nvSpPr>
          <p:cNvPr id="247811" name="Rectangle 3"/>
          <p:cNvSpPr>
            <a:spLocks noGrp="1" noChangeArrowheads="1"/>
          </p:cNvSpPr>
          <p:nvPr>
            <p:ph type="body" idx="1"/>
          </p:nvPr>
        </p:nvSpPr>
        <p:spPr/>
        <p:txBody>
          <a:bodyPr/>
          <a:lstStyle/>
          <a:p>
            <a:r>
              <a:rPr lang="en-GB" altLang="en-US" sz="1900" smtClean="0"/>
              <a:t>A </a:t>
            </a:r>
            <a:r>
              <a:rPr lang="en-GB" altLang="en-US" sz="1900" b="1" smtClean="0"/>
              <a:t>piano</a:t>
            </a:r>
            <a:r>
              <a:rPr lang="en-GB" altLang="en-US" sz="1900" smtClean="0"/>
              <a:t> hinge is a long length of butt hinge.</a:t>
            </a:r>
          </a:p>
          <a:p>
            <a:r>
              <a:rPr lang="en-GB" altLang="en-US" sz="1900" smtClean="0"/>
              <a:t>The long length enables the load to be spread.</a:t>
            </a:r>
          </a:p>
          <a:p>
            <a:r>
              <a:rPr lang="en-GB" altLang="en-US" sz="1900" b="1" smtClean="0"/>
              <a:t>Back flap hinges</a:t>
            </a:r>
            <a:r>
              <a:rPr lang="en-GB" altLang="en-US" sz="1900" smtClean="0"/>
              <a:t> are used on drop-down flaps and box lids where strength is required. They are surface fitting, with spaced-out screws for additional strength.</a:t>
            </a:r>
          </a:p>
          <a:p>
            <a:r>
              <a:rPr lang="en-GB" altLang="en-US" sz="1900" b="1" smtClean="0"/>
              <a:t>Flush</a:t>
            </a:r>
            <a:r>
              <a:rPr lang="en-GB" altLang="en-US" sz="1900" smtClean="0"/>
              <a:t> hinges are screwed directly onto the surface, making them easier to fit. One flap fits inside the other when the hinge is closed. They are only suitable for light jobs.</a:t>
            </a:r>
          </a:p>
          <a:p>
            <a:r>
              <a:rPr lang="en-GB" altLang="en-US" sz="1900" b="1" smtClean="0"/>
              <a:t>Tee hinges </a:t>
            </a:r>
            <a:r>
              <a:rPr lang="en-GB" altLang="en-US" sz="1900" smtClean="0"/>
              <a:t>are used in heavy-duty situations such as shed doors and gates. The long flap spreads the load over the pivoting leaf, and the short flap is secured to the static frame. </a:t>
            </a:r>
          </a:p>
          <a:p>
            <a:r>
              <a:rPr lang="en-GB" altLang="en-US" sz="1900" b="1" smtClean="0"/>
              <a:t>Pivot hinges </a:t>
            </a:r>
            <a:r>
              <a:rPr lang="en-GB" altLang="en-US" sz="1900" smtClean="0"/>
              <a:t>are used when you might need to separate a door from its frame. One part is screwed to the door and the other to the frame.</a:t>
            </a:r>
            <a:endParaRPr lang="en-US" altLang="en-US" sz="1900" smtClean="0"/>
          </a:p>
        </p:txBody>
      </p:sp>
      <p:sp>
        <p:nvSpPr>
          <p:cNvPr id="2560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78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78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78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78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78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7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Hinges, locks, catches and stays (3)</a:t>
            </a:r>
            <a:endParaRPr lang="en-US" altLang="en-US" smtClean="0"/>
          </a:p>
        </p:txBody>
      </p:sp>
      <p:sp>
        <p:nvSpPr>
          <p:cNvPr id="248835" name="Rectangle 3"/>
          <p:cNvSpPr>
            <a:spLocks noGrp="1" noChangeArrowheads="1"/>
          </p:cNvSpPr>
          <p:nvPr>
            <p:ph type="body" idx="1"/>
          </p:nvPr>
        </p:nvSpPr>
        <p:spPr/>
        <p:txBody>
          <a:bodyPr/>
          <a:lstStyle/>
          <a:p>
            <a:r>
              <a:rPr lang="en-GB" altLang="en-US" sz="2000" b="1" smtClean="0"/>
              <a:t>Locks</a:t>
            </a:r>
            <a:r>
              <a:rPr lang="en-GB" altLang="en-US" sz="2000" smtClean="0"/>
              <a:t> provide security. There are a vast number of different locks available, each designed to serve a specific purpose. The most commonly used are variations on the following.</a:t>
            </a:r>
          </a:p>
          <a:p>
            <a:r>
              <a:rPr lang="en-GB" altLang="en-US" sz="2000" b="1" smtClean="0"/>
              <a:t>Cut</a:t>
            </a:r>
            <a:r>
              <a:rPr lang="en-GB" altLang="en-US" sz="2000" smtClean="0"/>
              <a:t> </a:t>
            </a:r>
            <a:r>
              <a:rPr lang="en-GB" altLang="en-US" sz="2000" b="1" smtClean="0"/>
              <a:t>cupboard locks</a:t>
            </a:r>
            <a:r>
              <a:rPr lang="en-GB" altLang="en-US" sz="2000" smtClean="0"/>
              <a:t> are recessed into the edge of a drawer or door to provide a flush finish. They can be fitted horizontally or vertically.</a:t>
            </a:r>
          </a:p>
          <a:p>
            <a:r>
              <a:rPr lang="en-GB" altLang="en-US" sz="2000" b="1" smtClean="0"/>
              <a:t>Surface</a:t>
            </a:r>
            <a:r>
              <a:rPr lang="en-GB" altLang="en-US" sz="2000" smtClean="0"/>
              <a:t> </a:t>
            </a:r>
            <a:r>
              <a:rPr lang="en-GB" altLang="en-US" sz="2000" b="1" smtClean="0"/>
              <a:t>cupboard locks</a:t>
            </a:r>
            <a:r>
              <a:rPr lang="en-GB" altLang="en-US" sz="2000" smtClean="0"/>
              <a:t> are screwed directly onto the inside surface of a door or drawer, and sit proud.</a:t>
            </a:r>
          </a:p>
          <a:p>
            <a:r>
              <a:rPr lang="en-GB" altLang="en-US" sz="2000" b="1" smtClean="0"/>
              <a:t>Box locks</a:t>
            </a:r>
            <a:r>
              <a:rPr lang="en-GB" altLang="en-US" sz="2000" smtClean="0"/>
              <a:t> are used in situations where a cupboard lock would fall open. A sliding bolt that engages with hooks on the keep prevents it opening.</a:t>
            </a:r>
            <a:endParaRPr lang="en-US" altLang="en-US" sz="20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88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88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88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88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mtClean="0"/>
              <a:t>Hinges, locks, catches and stays (4)</a:t>
            </a:r>
            <a:endParaRPr lang="en-US" altLang="en-US" smtClean="0"/>
          </a:p>
        </p:txBody>
      </p:sp>
      <p:sp>
        <p:nvSpPr>
          <p:cNvPr id="249859" name="Rectangle 3"/>
          <p:cNvSpPr>
            <a:spLocks noGrp="1" noChangeArrowheads="1"/>
          </p:cNvSpPr>
          <p:nvPr>
            <p:ph type="body" idx="1"/>
          </p:nvPr>
        </p:nvSpPr>
        <p:spPr>
          <a:xfrm>
            <a:off x="457200" y="1989138"/>
            <a:ext cx="4835525" cy="4137025"/>
          </a:xfrm>
        </p:spPr>
        <p:txBody>
          <a:bodyPr/>
          <a:lstStyle/>
          <a:p>
            <a:r>
              <a:rPr lang="en-GB" altLang="en-US" sz="1900" b="1" smtClean="0"/>
              <a:t>Catches</a:t>
            </a:r>
            <a:r>
              <a:rPr lang="en-GB" altLang="en-US" sz="1900" smtClean="0"/>
              <a:t> provide a means of keeping doors closed without locking them. They are available in brass, nylon or steel, which can be coated to prevent corrosion and improve appearance. </a:t>
            </a:r>
          </a:p>
          <a:p>
            <a:r>
              <a:rPr lang="en-GB" altLang="en-US" sz="1900" smtClean="0"/>
              <a:t>The most commonly used catches are:</a:t>
            </a:r>
          </a:p>
          <a:p>
            <a:r>
              <a:rPr lang="en-GB" altLang="en-US" sz="1900" b="1" smtClean="0"/>
              <a:t>Magnetic catches</a:t>
            </a:r>
            <a:r>
              <a:rPr lang="en-GB" altLang="en-US" sz="1900" smtClean="0"/>
              <a:t> comprise a magnet that is screwed to the carcass and a steel plate that is screwed to the flap.</a:t>
            </a:r>
          </a:p>
          <a:p>
            <a:r>
              <a:rPr lang="en-GB" altLang="en-US" sz="1900" b="1" smtClean="0"/>
              <a:t>Ball catches</a:t>
            </a:r>
            <a:r>
              <a:rPr lang="en-GB" altLang="en-US" sz="1900" smtClean="0"/>
              <a:t> comprise a sprung ball that is screwed to the carcass and a steel plate with a hole in it that is screwed to the flap.</a:t>
            </a:r>
            <a:endParaRPr lang="en-US" altLang="en-US" sz="1900" smtClean="0"/>
          </a:p>
        </p:txBody>
      </p:sp>
      <p:sp>
        <p:nvSpPr>
          <p:cNvPr id="2765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9862" name="Picture 6" descr="51 2L SC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2781300"/>
            <a:ext cx="3240087"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9862"/>
                                        </p:tgtEl>
                                        <p:attrNameLst>
                                          <p:attrName>style.visibility</p:attrName>
                                        </p:attrNameLst>
                                      </p:cBhvr>
                                      <p:to>
                                        <p:strVal val="visible"/>
                                      </p:to>
                                    </p:set>
                                    <p:anim calcmode="lin" valueType="num">
                                      <p:cBhvr>
                                        <p:cTn id="7" dur="1000" fill="hold"/>
                                        <p:tgtEl>
                                          <p:spTgt spid="249862"/>
                                        </p:tgtEl>
                                        <p:attrNameLst>
                                          <p:attrName>ppt_x</p:attrName>
                                        </p:attrNameLst>
                                      </p:cBhvr>
                                      <p:tavLst>
                                        <p:tav tm="0">
                                          <p:val>
                                            <p:strVal val="#ppt_x-.2"/>
                                          </p:val>
                                        </p:tav>
                                        <p:tav tm="100000">
                                          <p:val>
                                            <p:strVal val="#ppt_x"/>
                                          </p:val>
                                        </p:tav>
                                      </p:tavLst>
                                    </p:anim>
                                    <p:anim calcmode="lin" valueType="num">
                                      <p:cBhvr>
                                        <p:cTn id="8" dur="1000" fill="hold"/>
                                        <p:tgtEl>
                                          <p:spTgt spid="2498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986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98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985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985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98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Hinges, locks, catches and stays (5)</a:t>
            </a:r>
            <a:endParaRPr lang="en-US" altLang="en-US" smtClean="0"/>
          </a:p>
        </p:txBody>
      </p:sp>
      <p:sp>
        <p:nvSpPr>
          <p:cNvPr id="250883" name="Rectangle 3"/>
          <p:cNvSpPr>
            <a:spLocks noGrp="1" noChangeArrowheads="1"/>
          </p:cNvSpPr>
          <p:nvPr>
            <p:ph type="body" idx="1"/>
          </p:nvPr>
        </p:nvSpPr>
        <p:spPr>
          <a:xfrm>
            <a:off x="457200" y="1989138"/>
            <a:ext cx="4259263" cy="4137025"/>
          </a:xfrm>
        </p:spPr>
        <p:txBody>
          <a:bodyPr/>
          <a:lstStyle/>
          <a:p>
            <a:r>
              <a:rPr lang="en-GB" altLang="en-US" sz="2000" b="1" smtClean="0"/>
              <a:t>Spring</a:t>
            </a:r>
            <a:r>
              <a:rPr lang="en-GB" altLang="en-US" sz="2000" smtClean="0"/>
              <a:t> catches comprise a C-shaped spring that opens as it fits over the catch.</a:t>
            </a:r>
          </a:p>
          <a:p>
            <a:r>
              <a:rPr lang="en-GB" altLang="en-US" sz="2000" b="1" smtClean="0"/>
              <a:t>Stays</a:t>
            </a:r>
            <a:r>
              <a:rPr lang="en-GB" altLang="en-US" sz="2000" smtClean="0"/>
              <a:t> are used to control the opening of horizontally mounted flaps and doors.</a:t>
            </a:r>
          </a:p>
          <a:p>
            <a:r>
              <a:rPr lang="en-GB" altLang="en-US" sz="2000" smtClean="0"/>
              <a:t>When fully opened, the stay is locked at 45</a:t>
            </a:r>
            <a:r>
              <a:rPr lang="en-GB" altLang="en-US" sz="2000" smtClean="0">
                <a:cs typeface="Arial" panose="020B0604020202020204" pitchFamily="34" charset="0"/>
              </a:rPr>
              <a:t>°</a:t>
            </a:r>
            <a:r>
              <a:rPr lang="en-GB" altLang="en-US" sz="2000" smtClean="0"/>
              <a:t> to support the open flap, and it has to be pushed to enable it to close.</a:t>
            </a:r>
            <a:endParaRPr lang="en-US" altLang="en-US" sz="2000" smtClean="0"/>
          </a:p>
        </p:txBody>
      </p:sp>
      <p:pic>
        <p:nvPicPr>
          <p:cNvPr id="250884" name="Picture 4" descr="HRTCT1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48263" y="2276475"/>
            <a:ext cx="3457575"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50884"/>
                                        </p:tgtEl>
                                        <p:attrNameLst>
                                          <p:attrName>style.visibility</p:attrName>
                                        </p:attrNameLst>
                                      </p:cBhvr>
                                      <p:to>
                                        <p:strVal val="visible"/>
                                      </p:to>
                                    </p:set>
                                    <p:animEffect transition="in" filter="fade">
                                      <p:cBhvr>
                                        <p:cTn id="7" dur="1000"/>
                                        <p:tgtEl>
                                          <p:spTgt spid="250884"/>
                                        </p:tgtEl>
                                      </p:cBhvr>
                                    </p:animEffect>
                                    <p:anim calcmode="lin" valueType="num">
                                      <p:cBhvr>
                                        <p:cTn id="8" dur="1000" fill="hold"/>
                                        <p:tgtEl>
                                          <p:spTgt spid="250884"/>
                                        </p:tgtEl>
                                        <p:attrNameLst>
                                          <p:attrName>ppt_x</p:attrName>
                                        </p:attrNameLst>
                                      </p:cBhvr>
                                      <p:tavLst>
                                        <p:tav tm="0">
                                          <p:val>
                                            <p:strVal val="#ppt_x"/>
                                          </p:val>
                                        </p:tav>
                                        <p:tav tm="100000">
                                          <p:val>
                                            <p:strVal val="#ppt_x"/>
                                          </p:val>
                                        </p:tav>
                                      </p:tavLst>
                                    </p:anim>
                                    <p:anim calcmode="lin" valueType="num">
                                      <p:cBhvr>
                                        <p:cTn id="9" dur="1000" fill="hold"/>
                                        <p:tgtEl>
                                          <p:spTgt spid="25088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508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08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508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altLang="en-US" smtClean="0"/>
              <a:t>Permanent joining methods</a:t>
            </a:r>
            <a:endParaRPr lang="en-US" altLang="en-US" smtClean="0"/>
          </a:p>
        </p:txBody>
      </p:sp>
      <p:sp>
        <p:nvSpPr>
          <p:cNvPr id="29699" name="Rectangle 3"/>
          <p:cNvSpPr>
            <a:spLocks noGrp="1" noChangeArrowheads="1"/>
          </p:cNvSpPr>
          <p:nvPr>
            <p:ph type="body" idx="1"/>
          </p:nvPr>
        </p:nvSpPr>
        <p:spPr/>
        <p:txBody>
          <a:bodyPr/>
          <a:lstStyle/>
          <a:p>
            <a:endParaRPr lang="en-US" altLang="en-US" smtClean="0"/>
          </a:p>
        </p:txBody>
      </p:sp>
      <p:graphicFrame>
        <p:nvGraphicFramePr>
          <p:cNvPr id="251908" name="Group 4"/>
          <p:cNvGraphicFramePr>
            <a:graphicFrameLocks noGrp="1"/>
          </p:cNvGraphicFramePr>
          <p:nvPr>
            <p:ph type="tbl" idx="1"/>
          </p:nvPr>
        </p:nvGraphicFramePr>
        <p:xfrm>
          <a:off x="468313" y="1989138"/>
          <a:ext cx="8207375" cy="4103687"/>
        </p:xfrm>
        <a:graphic>
          <a:graphicData uri="http://schemas.openxmlformats.org/drawingml/2006/table">
            <a:tbl>
              <a:tblPr/>
              <a:tblGrid>
                <a:gridCol w="3905250">
                  <a:extLst>
                    <a:ext uri="{9D8B030D-6E8A-4147-A177-3AD203B41FA5}">
                      <a16:colId xmlns:a16="http://schemas.microsoft.com/office/drawing/2014/main" val="20000"/>
                    </a:ext>
                  </a:extLst>
                </a:gridCol>
                <a:gridCol w="1516062">
                  <a:extLst>
                    <a:ext uri="{9D8B030D-6E8A-4147-A177-3AD203B41FA5}">
                      <a16:colId xmlns:a16="http://schemas.microsoft.com/office/drawing/2014/main" val="20001"/>
                    </a:ext>
                  </a:extLst>
                </a:gridCol>
                <a:gridCol w="1431925">
                  <a:extLst>
                    <a:ext uri="{9D8B030D-6E8A-4147-A177-3AD203B41FA5}">
                      <a16:colId xmlns:a16="http://schemas.microsoft.com/office/drawing/2014/main" val="20002"/>
                    </a:ext>
                  </a:extLst>
                </a:gridCol>
                <a:gridCol w="1354138">
                  <a:extLst>
                    <a:ext uri="{9D8B030D-6E8A-4147-A177-3AD203B41FA5}">
                      <a16:colId xmlns:a16="http://schemas.microsoft.com/office/drawing/2014/main" val="20003"/>
                    </a:ext>
                  </a:extLst>
                </a:gridCol>
              </a:tblGrid>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Timber</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Metal</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Plastic</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Adhesives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Nails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Rivets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Box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Frame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5"/>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Edge-to-edge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6"/>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Rebates and grooves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7"/>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Sheet metal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8"/>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Welding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9"/>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Brazing and soldering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10"/>
                  </a:ext>
                </a:extLst>
              </a:tr>
            </a:tbl>
          </a:graphicData>
        </a:graphic>
      </p:graphicFrame>
      <p:sp>
        <p:nvSpPr>
          <p:cNvPr id="2976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51908"/>
                                        </p:tgtEl>
                                        <p:attrNameLst>
                                          <p:attrName>style.visibility</p:attrName>
                                        </p:attrNameLst>
                                      </p:cBhvr>
                                      <p:to>
                                        <p:strVal val="visible"/>
                                      </p:to>
                                    </p:set>
                                    <p:anim calcmode="lin" valueType="num">
                                      <p:cBhvr>
                                        <p:cTn id="7" dur="1000" fill="hold"/>
                                        <p:tgtEl>
                                          <p:spTgt spid="251908"/>
                                        </p:tgtEl>
                                        <p:attrNameLst>
                                          <p:attrName>ppt_w</p:attrName>
                                        </p:attrNameLst>
                                      </p:cBhvr>
                                      <p:tavLst>
                                        <p:tav tm="0">
                                          <p:val>
                                            <p:strVal val="#ppt_w*0.70"/>
                                          </p:val>
                                        </p:tav>
                                        <p:tav tm="100000">
                                          <p:val>
                                            <p:strVal val="#ppt_w"/>
                                          </p:val>
                                        </p:tav>
                                      </p:tavLst>
                                    </p:anim>
                                    <p:anim calcmode="lin" valueType="num">
                                      <p:cBhvr>
                                        <p:cTn id="8" dur="1000" fill="hold"/>
                                        <p:tgtEl>
                                          <p:spTgt spid="251908"/>
                                        </p:tgtEl>
                                        <p:attrNameLst>
                                          <p:attrName>ppt_h</p:attrName>
                                        </p:attrNameLst>
                                      </p:cBhvr>
                                      <p:tavLst>
                                        <p:tav tm="0">
                                          <p:val>
                                            <p:strVal val="#ppt_h"/>
                                          </p:val>
                                        </p:tav>
                                        <p:tav tm="100000">
                                          <p:val>
                                            <p:strVal val="#ppt_h"/>
                                          </p:val>
                                        </p:tav>
                                      </p:tavLst>
                                    </p:anim>
                                    <p:animEffect transition="in" filter="fade">
                                      <p:cBhvr>
                                        <p:cTn id="9" dur="1000"/>
                                        <p:tgtEl>
                                          <p:spTgt spid="251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altLang="en-US" smtClean="0"/>
              <a:t>Adhesives (1)</a:t>
            </a:r>
            <a:endParaRPr lang="en-US" altLang="en-US" smtClean="0"/>
          </a:p>
        </p:txBody>
      </p:sp>
      <p:sp>
        <p:nvSpPr>
          <p:cNvPr id="252931" name="Rectangle 3"/>
          <p:cNvSpPr>
            <a:spLocks noGrp="1" noChangeArrowheads="1"/>
          </p:cNvSpPr>
          <p:nvPr>
            <p:ph type="body" idx="1"/>
          </p:nvPr>
        </p:nvSpPr>
        <p:spPr/>
        <p:txBody>
          <a:bodyPr/>
          <a:lstStyle/>
          <a:p>
            <a:pPr eaLnBrk="1" hangingPunct="1"/>
            <a:r>
              <a:rPr lang="en-GB" altLang="en-US" sz="2000" smtClean="0"/>
              <a:t>All joints that are made using adhesives are permanent.</a:t>
            </a:r>
          </a:p>
          <a:p>
            <a:pPr eaLnBrk="1" hangingPunct="1"/>
            <a:r>
              <a:rPr lang="en-GB" altLang="en-US" sz="2000" smtClean="0"/>
              <a:t>There are many different types of adhesive for use on different materials and in different situations. </a:t>
            </a:r>
          </a:p>
          <a:p>
            <a:pPr eaLnBrk="1" hangingPunct="1"/>
            <a:r>
              <a:rPr lang="en-GB" altLang="en-US" sz="2000" smtClean="0"/>
              <a:t>Adhesives will work only if the correct one for the job is used, and if the surfaces to be joined are clean, free from dust and grease.</a:t>
            </a:r>
          </a:p>
          <a:p>
            <a:endParaRPr lang="en-US" altLang="en-US" sz="2000" smtClean="0"/>
          </a:p>
        </p:txBody>
      </p:sp>
      <p:sp>
        <p:nvSpPr>
          <p:cNvPr id="252932" name="Text Box 4"/>
          <p:cNvSpPr txBox="1">
            <a:spLocks noChangeArrowheads="1"/>
          </p:cNvSpPr>
          <p:nvPr/>
        </p:nvSpPr>
        <p:spPr bwMode="auto">
          <a:xfrm>
            <a:off x="827088" y="4365625"/>
            <a:ext cx="7561262" cy="1184275"/>
          </a:xfrm>
          <a:prstGeom prst="rect">
            <a:avLst/>
          </a:prstGeom>
          <a:noFill/>
          <a:ln w="25400">
            <a:solidFill>
              <a:srgbClr val="EC0A8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2000" b="1">
                <a:solidFill>
                  <a:srgbClr val="EC0A86"/>
                </a:solidFill>
                <a:cs typeface="Arial" panose="020B0604020202020204" pitchFamily="34" charset="0"/>
              </a:rPr>
              <a:t>Health and safety </a:t>
            </a:r>
          </a:p>
          <a:p>
            <a:pPr algn="just" eaLnBrk="1" hangingPunct="1">
              <a:spcBef>
                <a:spcPct val="50000"/>
              </a:spcBef>
              <a:buClrTx/>
              <a:buFontTx/>
              <a:buNone/>
            </a:pPr>
            <a:r>
              <a:rPr lang="en-GB" altLang="en-US" sz="2000">
                <a:solidFill>
                  <a:srgbClr val="EC0A86"/>
                </a:solidFill>
                <a:cs typeface="Arial" panose="020B0604020202020204" pitchFamily="34" charset="0"/>
              </a:rPr>
              <a:t>Many adhesives give off toxic fumes and should only be used in well-ventilated areas.</a:t>
            </a:r>
          </a:p>
        </p:txBody>
      </p:sp>
      <p:sp>
        <p:nvSpPr>
          <p:cNvPr id="3072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29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29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29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52932"/>
                                        </p:tgtEl>
                                        <p:attrNameLst>
                                          <p:attrName>style.visibility</p:attrName>
                                        </p:attrNameLst>
                                      </p:cBhvr>
                                      <p:to>
                                        <p:strVal val="visible"/>
                                      </p:to>
                                    </p:set>
                                    <p:animEffect transition="in" filter="fade">
                                      <p:cBhvr>
                                        <p:cTn id="19" dur="1000"/>
                                        <p:tgtEl>
                                          <p:spTgt spid="252932"/>
                                        </p:tgtEl>
                                      </p:cBhvr>
                                    </p:animEffect>
                                    <p:anim calcmode="lin" valueType="num">
                                      <p:cBhvr>
                                        <p:cTn id="20" dur="1000" fill="hold"/>
                                        <p:tgtEl>
                                          <p:spTgt spid="252932"/>
                                        </p:tgtEl>
                                        <p:attrNameLst>
                                          <p:attrName>ppt_x</p:attrName>
                                        </p:attrNameLst>
                                      </p:cBhvr>
                                      <p:tavLst>
                                        <p:tav tm="0">
                                          <p:val>
                                            <p:strVal val="#ppt_x"/>
                                          </p:val>
                                        </p:tav>
                                        <p:tav tm="100000">
                                          <p:val>
                                            <p:strVal val="#ppt_x"/>
                                          </p:val>
                                        </p:tav>
                                      </p:tavLst>
                                    </p:anim>
                                    <p:anim calcmode="lin" valueType="num">
                                      <p:cBhvr>
                                        <p:cTn id="21" dur="1000" fill="hold"/>
                                        <p:tgtEl>
                                          <p:spTgt spid="2529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1" grpId="0" build="p"/>
      <p:bldP spid="2529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smtClean="0"/>
              <a:t>Starter</a:t>
            </a:r>
            <a:endParaRPr lang="en-US" altLang="en-US" smtClean="0"/>
          </a:p>
        </p:txBody>
      </p:sp>
      <p:sp>
        <p:nvSpPr>
          <p:cNvPr id="228355" name="Rectangle 3"/>
          <p:cNvSpPr>
            <a:spLocks noGrp="1" noChangeArrowheads="1"/>
          </p:cNvSpPr>
          <p:nvPr>
            <p:ph type="body" idx="1"/>
          </p:nvPr>
        </p:nvSpPr>
        <p:spPr/>
        <p:txBody>
          <a:bodyPr/>
          <a:lstStyle/>
          <a:p>
            <a:pPr eaLnBrk="1" hangingPunct="1"/>
            <a:r>
              <a:rPr lang="en-GB" altLang="en-US" sz="2000" smtClean="0"/>
              <a:t>How many different methods of joining materials can you name?</a:t>
            </a:r>
            <a:endParaRPr lang="en-US" altLang="en-US" sz="2000" smtClean="0"/>
          </a:p>
          <a:p>
            <a:endParaRPr lang="en-US" altLang="en-US" sz="2000" smtClean="0"/>
          </a:p>
        </p:txBody>
      </p:sp>
      <p:sp>
        <p:nvSpPr>
          <p:cNvPr id="410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28358" name="Picture 6" descr="U1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51050" y="2565400"/>
            <a:ext cx="5473700" cy="364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83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nodeType="clickEffect">
                                  <p:stCondLst>
                                    <p:cond delay="0"/>
                                  </p:stCondLst>
                                  <p:childTnLst>
                                    <p:set>
                                      <p:cBhvr>
                                        <p:cTn id="10" dur="1" fill="hold">
                                          <p:stCondLst>
                                            <p:cond delay="0"/>
                                          </p:stCondLst>
                                        </p:cTn>
                                        <p:tgtEl>
                                          <p:spTgt spid="228358"/>
                                        </p:tgtEl>
                                        <p:attrNameLst>
                                          <p:attrName>style.visibility</p:attrName>
                                        </p:attrNameLst>
                                      </p:cBhvr>
                                      <p:to>
                                        <p:strVal val="visible"/>
                                      </p:to>
                                    </p:set>
                                    <p:animEffect transition="in" filter="fade">
                                      <p:cBhvr>
                                        <p:cTn id="11" dur="1000"/>
                                        <p:tgtEl>
                                          <p:spTgt spid="228358"/>
                                        </p:tgtEl>
                                      </p:cBhvr>
                                    </p:animEffect>
                                    <p:anim calcmode="lin" valueType="num">
                                      <p:cBhvr>
                                        <p:cTn id="12" dur="1000" fill="hold"/>
                                        <p:tgtEl>
                                          <p:spTgt spid="228358"/>
                                        </p:tgtEl>
                                        <p:attrNameLst>
                                          <p:attrName>ppt_x</p:attrName>
                                        </p:attrNameLst>
                                      </p:cBhvr>
                                      <p:tavLst>
                                        <p:tav tm="0">
                                          <p:val>
                                            <p:strVal val="#ppt_x"/>
                                          </p:val>
                                        </p:tav>
                                        <p:tav tm="100000">
                                          <p:val>
                                            <p:strVal val="#ppt_x"/>
                                          </p:val>
                                        </p:tav>
                                      </p:tavLst>
                                    </p:anim>
                                    <p:anim calcmode="lin" valueType="num">
                                      <p:cBhvr>
                                        <p:cTn id="13" dur="1000" fill="hold"/>
                                        <p:tgtEl>
                                          <p:spTgt spid="2283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en-US" smtClean="0"/>
              <a:t>Adhesives (2)</a:t>
            </a:r>
            <a:endParaRPr lang="en-US" altLang="en-US" smtClean="0"/>
          </a:p>
        </p:txBody>
      </p:sp>
      <p:sp>
        <p:nvSpPr>
          <p:cNvPr id="253955" name="Rectangle 3"/>
          <p:cNvSpPr>
            <a:spLocks noGrp="1" noChangeArrowheads="1"/>
          </p:cNvSpPr>
          <p:nvPr>
            <p:ph type="body" idx="1"/>
          </p:nvPr>
        </p:nvSpPr>
        <p:spPr/>
        <p:txBody>
          <a:bodyPr/>
          <a:lstStyle/>
          <a:p>
            <a:pPr>
              <a:buFontTx/>
              <a:buNone/>
            </a:pPr>
            <a:r>
              <a:rPr lang="en-GB" altLang="en-US" sz="1800" smtClean="0"/>
              <a:t>The table below shows which adhesives should be used with which material.</a:t>
            </a:r>
          </a:p>
          <a:p>
            <a:endParaRPr lang="en-US" altLang="en-US" sz="1800" smtClean="0"/>
          </a:p>
        </p:txBody>
      </p:sp>
      <p:graphicFrame>
        <p:nvGraphicFramePr>
          <p:cNvPr id="253994" name="Group 42"/>
          <p:cNvGraphicFramePr>
            <a:graphicFrameLocks noGrp="1"/>
          </p:cNvGraphicFramePr>
          <p:nvPr/>
        </p:nvGraphicFramePr>
        <p:xfrm>
          <a:off x="395288" y="2636838"/>
          <a:ext cx="8353425" cy="3208337"/>
        </p:xfrm>
        <a:graphic>
          <a:graphicData uri="http://schemas.openxmlformats.org/drawingml/2006/table">
            <a:tbl>
              <a:tblPr/>
              <a:tblGrid>
                <a:gridCol w="1693862">
                  <a:extLst>
                    <a:ext uri="{9D8B030D-6E8A-4147-A177-3AD203B41FA5}">
                      <a16:colId xmlns:a16="http://schemas.microsoft.com/office/drawing/2014/main" val="20000"/>
                    </a:ext>
                  </a:extLst>
                </a:gridCol>
                <a:gridCol w="1693863">
                  <a:extLst>
                    <a:ext uri="{9D8B030D-6E8A-4147-A177-3AD203B41FA5}">
                      <a16:colId xmlns:a16="http://schemas.microsoft.com/office/drawing/2014/main" val="20001"/>
                    </a:ext>
                  </a:extLst>
                </a:gridCol>
                <a:gridCol w="1692275">
                  <a:extLst>
                    <a:ext uri="{9D8B030D-6E8A-4147-A177-3AD203B41FA5}">
                      <a16:colId xmlns:a16="http://schemas.microsoft.com/office/drawing/2014/main" val="20002"/>
                    </a:ext>
                  </a:extLst>
                </a:gridCol>
                <a:gridCol w="1600200">
                  <a:extLst>
                    <a:ext uri="{9D8B030D-6E8A-4147-A177-3AD203B41FA5}">
                      <a16:colId xmlns:a16="http://schemas.microsoft.com/office/drawing/2014/main" val="20003"/>
                    </a:ext>
                  </a:extLst>
                </a:gridCol>
                <a:gridCol w="1673225">
                  <a:extLst>
                    <a:ext uri="{9D8B030D-6E8A-4147-A177-3AD203B41FA5}">
                      <a16:colId xmlns:a16="http://schemas.microsoft.com/office/drawing/2014/main" val="20004"/>
                    </a:ext>
                  </a:extLst>
                </a:gridCol>
              </a:tblGrid>
              <a:tr h="42859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1800" b="1" i="0" u="none" strike="noStrike" cap="none" normalizeH="0" baseline="0" smtClean="0">
                        <a:ln>
                          <a:noFill/>
                        </a:ln>
                        <a:solidFill>
                          <a:schemeClr val="tx1"/>
                        </a:solidFill>
                        <a:effectLst/>
                        <a:latin typeface="Arial"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Timber</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Metal</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Plastic</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Fabric</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extLst>
                  <a:ext uri="{0D108BD9-81ED-4DB2-BD59-A6C34878D82A}">
                    <a16:rowId xmlns:a16="http://schemas.microsoft.com/office/drawing/2014/main" val="10000"/>
                  </a:ext>
                </a:extLst>
              </a:tr>
              <a:tr h="694935">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Timber</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PVA or</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synthetic</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PVA</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94935">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Metal</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Epoxy</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resin</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94935">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Plastic</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Epoxy </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Resin</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Solvent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cement</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94935">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Fabric</a:t>
                      </a:r>
                      <a:endParaRPr kumimoji="0" lang="en-US" sz="1800" b="1" i="0" u="none" strike="noStrike" cap="none" normalizeH="0" baseline="0" smtClean="0">
                        <a:ln>
                          <a:noFill/>
                        </a:ln>
                        <a:solidFill>
                          <a:schemeClr val="tx1"/>
                        </a:solidFill>
                        <a:effectLst/>
                        <a:latin typeface="Arial"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PVA</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Contact</a:t>
                      </a:r>
                    </a:p>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adhesive</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Latex</a:t>
                      </a:r>
                      <a:endParaRPr kumimoji="0" lang="en-US" sz="1800" b="0" i="0" u="none" strike="noStrike" cap="none" normalizeH="0" baseline="0" smtClean="0">
                        <a:ln>
                          <a:noFill/>
                        </a:ln>
                        <a:solidFill>
                          <a:schemeClr val="tx1"/>
                        </a:solidFill>
                        <a:effectLst/>
                        <a:latin typeface="Arial" charset="0"/>
                      </a:endParaRPr>
                    </a:p>
                  </a:txBody>
                  <a:tcPr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extLst>
                  <a:ext uri="{0D108BD9-81ED-4DB2-BD59-A6C34878D82A}">
                    <a16:rowId xmlns:a16="http://schemas.microsoft.com/office/drawing/2014/main" val="10004"/>
                  </a:ext>
                </a:extLst>
              </a:tr>
            </a:tbl>
          </a:graphicData>
        </a:graphic>
      </p:graphicFrame>
      <p:sp>
        <p:nvSpPr>
          <p:cNvPr id="3178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39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5" presetClass="entr" presetSubtype="0" fill="hold" nodeType="clickEffect">
                                  <p:stCondLst>
                                    <p:cond delay="0"/>
                                  </p:stCondLst>
                                  <p:childTnLst>
                                    <p:set>
                                      <p:cBhvr>
                                        <p:cTn id="10" dur="1" fill="hold">
                                          <p:stCondLst>
                                            <p:cond delay="0"/>
                                          </p:stCondLst>
                                        </p:cTn>
                                        <p:tgtEl>
                                          <p:spTgt spid="253994"/>
                                        </p:tgtEl>
                                        <p:attrNameLst>
                                          <p:attrName>style.visibility</p:attrName>
                                        </p:attrNameLst>
                                      </p:cBhvr>
                                      <p:to>
                                        <p:strVal val="visible"/>
                                      </p:to>
                                    </p:set>
                                    <p:anim calcmode="lin" valueType="num">
                                      <p:cBhvr>
                                        <p:cTn id="11" dur="1000" fill="hold"/>
                                        <p:tgtEl>
                                          <p:spTgt spid="253994"/>
                                        </p:tgtEl>
                                        <p:attrNameLst>
                                          <p:attrName>ppt_w</p:attrName>
                                        </p:attrNameLst>
                                      </p:cBhvr>
                                      <p:tavLst>
                                        <p:tav tm="0">
                                          <p:val>
                                            <p:strVal val="#ppt_w*0.70"/>
                                          </p:val>
                                        </p:tav>
                                        <p:tav tm="100000">
                                          <p:val>
                                            <p:strVal val="#ppt_w"/>
                                          </p:val>
                                        </p:tav>
                                      </p:tavLst>
                                    </p:anim>
                                    <p:anim calcmode="lin" valueType="num">
                                      <p:cBhvr>
                                        <p:cTn id="12" dur="1000" fill="hold"/>
                                        <p:tgtEl>
                                          <p:spTgt spid="253994"/>
                                        </p:tgtEl>
                                        <p:attrNameLst>
                                          <p:attrName>ppt_h</p:attrName>
                                        </p:attrNameLst>
                                      </p:cBhvr>
                                      <p:tavLst>
                                        <p:tav tm="0">
                                          <p:val>
                                            <p:strVal val="#ppt_h"/>
                                          </p:val>
                                        </p:tav>
                                        <p:tav tm="100000">
                                          <p:val>
                                            <p:strVal val="#ppt_h"/>
                                          </p:val>
                                        </p:tav>
                                      </p:tavLst>
                                    </p:anim>
                                    <p:animEffect transition="in" filter="fade">
                                      <p:cBhvr>
                                        <p:cTn id="13" dur="1000"/>
                                        <p:tgtEl>
                                          <p:spTgt spid="253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en-US" smtClean="0"/>
              <a:t>Adhesives (3)</a:t>
            </a:r>
            <a:endParaRPr lang="en-US" altLang="en-US" smtClean="0"/>
          </a:p>
        </p:txBody>
      </p:sp>
      <p:sp>
        <p:nvSpPr>
          <p:cNvPr id="254979" name="Rectangle 3"/>
          <p:cNvSpPr>
            <a:spLocks noGrp="1" noChangeArrowheads="1"/>
          </p:cNvSpPr>
          <p:nvPr>
            <p:ph type="body" idx="1"/>
          </p:nvPr>
        </p:nvSpPr>
        <p:spPr/>
        <p:txBody>
          <a:bodyPr/>
          <a:lstStyle/>
          <a:p>
            <a:pPr eaLnBrk="1" hangingPunct="1"/>
            <a:r>
              <a:rPr lang="en-GB" altLang="en-US" sz="2000" b="1" smtClean="0"/>
              <a:t>PVA (polyvinyl acetate)</a:t>
            </a:r>
            <a:r>
              <a:rPr lang="en-GB" altLang="en-US" sz="2000" smtClean="0"/>
              <a:t> is the most commonly used wood glue.</a:t>
            </a:r>
          </a:p>
          <a:p>
            <a:pPr eaLnBrk="1" hangingPunct="1"/>
            <a:r>
              <a:rPr lang="en-GB" altLang="en-US" sz="2000" smtClean="0"/>
              <a:t>It is a water-based adhesive, and works by soaking into the surface of the timber and setting when the water has been absorbed.</a:t>
            </a:r>
          </a:p>
          <a:p>
            <a:pPr eaLnBrk="1" hangingPunct="1"/>
            <a:r>
              <a:rPr lang="en-GB" altLang="en-US" sz="2000" smtClean="0"/>
              <a:t>It is supplied in liquid form, ready to use; it is easy to apply,</a:t>
            </a:r>
            <a:br>
              <a:rPr lang="en-GB" altLang="en-US" sz="2000" smtClean="0"/>
            </a:br>
            <a:r>
              <a:rPr lang="en-GB" altLang="en-US" sz="2000" smtClean="0"/>
              <a:t>non-staining, and produces a strong bond.</a:t>
            </a:r>
          </a:p>
          <a:p>
            <a:pPr eaLnBrk="1" hangingPunct="1"/>
            <a:r>
              <a:rPr lang="en-GB" altLang="en-US" sz="2000" smtClean="0"/>
              <a:t>Exterior-grade PVA must be used if there is a risk of the joint getting wet.</a:t>
            </a:r>
            <a:endParaRPr lang="en-US" altLang="en-US" sz="2000" smtClean="0"/>
          </a:p>
        </p:txBody>
      </p:sp>
      <p:sp>
        <p:nvSpPr>
          <p:cNvPr id="327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49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49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4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ltLang="en-US" smtClean="0"/>
              <a:t>Adhesives (4)</a:t>
            </a:r>
            <a:endParaRPr lang="en-US" altLang="en-US" smtClean="0"/>
          </a:p>
        </p:txBody>
      </p:sp>
      <p:sp>
        <p:nvSpPr>
          <p:cNvPr id="256003" name="Rectangle 3"/>
          <p:cNvSpPr>
            <a:spLocks noGrp="1" noChangeArrowheads="1"/>
          </p:cNvSpPr>
          <p:nvPr>
            <p:ph type="body" idx="1"/>
          </p:nvPr>
        </p:nvSpPr>
        <p:spPr/>
        <p:txBody>
          <a:bodyPr/>
          <a:lstStyle/>
          <a:p>
            <a:pPr eaLnBrk="1" hangingPunct="1"/>
            <a:r>
              <a:rPr lang="en-GB" altLang="en-US" sz="2000" b="1" smtClean="0"/>
              <a:t>Synthetic resin (Cascamite)</a:t>
            </a:r>
            <a:r>
              <a:rPr lang="en-GB" altLang="en-US" sz="2000" smtClean="0"/>
              <a:t> is a stronger wood glue than PVA, and is also waterproof.</a:t>
            </a:r>
          </a:p>
          <a:p>
            <a:pPr eaLnBrk="1" hangingPunct="1"/>
            <a:r>
              <a:rPr lang="en-GB" altLang="en-US" sz="2000" smtClean="0"/>
              <a:t>It is supplied in powder form, and has to be mixed with water.</a:t>
            </a:r>
          </a:p>
          <a:p>
            <a:pPr eaLnBrk="1" hangingPunct="1"/>
            <a:r>
              <a:rPr lang="en-GB" altLang="en-US" sz="2000" smtClean="0"/>
              <a:t>When it has cured it forms a very strong, hard, brittle bond.</a:t>
            </a:r>
            <a:endParaRPr lang="en-US" altLang="en-US" sz="2000" smtClean="0"/>
          </a:p>
        </p:txBody>
      </p:sp>
      <p:sp>
        <p:nvSpPr>
          <p:cNvPr id="337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ltLang="en-US" smtClean="0"/>
              <a:t>Adhesives (5)</a:t>
            </a:r>
            <a:endParaRPr lang="en-US" altLang="en-US" smtClean="0"/>
          </a:p>
        </p:txBody>
      </p:sp>
      <p:sp>
        <p:nvSpPr>
          <p:cNvPr id="257027" name="Rectangle 3"/>
          <p:cNvSpPr>
            <a:spLocks noGrp="1" noChangeArrowheads="1"/>
          </p:cNvSpPr>
          <p:nvPr>
            <p:ph type="body" idx="1"/>
          </p:nvPr>
        </p:nvSpPr>
        <p:spPr/>
        <p:txBody>
          <a:bodyPr/>
          <a:lstStyle/>
          <a:p>
            <a:pPr eaLnBrk="1" hangingPunct="1"/>
            <a:r>
              <a:rPr lang="en-GB" altLang="en-US" sz="2000" b="1" smtClean="0"/>
              <a:t>Epoxy resin</a:t>
            </a:r>
            <a:r>
              <a:rPr lang="en-GB" altLang="en-US" sz="2000" smtClean="0"/>
              <a:t> (e.g. Araldite) is an expensive adhesive that could be used to stick almost any clean and dry materials to each other.</a:t>
            </a:r>
          </a:p>
          <a:p>
            <a:pPr eaLnBrk="1" hangingPunct="1"/>
            <a:r>
              <a:rPr lang="en-GB" altLang="en-US" sz="2000" smtClean="0"/>
              <a:t>However, because of the high cost it tends to be used for special purposes.</a:t>
            </a:r>
          </a:p>
          <a:p>
            <a:pPr eaLnBrk="1" hangingPunct="1"/>
            <a:r>
              <a:rPr lang="en-GB" altLang="en-US" sz="2000" smtClean="0"/>
              <a:t>A resin and hardener are mixed together in equal amounts, and hardening begins immediately.</a:t>
            </a:r>
          </a:p>
          <a:p>
            <a:pPr eaLnBrk="1" hangingPunct="1"/>
            <a:r>
              <a:rPr lang="en-GB" altLang="en-US" sz="2000" smtClean="0"/>
              <a:t>The adhesive is fully cured after several hours.</a:t>
            </a:r>
          </a:p>
          <a:p>
            <a:pPr eaLnBrk="1" hangingPunct="1"/>
            <a:r>
              <a:rPr lang="en-GB" altLang="en-US" sz="2000" smtClean="0"/>
              <a:t>It makes an extremely strong and hard bond.</a:t>
            </a:r>
          </a:p>
          <a:p>
            <a:endParaRPr lang="en-US" altLang="en-US" sz="2000" smtClean="0"/>
          </a:p>
        </p:txBody>
      </p:sp>
      <p:sp>
        <p:nvSpPr>
          <p:cNvPr id="348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70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70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702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7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ltLang="en-US" smtClean="0"/>
              <a:t>Adhesives (6)</a:t>
            </a:r>
            <a:endParaRPr lang="en-US" altLang="en-US" smtClean="0"/>
          </a:p>
        </p:txBody>
      </p:sp>
      <p:sp>
        <p:nvSpPr>
          <p:cNvPr id="258051" name="Rectangle 3"/>
          <p:cNvSpPr>
            <a:spLocks noGrp="1" noChangeArrowheads="1"/>
          </p:cNvSpPr>
          <p:nvPr>
            <p:ph type="body" idx="1"/>
          </p:nvPr>
        </p:nvSpPr>
        <p:spPr>
          <a:xfrm>
            <a:off x="457200" y="1989138"/>
            <a:ext cx="4043363" cy="4137025"/>
          </a:xfrm>
        </p:spPr>
        <p:txBody>
          <a:bodyPr/>
          <a:lstStyle/>
          <a:p>
            <a:pPr eaLnBrk="1" hangingPunct="1"/>
            <a:r>
              <a:rPr lang="en-GB" altLang="en-US" sz="2000" b="1" smtClean="0"/>
              <a:t>Solvent cement</a:t>
            </a:r>
            <a:r>
              <a:rPr lang="en-GB" altLang="en-US" sz="2000" smtClean="0"/>
              <a:t> (e.g. Tensol) works by dissolving the hard surface of hard plastics such as acrylic and high-impact polystyrene. </a:t>
            </a:r>
          </a:p>
          <a:p>
            <a:endParaRPr lang="en-US" altLang="en-US" sz="2000" smtClean="0"/>
          </a:p>
        </p:txBody>
      </p:sp>
      <p:sp>
        <p:nvSpPr>
          <p:cNvPr id="358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58055" name="Picture 7" descr="Araldite 2011 working pack_eur v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7175" y="3213100"/>
            <a:ext cx="4392613"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58055"/>
                                        </p:tgtEl>
                                        <p:attrNameLst>
                                          <p:attrName>style.visibility</p:attrName>
                                        </p:attrNameLst>
                                      </p:cBhvr>
                                      <p:to>
                                        <p:strVal val="visible"/>
                                      </p:to>
                                    </p:set>
                                    <p:animEffect transition="in" filter="fade">
                                      <p:cBhvr>
                                        <p:cTn id="7" dur="1000"/>
                                        <p:tgtEl>
                                          <p:spTgt spid="258055"/>
                                        </p:tgtEl>
                                      </p:cBhvr>
                                    </p:animEffect>
                                    <p:anim calcmode="lin" valueType="num">
                                      <p:cBhvr>
                                        <p:cTn id="8" dur="1000" fill="hold"/>
                                        <p:tgtEl>
                                          <p:spTgt spid="258055"/>
                                        </p:tgtEl>
                                        <p:attrNameLst>
                                          <p:attrName>ppt_x</p:attrName>
                                        </p:attrNameLst>
                                      </p:cBhvr>
                                      <p:tavLst>
                                        <p:tav tm="0">
                                          <p:val>
                                            <p:strVal val="#ppt_x"/>
                                          </p:val>
                                        </p:tav>
                                        <p:tav tm="100000">
                                          <p:val>
                                            <p:strVal val="#ppt_x"/>
                                          </p:val>
                                        </p:tav>
                                      </p:tavLst>
                                    </p:anim>
                                    <p:anim calcmode="lin" valueType="num">
                                      <p:cBhvr>
                                        <p:cTn id="9" dur="1000" fill="hold"/>
                                        <p:tgtEl>
                                          <p:spTgt spid="25805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580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altLang="en-US" smtClean="0"/>
              <a:t>Adhesives (7)</a:t>
            </a:r>
            <a:endParaRPr lang="en-US" altLang="en-US" smtClean="0"/>
          </a:p>
        </p:txBody>
      </p:sp>
      <p:sp>
        <p:nvSpPr>
          <p:cNvPr id="259075" name="Rectangle 3"/>
          <p:cNvSpPr>
            <a:spLocks noGrp="1" noChangeArrowheads="1"/>
          </p:cNvSpPr>
          <p:nvPr>
            <p:ph type="body" idx="1"/>
          </p:nvPr>
        </p:nvSpPr>
        <p:spPr/>
        <p:txBody>
          <a:bodyPr/>
          <a:lstStyle/>
          <a:p>
            <a:pPr eaLnBrk="1" hangingPunct="1"/>
            <a:r>
              <a:rPr lang="en-GB" altLang="en-US" sz="2000" b="1" smtClean="0"/>
              <a:t>Contact adhesive</a:t>
            </a:r>
            <a:r>
              <a:rPr lang="en-GB" altLang="en-US" sz="2000" smtClean="0"/>
              <a:t> (e.g. Evostik) is used for gluing sheet materials such as melamine to work surfaces.</a:t>
            </a:r>
          </a:p>
          <a:p>
            <a:pPr eaLnBrk="1" hangingPunct="1"/>
            <a:r>
              <a:rPr lang="en-GB" altLang="en-US" sz="2000" smtClean="0"/>
              <a:t>It works by applying it to both surfaces and allowing them to become touch dry.</a:t>
            </a:r>
          </a:p>
          <a:p>
            <a:pPr eaLnBrk="1" hangingPunct="1"/>
            <a:r>
              <a:rPr lang="en-GB" altLang="en-US" sz="2000" smtClean="0"/>
              <a:t>Adhesion takes place as soon as the two surfaces make contact and there is no opportunity for repositioning – so get it right first time or else!</a:t>
            </a:r>
          </a:p>
          <a:p>
            <a:endParaRPr lang="en-US" altLang="en-US" sz="2000" smtClean="0"/>
          </a:p>
        </p:txBody>
      </p:sp>
      <p:sp>
        <p:nvSpPr>
          <p:cNvPr id="368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90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90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9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altLang="en-US" smtClean="0"/>
              <a:t>Adhesives (8)</a:t>
            </a:r>
            <a:endParaRPr lang="en-US" altLang="en-US" smtClean="0"/>
          </a:p>
        </p:txBody>
      </p:sp>
      <p:sp>
        <p:nvSpPr>
          <p:cNvPr id="260099" name="Rectangle 3"/>
          <p:cNvSpPr>
            <a:spLocks noGrp="1" noChangeArrowheads="1"/>
          </p:cNvSpPr>
          <p:nvPr>
            <p:ph type="body" idx="1"/>
          </p:nvPr>
        </p:nvSpPr>
        <p:spPr/>
        <p:txBody>
          <a:bodyPr/>
          <a:lstStyle/>
          <a:p>
            <a:pPr algn="just" eaLnBrk="1" hangingPunct="1"/>
            <a:r>
              <a:rPr lang="en-GB" altLang="en-US" sz="2000" b="1" smtClean="0"/>
              <a:t>Latex</a:t>
            </a:r>
            <a:r>
              <a:rPr lang="en-GB" altLang="en-US" sz="2000" smtClean="0"/>
              <a:t> (e.g. Copydex) is used to bond paper, card and fabrics.</a:t>
            </a:r>
          </a:p>
          <a:p>
            <a:pPr algn="just" eaLnBrk="1" hangingPunct="1"/>
            <a:r>
              <a:rPr lang="en-GB" altLang="en-US" sz="2000" b="1" smtClean="0"/>
              <a:t>Hot-melt glue</a:t>
            </a:r>
            <a:r>
              <a:rPr lang="en-GB" altLang="en-US" sz="2000" smtClean="0"/>
              <a:t> is applied using a glue gun, which melts the glue stick.</a:t>
            </a:r>
          </a:p>
          <a:p>
            <a:pPr algn="just" eaLnBrk="1" hangingPunct="1"/>
            <a:r>
              <a:rPr lang="en-GB" altLang="en-US" sz="2000" smtClean="0"/>
              <a:t>It is useful for modelling, but is of limited use otherwise.</a:t>
            </a:r>
          </a:p>
          <a:p>
            <a:endParaRPr lang="en-US" altLang="en-US" sz="2000" smtClean="0"/>
          </a:p>
        </p:txBody>
      </p:sp>
      <p:sp>
        <p:nvSpPr>
          <p:cNvPr id="3789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00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00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00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smtClean="0"/>
              <a:t>Nails (1)</a:t>
            </a:r>
            <a:endParaRPr lang="en-US" altLang="en-US" smtClean="0"/>
          </a:p>
        </p:txBody>
      </p:sp>
      <p:sp>
        <p:nvSpPr>
          <p:cNvPr id="261123" name="Rectangle 3"/>
          <p:cNvSpPr>
            <a:spLocks noGrp="1" noChangeArrowheads="1"/>
          </p:cNvSpPr>
          <p:nvPr>
            <p:ph type="body" idx="1"/>
          </p:nvPr>
        </p:nvSpPr>
        <p:spPr>
          <a:xfrm>
            <a:off x="457200" y="1989138"/>
            <a:ext cx="5122863" cy="4137025"/>
          </a:xfrm>
        </p:spPr>
        <p:txBody>
          <a:bodyPr/>
          <a:lstStyle/>
          <a:p>
            <a:pPr eaLnBrk="1" hangingPunct="1"/>
            <a:r>
              <a:rPr lang="en-GB" altLang="en-US" sz="1800" smtClean="0"/>
              <a:t>Nailing is a quick way of making a permanent joint in wood.</a:t>
            </a:r>
          </a:p>
          <a:p>
            <a:pPr eaLnBrk="1" hangingPunct="1"/>
            <a:r>
              <a:rPr lang="en-GB" altLang="en-US" sz="1800" smtClean="0"/>
              <a:t>However, if used on their own, nails produce very weak joints, which only become slightly stronger as the nail rusts inside the timber.</a:t>
            </a:r>
          </a:p>
          <a:p>
            <a:pPr eaLnBrk="1" hangingPunct="1"/>
            <a:r>
              <a:rPr lang="en-GB" altLang="en-US" sz="1800" smtClean="0"/>
              <a:t>As a nail is hammered in, it punches the fibres away from it.</a:t>
            </a:r>
          </a:p>
          <a:p>
            <a:pPr eaLnBrk="1" hangingPunct="1"/>
            <a:r>
              <a:rPr lang="en-GB" altLang="en-US" sz="1800" smtClean="0"/>
              <a:t>The fibres then grip the shank of the nail, making it difficult to remove.</a:t>
            </a:r>
          </a:p>
          <a:p>
            <a:pPr eaLnBrk="1" hangingPunct="1"/>
            <a:r>
              <a:rPr lang="en-GB" altLang="en-US" sz="1800" smtClean="0"/>
              <a:t>Nails cannot easily be removed without damaging the timber.</a:t>
            </a:r>
          </a:p>
          <a:p>
            <a:pPr eaLnBrk="1" hangingPunct="1"/>
            <a:r>
              <a:rPr lang="en-GB" altLang="en-US" sz="1800" smtClean="0"/>
              <a:t>Nails are sold by type, length, material and weight.</a:t>
            </a:r>
            <a:endParaRPr lang="en-US" altLang="en-US" sz="2000" smtClean="0"/>
          </a:p>
        </p:txBody>
      </p:sp>
      <p:sp>
        <p:nvSpPr>
          <p:cNvPr id="389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1127" name="Picture 7" descr="(A)U32"/>
          <p:cNvPicPr>
            <a:picLocks noChangeAspect="1" noChangeArrowheads="1"/>
          </p:cNvPicPr>
          <p:nvPr/>
        </p:nvPicPr>
        <p:blipFill>
          <a:blip r:embed="rId2">
            <a:extLst>
              <a:ext uri="{28A0092B-C50C-407E-A947-70E740481C1C}">
                <a14:useLocalDpi xmlns:a14="http://schemas.microsoft.com/office/drawing/2010/main" val="0"/>
              </a:ext>
            </a:extLst>
          </a:blip>
          <a:srcRect l="24763" t="51855" r="31422" b="15143"/>
          <a:stretch>
            <a:fillRect/>
          </a:stretch>
        </p:blipFill>
        <p:spPr bwMode="auto">
          <a:xfrm>
            <a:off x="5580063" y="2133600"/>
            <a:ext cx="3311525"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1127"/>
                                        </p:tgtEl>
                                        <p:attrNameLst>
                                          <p:attrName>style.visibility</p:attrName>
                                        </p:attrNameLst>
                                      </p:cBhvr>
                                      <p:to>
                                        <p:strVal val="visible"/>
                                      </p:to>
                                    </p:set>
                                    <p:animEffect transition="in" filter="fade">
                                      <p:cBhvr>
                                        <p:cTn id="7" dur="1000"/>
                                        <p:tgtEl>
                                          <p:spTgt spid="261127"/>
                                        </p:tgtEl>
                                      </p:cBhvr>
                                    </p:animEffect>
                                    <p:anim calcmode="lin" valueType="num">
                                      <p:cBhvr>
                                        <p:cTn id="8" dur="1000" fill="hold"/>
                                        <p:tgtEl>
                                          <p:spTgt spid="261127"/>
                                        </p:tgtEl>
                                        <p:attrNameLst>
                                          <p:attrName>ppt_x</p:attrName>
                                        </p:attrNameLst>
                                      </p:cBhvr>
                                      <p:tavLst>
                                        <p:tav tm="0">
                                          <p:val>
                                            <p:strVal val="#ppt_x"/>
                                          </p:val>
                                        </p:tav>
                                        <p:tav tm="100000">
                                          <p:val>
                                            <p:strVal val="#ppt_x"/>
                                          </p:val>
                                        </p:tav>
                                      </p:tavLst>
                                    </p:anim>
                                    <p:anim calcmode="lin" valueType="num">
                                      <p:cBhvr>
                                        <p:cTn id="9" dur="1000" fill="hold"/>
                                        <p:tgtEl>
                                          <p:spTgt spid="26112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11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112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112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112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1123">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1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en-US" smtClean="0"/>
              <a:t>Nails (2)</a:t>
            </a:r>
            <a:endParaRPr lang="en-US" altLang="en-US" smtClean="0"/>
          </a:p>
        </p:txBody>
      </p:sp>
      <p:sp>
        <p:nvSpPr>
          <p:cNvPr id="262147" name="Rectangle 3"/>
          <p:cNvSpPr>
            <a:spLocks noGrp="1" noChangeArrowheads="1"/>
          </p:cNvSpPr>
          <p:nvPr>
            <p:ph type="body" idx="1"/>
          </p:nvPr>
        </p:nvSpPr>
        <p:spPr>
          <a:xfrm>
            <a:off x="457200" y="1989138"/>
            <a:ext cx="4043363" cy="4137025"/>
          </a:xfrm>
        </p:spPr>
        <p:txBody>
          <a:bodyPr/>
          <a:lstStyle/>
          <a:p>
            <a:pPr eaLnBrk="1" hangingPunct="1"/>
            <a:r>
              <a:rPr lang="en-GB" altLang="en-US" sz="2000" smtClean="0"/>
              <a:t>A nail should be approximately three times the length of the thin piece being nailed. </a:t>
            </a:r>
          </a:p>
          <a:p>
            <a:pPr eaLnBrk="1" hangingPunct="1"/>
            <a:r>
              <a:rPr lang="en-GB" altLang="en-US" sz="2000" b="1" smtClean="0"/>
              <a:t>Dovetail nailing </a:t>
            </a:r>
            <a:r>
              <a:rPr lang="en-GB" altLang="en-US" sz="2000" b="1" smtClean="0">
                <a:cs typeface="Arial" panose="020B0604020202020204" pitchFamily="34" charset="0"/>
              </a:rPr>
              <a:t>– </a:t>
            </a:r>
            <a:r>
              <a:rPr lang="en-GB" altLang="en-US" sz="2000" smtClean="0"/>
              <a:t>In order to</a:t>
            </a:r>
            <a:r>
              <a:rPr lang="en-GB" altLang="en-US" sz="2000" b="1" smtClean="0"/>
              <a:t> </a:t>
            </a:r>
            <a:r>
              <a:rPr lang="en-GB" altLang="en-US" sz="2000" smtClean="0"/>
              <a:t>increase the strength of a joint, the nails should be inserted at angles towards each other. </a:t>
            </a:r>
          </a:p>
          <a:p>
            <a:pPr eaLnBrk="1" hangingPunct="1"/>
            <a:r>
              <a:rPr lang="en-GB" altLang="en-US" sz="2000" b="1" smtClean="0"/>
              <a:t>Staggered nailing</a:t>
            </a:r>
            <a:r>
              <a:rPr lang="en-GB" altLang="en-US" sz="2000" smtClean="0"/>
              <a:t> </a:t>
            </a:r>
            <a:r>
              <a:rPr lang="en-GB" altLang="en-US" sz="2000" smtClean="0">
                <a:cs typeface="Arial" panose="020B0604020202020204" pitchFamily="34" charset="0"/>
              </a:rPr>
              <a:t>– </a:t>
            </a:r>
            <a:r>
              <a:rPr lang="en-GB" altLang="en-US" sz="2000" smtClean="0"/>
              <a:t>In order to avoid splitting the wood when putting in more than one nail, they should be staggered.</a:t>
            </a:r>
          </a:p>
          <a:p>
            <a:endParaRPr lang="en-US" altLang="en-US" sz="2000" smtClean="0"/>
          </a:p>
        </p:txBody>
      </p:sp>
      <p:sp>
        <p:nvSpPr>
          <p:cNvPr id="3994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2151" name="Picture 7" descr="(A)U32"/>
          <p:cNvPicPr>
            <a:picLocks noChangeAspect="1" noChangeArrowheads="1"/>
          </p:cNvPicPr>
          <p:nvPr/>
        </p:nvPicPr>
        <p:blipFill>
          <a:blip r:embed="rId2">
            <a:extLst>
              <a:ext uri="{28A0092B-C50C-407E-A947-70E740481C1C}">
                <a14:useLocalDpi xmlns:a14="http://schemas.microsoft.com/office/drawing/2010/main" val="0"/>
              </a:ext>
            </a:extLst>
          </a:blip>
          <a:srcRect l="29553" t="40395" r="26633" b="20621"/>
          <a:stretch>
            <a:fillRect/>
          </a:stretch>
        </p:blipFill>
        <p:spPr bwMode="auto">
          <a:xfrm>
            <a:off x="4932363" y="1628775"/>
            <a:ext cx="36607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2151"/>
                                        </p:tgtEl>
                                        <p:attrNameLst>
                                          <p:attrName>style.visibility</p:attrName>
                                        </p:attrNameLst>
                                      </p:cBhvr>
                                      <p:to>
                                        <p:strVal val="visible"/>
                                      </p:to>
                                    </p:set>
                                    <p:animEffect transition="in" filter="fade">
                                      <p:cBhvr>
                                        <p:cTn id="7" dur="1000"/>
                                        <p:tgtEl>
                                          <p:spTgt spid="262151"/>
                                        </p:tgtEl>
                                      </p:cBhvr>
                                    </p:animEffect>
                                    <p:anim calcmode="lin" valueType="num">
                                      <p:cBhvr>
                                        <p:cTn id="8" dur="1000" fill="hold"/>
                                        <p:tgtEl>
                                          <p:spTgt spid="262151"/>
                                        </p:tgtEl>
                                        <p:attrNameLst>
                                          <p:attrName>ppt_x</p:attrName>
                                        </p:attrNameLst>
                                      </p:cBhvr>
                                      <p:tavLst>
                                        <p:tav tm="0">
                                          <p:val>
                                            <p:strVal val="#ppt_x"/>
                                          </p:val>
                                        </p:tav>
                                        <p:tav tm="100000">
                                          <p:val>
                                            <p:strVal val="#ppt_x"/>
                                          </p:val>
                                        </p:tav>
                                      </p:tavLst>
                                    </p:anim>
                                    <p:anim calcmode="lin" valueType="num">
                                      <p:cBhvr>
                                        <p:cTn id="9" dur="1000" fill="hold"/>
                                        <p:tgtEl>
                                          <p:spTgt spid="26215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21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21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2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altLang="en-US" smtClean="0"/>
              <a:t>Nails (3)</a:t>
            </a:r>
            <a:endParaRPr lang="en-US" altLang="en-US" smtClean="0"/>
          </a:p>
        </p:txBody>
      </p:sp>
      <p:sp>
        <p:nvSpPr>
          <p:cNvPr id="263171" name="Rectangle 3"/>
          <p:cNvSpPr>
            <a:spLocks noGrp="1" noChangeArrowheads="1"/>
          </p:cNvSpPr>
          <p:nvPr>
            <p:ph type="body" idx="1"/>
          </p:nvPr>
        </p:nvSpPr>
        <p:spPr/>
        <p:txBody>
          <a:bodyPr/>
          <a:lstStyle/>
          <a:p>
            <a:pPr eaLnBrk="1" hangingPunct="1"/>
            <a:r>
              <a:rPr lang="en-GB" altLang="en-US" sz="2000" b="1" smtClean="0"/>
              <a:t>Round wire nails</a:t>
            </a:r>
            <a:r>
              <a:rPr lang="en-GB" altLang="en-US" sz="2000" smtClean="0"/>
              <a:t> are used for general joinery work.</a:t>
            </a:r>
          </a:p>
          <a:p>
            <a:pPr eaLnBrk="1" hangingPunct="1"/>
            <a:r>
              <a:rPr lang="en-GB" altLang="en-US" sz="2000" smtClean="0"/>
              <a:t>They have round shanks and a flat head, and are made from steel, which can be galvanized to prevent rusting.</a:t>
            </a:r>
          </a:p>
          <a:p>
            <a:pPr eaLnBrk="1" hangingPunct="1"/>
            <a:r>
              <a:rPr lang="en-GB" altLang="en-US" sz="2000" smtClean="0"/>
              <a:t>They range from 12mm to 150mm in length. </a:t>
            </a:r>
          </a:p>
          <a:p>
            <a:pPr eaLnBrk="1" hangingPunct="1"/>
            <a:r>
              <a:rPr lang="en-GB" altLang="en-US" sz="2000" b="1" smtClean="0"/>
              <a:t>Oval wire nails</a:t>
            </a:r>
            <a:r>
              <a:rPr lang="en-GB" altLang="en-US" sz="2000" smtClean="0"/>
              <a:t> are used for general joinery work.</a:t>
            </a:r>
          </a:p>
          <a:p>
            <a:pPr eaLnBrk="1" hangingPunct="1"/>
            <a:r>
              <a:rPr lang="en-GB" altLang="en-US" sz="2000" smtClean="0"/>
              <a:t>They have oval shanks and a narrow head, which is driven below the surface to provide a flush finish.</a:t>
            </a:r>
          </a:p>
          <a:p>
            <a:pPr eaLnBrk="1" hangingPunct="1"/>
            <a:r>
              <a:rPr lang="en-GB" altLang="en-US" sz="2000" smtClean="0"/>
              <a:t>The long axis of the oval shank is lined up with the grain direction to reduce the risk of splitting.</a:t>
            </a:r>
          </a:p>
          <a:p>
            <a:pPr eaLnBrk="1" hangingPunct="1"/>
            <a:r>
              <a:rPr lang="en-GB" altLang="en-US" sz="2000" smtClean="0"/>
              <a:t>They range from 12mm to 150mm in length.</a:t>
            </a:r>
            <a:endParaRPr lang="en-US" altLang="en-US" sz="2000" smtClean="0"/>
          </a:p>
        </p:txBody>
      </p:sp>
      <p:sp>
        <p:nvSpPr>
          <p:cNvPr id="4096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3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31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31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31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317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317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3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Semi-permanent joining methods</a:t>
            </a:r>
            <a:endParaRPr lang="en-US" altLang="en-US" smtClean="0"/>
          </a:p>
        </p:txBody>
      </p:sp>
      <p:graphicFrame>
        <p:nvGraphicFramePr>
          <p:cNvPr id="229412" name="Group 36"/>
          <p:cNvGraphicFramePr>
            <a:graphicFrameLocks noGrp="1"/>
          </p:cNvGraphicFramePr>
          <p:nvPr/>
        </p:nvGraphicFramePr>
        <p:xfrm>
          <a:off x="468313" y="1989138"/>
          <a:ext cx="8207375" cy="2160587"/>
        </p:xfrm>
        <a:graphic>
          <a:graphicData uri="http://schemas.openxmlformats.org/drawingml/2006/table">
            <a:tbl>
              <a:tblPr/>
              <a:tblGrid>
                <a:gridCol w="3803650">
                  <a:extLst>
                    <a:ext uri="{9D8B030D-6E8A-4147-A177-3AD203B41FA5}">
                      <a16:colId xmlns:a16="http://schemas.microsoft.com/office/drawing/2014/main" val="20000"/>
                    </a:ext>
                  </a:extLst>
                </a:gridCol>
                <a:gridCol w="1476375">
                  <a:extLst>
                    <a:ext uri="{9D8B030D-6E8A-4147-A177-3AD203B41FA5}">
                      <a16:colId xmlns:a16="http://schemas.microsoft.com/office/drawing/2014/main" val="20001"/>
                    </a:ext>
                  </a:extLst>
                </a:gridCol>
                <a:gridCol w="1393825">
                  <a:extLst>
                    <a:ext uri="{9D8B030D-6E8A-4147-A177-3AD203B41FA5}">
                      <a16:colId xmlns:a16="http://schemas.microsoft.com/office/drawing/2014/main" val="20002"/>
                    </a:ext>
                  </a:extLst>
                </a:gridCol>
                <a:gridCol w="1533525">
                  <a:extLst>
                    <a:ext uri="{9D8B030D-6E8A-4147-A177-3AD203B41FA5}">
                      <a16:colId xmlns:a16="http://schemas.microsoft.com/office/drawing/2014/main" val="20003"/>
                    </a:ext>
                  </a:extLst>
                </a:gridCol>
              </a:tblGrid>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20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Timber</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Metal</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Plastic</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Screws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433388">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Nuts and bolts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Knock-down fittings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Hinges, catches and stays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bl>
          </a:graphicData>
        </a:graphic>
      </p:graphicFrame>
      <p:sp>
        <p:nvSpPr>
          <p:cNvPr id="515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29412"/>
                                        </p:tgtEl>
                                        <p:attrNameLst>
                                          <p:attrName>style.visibility</p:attrName>
                                        </p:attrNameLst>
                                      </p:cBhvr>
                                      <p:to>
                                        <p:strVal val="visible"/>
                                      </p:to>
                                    </p:set>
                                    <p:anim calcmode="lin" valueType="num">
                                      <p:cBhvr>
                                        <p:cTn id="7" dur="1000" fill="hold"/>
                                        <p:tgtEl>
                                          <p:spTgt spid="229412"/>
                                        </p:tgtEl>
                                        <p:attrNameLst>
                                          <p:attrName>ppt_w</p:attrName>
                                        </p:attrNameLst>
                                      </p:cBhvr>
                                      <p:tavLst>
                                        <p:tav tm="0">
                                          <p:val>
                                            <p:strVal val="#ppt_w*0.70"/>
                                          </p:val>
                                        </p:tav>
                                        <p:tav tm="100000">
                                          <p:val>
                                            <p:strVal val="#ppt_w"/>
                                          </p:val>
                                        </p:tav>
                                      </p:tavLst>
                                    </p:anim>
                                    <p:anim calcmode="lin" valueType="num">
                                      <p:cBhvr>
                                        <p:cTn id="8" dur="1000" fill="hold"/>
                                        <p:tgtEl>
                                          <p:spTgt spid="229412"/>
                                        </p:tgtEl>
                                        <p:attrNameLst>
                                          <p:attrName>ppt_h</p:attrName>
                                        </p:attrNameLst>
                                      </p:cBhvr>
                                      <p:tavLst>
                                        <p:tav tm="0">
                                          <p:val>
                                            <p:strVal val="#ppt_h"/>
                                          </p:val>
                                        </p:tav>
                                        <p:tav tm="100000">
                                          <p:val>
                                            <p:strVal val="#ppt_h"/>
                                          </p:val>
                                        </p:tav>
                                      </p:tavLst>
                                    </p:anim>
                                    <p:animEffect transition="in" filter="fade">
                                      <p:cBhvr>
                                        <p:cTn id="9" dur="1000"/>
                                        <p:tgtEl>
                                          <p:spTgt spid="229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ltLang="en-US" smtClean="0"/>
              <a:t>Nails (4)</a:t>
            </a:r>
            <a:endParaRPr lang="en-US" altLang="en-US" smtClean="0"/>
          </a:p>
        </p:txBody>
      </p:sp>
      <p:sp>
        <p:nvSpPr>
          <p:cNvPr id="264195" name="Rectangle 3"/>
          <p:cNvSpPr>
            <a:spLocks noGrp="1" noChangeArrowheads="1"/>
          </p:cNvSpPr>
          <p:nvPr>
            <p:ph type="body" idx="1"/>
          </p:nvPr>
        </p:nvSpPr>
        <p:spPr/>
        <p:txBody>
          <a:bodyPr/>
          <a:lstStyle/>
          <a:p>
            <a:r>
              <a:rPr lang="en-GB" altLang="en-US" sz="1900" b="1" smtClean="0"/>
              <a:t>Annular ring nails</a:t>
            </a:r>
            <a:r>
              <a:rPr lang="en-GB" altLang="en-US" sz="1900" smtClean="0"/>
              <a:t> have greater holding power than other types of nail.</a:t>
            </a:r>
          </a:p>
          <a:p>
            <a:r>
              <a:rPr lang="en-GB" altLang="en-US" sz="1900" smtClean="0"/>
              <a:t>They have ridged rings along their length that bite into the wood, making them very difficult to pull out.</a:t>
            </a:r>
          </a:p>
          <a:p>
            <a:r>
              <a:rPr lang="en-GB" altLang="en-US" sz="1900" smtClean="0"/>
              <a:t>They range from 20mm to 75mm in length. </a:t>
            </a:r>
            <a:endParaRPr lang="en-GB" altLang="en-US" sz="1900" b="1" smtClean="0"/>
          </a:p>
          <a:p>
            <a:pPr eaLnBrk="1" hangingPunct="1"/>
            <a:r>
              <a:rPr lang="en-GB" altLang="en-US" sz="1900" b="1" smtClean="0"/>
              <a:t>Panel pins</a:t>
            </a:r>
            <a:r>
              <a:rPr lang="en-GB" altLang="en-US" sz="1900" smtClean="0"/>
              <a:t> are used for strengthening joints and fixing sheet materials.</a:t>
            </a:r>
          </a:p>
          <a:p>
            <a:pPr eaLnBrk="1" hangingPunct="1"/>
            <a:r>
              <a:rPr lang="en-GB" altLang="en-US" sz="1900" smtClean="0"/>
              <a:t>They have thin round shanks and a small head, which is driven below the surface with a nail punch to provide a flush finish.</a:t>
            </a:r>
          </a:p>
          <a:p>
            <a:pPr eaLnBrk="1" hangingPunct="1"/>
            <a:r>
              <a:rPr lang="en-GB" altLang="en-US" sz="1900" smtClean="0"/>
              <a:t>They range from 12mm to 50mm in length. </a:t>
            </a:r>
          </a:p>
          <a:p>
            <a:pPr eaLnBrk="1" hangingPunct="1"/>
            <a:r>
              <a:rPr lang="en-GB" altLang="en-US" sz="1900" b="1" smtClean="0"/>
              <a:t>Hardboard pins</a:t>
            </a:r>
            <a:r>
              <a:rPr lang="en-GB" altLang="en-US" sz="1900" smtClean="0"/>
              <a:t> have a hard square shank, which can penetrate hardboard without bending.</a:t>
            </a:r>
          </a:p>
          <a:p>
            <a:pPr eaLnBrk="1" hangingPunct="1"/>
            <a:r>
              <a:rPr lang="en-GB" altLang="en-US" sz="1900" smtClean="0"/>
              <a:t>The pointed head does not need to be punched below the surface.</a:t>
            </a:r>
          </a:p>
          <a:p>
            <a:endParaRPr lang="en-US" altLang="en-US" sz="1900" smtClean="0"/>
          </a:p>
        </p:txBody>
      </p:sp>
      <p:sp>
        <p:nvSpPr>
          <p:cNvPr id="419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4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4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41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4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419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419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419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4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ltLang="en-US" smtClean="0"/>
              <a:t>Rivets (1)</a:t>
            </a:r>
            <a:endParaRPr lang="en-US" altLang="en-US" smtClean="0"/>
          </a:p>
        </p:txBody>
      </p:sp>
      <p:sp>
        <p:nvSpPr>
          <p:cNvPr id="265219" name="Rectangle 3"/>
          <p:cNvSpPr>
            <a:spLocks noGrp="1" noChangeArrowheads="1"/>
          </p:cNvSpPr>
          <p:nvPr>
            <p:ph type="body" idx="1"/>
          </p:nvPr>
        </p:nvSpPr>
        <p:spPr>
          <a:xfrm>
            <a:off x="457200" y="1989138"/>
            <a:ext cx="4835525" cy="4137025"/>
          </a:xfrm>
        </p:spPr>
        <p:txBody>
          <a:bodyPr/>
          <a:lstStyle/>
          <a:p>
            <a:pPr eaLnBrk="1" hangingPunct="1"/>
            <a:r>
              <a:rPr lang="en-GB" altLang="en-US" sz="2000" smtClean="0"/>
              <a:t>Rivets are predominantly used to make permanent joints in sheet metal, but the process can also be used to join acrylic, plywood and other soft materials together and to each other.</a:t>
            </a:r>
          </a:p>
          <a:p>
            <a:pPr eaLnBrk="1" hangingPunct="1"/>
            <a:r>
              <a:rPr lang="en-GB" altLang="en-US" sz="2000" smtClean="0"/>
              <a:t>Rivets work by forming a head on both sides of the material being joined.</a:t>
            </a:r>
          </a:p>
          <a:p>
            <a:pPr eaLnBrk="1" hangingPunct="1"/>
            <a:r>
              <a:rPr lang="en-GB" altLang="en-US" sz="2000" smtClean="0"/>
              <a:t>There are two different types of rivet:</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solid rivets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blind rivets, also known as pop rivets. </a:t>
            </a:r>
          </a:p>
          <a:p>
            <a:endParaRPr lang="en-US" altLang="en-US" sz="2000" smtClean="0"/>
          </a:p>
        </p:txBody>
      </p:sp>
      <p:sp>
        <p:nvSpPr>
          <p:cNvPr id="430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5222" name="Picture 6" descr="U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1412875"/>
            <a:ext cx="3178175"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65222"/>
                                        </p:tgtEl>
                                        <p:attrNameLst>
                                          <p:attrName>style.visibility</p:attrName>
                                        </p:attrNameLst>
                                      </p:cBhvr>
                                      <p:to>
                                        <p:strVal val="visible"/>
                                      </p:to>
                                    </p:set>
                                    <p:animEffect transition="in" filter="fade">
                                      <p:cBhvr>
                                        <p:cTn id="7" dur="1000"/>
                                        <p:tgtEl>
                                          <p:spTgt spid="265222"/>
                                        </p:tgtEl>
                                      </p:cBhvr>
                                    </p:animEffect>
                                    <p:anim calcmode="lin" valueType="num">
                                      <p:cBhvr>
                                        <p:cTn id="8" dur="1000" fill="hold"/>
                                        <p:tgtEl>
                                          <p:spTgt spid="265222"/>
                                        </p:tgtEl>
                                        <p:attrNameLst>
                                          <p:attrName>ppt_x</p:attrName>
                                        </p:attrNameLst>
                                      </p:cBhvr>
                                      <p:tavLst>
                                        <p:tav tm="0">
                                          <p:val>
                                            <p:strVal val="#ppt_x"/>
                                          </p:val>
                                        </p:tav>
                                        <p:tav tm="100000">
                                          <p:val>
                                            <p:strVal val="#ppt_x"/>
                                          </p:val>
                                        </p:tav>
                                      </p:tavLst>
                                    </p:anim>
                                    <p:anim calcmode="lin" valueType="num">
                                      <p:cBhvr>
                                        <p:cTn id="9" dur="1000" fill="hold"/>
                                        <p:tgtEl>
                                          <p:spTgt spid="26522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52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521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521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521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5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ltLang="en-US" smtClean="0"/>
              <a:t>Rivets (2)</a:t>
            </a:r>
            <a:endParaRPr lang="en-US" altLang="en-US" smtClean="0"/>
          </a:p>
        </p:txBody>
      </p:sp>
      <p:sp>
        <p:nvSpPr>
          <p:cNvPr id="266243" name="Rectangle 3"/>
          <p:cNvSpPr>
            <a:spLocks noGrp="1" noChangeArrowheads="1"/>
          </p:cNvSpPr>
          <p:nvPr>
            <p:ph type="body" idx="1"/>
          </p:nvPr>
        </p:nvSpPr>
        <p:spPr>
          <a:xfrm>
            <a:off x="457200" y="1989138"/>
            <a:ext cx="4330700" cy="2376487"/>
          </a:xfrm>
        </p:spPr>
        <p:txBody>
          <a:bodyPr/>
          <a:lstStyle/>
          <a:p>
            <a:pPr eaLnBrk="1" hangingPunct="1"/>
            <a:r>
              <a:rPr lang="en-GB" altLang="en-US" sz="2000" b="1" smtClean="0"/>
              <a:t>Solid rivets</a:t>
            </a:r>
            <a:r>
              <a:rPr lang="en-GB" altLang="en-US" sz="2000" smtClean="0"/>
              <a:t> are made of either soft mild steel, aluminium or copper. They are available with countersunk, flat, or round heads.</a:t>
            </a:r>
          </a:p>
          <a:p>
            <a:pPr eaLnBrk="1" hangingPunct="1"/>
            <a:r>
              <a:rPr lang="en-GB" altLang="en-US" sz="2000" b="1" smtClean="0"/>
              <a:t>Countersunk head rivets</a:t>
            </a:r>
            <a:r>
              <a:rPr lang="en-GB" altLang="en-US" sz="2000" smtClean="0"/>
              <a:t> are the most commonly used, and produce a flush finish.</a:t>
            </a:r>
            <a:endParaRPr lang="en-US" altLang="en-US" sz="2000" smtClean="0"/>
          </a:p>
        </p:txBody>
      </p:sp>
      <p:sp>
        <p:nvSpPr>
          <p:cNvPr id="266245" name="Rectangle 5"/>
          <p:cNvSpPr>
            <a:spLocks noChangeArrowheads="1"/>
          </p:cNvSpPr>
          <p:nvPr/>
        </p:nvSpPr>
        <p:spPr bwMode="auto">
          <a:xfrm>
            <a:off x="468313" y="4365625"/>
            <a:ext cx="81470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r>
              <a:rPr lang="en-GB" altLang="en-US" sz="2000" b="1"/>
              <a:t>Round head rivets</a:t>
            </a:r>
            <a:r>
              <a:rPr lang="en-GB" altLang="en-US" sz="2000"/>
              <a:t> are used where a flush finish is not required, or where countersinking would weaken the material.</a:t>
            </a:r>
          </a:p>
          <a:p>
            <a:pPr eaLnBrk="1" hangingPunct="1"/>
            <a:r>
              <a:rPr lang="en-GB" altLang="en-US" sz="2000" b="1"/>
              <a:t>Flat head rivets</a:t>
            </a:r>
            <a:r>
              <a:rPr lang="en-GB" altLang="en-US" sz="2000"/>
              <a:t> are used to join thin sheet material where countersinking would not be possible.</a:t>
            </a:r>
          </a:p>
          <a:p>
            <a:endParaRPr lang="en-US" altLang="en-US" sz="2000"/>
          </a:p>
        </p:txBody>
      </p:sp>
      <p:sp>
        <p:nvSpPr>
          <p:cNvPr id="4403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6247" name="Picture 7" descr="(A)U32"/>
          <p:cNvPicPr>
            <a:picLocks noChangeAspect="1" noChangeArrowheads="1"/>
          </p:cNvPicPr>
          <p:nvPr/>
        </p:nvPicPr>
        <p:blipFill>
          <a:blip r:embed="rId2">
            <a:extLst>
              <a:ext uri="{28A0092B-C50C-407E-A947-70E740481C1C}">
                <a14:useLocalDpi xmlns:a14="http://schemas.microsoft.com/office/drawing/2010/main" val="0"/>
              </a:ext>
            </a:extLst>
          </a:blip>
          <a:srcRect l="30009" t="49983" r="24432" b="33333"/>
          <a:stretch>
            <a:fillRect/>
          </a:stretch>
        </p:blipFill>
        <p:spPr bwMode="auto">
          <a:xfrm>
            <a:off x="4716463" y="2060575"/>
            <a:ext cx="40322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6247"/>
                                        </p:tgtEl>
                                        <p:attrNameLst>
                                          <p:attrName>style.visibility</p:attrName>
                                        </p:attrNameLst>
                                      </p:cBhvr>
                                      <p:to>
                                        <p:strVal val="visible"/>
                                      </p:to>
                                    </p:set>
                                    <p:animEffect transition="in" filter="fade">
                                      <p:cBhvr>
                                        <p:cTn id="7" dur="1000"/>
                                        <p:tgtEl>
                                          <p:spTgt spid="266247"/>
                                        </p:tgtEl>
                                      </p:cBhvr>
                                    </p:animEffect>
                                    <p:anim calcmode="lin" valueType="num">
                                      <p:cBhvr>
                                        <p:cTn id="8" dur="1000" fill="hold"/>
                                        <p:tgtEl>
                                          <p:spTgt spid="266247"/>
                                        </p:tgtEl>
                                        <p:attrNameLst>
                                          <p:attrName>ppt_x</p:attrName>
                                        </p:attrNameLst>
                                      </p:cBhvr>
                                      <p:tavLst>
                                        <p:tav tm="0">
                                          <p:val>
                                            <p:strVal val="#ppt_x"/>
                                          </p:val>
                                        </p:tav>
                                        <p:tav tm="100000">
                                          <p:val>
                                            <p:strVal val="#ppt_x"/>
                                          </p:val>
                                        </p:tav>
                                      </p:tavLst>
                                    </p:anim>
                                    <p:anim calcmode="lin" valueType="num">
                                      <p:cBhvr>
                                        <p:cTn id="9" dur="1000" fill="hold"/>
                                        <p:tgtEl>
                                          <p:spTgt spid="26624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624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624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66245">
                                            <p:txEl>
                                              <p:pRg st="0" end="0"/>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6624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altLang="en-US" smtClean="0"/>
              <a:t>Rivets (3)</a:t>
            </a:r>
            <a:endParaRPr lang="en-US" altLang="en-US" smtClean="0"/>
          </a:p>
        </p:txBody>
      </p:sp>
      <p:sp>
        <p:nvSpPr>
          <p:cNvPr id="267267" name="Rectangle 3"/>
          <p:cNvSpPr>
            <a:spLocks noGrp="1" noChangeArrowheads="1"/>
          </p:cNvSpPr>
          <p:nvPr>
            <p:ph type="body" idx="1"/>
          </p:nvPr>
        </p:nvSpPr>
        <p:spPr>
          <a:xfrm>
            <a:off x="457200" y="1989138"/>
            <a:ext cx="4978400" cy="4137025"/>
          </a:xfrm>
        </p:spPr>
        <p:txBody>
          <a:bodyPr/>
          <a:lstStyle/>
          <a:p>
            <a:pPr marL="457200" indent="-457200" eaLnBrk="1" hangingPunct="1">
              <a:buFontTx/>
              <a:buNone/>
            </a:pPr>
            <a:r>
              <a:rPr lang="en-GB" altLang="en-US" sz="1600" b="1" smtClean="0"/>
              <a:t>How to install a countersink rivet:</a:t>
            </a:r>
          </a:p>
          <a:p>
            <a:pPr marL="457200" indent="-457200" eaLnBrk="1" hangingPunct="1">
              <a:buFontTx/>
              <a:buAutoNum type="arabicPeriod"/>
            </a:pPr>
            <a:r>
              <a:rPr lang="en-GB" altLang="en-US" sz="1600" smtClean="0"/>
              <a:t>Drill holes in both pieces of material the same diameter as the shank of the rivet, and de-burr.</a:t>
            </a:r>
          </a:p>
          <a:p>
            <a:pPr marL="457200" indent="-457200" eaLnBrk="1" hangingPunct="1">
              <a:buFontTx/>
              <a:buAutoNum type="arabicPeriod"/>
            </a:pPr>
            <a:r>
              <a:rPr lang="en-GB" altLang="en-US" sz="1600" smtClean="0"/>
              <a:t>Countersink the outer surface of both pieces of material to the depth of the rivet head.</a:t>
            </a:r>
          </a:p>
          <a:p>
            <a:pPr marL="457200" indent="-457200" eaLnBrk="1" hangingPunct="1">
              <a:buFontTx/>
              <a:buAutoNum type="arabicPeriod"/>
            </a:pPr>
            <a:r>
              <a:rPr lang="en-GB" altLang="en-US" sz="1600" smtClean="0"/>
              <a:t>Cut the rivet so that an amount equivalent to the diameter is sticking up.</a:t>
            </a:r>
          </a:p>
          <a:p>
            <a:pPr marL="457200" indent="-457200" eaLnBrk="1" hangingPunct="1">
              <a:buFontTx/>
              <a:buAutoNum type="arabicPeriod"/>
            </a:pPr>
            <a:r>
              <a:rPr lang="en-GB" altLang="en-US" sz="1600" smtClean="0"/>
              <a:t>Assemble the joint and place on a metal block.</a:t>
            </a:r>
          </a:p>
          <a:p>
            <a:pPr marL="457200" indent="-457200" eaLnBrk="1" hangingPunct="1">
              <a:buFontTx/>
              <a:buAutoNum type="arabicPeriod"/>
            </a:pPr>
            <a:r>
              <a:rPr lang="en-GB" altLang="en-US" sz="1600" smtClean="0"/>
              <a:t>Swell the rivet in the hole by striking with the flat face of a ball pein hammer.</a:t>
            </a:r>
          </a:p>
          <a:p>
            <a:pPr marL="457200" indent="-457200" eaLnBrk="1" hangingPunct="1">
              <a:buFontTx/>
              <a:buAutoNum type="arabicPeriod"/>
            </a:pPr>
            <a:r>
              <a:rPr lang="en-GB" altLang="en-US" sz="1600" smtClean="0"/>
              <a:t>Use the ball pein to hammer the rivet into the countersink.</a:t>
            </a:r>
          </a:p>
          <a:p>
            <a:pPr marL="457200" indent="-457200" eaLnBrk="1" hangingPunct="1">
              <a:buFontTx/>
              <a:buAutoNum type="arabicPeriod"/>
            </a:pPr>
            <a:r>
              <a:rPr lang="en-GB" altLang="en-US" sz="1600" smtClean="0"/>
              <a:t>File smooth.</a:t>
            </a:r>
          </a:p>
          <a:p>
            <a:pPr marL="457200" indent="-457200"/>
            <a:endParaRPr lang="en-US" altLang="en-US" sz="1600" smtClean="0"/>
          </a:p>
        </p:txBody>
      </p:sp>
      <p:sp>
        <p:nvSpPr>
          <p:cNvPr id="450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7270"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1442" t="41760" r="29973" b="11119"/>
          <a:stretch>
            <a:fillRect/>
          </a:stretch>
        </p:blipFill>
        <p:spPr bwMode="auto">
          <a:xfrm>
            <a:off x="5795963" y="1341438"/>
            <a:ext cx="2916237"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7270"/>
                                        </p:tgtEl>
                                        <p:attrNameLst>
                                          <p:attrName>style.visibility</p:attrName>
                                        </p:attrNameLst>
                                      </p:cBhvr>
                                      <p:to>
                                        <p:strVal val="visible"/>
                                      </p:to>
                                    </p:set>
                                    <p:animEffect transition="in" filter="fade">
                                      <p:cBhvr>
                                        <p:cTn id="7" dur="1000"/>
                                        <p:tgtEl>
                                          <p:spTgt spid="267270"/>
                                        </p:tgtEl>
                                      </p:cBhvr>
                                    </p:animEffect>
                                    <p:anim calcmode="lin" valueType="num">
                                      <p:cBhvr>
                                        <p:cTn id="8" dur="1000" fill="hold"/>
                                        <p:tgtEl>
                                          <p:spTgt spid="267270"/>
                                        </p:tgtEl>
                                        <p:attrNameLst>
                                          <p:attrName>ppt_x</p:attrName>
                                        </p:attrNameLst>
                                      </p:cBhvr>
                                      <p:tavLst>
                                        <p:tav tm="0">
                                          <p:val>
                                            <p:strVal val="#ppt_x"/>
                                          </p:val>
                                        </p:tav>
                                        <p:tav tm="100000">
                                          <p:val>
                                            <p:strVal val="#ppt_x"/>
                                          </p:val>
                                        </p:tav>
                                      </p:tavLst>
                                    </p:anim>
                                    <p:anim calcmode="lin" valueType="num">
                                      <p:cBhvr>
                                        <p:cTn id="9" dur="1000" fill="hold"/>
                                        <p:tgtEl>
                                          <p:spTgt spid="26727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726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726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726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726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7267">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7267">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67267">
                                            <p:txEl>
                                              <p:pRg st="6" end="6"/>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67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altLang="en-US" smtClean="0"/>
              <a:t>Rivets (4)</a:t>
            </a:r>
            <a:endParaRPr lang="en-US" altLang="en-US" smtClean="0"/>
          </a:p>
        </p:txBody>
      </p:sp>
      <p:sp>
        <p:nvSpPr>
          <p:cNvPr id="268291" name="Rectangle 3"/>
          <p:cNvSpPr>
            <a:spLocks noGrp="1" noChangeArrowheads="1"/>
          </p:cNvSpPr>
          <p:nvPr>
            <p:ph type="body" idx="1"/>
          </p:nvPr>
        </p:nvSpPr>
        <p:spPr>
          <a:xfrm>
            <a:off x="457200" y="1989138"/>
            <a:ext cx="5410200" cy="4137025"/>
          </a:xfrm>
        </p:spPr>
        <p:txBody>
          <a:bodyPr/>
          <a:lstStyle/>
          <a:p>
            <a:pPr eaLnBrk="1" hangingPunct="1"/>
            <a:r>
              <a:rPr lang="en-GB" altLang="en-US" sz="1700" b="1" smtClean="0"/>
              <a:t>Blind rivets</a:t>
            </a:r>
            <a:r>
              <a:rPr lang="en-GB" altLang="en-US" sz="1700" smtClean="0"/>
              <a:t> are more commonly known as pop rivets. The main advantage over solid rivets is that they are quicker to install, and can be installed from one side only.</a:t>
            </a:r>
          </a:p>
          <a:p>
            <a:pPr eaLnBrk="1" hangingPunct="1"/>
            <a:r>
              <a:rPr lang="en-GB" altLang="en-US" sz="1700" smtClean="0"/>
              <a:t>Blind rivets are weaker than solid rivets because they are hollow, and made from softer material.</a:t>
            </a:r>
          </a:p>
          <a:p>
            <a:pPr eaLnBrk="1" hangingPunct="1"/>
            <a:r>
              <a:rPr lang="en-GB" altLang="en-US" sz="1700" smtClean="0"/>
              <a:t>They are used to join thin sheet metal, but they can also be used with other thin materials.</a:t>
            </a:r>
          </a:p>
          <a:p>
            <a:pPr eaLnBrk="1" hangingPunct="1"/>
            <a:r>
              <a:rPr lang="en-GB" altLang="en-US" sz="1700" smtClean="0"/>
              <a:t>The rivet is inserted into a rivet gun and pushed through both pieces of material.</a:t>
            </a:r>
          </a:p>
          <a:p>
            <a:pPr eaLnBrk="1" hangingPunct="1"/>
            <a:r>
              <a:rPr lang="en-GB" altLang="en-US" sz="1700" smtClean="0"/>
              <a:t>As the gun is pressed the mandrel is pulled back, causing the rivet to swell.</a:t>
            </a:r>
          </a:p>
          <a:p>
            <a:pPr eaLnBrk="1" hangingPunct="1"/>
            <a:r>
              <a:rPr lang="en-GB" altLang="en-US" sz="1700" smtClean="0"/>
              <a:t>When the correct pressure is reached the mandrel breaks off to leave the rivet in place.</a:t>
            </a:r>
          </a:p>
          <a:p>
            <a:endParaRPr lang="en-US" altLang="en-US" sz="1700" smtClean="0"/>
          </a:p>
        </p:txBody>
      </p:sp>
      <p:sp>
        <p:nvSpPr>
          <p:cNvPr id="460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8294"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2410" t="37041" r="35223" b="32660"/>
          <a:stretch>
            <a:fillRect/>
          </a:stretch>
        </p:blipFill>
        <p:spPr bwMode="auto">
          <a:xfrm>
            <a:off x="5940425" y="1989138"/>
            <a:ext cx="2827338"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68294"/>
                                        </p:tgtEl>
                                        <p:attrNameLst>
                                          <p:attrName>style.visibility</p:attrName>
                                        </p:attrNameLst>
                                      </p:cBhvr>
                                      <p:to>
                                        <p:strVal val="visible"/>
                                      </p:to>
                                    </p:set>
                                    <p:anim calcmode="lin" valueType="num">
                                      <p:cBhvr>
                                        <p:cTn id="7" dur="1000" fill="hold"/>
                                        <p:tgtEl>
                                          <p:spTgt spid="268294"/>
                                        </p:tgtEl>
                                        <p:attrNameLst>
                                          <p:attrName>ppt_x</p:attrName>
                                        </p:attrNameLst>
                                      </p:cBhvr>
                                      <p:tavLst>
                                        <p:tav tm="0">
                                          <p:val>
                                            <p:strVal val="#ppt_x-.2"/>
                                          </p:val>
                                        </p:tav>
                                        <p:tav tm="100000">
                                          <p:val>
                                            <p:strVal val="#ppt_x"/>
                                          </p:val>
                                        </p:tav>
                                      </p:tavLst>
                                    </p:anim>
                                    <p:anim calcmode="lin" valueType="num">
                                      <p:cBhvr>
                                        <p:cTn id="8" dur="1000" fill="hold"/>
                                        <p:tgtEl>
                                          <p:spTgt spid="2682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82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82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82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82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829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8291">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82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1"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altLang="en-US" smtClean="0"/>
              <a:t>Box joints (1)</a:t>
            </a:r>
            <a:endParaRPr lang="en-US" altLang="en-US" smtClean="0"/>
          </a:p>
        </p:txBody>
      </p:sp>
      <p:sp>
        <p:nvSpPr>
          <p:cNvPr id="269315" name="Rectangle 3"/>
          <p:cNvSpPr>
            <a:spLocks noGrp="1" noChangeArrowheads="1"/>
          </p:cNvSpPr>
          <p:nvPr>
            <p:ph type="body" idx="1"/>
          </p:nvPr>
        </p:nvSpPr>
        <p:spPr>
          <a:xfrm>
            <a:off x="457200" y="1989138"/>
            <a:ext cx="4978400" cy="4137025"/>
          </a:xfrm>
        </p:spPr>
        <p:txBody>
          <a:bodyPr/>
          <a:lstStyle/>
          <a:p>
            <a:pPr eaLnBrk="1" hangingPunct="1"/>
            <a:r>
              <a:rPr lang="en-GB" altLang="en-US" sz="1800" smtClean="0"/>
              <a:t>Box joints are used to construct carcasses. Carcass constructions include cupboards, drawers and bookcases. </a:t>
            </a:r>
          </a:p>
          <a:p>
            <a:pPr eaLnBrk="1" hangingPunct="1">
              <a:buFontTx/>
              <a:buNone/>
            </a:pPr>
            <a:endParaRPr lang="en-GB" altLang="en-US" sz="1400" smtClean="0"/>
          </a:p>
          <a:p>
            <a:pPr eaLnBrk="1" hangingPunct="1">
              <a:buFontTx/>
              <a:buNone/>
            </a:pPr>
            <a:r>
              <a:rPr lang="en-GB" altLang="en-US" sz="1800" smtClean="0"/>
              <a:t>Examples of box joints include:</a:t>
            </a:r>
          </a:p>
          <a:p>
            <a:pPr eaLnBrk="1" hangingPunct="1"/>
            <a:r>
              <a:rPr lang="en-GB" altLang="en-US" sz="1800" smtClean="0"/>
              <a:t>butt joint (A, B, C, D)</a:t>
            </a:r>
          </a:p>
          <a:p>
            <a:pPr eaLnBrk="1" hangingPunct="1"/>
            <a:r>
              <a:rPr lang="en-GB" altLang="en-US" sz="1800" smtClean="0"/>
              <a:t>corner rebate joint (A)</a:t>
            </a:r>
          </a:p>
          <a:p>
            <a:pPr eaLnBrk="1" hangingPunct="1"/>
            <a:r>
              <a:rPr lang="en-GB" altLang="en-US" sz="1800" smtClean="0"/>
              <a:t>finger or comb joint (A)</a:t>
            </a:r>
          </a:p>
          <a:p>
            <a:pPr eaLnBrk="1" hangingPunct="1"/>
            <a:r>
              <a:rPr lang="en-GB" altLang="en-US" sz="1800" smtClean="0"/>
              <a:t>dovetail joint (A)</a:t>
            </a:r>
          </a:p>
          <a:p>
            <a:pPr eaLnBrk="1" hangingPunct="1"/>
            <a:r>
              <a:rPr lang="en-GB" altLang="en-US" sz="1800" smtClean="0"/>
              <a:t>dowel joint (A, B, C, D)</a:t>
            </a:r>
          </a:p>
          <a:p>
            <a:pPr eaLnBrk="1" hangingPunct="1"/>
            <a:r>
              <a:rPr lang="en-GB" altLang="en-US" sz="1800" smtClean="0"/>
              <a:t>biscuit joint (A, B, C, D)</a:t>
            </a:r>
          </a:p>
          <a:p>
            <a:pPr algn="just" eaLnBrk="1" hangingPunct="1"/>
            <a:r>
              <a:rPr lang="en-GB" altLang="en-US" sz="1800" smtClean="0"/>
              <a:t>housing joint (A, B, C, D).</a:t>
            </a:r>
          </a:p>
          <a:p>
            <a:endParaRPr lang="en-US" altLang="en-US" sz="1800" smtClean="0"/>
          </a:p>
        </p:txBody>
      </p:sp>
      <p:sp>
        <p:nvSpPr>
          <p:cNvPr id="471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9318"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0476" t="43097" r="27599" b="19864"/>
          <a:stretch>
            <a:fillRect/>
          </a:stretch>
        </p:blipFill>
        <p:spPr bwMode="auto">
          <a:xfrm>
            <a:off x="5508625" y="1989138"/>
            <a:ext cx="3168650"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69318"/>
                                        </p:tgtEl>
                                        <p:attrNameLst>
                                          <p:attrName>style.visibility</p:attrName>
                                        </p:attrNameLst>
                                      </p:cBhvr>
                                      <p:to>
                                        <p:strVal val="visible"/>
                                      </p:to>
                                    </p:set>
                                    <p:animEffect transition="in" filter="fade">
                                      <p:cBhvr>
                                        <p:cTn id="7" dur="1000"/>
                                        <p:tgtEl>
                                          <p:spTgt spid="269318"/>
                                        </p:tgtEl>
                                      </p:cBhvr>
                                    </p:animEffect>
                                    <p:anim calcmode="lin" valueType="num">
                                      <p:cBhvr>
                                        <p:cTn id="8" dur="1000" fill="hold"/>
                                        <p:tgtEl>
                                          <p:spTgt spid="269318"/>
                                        </p:tgtEl>
                                        <p:attrNameLst>
                                          <p:attrName>ppt_x</p:attrName>
                                        </p:attrNameLst>
                                      </p:cBhvr>
                                      <p:tavLst>
                                        <p:tav tm="0">
                                          <p:val>
                                            <p:strVal val="#ppt_x"/>
                                          </p:val>
                                        </p:tav>
                                        <p:tav tm="100000">
                                          <p:val>
                                            <p:strVal val="#ppt_x"/>
                                          </p:val>
                                        </p:tav>
                                      </p:tavLst>
                                    </p:anim>
                                    <p:anim calcmode="lin" valueType="num">
                                      <p:cBhvr>
                                        <p:cTn id="9" dur="1000" fill="hold"/>
                                        <p:tgtEl>
                                          <p:spTgt spid="26931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93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9315">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9315">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9315">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9315">
                                            <p:txEl>
                                              <p:pRg st="5" end="5"/>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9315">
                                            <p:txEl>
                                              <p:pRg st="6" end="6"/>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69315">
                                            <p:txEl>
                                              <p:pRg st="7" end="7"/>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69315">
                                            <p:txEl>
                                              <p:pRg st="8" end="8"/>
                                            </p:txEl>
                                          </p:spTgt>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6931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GB" altLang="en-US" smtClean="0"/>
              <a:t>Box joints (2)</a:t>
            </a:r>
            <a:endParaRPr lang="en-US" altLang="en-US" smtClean="0"/>
          </a:p>
        </p:txBody>
      </p:sp>
      <p:sp>
        <p:nvSpPr>
          <p:cNvPr id="270339" name="Rectangle 3"/>
          <p:cNvSpPr>
            <a:spLocks noGrp="1" noChangeArrowheads="1"/>
          </p:cNvSpPr>
          <p:nvPr>
            <p:ph type="body" idx="1"/>
          </p:nvPr>
        </p:nvSpPr>
        <p:spPr>
          <a:xfrm>
            <a:off x="457200" y="1989138"/>
            <a:ext cx="4475163" cy="4137025"/>
          </a:xfrm>
        </p:spPr>
        <p:txBody>
          <a:bodyPr/>
          <a:lstStyle/>
          <a:p>
            <a:pPr eaLnBrk="1" hangingPunct="1"/>
            <a:r>
              <a:rPr lang="en-GB" altLang="en-US" sz="2000" b="1" smtClean="0"/>
              <a:t>Butt joint</a:t>
            </a:r>
            <a:r>
              <a:rPr lang="en-GB" altLang="en-US" sz="2000" smtClean="0"/>
              <a:t> – is the simplest and quickest to construct; however, it is not very strong.</a:t>
            </a:r>
          </a:p>
          <a:p>
            <a:pPr eaLnBrk="1" hangingPunct="1"/>
            <a:r>
              <a:rPr lang="en-GB" altLang="en-US" sz="2000" smtClean="0"/>
              <a:t>It can be reinforced by dovetail nailing and corner blocks.</a:t>
            </a:r>
          </a:p>
          <a:p>
            <a:pPr eaLnBrk="1" hangingPunct="1"/>
            <a:r>
              <a:rPr lang="en-GB" altLang="en-US" sz="2000" b="1" smtClean="0"/>
              <a:t>Corner rebate or lap joint</a:t>
            </a:r>
            <a:r>
              <a:rPr lang="en-GB" altLang="en-US" sz="2000" smtClean="0"/>
              <a:t> </a:t>
            </a:r>
            <a:r>
              <a:rPr lang="en-GB" altLang="en-US" sz="2000" smtClean="0">
                <a:cs typeface="Arial" panose="020B0604020202020204" pitchFamily="34" charset="0"/>
              </a:rPr>
              <a:t>– </a:t>
            </a:r>
            <a:r>
              <a:rPr lang="en-GB" altLang="en-US" sz="2000" smtClean="0"/>
              <a:t>is stronger than a butt joint, because of the increased gluing area; however, it is still not very strong.</a:t>
            </a:r>
          </a:p>
          <a:p>
            <a:pPr eaLnBrk="1" hangingPunct="1"/>
            <a:r>
              <a:rPr lang="en-GB" altLang="en-US" sz="2000" smtClean="0"/>
              <a:t>It can be reinforced by dovetail nailing.</a:t>
            </a:r>
          </a:p>
          <a:p>
            <a:endParaRPr lang="en-US" altLang="en-US" sz="2000" smtClean="0"/>
          </a:p>
        </p:txBody>
      </p:sp>
      <p:sp>
        <p:nvSpPr>
          <p:cNvPr id="481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0342"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7641" t="41747" r="29973" b="11119"/>
          <a:stretch>
            <a:fillRect/>
          </a:stretch>
        </p:blipFill>
        <p:spPr bwMode="auto">
          <a:xfrm>
            <a:off x="5435600" y="1268413"/>
            <a:ext cx="3203575"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0342"/>
                                        </p:tgtEl>
                                        <p:attrNameLst>
                                          <p:attrName>style.visibility</p:attrName>
                                        </p:attrNameLst>
                                      </p:cBhvr>
                                      <p:to>
                                        <p:strVal val="visible"/>
                                      </p:to>
                                    </p:set>
                                    <p:anim calcmode="lin" valueType="num">
                                      <p:cBhvr>
                                        <p:cTn id="7" dur="1000" fill="hold"/>
                                        <p:tgtEl>
                                          <p:spTgt spid="270342"/>
                                        </p:tgtEl>
                                        <p:attrNameLst>
                                          <p:attrName>ppt_x</p:attrName>
                                        </p:attrNameLst>
                                      </p:cBhvr>
                                      <p:tavLst>
                                        <p:tav tm="0">
                                          <p:val>
                                            <p:strVal val="#ppt_x-.2"/>
                                          </p:val>
                                        </p:tav>
                                        <p:tav tm="100000">
                                          <p:val>
                                            <p:strVal val="#ppt_x"/>
                                          </p:val>
                                        </p:tav>
                                      </p:tavLst>
                                    </p:anim>
                                    <p:anim calcmode="lin" valueType="num">
                                      <p:cBhvr>
                                        <p:cTn id="8" dur="1000" fill="hold"/>
                                        <p:tgtEl>
                                          <p:spTgt spid="27034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034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033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033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033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03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smtClean="0"/>
              <a:t>Box joints (3)</a:t>
            </a:r>
            <a:endParaRPr lang="en-US" altLang="en-US" smtClean="0"/>
          </a:p>
        </p:txBody>
      </p:sp>
      <p:sp>
        <p:nvSpPr>
          <p:cNvPr id="271363" name="Rectangle 3"/>
          <p:cNvSpPr>
            <a:spLocks noGrp="1" noChangeArrowheads="1"/>
          </p:cNvSpPr>
          <p:nvPr>
            <p:ph type="body" idx="1"/>
          </p:nvPr>
        </p:nvSpPr>
        <p:spPr>
          <a:xfrm>
            <a:off x="457200" y="1989138"/>
            <a:ext cx="5267325" cy="4137025"/>
          </a:xfrm>
        </p:spPr>
        <p:txBody>
          <a:bodyPr/>
          <a:lstStyle/>
          <a:p>
            <a:pPr eaLnBrk="1" hangingPunct="1"/>
            <a:r>
              <a:rPr lang="en-GB" altLang="en-US" sz="1800" b="1" smtClean="0"/>
              <a:t>Finger or comb joint</a:t>
            </a:r>
            <a:r>
              <a:rPr lang="en-GB" altLang="en-US" sz="1800" smtClean="0"/>
              <a:t> – is stronger than a butt joint because of the mechanical connection and the increased gluing area.</a:t>
            </a:r>
          </a:p>
          <a:p>
            <a:pPr eaLnBrk="1" hangingPunct="1"/>
            <a:r>
              <a:rPr lang="en-GB" altLang="en-US" sz="1800" smtClean="0"/>
              <a:t>Finger joints were developed by the furniture industry as a more efficient method of mass production.</a:t>
            </a:r>
          </a:p>
          <a:p>
            <a:pPr eaLnBrk="1" hangingPunct="1"/>
            <a:r>
              <a:rPr lang="en-GB" altLang="en-US" sz="1800" b="1" smtClean="0"/>
              <a:t>Dovetail joint</a:t>
            </a:r>
            <a:r>
              <a:rPr lang="en-GB" altLang="en-US" sz="1800" smtClean="0"/>
              <a:t> – is the strongest carcass joint, thanks to the complex mechanical connection and the significantly increased gluing area.</a:t>
            </a:r>
          </a:p>
          <a:p>
            <a:pPr eaLnBrk="1" hangingPunct="1"/>
            <a:r>
              <a:rPr lang="en-GB" altLang="en-US" sz="1800" smtClean="0"/>
              <a:t>Dovetail joints can only be assembled in one direction, and can therefore only be pulled apart in one direction, making them particularly good when constructing drawers.</a:t>
            </a:r>
          </a:p>
          <a:p>
            <a:endParaRPr lang="en-US" altLang="en-US" sz="1800" smtClean="0"/>
          </a:p>
        </p:txBody>
      </p:sp>
      <p:sp>
        <p:nvSpPr>
          <p:cNvPr id="491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1366"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0476" t="43097" r="32346" b="24585"/>
          <a:stretch>
            <a:fillRect/>
          </a:stretch>
        </p:blipFill>
        <p:spPr bwMode="auto">
          <a:xfrm>
            <a:off x="5867400" y="2133600"/>
            <a:ext cx="2809875"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1366"/>
                                        </p:tgtEl>
                                        <p:attrNameLst>
                                          <p:attrName>style.visibility</p:attrName>
                                        </p:attrNameLst>
                                      </p:cBhvr>
                                      <p:to>
                                        <p:strVal val="visible"/>
                                      </p:to>
                                    </p:set>
                                    <p:anim calcmode="lin" valueType="num">
                                      <p:cBhvr>
                                        <p:cTn id="7" dur="1000" fill="hold"/>
                                        <p:tgtEl>
                                          <p:spTgt spid="271366"/>
                                        </p:tgtEl>
                                        <p:attrNameLst>
                                          <p:attrName>ppt_x</p:attrName>
                                        </p:attrNameLst>
                                      </p:cBhvr>
                                      <p:tavLst>
                                        <p:tav tm="0">
                                          <p:val>
                                            <p:strVal val="#ppt_x-.2"/>
                                          </p:val>
                                        </p:tav>
                                        <p:tav tm="100000">
                                          <p:val>
                                            <p:strVal val="#ppt_x"/>
                                          </p:val>
                                        </p:tav>
                                      </p:tavLst>
                                    </p:anim>
                                    <p:anim calcmode="lin" valueType="num">
                                      <p:cBhvr>
                                        <p:cTn id="8" dur="1000" fill="hold"/>
                                        <p:tgtEl>
                                          <p:spTgt spid="2713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13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13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13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13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13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altLang="en-US" smtClean="0"/>
              <a:t>Box joints (4)</a:t>
            </a:r>
            <a:endParaRPr lang="en-US" altLang="en-US" smtClean="0"/>
          </a:p>
        </p:txBody>
      </p:sp>
      <p:sp>
        <p:nvSpPr>
          <p:cNvPr id="272387" name="Rectangle 3"/>
          <p:cNvSpPr>
            <a:spLocks noGrp="1" noChangeArrowheads="1"/>
          </p:cNvSpPr>
          <p:nvPr>
            <p:ph type="body" idx="1"/>
          </p:nvPr>
        </p:nvSpPr>
        <p:spPr>
          <a:xfrm>
            <a:off x="457200" y="1989138"/>
            <a:ext cx="4402138" cy="4137025"/>
          </a:xfrm>
        </p:spPr>
        <p:txBody>
          <a:bodyPr/>
          <a:lstStyle/>
          <a:p>
            <a:pPr eaLnBrk="1" hangingPunct="1"/>
            <a:r>
              <a:rPr lang="en-GB" altLang="en-US" sz="2000" b="1" smtClean="0"/>
              <a:t>Dowel joint</a:t>
            </a:r>
            <a:r>
              <a:rPr lang="en-GB" altLang="en-US" sz="2000" smtClean="0"/>
              <a:t> – is suitable for both corner and tee joints.</a:t>
            </a:r>
          </a:p>
          <a:p>
            <a:pPr eaLnBrk="1" hangingPunct="1"/>
            <a:r>
              <a:rPr lang="en-GB" altLang="en-US" sz="2000" smtClean="0"/>
              <a:t>It is a particularly useful joint when working with chipboard and MDF.</a:t>
            </a:r>
          </a:p>
          <a:p>
            <a:pPr eaLnBrk="1" hangingPunct="1"/>
            <a:r>
              <a:rPr lang="en-GB" altLang="en-US" sz="2000" smtClean="0"/>
              <a:t>Dowels are often combined with KD fittings such as cam locks in flat-pack furniture.</a:t>
            </a:r>
          </a:p>
          <a:p>
            <a:endParaRPr lang="en-US" altLang="en-US" sz="2000" smtClean="0"/>
          </a:p>
        </p:txBody>
      </p:sp>
      <p:sp>
        <p:nvSpPr>
          <p:cNvPr id="5018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2390"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4299" t="40410" r="27579" b="40736"/>
          <a:stretch>
            <a:fillRect/>
          </a:stretch>
        </p:blipFill>
        <p:spPr bwMode="auto">
          <a:xfrm>
            <a:off x="5076825" y="2565400"/>
            <a:ext cx="3598863"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2390"/>
                                        </p:tgtEl>
                                        <p:attrNameLst>
                                          <p:attrName>style.visibility</p:attrName>
                                        </p:attrNameLst>
                                      </p:cBhvr>
                                      <p:to>
                                        <p:strVal val="visible"/>
                                      </p:to>
                                    </p:set>
                                    <p:animEffect transition="in" filter="fade">
                                      <p:cBhvr>
                                        <p:cTn id="7" dur="1000"/>
                                        <p:tgtEl>
                                          <p:spTgt spid="272390"/>
                                        </p:tgtEl>
                                      </p:cBhvr>
                                    </p:animEffect>
                                    <p:anim calcmode="lin" valueType="num">
                                      <p:cBhvr>
                                        <p:cTn id="8" dur="1000" fill="hold"/>
                                        <p:tgtEl>
                                          <p:spTgt spid="272390"/>
                                        </p:tgtEl>
                                        <p:attrNameLst>
                                          <p:attrName>ppt_x</p:attrName>
                                        </p:attrNameLst>
                                      </p:cBhvr>
                                      <p:tavLst>
                                        <p:tav tm="0">
                                          <p:val>
                                            <p:strVal val="#ppt_x"/>
                                          </p:val>
                                        </p:tav>
                                        <p:tav tm="100000">
                                          <p:val>
                                            <p:strVal val="#ppt_x"/>
                                          </p:val>
                                        </p:tav>
                                      </p:tavLst>
                                    </p:anim>
                                    <p:anim calcmode="lin" valueType="num">
                                      <p:cBhvr>
                                        <p:cTn id="9" dur="1000" fill="hold"/>
                                        <p:tgtEl>
                                          <p:spTgt spid="27239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23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23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2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7"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GB" altLang="en-US" smtClean="0"/>
              <a:t>Box joints (5)</a:t>
            </a:r>
            <a:endParaRPr lang="en-US" altLang="en-US" smtClean="0"/>
          </a:p>
        </p:txBody>
      </p:sp>
      <p:sp>
        <p:nvSpPr>
          <p:cNvPr id="273411" name="Rectangle 3"/>
          <p:cNvSpPr>
            <a:spLocks noGrp="1" noChangeArrowheads="1"/>
          </p:cNvSpPr>
          <p:nvPr>
            <p:ph type="body" idx="1"/>
          </p:nvPr>
        </p:nvSpPr>
        <p:spPr>
          <a:xfrm>
            <a:off x="457200" y="1989138"/>
            <a:ext cx="5194300" cy="4137025"/>
          </a:xfrm>
        </p:spPr>
        <p:txBody>
          <a:bodyPr/>
          <a:lstStyle/>
          <a:p>
            <a:pPr eaLnBrk="1" hangingPunct="1"/>
            <a:r>
              <a:rPr lang="en-GB" altLang="en-US" sz="2000" b="1" smtClean="0"/>
              <a:t>Biscuit joint</a:t>
            </a:r>
            <a:r>
              <a:rPr lang="en-GB" altLang="en-US" sz="2000" smtClean="0"/>
              <a:t> – is used to join manmade boards.</a:t>
            </a:r>
          </a:p>
          <a:p>
            <a:pPr eaLnBrk="1" hangingPunct="1"/>
            <a:r>
              <a:rPr lang="en-GB" altLang="en-US" sz="2000" smtClean="0"/>
              <a:t>A biscuit jointer cuts slots in both halves to be joined, into which an elliptical-shaped biscuit is inserted to make a mechanical connection.</a:t>
            </a:r>
          </a:p>
          <a:p>
            <a:pPr eaLnBrk="1" hangingPunct="1"/>
            <a:r>
              <a:rPr lang="en-GB" altLang="en-US" sz="2000" smtClean="0"/>
              <a:t>The biscuits are elliptical pieces of timber that have been dried and compressed.</a:t>
            </a:r>
          </a:p>
          <a:p>
            <a:pPr eaLnBrk="1" hangingPunct="1"/>
            <a:r>
              <a:rPr lang="en-GB" altLang="en-US" sz="2000" smtClean="0"/>
              <a:t>Once the glue is applied, the biscuit swells and reinforces the joint.</a:t>
            </a:r>
          </a:p>
          <a:p>
            <a:pPr eaLnBrk="1" hangingPunct="1"/>
            <a:r>
              <a:rPr lang="en-GB" altLang="en-US" sz="2000" smtClean="0"/>
              <a:t>Biscuit joints are used extensively in commercial furniture manufacture.</a:t>
            </a:r>
          </a:p>
          <a:p>
            <a:endParaRPr lang="en-US" altLang="en-US" sz="2000" smtClean="0"/>
          </a:p>
        </p:txBody>
      </p:sp>
      <p:sp>
        <p:nvSpPr>
          <p:cNvPr id="5120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3414"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8873" t="59822" r="27579" b="20230"/>
          <a:stretch>
            <a:fillRect/>
          </a:stretch>
        </p:blipFill>
        <p:spPr bwMode="auto">
          <a:xfrm>
            <a:off x="5795963" y="2636838"/>
            <a:ext cx="3167062"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3414"/>
                                        </p:tgtEl>
                                        <p:attrNameLst>
                                          <p:attrName>style.visibility</p:attrName>
                                        </p:attrNameLst>
                                      </p:cBhvr>
                                      <p:to>
                                        <p:strVal val="visible"/>
                                      </p:to>
                                    </p:set>
                                    <p:animEffect transition="in" filter="fade">
                                      <p:cBhvr>
                                        <p:cTn id="7" dur="1000"/>
                                        <p:tgtEl>
                                          <p:spTgt spid="273414"/>
                                        </p:tgtEl>
                                      </p:cBhvr>
                                    </p:animEffect>
                                    <p:anim calcmode="lin" valueType="num">
                                      <p:cBhvr>
                                        <p:cTn id="8" dur="1000" fill="hold"/>
                                        <p:tgtEl>
                                          <p:spTgt spid="273414"/>
                                        </p:tgtEl>
                                        <p:attrNameLst>
                                          <p:attrName>ppt_x</p:attrName>
                                        </p:attrNameLst>
                                      </p:cBhvr>
                                      <p:tavLst>
                                        <p:tav tm="0">
                                          <p:val>
                                            <p:strVal val="#ppt_x"/>
                                          </p:val>
                                        </p:tav>
                                        <p:tav tm="100000">
                                          <p:val>
                                            <p:strVal val="#ppt_x"/>
                                          </p:val>
                                        </p:tav>
                                      </p:tavLst>
                                    </p:anim>
                                    <p:anim calcmode="lin" valueType="num">
                                      <p:cBhvr>
                                        <p:cTn id="9" dur="1000" fill="hold"/>
                                        <p:tgtEl>
                                          <p:spTgt spid="27341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341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341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341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341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34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en-US" smtClean="0"/>
              <a:t>Woodscrews (1)</a:t>
            </a:r>
            <a:endParaRPr lang="en-US" altLang="en-US" smtClean="0"/>
          </a:p>
        </p:txBody>
      </p:sp>
      <p:sp>
        <p:nvSpPr>
          <p:cNvPr id="230403" name="Rectangle 3"/>
          <p:cNvSpPr>
            <a:spLocks noGrp="1" noChangeArrowheads="1"/>
          </p:cNvSpPr>
          <p:nvPr>
            <p:ph type="body" idx="1"/>
          </p:nvPr>
        </p:nvSpPr>
        <p:spPr>
          <a:xfrm>
            <a:off x="457200" y="1989138"/>
            <a:ext cx="3538538" cy="4137025"/>
          </a:xfrm>
        </p:spPr>
        <p:txBody>
          <a:bodyPr/>
          <a:lstStyle/>
          <a:p>
            <a:pPr eaLnBrk="1" hangingPunct="1"/>
            <a:r>
              <a:rPr lang="en-GB" altLang="en-US" sz="2000" smtClean="0"/>
              <a:t>Woodscrews provide a neat, strong method of joining timber, and they can be removed easily. </a:t>
            </a:r>
          </a:p>
          <a:p>
            <a:pPr eaLnBrk="1" hangingPunct="1"/>
            <a:r>
              <a:rPr lang="en-GB" altLang="en-US" sz="2000" smtClean="0"/>
              <a:t>Woodscrews are classified by their length, gauge (diameter), material and type of head.</a:t>
            </a:r>
          </a:p>
          <a:p>
            <a:pPr eaLnBrk="1" hangingPunct="1"/>
            <a:r>
              <a:rPr lang="en-GB" altLang="en-US" sz="2000" smtClean="0"/>
              <a:t>Woodscrews have a tapering thread that comes to a point.</a:t>
            </a:r>
          </a:p>
          <a:p>
            <a:endParaRPr lang="en-US" altLang="en-US" sz="2000" smtClean="0"/>
          </a:p>
        </p:txBody>
      </p:sp>
      <p:sp>
        <p:nvSpPr>
          <p:cNvPr id="61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0406"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276475"/>
            <a:ext cx="4392613"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30406"/>
                                        </p:tgtEl>
                                        <p:attrNameLst>
                                          <p:attrName>style.visibility</p:attrName>
                                        </p:attrNameLst>
                                      </p:cBhvr>
                                      <p:to>
                                        <p:strVal val="visible"/>
                                      </p:to>
                                    </p:set>
                                    <p:animEffect transition="in" filter="fade">
                                      <p:cBhvr>
                                        <p:cTn id="7" dur="1000"/>
                                        <p:tgtEl>
                                          <p:spTgt spid="230406"/>
                                        </p:tgtEl>
                                      </p:cBhvr>
                                    </p:animEffect>
                                    <p:anim calcmode="lin" valueType="num">
                                      <p:cBhvr>
                                        <p:cTn id="8" dur="1000" fill="hold"/>
                                        <p:tgtEl>
                                          <p:spTgt spid="230406"/>
                                        </p:tgtEl>
                                        <p:attrNameLst>
                                          <p:attrName>ppt_x</p:attrName>
                                        </p:attrNameLst>
                                      </p:cBhvr>
                                      <p:tavLst>
                                        <p:tav tm="0">
                                          <p:val>
                                            <p:strVal val="#ppt_x"/>
                                          </p:val>
                                        </p:tav>
                                        <p:tav tm="100000">
                                          <p:val>
                                            <p:strVal val="#ppt_x"/>
                                          </p:val>
                                        </p:tav>
                                      </p:tavLst>
                                    </p:anim>
                                    <p:anim calcmode="lin" valueType="num">
                                      <p:cBhvr>
                                        <p:cTn id="9" dur="1000" fill="hold"/>
                                        <p:tgtEl>
                                          <p:spTgt spid="23040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040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040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0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GB" altLang="en-US" smtClean="0"/>
              <a:t>Box joints (6)</a:t>
            </a:r>
            <a:endParaRPr lang="en-US" altLang="en-US" smtClean="0"/>
          </a:p>
        </p:txBody>
      </p:sp>
      <p:sp>
        <p:nvSpPr>
          <p:cNvPr id="274435" name="Rectangle 3"/>
          <p:cNvSpPr>
            <a:spLocks noGrp="1" noChangeArrowheads="1"/>
          </p:cNvSpPr>
          <p:nvPr>
            <p:ph type="body" idx="1"/>
          </p:nvPr>
        </p:nvSpPr>
        <p:spPr>
          <a:xfrm>
            <a:off x="457200" y="1989138"/>
            <a:ext cx="4619625" cy="4137025"/>
          </a:xfrm>
        </p:spPr>
        <p:txBody>
          <a:bodyPr/>
          <a:lstStyle/>
          <a:p>
            <a:pPr eaLnBrk="1" hangingPunct="1"/>
            <a:r>
              <a:rPr lang="en-GB" altLang="en-US" sz="2000" b="1" smtClean="0"/>
              <a:t>Housing joint</a:t>
            </a:r>
            <a:r>
              <a:rPr lang="en-GB" altLang="en-US" sz="2000" smtClean="0"/>
              <a:t> – is used to secure shelves and partitions in carcass constructions. </a:t>
            </a:r>
          </a:p>
          <a:p>
            <a:pPr eaLnBrk="1" hangingPunct="1"/>
            <a:r>
              <a:rPr lang="en-GB" altLang="en-US" sz="2000" smtClean="0"/>
              <a:t>A </a:t>
            </a:r>
            <a:r>
              <a:rPr lang="en-GB" altLang="en-US" sz="2000" b="1" smtClean="0"/>
              <a:t>through housing</a:t>
            </a:r>
            <a:r>
              <a:rPr lang="en-GB" altLang="en-US" sz="2000" smtClean="0"/>
              <a:t> is the simplest to construct. </a:t>
            </a:r>
          </a:p>
          <a:p>
            <a:pPr eaLnBrk="1" hangingPunct="1"/>
            <a:r>
              <a:rPr lang="en-GB" altLang="en-US" sz="2000" smtClean="0"/>
              <a:t>If it is desirable that the joint does not show, a </a:t>
            </a:r>
            <a:r>
              <a:rPr lang="en-GB" altLang="en-US" sz="2000" b="1" smtClean="0"/>
              <a:t>stopped housing</a:t>
            </a:r>
            <a:r>
              <a:rPr lang="en-GB" altLang="en-US" sz="2000" smtClean="0"/>
              <a:t> can be used.</a:t>
            </a:r>
          </a:p>
          <a:p>
            <a:pPr eaLnBrk="1" hangingPunct="1"/>
            <a:r>
              <a:rPr lang="en-GB" altLang="en-US" sz="2000" smtClean="0"/>
              <a:t>If there is a danger of the joint being pulled apart, the </a:t>
            </a:r>
            <a:r>
              <a:rPr lang="en-GB" altLang="en-US" sz="2000" b="1" smtClean="0"/>
              <a:t>dovetail housing</a:t>
            </a:r>
            <a:r>
              <a:rPr lang="en-GB" altLang="en-US" sz="2000" smtClean="0"/>
              <a:t> provides additional lateral strength. They can be through or stopped.</a:t>
            </a:r>
          </a:p>
          <a:p>
            <a:endParaRPr lang="en-US" altLang="en-US" sz="2000" smtClean="0"/>
          </a:p>
        </p:txBody>
      </p:sp>
      <p:sp>
        <p:nvSpPr>
          <p:cNvPr id="522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4439" name="Picture 7" descr="(A)U32"/>
          <p:cNvPicPr>
            <a:picLocks noChangeAspect="1" noChangeArrowheads="1"/>
          </p:cNvPicPr>
          <p:nvPr/>
        </p:nvPicPr>
        <p:blipFill>
          <a:blip r:embed="rId2">
            <a:extLst>
              <a:ext uri="{28A0092B-C50C-407E-A947-70E740481C1C}">
                <a14:useLocalDpi xmlns:a14="http://schemas.microsoft.com/office/drawing/2010/main" val="0"/>
              </a:ext>
            </a:extLst>
          </a:blip>
          <a:srcRect l="30498" t="43765" r="20920" b="23990"/>
          <a:stretch>
            <a:fillRect/>
          </a:stretch>
        </p:blipFill>
        <p:spPr bwMode="auto">
          <a:xfrm>
            <a:off x="5148263" y="2205038"/>
            <a:ext cx="3671887"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4439"/>
                                        </p:tgtEl>
                                        <p:attrNameLst>
                                          <p:attrName>style.visibility</p:attrName>
                                        </p:attrNameLst>
                                      </p:cBhvr>
                                      <p:to>
                                        <p:strVal val="visible"/>
                                      </p:to>
                                    </p:set>
                                    <p:animEffect transition="in" filter="fade">
                                      <p:cBhvr>
                                        <p:cTn id="7" dur="1000"/>
                                        <p:tgtEl>
                                          <p:spTgt spid="274439"/>
                                        </p:tgtEl>
                                      </p:cBhvr>
                                    </p:animEffect>
                                    <p:anim calcmode="lin" valueType="num">
                                      <p:cBhvr>
                                        <p:cTn id="8" dur="1000" fill="hold"/>
                                        <p:tgtEl>
                                          <p:spTgt spid="274439"/>
                                        </p:tgtEl>
                                        <p:attrNameLst>
                                          <p:attrName>ppt_x</p:attrName>
                                        </p:attrNameLst>
                                      </p:cBhvr>
                                      <p:tavLst>
                                        <p:tav tm="0">
                                          <p:val>
                                            <p:strVal val="#ppt_x"/>
                                          </p:val>
                                        </p:tav>
                                        <p:tav tm="100000">
                                          <p:val>
                                            <p:strVal val="#ppt_x"/>
                                          </p:val>
                                        </p:tav>
                                      </p:tavLst>
                                    </p:anim>
                                    <p:anim calcmode="lin" valueType="num">
                                      <p:cBhvr>
                                        <p:cTn id="9" dur="1000" fill="hold"/>
                                        <p:tgtEl>
                                          <p:spTgt spid="27443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443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443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443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44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ltLang="en-US" smtClean="0"/>
              <a:t>Frame joints (1)</a:t>
            </a:r>
            <a:endParaRPr lang="en-US" altLang="en-US" smtClean="0"/>
          </a:p>
        </p:txBody>
      </p:sp>
      <p:sp>
        <p:nvSpPr>
          <p:cNvPr id="275459" name="Rectangle 3"/>
          <p:cNvSpPr>
            <a:spLocks noGrp="1" noChangeArrowheads="1"/>
          </p:cNvSpPr>
          <p:nvPr>
            <p:ph type="body" idx="1"/>
          </p:nvPr>
        </p:nvSpPr>
        <p:spPr>
          <a:xfrm>
            <a:off x="457200" y="1989138"/>
            <a:ext cx="5194300" cy="4137025"/>
          </a:xfrm>
        </p:spPr>
        <p:txBody>
          <a:bodyPr/>
          <a:lstStyle/>
          <a:p>
            <a:pPr eaLnBrk="1" hangingPunct="1"/>
            <a:r>
              <a:rPr lang="en-GB" altLang="en-US" sz="1700" smtClean="0"/>
              <a:t>Frame joints fall into two broad groups: flat frame joints and three-dimensional frame joints.</a:t>
            </a:r>
          </a:p>
          <a:p>
            <a:pPr eaLnBrk="1" hangingPunct="1"/>
            <a:r>
              <a:rPr lang="en-GB" altLang="en-US" sz="1700" b="1" smtClean="0"/>
              <a:t>Flat frame joints</a:t>
            </a:r>
            <a:r>
              <a:rPr lang="en-GB" altLang="en-US" sz="1700" smtClean="0"/>
              <a:t> are used to construct picture frames, door frames and window frames. </a:t>
            </a:r>
          </a:p>
          <a:p>
            <a:pPr eaLnBrk="1" hangingPunct="1"/>
            <a:r>
              <a:rPr lang="en-GB" altLang="en-US" sz="1700" smtClean="0"/>
              <a:t>Joints used in the manufacture of flat frames include:</a:t>
            </a:r>
          </a:p>
          <a:p>
            <a:pPr eaLnBrk="1" hangingPunct="1">
              <a:buFontTx/>
              <a:buNone/>
            </a:pPr>
            <a:r>
              <a:rPr lang="en-GB" altLang="en-US" sz="1700" smtClean="0"/>
              <a:t>	</a:t>
            </a:r>
            <a:r>
              <a:rPr lang="en-GB" altLang="en-US" sz="1700" smtClean="0">
                <a:cs typeface="Arial" panose="020B0604020202020204" pitchFamily="34" charset="0"/>
              </a:rPr>
              <a:t>– </a:t>
            </a:r>
            <a:r>
              <a:rPr lang="en-GB" altLang="en-US" sz="1700" smtClean="0"/>
              <a:t>butt joint (A, B, C)</a:t>
            </a:r>
          </a:p>
          <a:p>
            <a:pPr eaLnBrk="1" hangingPunct="1">
              <a:buSzPct val="150000"/>
              <a:buFontTx/>
              <a:buNone/>
            </a:pPr>
            <a:r>
              <a:rPr lang="en-GB" altLang="en-US" sz="1700" smtClean="0"/>
              <a:t>	</a:t>
            </a:r>
            <a:r>
              <a:rPr lang="en-GB" altLang="en-US" sz="1700" smtClean="0">
                <a:cs typeface="Arial" panose="020B0604020202020204" pitchFamily="34" charset="0"/>
              </a:rPr>
              <a:t>– </a:t>
            </a:r>
            <a:r>
              <a:rPr lang="en-GB" altLang="en-US" sz="1700" smtClean="0"/>
              <a:t>mitre joint (D)</a:t>
            </a:r>
          </a:p>
          <a:p>
            <a:pPr eaLnBrk="1" hangingPunct="1">
              <a:buSzPct val="150000"/>
              <a:buFontTx/>
              <a:buNone/>
            </a:pPr>
            <a:r>
              <a:rPr lang="en-GB" altLang="en-US" sz="1700" smtClean="0"/>
              <a:t>	</a:t>
            </a:r>
            <a:r>
              <a:rPr lang="en-GB" altLang="en-US" sz="1700" smtClean="0">
                <a:cs typeface="Arial" panose="020B0604020202020204" pitchFamily="34" charset="0"/>
              </a:rPr>
              <a:t>– </a:t>
            </a:r>
            <a:r>
              <a:rPr lang="en-GB" altLang="en-US" sz="1700" smtClean="0"/>
              <a:t>halving joint (A, B, C)</a:t>
            </a:r>
          </a:p>
          <a:p>
            <a:pPr eaLnBrk="1" hangingPunct="1">
              <a:buSzPct val="150000"/>
              <a:buFontTx/>
              <a:buNone/>
            </a:pPr>
            <a:r>
              <a:rPr lang="en-GB" altLang="en-US" sz="1700" smtClean="0"/>
              <a:t>	</a:t>
            </a:r>
            <a:r>
              <a:rPr lang="en-GB" altLang="en-US" sz="1700" smtClean="0">
                <a:cs typeface="Arial" panose="020B0604020202020204" pitchFamily="34" charset="0"/>
              </a:rPr>
              <a:t>– </a:t>
            </a:r>
            <a:r>
              <a:rPr lang="en-GB" altLang="en-US" sz="1700" smtClean="0"/>
              <a:t>bridle joint (A, B )</a:t>
            </a:r>
          </a:p>
          <a:p>
            <a:pPr eaLnBrk="1" hangingPunct="1">
              <a:buSzPct val="150000"/>
              <a:buFontTx/>
              <a:buNone/>
            </a:pPr>
            <a:r>
              <a:rPr lang="en-GB" altLang="en-US" sz="1700" smtClean="0"/>
              <a:t>	</a:t>
            </a:r>
            <a:r>
              <a:rPr lang="en-GB" altLang="en-US" sz="1700" smtClean="0">
                <a:cs typeface="Arial" panose="020B0604020202020204" pitchFamily="34" charset="0"/>
              </a:rPr>
              <a:t>– </a:t>
            </a:r>
            <a:r>
              <a:rPr lang="en-GB" altLang="en-US" sz="1700" smtClean="0"/>
              <a:t>mortise and tenon joint (A, B, C)</a:t>
            </a:r>
          </a:p>
          <a:p>
            <a:pPr eaLnBrk="1" hangingPunct="1">
              <a:buSzPct val="150000"/>
              <a:buFontTx/>
              <a:buNone/>
            </a:pPr>
            <a:r>
              <a:rPr lang="en-GB" altLang="en-US" sz="1700" smtClean="0"/>
              <a:t>	</a:t>
            </a:r>
            <a:r>
              <a:rPr lang="en-GB" altLang="en-US" sz="1700" smtClean="0">
                <a:cs typeface="Arial" panose="020B0604020202020204" pitchFamily="34" charset="0"/>
              </a:rPr>
              <a:t>– </a:t>
            </a:r>
            <a:r>
              <a:rPr lang="en-GB" altLang="en-US" sz="1700" smtClean="0"/>
              <a:t>dowel joint (A, B, C).</a:t>
            </a:r>
          </a:p>
          <a:p>
            <a:pPr algn="just" eaLnBrk="1" hangingPunct="1"/>
            <a:endParaRPr lang="en-GB" altLang="en-US" sz="1700" smtClean="0"/>
          </a:p>
          <a:p>
            <a:endParaRPr lang="en-US" altLang="en-US" sz="1700" smtClean="0"/>
          </a:p>
        </p:txBody>
      </p:sp>
      <p:sp>
        <p:nvSpPr>
          <p:cNvPr id="5325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5462"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1444" t="44434" r="32346" b="11104"/>
          <a:stretch>
            <a:fillRect/>
          </a:stretch>
        </p:blipFill>
        <p:spPr bwMode="auto">
          <a:xfrm>
            <a:off x="5651500" y="1196975"/>
            <a:ext cx="29845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5462"/>
                                        </p:tgtEl>
                                        <p:attrNameLst>
                                          <p:attrName>style.visibility</p:attrName>
                                        </p:attrNameLst>
                                      </p:cBhvr>
                                      <p:to>
                                        <p:strVal val="visible"/>
                                      </p:to>
                                    </p:set>
                                    <p:animEffect transition="in" filter="fade">
                                      <p:cBhvr>
                                        <p:cTn id="7" dur="1000"/>
                                        <p:tgtEl>
                                          <p:spTgt spid="275462"/>
                                        </p:tgtEl>
                                      </p:cBhvr>
                                    </p:animEffect>
                                    <p:anim calcmode="lin" valueType="num">
                                      <p:cBhvr>
                                        <p:cTn id="8" dur="1000" fill="hold"/>
                                        <p:tgtEl>
                                          <p:spTgt spid="275462"/>
                                        </p:tgtEl>
                                        <p:attrNameLst>
                                          <p:attrName>ppt_x</p:attrName>
                                        </p:attrNameLst>
                                      </p:cBhvr>
                                      <p:tavLst>
                                        <p:tav tm="0">
                                          <p:val>
                                            <p:strVal val="#ppt_x"/>
                                          </p:val>
                                        </p:tav>
                                        <p:tav tm="100000">
                                          <p:val>
                                            <p:strVal val="#ppt_x"/>
                                          </p:val>
                                        </p:tav>
                                      </p:tavLst>
                                    </p:anim>
                                    <p:anim calcmode="lin" valueType="num">
                                      <p:cBhvr>
                                        <p:cTn id="9" dur="1000" fill="hold"/>
                                        <p:tgtEl>
                                          <p:spTgt spid="27546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54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545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545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545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5459">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75459">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75459">
                                            <p:txEl>
                                              <p:pRg st="6" end="6"/>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75459">
                                            <p:txEl>
                                              <p:pRg st="7" end="7"/>
                                            </p:txEl>
                                          </p:spTgt>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7545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altLang="en-US" smtClean="0"/>
              <a:t>Frame joints (2)</a:t>
            </a:r>
            <a:endParaRPr lang="en-US" altLang="en-US" smtClean="0"/>
          </a:p>
        </p:txBody>
      </p:sp>
      <p:sp>
        <p:nvSpPr>
          <p:cNvPr id="276483" name="Rectangle 3"/>
          <p:cNvSpPr>
            <a:spLocks noGrp="1" noChangeArrowheads="1"/>
          </p:cNvSpPr>
          <p:nvPr>
            <p:ph type="body" idx="1"/>
          </p:nvPr>
        </p:nvSpPr>
        <p:spPr>
          <a:xfrm>
            <a:off x="457200" y="1989138"/>
            <a:ext cx="4475163" cy="4137025"/>
          </a:xfrm>
        </p:spPr>
        <p:txBody>
          <a:bodyPr/>
          <a:lstStyle/>
          <a:p>
            <a:pPr eaLnBrk="1" hangingPunct="1"/>
            <a:r>
              <a:rPr lang="en-GB" altLang="en-US" sz="2000" b="1" smtClean="0"/>
              <a:t>Three-dimensional frame joints</a:t>
            </a:r>
            <a:r>
              <a:rPr lang="en-GB" altLang="en-US" sz="2000" smtClean="0"/>
              <a:t> are used to construct tables, chairs, beds and buildings where three or more pieces of timber meet. </a:t>
            </a:r>
          </a:p>
          <a:p>
            <a:pPr eaLnBrk="1" hangingPunct="1"/>
            <a:r>
              <a:rPr lang="en-GB" altLang="en-US" sz="2000" smtClean="0"/>
              <a:t>Joints used in the manufacture of three-dimensional frames include:</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halving joints (C)</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bridle joints (C)</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mortise and tenon joints (A, B, C)</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dowel joints (A, B, C).</a:t>
            </a:r>
          </a:p>
          <a:p>
            <a:pPr algn="just" eaLnBrk="1" hangingPunct="1">
              <a:buFontTx/>
              <a:buNone/>
            </a:pPr>
            <a:endParaRPr lang="en-GB" altLang="en-US" sz="2000" smtClean="0"/>
          </a:p>
          <a:p>
            <a:endParaRPr lang="en-US" altLang="en-US" sz="2000" smtClean="0"/>
          </a:p>
        </p:txBody>
      </p:sp>
      <p:sp>
        <p:nvSpPr>
          <p:cNvPr id="542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6486"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0960" t="43781" r="24742" b="13806"/>
          <a:stretch>
            <a:fillRect/>
          </a:stretch>
        </p:blipFill>
        <p:spPr bwMode="auto">
          <a:xfrm>
            <a:off x="5219700" y="1412875"/>
            <a:ext cx="350837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76486"/>
                                        </p:tgtEl>
                                        <p:attrNameLst>
                                          <p:attrName>style.visibility</p:attrName>
                                        </p:attrNameLst>
                                      </p:cBhvr>
                                      <p:to>
                                        <p:strVal val="visible"/>
                                      </p:to>
                                    </p:set>
                                    <p:animEffect transition="in" filter="fade">
                                      <p:cBhvr>
                                        <p:cTn id="7" dur="1000"/>
                                        <p:tgtEl>
                                          <p:spTgt spid="276486"/>
                                        </p:tgtEl>
                                      </p:cBhvr>
                                    </p:animEffect>
                                    <p:anim calcmode="lin" valueType="num">
                                      <p:cBhvr>
                                        <p:cTn id="8" dur="1000" fill="hold"/>
                                        <p:tgtEl>
                                          <p:spTgt spid="276486"/>
                                        </p:tgtEl>
                                        <p:attrNameLst>
                                          <p:attrName>ppt_x</p:attrName>
                                        </p:attrNameLst>
                                      </p:cBhvr>
                                      <p:tavLst>
                                        <p:tav tm="0">
                                          <p:val>
                                            <p:strVal val="#ppt_x"/>
                                          </p:val>
                                        </p:tav>
                                        <p:tav tm="100000">
                                          <p:val>
                                            <p:strVal val="#ppt_x"/>
                                          </p:val>
                                        </p:tav>
                                      </p:tavLst>
                                    </p:anim>
                                    <p:anim calcmode="lin" valueType="num">
                                      <p:cBhvr>
                                        <p:cTn id="9" dur="1000" fill="hold"/>
                                        <p:tgtEl>
                                          <p:spTgt spid="27648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64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64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648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648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6483">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764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ltLang="en-US" smtClean="0"/>
              <a:t>Frame joints (3)</a:t>
            </a:r>
            <a:endParaRPr lang="en-US" altLang="en-US" smtClean="0"/>
          </a:p>
        </p:txBody>
      </p:sp>
      <p:sp>
        <p:nvSpPr>
          <p:cNvPr id="278531" name="Rectangle 3"/>
          <p:cNvSpPr>
            <a:spLocks noGrp="1" noChangeArrowheads="1"/>
          </p:cNvSpPr>
          <p:nvPr>
            <p:ph type="body" idx="1"/>
          </p:nvPr>
        </p:nvSpPr>
        <p:spPr>
          <a:xfrm>
            <a:off x="457200" y="1989138"/>
            <a:ext cx="4906963" cy="4137025"/>
          </a:xfrm>
        </p:spPr>
        <p:txBody>
          <a:bodyPr/>
          <a:lstStyle/>
          <a:p>
            <a:pPr eaLnBrk="1" hangingPunct="1"/>
            <a:r>
              <a:rPr lang="en-GB" altLang="en-US" sz="2000" b="1" smtClean="0"/>
              <a:t>Butt joint</a:t>
            </a:r>
            <a:r>
              <a:rPr lang="en-GB" altLang="en-US" sz="2000" smtClean="0"/>
              <a:t> – is the simplest and quickest to construct; however, it is not very strong. It can be reinforced by dovetail nailing and corner blocks.</a:t>
            </a:r>
          </a:p>
          <a:p>
            <a:pPr eaLnBrk="1" hangingPunct="1"/>
            <a:r>
              <a:rPr lang="en-GB" altLang="en-US" sz="2000" b="1" smtClean="0"/>
              <a:t>Mitre joint</a:t>
            </a:r>
            <a:r>
              <a:rPr lang="en-GB" altLang="en-US" sz="2000" smtClean="0"/>
              <a:t> – is made by cutting both pieces to be joined at the same angle </a:t>
            </a:r>
            <a:r>
              <a:rPr lang="en-GB" altLang="en-US" sz="2000" smtClean="0">
                <a:cs typeface="Arial" panose="020B0604020202020204" pitchFamily="34" charset="0"/>
              </a:rPr>
              <a:t>– </a:t>
            </a:r>
            <a:r>
              <a:rPr lang="en-GB" altLang="en-US" sz="2000" smtClean="0"/>
              <a:t>45</a:t>
            </a:r>
            <a:r>
              <a:rPr lang="en-GB" altLang="en-US" sz="2000" smtClean="0">
                <a:cs typeface="Arial" panose="020B0604020202020204" pitchFamily="34" charset="0"/>
              </a:rPr>
              <a:t>°</a:t>
            </a:r>
            <a:r>
              <a:rPr lang="en-GB" altLang="en-US" sz="2000" smtClean="0"/>
              <a:t> for a square or rectangular frame. </a:t>
            </a:r>
          </a:p>
          <a:p>
            <a:pPr eaLnBrk="1" hangingPunct="1"/>
            <a:r>
              <a:rPr lang="en-GB" altLang="en-US" sz="2000" smtClean="0"/>
              <a:t>No end grain is shown. </a:t>
            </a:r>
          </a:p>
          <a:p>
            <a:pPr eaLnBrk="1" hangingPunct="1"/>
            <a:r>
              <a:rPr lang="en-GB" altLang="en-US" sz="2000" smtClean="0"/>
              <a:t>The mitre can be reinforced by nailing, or by the insertion of veneer keys into saw cuts made across the joint.</a:t>
            </a:r>
          </a:p>
          <a:p>
            <a:endParaRPr lang="en-US" altLang="en-US" sz="2000" smtClean="0"/>
          </a:p>
        </p:txBody>
      </p:sp>
      <p:sp>
        <p:nvSpPr>
          <p:cNvPr id="5530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8534"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8566" t="37039" r="33292" b="14474"/>
          <a:stretch>
            <a:fillRect/>
          </a:stretch>
        </p:blipFill>
        <p:spPr bwMode="auto">
          <a:xfrm>
            <a:off x="5795963" y="1196975"/>
            <a:ext cx="28829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8534"/>
                                        </p:tgtEl>
                                        <p:attrNameLst>
                                          <p:attrName>style.visibility</p:attrName>
                                        </p:attrNameLst>
                                      </p:cBhvr>
                                      <p:to>
                                        <p:strVal val="visible"/>
                                      </p:to>
                                    </p:set>
                                    <p:animEffect transition="in" filter="fade">
                                      <p:cBhvr>
                                        <p:cTn id="7" dur="1000"/>
                                        <p:tgtEl>
                                          <p:spTgt spid="278534"/>
                                        </p:tgtEl>
                                      </p:cBhvr>
                                    </p:animEffect>
                                    <p:anim calcmode="lin" valueType="num">
                                      <p:cBhvr>
                                        <p:cTn id="8" dur="1000" fill="hold"/>
                                        <p:tgtEl>
                                          <p:spTgt spid="278534"/>
                                        </p:tgtEl>
                                        <p:attrNameLst>
                                          <p:attrName>ppt_x</p:attrName>
                                        </p:attrNameLst>
                                      </p:cBhvr>
                                      <p:tavLst>
                                        <p:tav tm="0">
                                          <p:val>
                                            <p:strVal val="#ppt_x"/>
                                          </p:val>
                                        </p:tav>
                                        <p:tav tm="100000">
                                          <p:val>
                                            <p:strVal val="#ppt_x"/>
                                          </p:val>
                                        </p:tav>
                                      </p:tavLst>
                                    </p:anim>
                                    <p:anim calcmode="lin" valueType="num">
                                      <p:cBhvr>
                                        <p:cTn id="9" dur="1000" fill="hold"/>
                                        <p:tgtEl>
                                          <p:spTgt spid="27853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853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853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853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8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1"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ltLang="en-US" smtClean="0"/>
              <a:t>Frame joints (4)</a:t>
            </a:r>
            <a:endParaRPr lang="en-US" altLang="en-US" smtClean="0"/>
          </a:p>
        </p:txBody>
      </p:sp>
      <p:sp>
        <p:nvSpPr>
          <p:cNvPr id="279555" name="Rectangle 3"/>
          <p:cNvSpPr>
            <a:spLocks noGrp="1" noChangeArrowheads="1"/>
          </p:cNvSpPr>
          <p:nvPr>
            <p:ph type="body" idx="1"/>
          </p:nvPr>
        </p:nvSpPr>
        <p:spPr>
          <a:xfrm>
            <a:off x="457200" y="1989138"/>
            <a:ext cx="4691063" cy="4137025"/>
          </a:xfrm>
        </p:spPr>
        <p:txBody>
          <a:bodyPr/>
          <a:lstStyle/>
          <a:p>
            <a:pPr eaLnBrk="1" hangingPunct="1"/>
            <a:r>
              <a:rPr lang="en-GB" altLang="en-US" sz="2000" b="1" smtClean="0"/>
              <a:t>Halving joints</a:t>
            </a:r>
            <a:r>
              <a:rPr lang="en-GB" altLang="en-US" sz="2000" smtClean="0"/>
              <a:t> </a:t>
            </a:r>
            <a:r>
              <a:rPr lang="en-GB" altLang="en-US" sz="2000" smtClean="0">
                <a:cs typeface="Arial" panose="020B0604020202020204" pitchFamily="34" charset="0"/>
              </a:rPr>
              <a:t>–</a:t>
            </a:r>
            <a:r>
              <a:rPr lang="en-GB" altLang="en-US" sz="2000" smtClean="0"/>
              <a:t> are stronger than butt joints, thanks to the increased gluing area.</a:t>
            </a:r>
          </a:p>
          <a:p>
            <a:pPr eaLnBrk="1" hangingPunct="1"/>
            <a:r>
              <a:rPr lang="en-GB" altLang="en-US" sz="2000" smtClean="0"/>
              <a:t>They can be reinforced by dovetail nailing, screwing or dowelling.</a:t>
            </a:r>
          </a:p>
          <a:p>
            <a:pPr eaLnBrk="1" hangingPunct="1"/>
            <a:r>
              <a:rPr lang="en-GB" altLang="en-US" sz="2000" smtClean="0"/>
              <a:t>Halving joints are made by removing half of the material thickness from both pieces at the point where they intersect.</a:t>
            </a:r>
          </a:p>
          <a:p>
            <a:pPr eaLnBrk="1" hangingPunct="1"/>
            <a:r>
              <a:rPr lang="en-GB" altLang="en-US" sz="2000" smtClean="0"/>
              <a:t>Halving joints can be used to make corner, tee and cross joins.</a:t>
            </a:r>
          </a:p>
          <a:p>
            <a:endParaRPr lang="en-US" altLang="en-US" sz="2000" smtClean="0"/>
          </a:p>
        </p:txBody>
      </p:sp>
      <p:sp>
        <p:nvSpPr>
          <p:cNvPr id="563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79558"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6675" t="36357" r="31401" b="17845"/>
          <a:stretch>
            <a:fillRect/>
          </a:stretch>
        </p:blipFill>
        <p:spPr bwMode="auto">
          <a:xfrm>
            <a:off x="5508625" y="1412875"/>
            <a:ext cx="316865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9558"/>
                                        </p:tgtEl>
                                        <p:attrNameLst>
                                          <p:attrName>style.visibility</p:attrName>
                                        </p:attrNameLst>
                                      </p:cBhvr>
                                      <p:to>
                                        <p:strVal val="visible"/>
                                      </p:to>
                                    </p:set>
                                    <p:anim calcmode="lin" valueType="num">
                                      <p:cBhvr>
                                        <p:cTn id="7" dur="1000" fill="hold"/>
                                        <p:tgtEl>
                                          <p:spTgt spid="279558"/>
                                        </p:tgtEl>
                                        <p:attrNameLst>
                                          <p:attrName>ppt_x</p:attrName>
                                        </p:attrNameLst>
                                      </p:cBhvr>
                                      <p:tavLst>
                                        <p:tav tm="0">
                                          <p:val>
                                            <p:strVal val="#ppt_x-.2"/>
                                          </p:val>
                                        </p:tav>
                                        <p:tav tm="100000">
                                          <p:val>
                                            <p:strVal val="#ppt_x"/>
                                          </p:val>
                                        </p:tav>
                                      </p:tavLst>
                                    </p:anim>
                                    <p:anim calcmode="lin" valueType="num">
                                      <p:cBhvr>
                                        <p:cTn id="8" dur="1000" fill="hold"/>
                                        <p:tgtEl>
                                          <p:spTgt spid="2795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95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955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955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955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9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5"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GB" altLang="en-US" smtClean="0"/>
              <a:t>Frame joints (5)</a:t>
            </a:r>
            <a:endParaRPr lang="en-US" altLang="en-US" smtClean="0"/>
          </a:p>
        </p:txBody>
      </p:sp>
      <p:sp>
        <p:nvSpPr>
          <p:cNvPr id="280579" name="Rectangle 3"/>
          <p:cNvSpPr>
            <a:spLocks noGrp="1" noChangeArrowheads="1"/>
          </p:cNvSpPr>
          <p:nvPr>
            <p:ph type="body" idx="1"/>
          </p:nvPr>
        </p:nvSpPr>
        <p:spPr>
          <a:xfrm>
            <a:off x="457200" y="1989138"/>
            <a:ext cx="4835525" cy="4137025"/>
          </a:xfrm>
        </p:spPr>
        <p:txBody>
          <a:bodyPr/>
          <a:lstStyle/>
          <a:p>
            <a:pPr eaLnBrk="1" hangingPunct="1"/>
            <a:r>
              <a:rPr lang="en-GB" altLang="en-US" sz="2000" b="1" smtClean="0"/>
              <a:t>Bridle joints</a:t>
            </a:r>
            <a:r>
              <a:rPr lang="en-GB" altLang="en-US" sz="2000" smtClean="0"/>
              <a:t> </a:t>
            </a:r>
            <a:r>
              <a:rPr lang="en-GB" altLang="en-US" sz="2000" smtClean="0">
                <a:cs typeface="Arial" panose="020B0604020202020204" pitchFamily="34" charset="0"/>
              </a:rPr>
              <a:t>–</a:t>
            </a:r>
            <a:r>
              <a:rPr lang="en-GB" altLang="en-US" sz="2000" smtClean="0"/>
              <a:t> are stronger than halving joints, thanks to the increased gluing area.</a:t>
            </a:r>
          </a:p>
          <a:p>
            <a:pPr eaLnBrk="1" hangingPunct="1"/>
            <a:r>
              <a:rPr lang="en-GB" altLang="en-US" sz="2000" smtClean="0"/>
              <a:t>They can be reinforced by dovetail nailing, screwing or dowelling.</a:t>
            </a:r>
          </a:p>
          <a:p>
            <a:pPr eaLnBrk="1" hangingPunct="1"/>
            <a:r>
              <a:rPr lang="en-GB" altLang="en-US" sz="2000" smtClean="0"/>
              <a:t>Bridle joints are made by removing the material thickness in thirds from both pieces at the point where they intersect.</a:t>
            </a:r>
          </a:p>
          <a:p>
            <a:pPr eaLnBrk="1" hangingPunct="1"/>
            <a:r>
              <a:rPr lang="en-GB" altLang="en-US" sz="2000" smtClean="0"/>
              <a:t>Bridle joints can be used to make corner and tee joins.</a:t>
            </a:r>
          </a:p>
          <a:p>
            <a:endParaRPr lang="en-US" altLang="en-US" sz="2000" smtClean="0"/>
          </a:p>
        </p:txBody>
      </p:sp>
      <p:sp>
        <p:nvSpPr>
          <p:cNvPr id="573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0582"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1442" t="33002" r="25226" b="10437"/>
          <a:stretch>
            <a:fillRect/>
          </a:stretch>
        </p:blipFill>
        <p:spPr bwMode="auto">
          <a:xfrm>
            <a:off x="5867400" y="1268413"/>
            <a:ext cx="2651125"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80582"/>
                                        </p:tgtEl>
                                        <p:attrNameLst>
                                          <p:attrName>style.visibility</p:attrName>
                                        </p:attrNameLst>
                                      </p:cBhvr>
                                      <p:to>
                                        <p:strVal val="visible"/>
                                      </p:to>
                                    </p:set>
                                    <p:animEffect transition="in" filter="fade">
                                      <p:cBhvr>
                                        <p:cTn id="7" dur="1000"/>
                                        <p:tgtEl>
                                          <p:spTgt spid="280582"/>
                                        </p:tgtEl>
                                      </p:cBhvr>
                                    </p:animEffect>
                                    <p:anim calcmode="lin" valueType="num">
                                      <p:cBhvr>
                                        <p:cTn id="8" dur="1000" fill="hold"/>
                                        <p:tgtEl>
                                          <p:spTgt spid="280582"/>
                                        </p:tgtEl>
                                        <p:attrNameLst>
                                          <p:attrName>ppt_x</p:attrName>
                                        </p:attrNameLst>
                                      </p:cBhvr>
                                      <p:tavLst>
                                        <p:tav tm="0">
                                          <p:val>
                                            <p:strVal val="#ppt_x"/>
                                          </p:val>
                                        </p:tav>
                                        <p:tav tm="100000">
                                          <p:val>
                                            <p:strVal val="#ppt_x"/>
                                          </p:val>
                                        </p:tav>
                                      </p:tavLst>
                                    </p:anim>
                                    <p:anim calcmode="lin" valueType="num">
                                      <p:cBhvr>
                                        <p:cTn id="9" dur="1000" fill="hold"/>
                                        <p:tgtEl>
                                          <p:spTgt spid="28058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057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057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057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0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9"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GB" altLang="en-US" smtClean="0"/>
              <a:t>Frame joints (6)</a:t>
            </a:r>
            <a:endParaRPr lang="en-US" altLang="en-US" smtClean="0"/>
          </a:p>
        </p:txBody>
      </p:sp>
      <p:sp>
        <p:nvSpPr>
          <p:cNvPr id="281603" name="Rectangle 3"/>
          <p:cNvSpPr>
            <a:spLocks noGrp="1" noChangeArrowheads="1"/>
          </p:cNvSpPr>
          <p:nvPr>
            <p:ph type="body" idx="1"/>
          </p:nvPr>
        </p:nvSpPr>
        <p:spPr>
          <a:xfrm>
            <a:off x="457200" y="1989138"/>
            <a:ext cx="4402138" cy="4137025"/>
          </a:xfrm>
        </p:spPr>
        <p:txBody>
          <a:bodyPr/>
          <a:lstStyle/>
          <a:p>
            <a:pPr eaLnBrk="1" hangingPunct="1"/>
            <a:r>
              <a:rPr lang="en-GB" altLang="en-US" sz="1700" b="1" smtClean="0"/>
              <a:t>Dowel joints</a:t>
            </a:r>
            <a:r>
              <a:rPr lang="en-GB" altLang="en-US" sz="1700" smtClean="0"/>
              <a:t> </a:t>
            </a:r>
            <a:r>
              <a:rPr lang="en-GB" altLang="en-US" sz="1700" smtClean="0">
                <a:cs typeface="Arial" panose="020B0604020202020204" pitchFamily="34" charset="0"/>
              </a:rPr>
              <a:t>–</a:t>
            </a:r>
            <a:r>
              <a:rPr lang="en-GB" altLang="en-US" sz="1700" smtClean="0"/>
              <a:t> are butt joints reinforced with dowel pegs.</a:t>
            </a:r>
          </a:p>
          <a:p>
            <a:pPr eaLnBrk="1" hangingPunct="1"/>
            <a:r>
              <a:rPr lang="en-GB" altLang="en-US" sz="1700" smtClean="0"/>
              <a:t>They are strong, thanks to the mechanical connection and the increased gluing area. </a:t>
            </a:r>
          </a:p>
          <a:p>
            <a:pPr eaLnBrk="1" hangingPunct="1"/>
            <a:r>
              <a:rPr lang="en-GB" altLang="en-US" sz="1700" smtClean="0"/>
              <a:t>Dowel joints are made by drilling holes equal to the diameter of the dowel being used in both pieces of material, at the point where they intersect.</a:t>
            </a:r>
          </a:p>
          <a:p>
            <a:pPr eaLnBrk="1" hangingPunct="1"/>
            <a:r>
              <a:rPr lang="en-GB" altLang="en-US" sz="1700" smtClean="0"/>
              <a:t>If several joints are to be made, it is advisable to use a jig to speed up the process and ensure the holes line up.</a:t>
            </a:r>
          </a:p>
          <a:p>
            <a:pPr eaLnBrk="1" hangingPunct="1"/>
            <a:r>
              <a:rPr lang="en-GB" altLang="en-US" sz="1700" smtClean="0"/>
              <a:t>Dowel joints can be used to make corner and tee joins.</a:t>
            </a:r>
          </a:p>
          <a:p>
            <a:endParaRPr lang="en-US" altLang="en-US" sz="1700" smtClean="0"/>
          </a:p>
        </p:txBody>
      </p:sp>
      <p:sp>
        <p:nvSpPr>
          <p:cNvPr id="583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1606"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4763" t="51588" r="24742" b="24585"/>
          <a:stretch>
            <a:fillRect/>
          </a:stretch>
        </p:blipFill>
        <p:spPr bwMode="auto">
          <a:xfrm>
            <a:off x="5003800" y="2565400"/>
            <a:ext cx="3816350"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81606"/>
                                        </p:tgtEl>
                                        <p:attrNameLst>
                                          <p:attrName>style.visibility</p:attrName>
                                        </p:attrNameLst>
                                      </p:cBhvr>
                                      <p:to>
                                        <p:strVal val="visible"/>
                                      </p:to>
                                    </p:set>
                                    <p:animEffect transition="in" filter="fade">
                                      <p:cBhvr>
                                        <p:cTn id="7" dur="1000"/>
                                        <p:tgtEl>
                                          <p:spTgt spid="281606"/>
                                        </p:tgtEl>
                                      </p:cBhvr>
                                    </p:animEffect>
                                    <p:anim calcmode="lin" valueType="num">
                                      <p:cBhvr>
                                        <p:cTn id="8" dur="1000" fill="hold"/>
                                        <p:tgtEl>
                                          <p:spTgt spid="281606"/>
                                        </p:tgtEl>
                                        <p:attrNameLst>
                                          <p:attrName>ppt_x</p:attrName>
                                        </p:attrNameLst>
                                      </p:cBhvr>
                                      <p:tavLst>
                                        <p:tav tm="0">
                                          <p:val>
                                            <p:strVal val="#ppt_x"/>
                                          </p:val>
                                        </p:tav>
                                        <p:tav tm="100000">
                                          <p:val>
                                            <p:strVal val="#ppt_x"/>
                                          </p:val>
                                        </p:tav>
                                      </p:tavLst>
                                    </p:anim>
                                    <p:anim calcmode="lin" valueType="num">
                                      <p:cBhvr>
                                        <p:cTn id="9" dur="1000" fill="hold"/>
                                        <p:tgtEl>
                                          <p:spTgt spid="28160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160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160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160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160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81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GB" altLang="en-US" smtClean="0"/>
              <a:t>Frame joints (7)</a:t>
            </a:r>
            <a:endParaRPr lang="en-US" altLang="en-US" smtClean="0"/>
          </a:p>
        </p:txBody>
      </p:sp>
      <p:sp>
        <p:nvSpPr>
          <p:cNvPr id="282627" name="Rectangle 3"/>
          <p:cNvSpPr>
            <a:spLocks noGrp="1" noChangeArrowheads="1"/>
          </p:cNvSpPr>
          <p:nvPr>
            <p:ph type="body" idx="1"/>
          </p:nvPr>
        </p:nvSpPr>
        <p:spPr>
          <a:xfrm>
            <a:off x="457200" y="1989138"/>
            <a:ext cx="4906963" cy="3024187"/>
          </a:xfrm>
        </p:spPr>
        <p:txBody>
          <a:bodyPr/>
          <a:lstStyle/>
          <a:p>
            <a:pPr eaLnBrk="1" hangingPunct="1"/>
            <a:r>
              <a:rPr lang="en-GB" altLang="en-US" sz="1800" b="1" smtClean="0"/>
              <a:t>Mortise and tenon joints</a:t>
            </a:r>
            <a:r>
              <a:rPr lang="en-GB" altLang="en-US" sz="1800" smtClean="0"/>
              <a:t> </a:t>
            </a:r>
            <a:r>
              <a:rPr lang="en-GB" altLang="en-US" sz="1800" smtClean="0">
                <a:cs typeface="Arial" panose="020B0604020202020204" pitchFamily="34" charset="0"/>
              </a:rPr>
              <a:t>–</a:t>
            </a:r>
            <a:r>
              <a:rPr lang="en-GB" altLang="en-US" sz="1800" smtClean="0"/>
              <a:t> are stronger than halving joints, thanks to the increased gluing area.</a:t>
            </a:r>
          </a:p>
          <a:p>
            <a:pPr eaLnBrk="1" hangingPunct="1"/>
            <a:r>
              <a:rPr lang="en-GB" altLang="en-US" sz="1800" smtClean="0"/>
              <a:t>They can be reinforced by dowelling or, in the case of a through mortise, it can be wedged.</a:t>
            </a:r>
          </a:p>
          <a:p>
            <a:pPr eaLnBrk="1" hangingPunct="1"/>
            <a:r>
              <a:rPr lang="en-GB" altLang="en-US" sz="1800" smtClean="0"/>
              <a:t>Mortise and tenon joints are made by removing the material thickness in thirds from both pieces at the point where they intersect.</a:t>
            </a:r>
            <a:endParaRPr lang="en-US" altLang="en-US" sz="1800" smtClean="0"/>
          </a:p>
        </p:txBody>
      </p:sp>
      <p:sp>
        <p:nvSpPr>
          <p:cNvPr id="282629" name="Rectangle 5"/>
          <p:cNvSpPr>
            <a:spLocks noChangeArrowheads="1"/>
          </p:cNvSpPr>
          <p:nvPr/>
        </p:nvSpPr>
        <p:spPr bwMode="auto">
          <a:xfrm>
            <a:off x="468313" y="4868863"/>
            <a:ext cx="82915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r>
              <a:rPr lang="en-GB" altLang="en-US" sz="1800"/>
              <a:t>Mortise and tenon joints can be used to make corner and tee joins.</a:t>
            </a:r>
          </a:p>
          <a:p>
            <a:pPr eaLnBrk="1" hangingPunct="1"/>
            <a:r>
              <a:rPr lang="en-GB" altLang="en-US" sz="1800"/>
              <a:t>When the joint is to be made at the end of a piece of timber, a haunched joint is used.</a:t>
            </a:r>
          </a:p>
          <a:p>
            <a:pPr eaLnBrk="1" hangingPunct="1"/>
            <a:r>
              <a:rPr lang="en-GB" altLang="en-US" sz="1800"/>
              <a:t>The sloping haunch is not visible when it is glued together.</a:t>
            </a:r>
            <a:endParaRPr lang="en-US" altLang="en-US" sz="1800"/>
          </a:p>
        </p:txBody>
      </p:sp>
      <p:sp>
        <p:nvSpPr>
          <p:cNvPr id="5939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2631" name="Picture 7" descr="(A)U32"/>
          <p:cNvPicPr>
            <a:picLocks noChangeAspect="1" noChangeArrowheads="1"/>
          </p:cNvPicPr>
          <p:nvPr/>
        </p:nvPicPr>
        <p:blipFill>
          <a:blip r:embed="rId2">
            <a:extLst>
              <a:ext uri="{28A0092B-C50C-407E-A947-70E740481C1C}">
                <a14:useLocalDpi xmlns:a14="http://schemas.microsoft.com/office/drawing/2010/main" val="0"/>
              </a:ext>
            </a:extLst>
          </a:blip>
          <a:srcRect l="25710" t="43765" r="19029" b="30641"/>
          <a:stretch>
            <a:fillRect/>
          </a:stretch>
        </p:blipFill>
        <p:spPr bwMode="auto">
          <a:xfrm>
            <a:off x="5292725" y="2133600"/>
            <a:ext cx="3671888"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82631"/>
                                        </p:tgtEl>
                                        <p:attrNameLst>
                                          <p:attrName>style.visibility</p:attrName>
                                        </p:attrNameLst>
                                      </p:cBhvr>
                                      <p:to>
                                        <p:strVal val="visible"/>
                                      </p:to>
                                    </p:set>
                                    <p:animEffect transition="in" filter="fade">
                                      <p:cBhvr>
                                        <p:cTn id="7" dur="1000"/>
                                        <p:tgtEl>
                                          <p:spTgt spid="282631"/>
                                        </p:tgtEl>
                                      </p:cBhvr>
                                    </p:animEffect>
                                    <p:anim calcmode="lin" valueType="num">
                                      <p:cBhvr>
                                        <p:cTn id="8" dur="1000" fill="hold"/>
                                        <p:tgtEl>
                                          <p:spTgt spid="282631"/>
                                        </p:tgtEl>
                                        <p:attrNameLst>
                                          <p:attrName>ppt_x</p:attrName>
                                        </p:attrNameLst>
                                      </p:cBhvr>
                                      <p:tavLst>
                                        <p:tav tm="0">
                                          <p:val>
                                            <p:strVal val="#ppt_x"/>
                                          </p:val>
                                        </p:tav>
                                        <p:tav tm="100000">
                                          <p:val>
                                            <p:strVal val="#ppt_x"/>
                                          </p:val>
                                        </p:tav>
                                      </p:tavLst>
                                    </p:anim>
                                    <p:anim calcmode="lin" valueType="num">
                                      <p:cBhvr>
                                        <p:cTn id="9" dur="1000" fill="hold"/>
                                        <p:tgtEl>
                                          <p:spTgt spid="28263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262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262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262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82629">
                                            <p:txEl>
                                              <p:pRg st="0" end="0"/>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282629">
                                            <p:txEl>
                                              <p:pRg st="1" end="1"/>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8262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GB" altLang="en-US" smtClean="0"/>
              <a:t>Edge-to-edge joints</a:t>
            </a:r>
            <a:endParaRPr lang="en-US" altLang="en-US" smtClean="0"/>
          </a:p>
        </p:txBody>
      </p:sp>
      <p:sp>
        <p:nvSpPr>
          <p:cNvPr id="283651" name="Rectangle 3"/>
          <p:cNvSpPr>
            <a:spLocks noGrp="1" noChangeArrowheads="1"/>
          </p:cNvSpPr>
          <p:nvPr>
            <p:ph type="body" idx="1"/>
          </p:nvPr>
        </p:nvSpPr>
        <p:spPr>
          <a:xfrm>
            <a:off x="457200" y="1989138"/>
            <a:ext cx="4402138" cy="4137025"/>
          </a:xfrm>
        </p:spPr>
        <p:txBody>
          <a:bodyPr/>
          <a:lstStyle/>
          <a:p>
            <a:pPr eaLnBrk="1" hangingPunct="1"/>
            <a:r>
              <a:rPr lang="en-GB" altLang="en-US" sz="2000" b="1" smtClean="0"/>
              <a:t>Edge-to-edge joints</a:t>
            </a:r>
            <a:r>
              <a:rPr lang="en-GB" altLang="en-US" sz="2000" smtClean="0"/>
              <a:t> – are used to join planks of natural timber edge to edge, and to add a more attractive lipping to the edge of manmade boards.</a:t>
            </a:r>
          </a:p>
          <a:p>
            <a:pPr eaLnBrk="1" hangingPunct="1"/>
            <a:r>
              <a:rPr lang="en-GB" altLang="en-US" sz="2000" smtClean="0"/>
              <a:t>When joining natural timber boards edge to edge, the edges must be planed true.</a:t>
            </a:r>
          </a:p>
          <a:p>
            <a:pPr eaLnBrk="1" hangingPunct="1"/>
            <a:r>
              <a:rPr lang="en-GB" altLang="en-US" sz="2000" smtClean="0"/>
              <a:t>By alternating the curve displayed on the end grain, the distortion caused by cupping is reduced.</a:t>
            </a:r>
          </a:p>
          <a:p>
            <a:pPr algn="just" eaLnBrk="1" hangingPunct="1">
              <a:buFontTx/>
              <a:buNone/>
            </a:pPr>
            <a:endParaRPr lang="en-GB" altLang="en-US" sz="2000" smtClean="0"/>
          </a:p>
          <a:p>
            <a:endParaRPr lang="en-US" altLang="en-US" sz="2000" smtClean="0"/>
          </a:p>
        </p:txBody>
      </p:sp>
      <p:sp>
        <p:nvSpPr>
          <p:cNvPr id="604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3654"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6675" t="41493" r="24722" b="18512"/>
          <a:stretch>
            <a:fillRect/>
          </a:stretch>
        </p:blipFill>
        <p:spPr bwMode="auto">
          <a:xfrm>
            <a:off x="5076825" y="1844675"/>
            <a:ext cx="3673475"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83654"/>
                                        </p:tgtEl>
                                        <p:attrNameLst>
                                          <p:attrName>style.visibility</p:attrName>
                                        </p:attrNameLst>
                                      </p:cBhvr>
                                      <p:to>
                                        <p:strVal val="visible"/>
                                      </p:to>
                                    </p:set>
                                    <p:anim calcmode="lin" valueType="num">
                                      <p:cBhvr>
                                        <p:cTn id="7" dur="1000" fill="hold"/>
                                        <p:tgtEl>
                                          <p:spTgt spid="283654"/>
                                        </p:tgtEl>
                                        <p:attrNameLst>
                                          <p:attrName>ppt_x</p:attrName>
                                        </p:attrNameLst>
                                      </p:cBhvr>
                                      <p:tavLst>
                                        <p:tav tm="0">
                                          <p:val>
                                            <p:strVal val="#ppt_x-.2"/>
                                          </p:val>
                                        </p:tav>
                                        <p:tav tm="100000">
                                          <p:val>
                                            <p:strVal val="#ppt_x"/>
                                          </p:val>
                                        </p:tav>
                                      </p:tavLst>
                                    </p:anim>
                                    <p:anim calcmode="lin" valueType="num">
                                      <p:cBhvr>
                                        <p:cTn id="8" dur="1000" fill="hold"/>
                                        <p:tgtEl>
                                          <p:spTgt spid="2836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36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365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365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36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1"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altLang="en-US" smtClean="0"/>
              <a:t>Rebates and grooves</a:t>
            </a:r>
            <a:endParaRPr lang="en-US" altLang="en-US" smtClean="0"/>
          </a:p>
        </p:txBody>
      </p:sp>
      <p:sp>
        <p:nvSpPr>
          <p:cNvPr id="284675" name="Rectangle 3"/>
          <p:cNvSpPr>
            <a:spLocks noGrp="1" noChangeArrowheads="1"/>
          </p:cNvSpPr>
          <p:nvPr>
            <p:ph type="body" idx="1"/>
          </p:nvPr>
        </p:nvSpPr>
        <p:spPr>
          <a:xfrm>
            <a:off x="457200" y="1989138"/>
            <a:ext cx="4691063" cy="4137025"/>
          </a:xfrm>
        </p:spPr>
        <p:txBody>
          <a:bodyPr/>
          <a:lstStyle/>
          <a:p>
            <a:pPr eaLnBrk="1" hangingPunct="1"/>
            <a:r>
              <a:rPr lang="en-GB" altLang="en-US" sz="2000" b="1" smtClean="0"/>
              <a:t>Rebates</a:t>
            </a:r>
            <a:r>
              <a:rPr lang="en-GB" altLang="en-US" sz="2000" smtClean="0"/>
              <a:t> are used to insert the backs of cupboards, lids and bases into boxes, glass and decorative panels.</a:t>
            </a:r>
          </a:p>
          <a:p>
            <a:pPr eaLnBrk="1" hangingPunct="1"/>
            <a:r>
              <a:rPr lang="en-GB" altLang="en-US" sz="2000" b="1" smtClean="0"/>
              <a:t>Grooves</a:t>
            </a:r>
            <a:r>
              <a:rPr lang="en-GB" altLang="en-US" sz="2000" smtClean="0"/>
              <a:t> are used to insert the backs of cupboards, lids and bases into boxes, glass and decorative panels.</a:t>
            </a:r>
          </a:p>
          <a:p>
            <a:pPr eaLnBrk="1" hangingPunct="1"/>
            <a:r>
              <a:rPr lang="en-GB" altLang="en-US" sz="2000" smtClean="0"/>
              <a:t>They can also be used to create sliding panels by using two grooves.</a:t>
            </a:r>
          </a:p>
          <a:p>
            <a:pPr eaLnBrk="1" hangingPunct="1"/>
            <a:r>
              <a:rPr lang="en-GB" altLang="en-US" sz="2000" smtClean="0"/>
              <a:t>Grooves provide a more secure method of fixing than rebates.</a:t>
            </a:r>
          </a:p>
          <a:p>
            <a:endParaRPr lang="en-US" altLang="en-US" sz="2000" smtClean="0"/>
          </a:p>
        </p:txBody>
      </p:sp>
      <p:sp>
        <p:nvSpPr>
          <p:cNvPr id="614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4678"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34299" t="47134" r="33313" b="13806"/>
          <a:stretch>
            <a:fillRect/>
          </a:stretch>
        </p:blipFill>
        <p:spPr bwMode="auto">
          <a:xfrm>
            <a:off x="5724525" y="1484313"/>
            <a:ext cx="2827338"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84678"/>
                                        </p:tgtEl>
                                        <p:attrNameLst>
                                          <p:attrName>style.visibility</p:attrName>
                                        </p:attrNameLst>
                                      </p:cBhvr>
                                      <p:to>
                                        <p:strVal val="visible"/>
                                      </p:to>
                                    </p:set>
                                    <p:animEffect transition="in" filter="fade">
                                      <p:cBhvr>
                                        <p:cTn id="7" dur="1000"/>
                                        <p:tgtEl>
                                          <p:spTgt spid="284678"/>
                                        </p:tgtEl>
                                      </p:cBhvr>
                                    </p:animEffect>
                                    <p:anim calcmode="lin" valueType="num">
                                      <p:cBhvr>
                                        <p:cTn id="8" dur="1000" fill="hold"/>
                                        <p:tgtEl>
                                          <p:spTgt spid="284678"/>
                                        </p:tgtEl>
                                        <p:attrNameLst>
                                          <p:attrName>ppt_x</p:attrName>
                                        </p:attrNameLst>
                                      </p:cBhvr>
                                      <p:tavLst>
                                        <p:tav tm="0">
                                          <p:val>
                                            <p:strVal val="#ppt_x"/>
                                          </p:val>
                                        </p:tav>
                                        <p:tav tm="100000">
                                          <p:val>
                                            <p:strVal val="#ppt_x"/>
                                          </p:val>
                                        </p:tav>
                                      </p:tavLst>
                                    </p:anim>
                                    <p:anim calcmode="lin" valueType="num">
                                      <p:cBhvr>
                                        <p:cTn id="9" dur="1000" fill="hold"/>
                                        <p:tgtEl>
                                          <p:spTgt spid="28467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46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46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467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46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Woodscrews (2)</a:t>
            </a:r>
            <a:endParaRPr lang="en-US" altLang="en-US" smtClean="0"/>
          </a:p>
        </p:txBody>
      </p:sp>
      <p:sp>
        <p:nvSpPr>
          <p:cNvPr id="231427" name="Rectangle 3"/>
          <p:cNvSpPr>
            <a:spLocks noGrp="1" noChangeArrowheads="1"/>
          </p:cNvSpPr>
          <p:nvPr>
            <p:ph type="body" idx="1"/>
          </p:nvPr>
        </p:nvSpPr>
        <p:spPr>
          <a:xfrm>
            <a:off x="457200" y="1989138"/>
            <a:ext cx="3394075" cy="4137025"/>
          </a:xfrm>
        </p:spPr>
        <p:txBody>
          <a:bodyPr/>
          <a:lstStyle/>
          <a:p>
            <a:pPr eaLnBrk="1" hangingPunct="1"/>
            <a:r>
              <a:rPr lang="en-GB" altLang="en-US" sz="2000" smtClean="0"/>
              <a:t>Woodscrews are most commonly made of steel for cheapness, or brass for appearance and resistance to corrosion.</a:t>
            </a:r>
          </a:p>
          <a:p>
            <a:pPr eaLnBrk="1" hangingPunct="1"/>
            <a:r>
              <a:rPr lang="en-GB" altLang="en-US" sz="2000" smtClean="0"/>
              <a:t>Steel screws to be used outdoors either galvanized or japanned.</a:t>
            </a:r>
          </a:p>
          <a:p>
            <a:pPr eaLnBrk="1" hangingPunct="1"/>
            <a:r>
              <a:rPr lang="en-GB" altLang="en-US" sz="2000" smtClean="0"/>
              <a:t>They can also be chrome plated to improve their appearance.</a:t>
            </a:r>
            <a:endParaRPr lang="en-US" altLang="en-US" sz="200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7173"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276475"/>
            <a:ext cx="4392613"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14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14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GB" altLang="en-US" smtClean="0"/>
              <a:t>Joints in metal</a:t>
            </a:r>
            <a:endParaRPr lang="en-US" altLang="en-US" smtClean="0"/>
          </a:p>
        </p:txBody>
      </p:sp>
      <p:sp>
        <p:nvSpPr>
          <p:cNvPr id="285699" name="Rectangle 3"/>
          <p:cNvSpPr>
            <a:spLocks noGrp="1" noChangeArrowheads="1"/>
          </p:cNvSpPr>
          <p:nvPr>
            <p:ph type="body" idx="1"/>
          </p:nvPr>
        </p:nvSpPr>
        <p:spPr>
          <a:xfrm>
            <a:off x="457200" y="1989138"/>
            <a:ext cx="4475163" cy="4137025"/>
          </a:xfrm>
        </p:spPr>
        <p:txBody>
          <a:bodyPr/>
          <a:lstStyle/>
          <a:p>
            <a:pPr eaLnBrk="1" hangingPunct="1"/>
            <a:r>
              <a:rPr lang="en-GB" altLang="en-US" sz="1800" b="1" smtClean="0"/>
              <a:t>Frame joints </a:t>
            </a:r>
            <a:r>
              <a:rPr lang="en-GB" altLang="en-US" sz="1800" b="1" smtClean="0">
                <a:cs typeface="Arial" panose="020B0604020202020204" pitchFamily="34" charset="0"/>
              </a:rPr>
              <a:t>– </a:t>
            </a:r>
            <a:r>
              <a:rPr lang="en-GB" altLang="en-US" sz="1800" smtClean="0"/>
              <a:t>When fabricating frame constructions in metal, many of the same joints as those used when working with timber are used.</a:t>
            </a:r>
          </a:p>
          <a:p>
            <a:pPr eaLnBrk="1" hangingPunct="1"/>
            <a:r>
              <a:rPr lang="en-GB" altLang="en-US" sz="1800" smtClean="0"/>
              <a:t>This is in order to increase the area of contact when the joint is made by welding, brazing or soldering.</a:t>
            </a:r>
          </a:p>
          <a:p>
            <a:pPr eaLnBrk="1" hangingPunct="1"/>
            <a:r>
              <a:rPr lang="en-GB" altLang="en-US" sz="1800" b="1" smtClean="0"/>
              <a:t>Sheet metal joints </a:t>
            </a:r>
            <a:r>
              <a:rPr lang="en-GB" altLang="en-US" sz="1800" b="1" smtClean="0">
                <a:cs typeface="Arial" panose="020B0604020202020204" pitchFamily="34" charset="0"/>
              </a:rPr>
              <a:t>– </a:t>
            </a:r>
            <a:r>
              <a:rPr lang="en-GB" altLang="en-US" sz="1800" smtClean="0"/>
              <a:t>Edge-to-edge joints such as butt joints are not suitable for joining thin sheet metal.</a:t>
            </a:r>
          </a:p>
          <a:p>
            <a:pPr eaLnBrk="1" hangingPunct="1"/>
            <a:r>
              <a:rPr lang="en-GB" altLang="en-US" sz="1800" smtClean="0"/>
              <a:t>In order to increase the surface area for joining, special joints are used, some of which also provide a mechanical connection.</a:t>
            </a:r>
          </a:p>
          <a:p>
            <a:endParaRPr lang="en-US" altLang="en-US" sz="1800" smtClean="0"/>
          </a:p>
        </p:txBody>
      </p:sp>
      <p:sp>
        <p:nvSpPr>
          <p:cNvPr id="624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5702" name="Picture 6" descr="(A)U32"/>
          <p:cNvPicPr>
            <a:picLocks noChangeAspect="1" noChangeArrowheads="1"/>
          </p:cNvPicPr>
          <p:nvPr/>
        </p:nvPicPr>
        <p:blipFill>
          <a:blip r:embed="rId2">
            <a:extLst>
              <a:ext uri="{28A0092B-C50C-407E-A947-70E740481C1C}">
                <a14:useLocalDpi xmlns:a14="http://schemas.microsoft.com/office/drawing/2010/main" val="0"/>
              </a:ext>
            </a:extLst>
          </a:blip>
          <a:srcRect l="28586" t="40410" r="20920" b="28622"/>
          <a:stretch>
            <a:fillRect/>
          </a:stretch>
        </p:blipFill>
        <p:spPr bwMode="auto">
          <a:xfrm>
            <a:off x="5003800" y="2276475"/>
            <a:ext cx="3960813" cy="343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85702"/>
                                        </p:tgtEl>
                                        <p:attrNameLst>
                                          <p:attrName>style.visibility</p:attrName>
                                        </p:attrNameLst>
                                      </p:cBhvr>
                                      <p:to>
                                        <p:strVal val="visible"/>
                                      </p:to>
                                    </p:set>
                                    <p:animEffect transition="in" filter="fade">
                                      <p:cBhvr>
                                        <p:cTn id="7" dur="1000"/>
                                        <p:tgtEl>
                                          <p:spTgt spid="285702"/>
                                        </p:tgtEl>
                                      </p:cBhvr>
                                    </p:animEffect>
                                    <p:anim calcmode="lin" valueType="num">
                                      <p:cBhvr>
                                        <p:cTn id="8" dur="1000" fill="hold"/>
                                        <p:tgtEl>
                                          <p:spTgt spid="285702"/>
                                        </p:tgtEl>
                                        <p:attrNameLst>
                                          <p:attrName>ppt_x</p:attrName>
                                        </p:attrNameLst>
                                      </p:cBhvr>
                                      <p:tavLst>
                                        <p:tav tm="0">
                                          <p:val>
                                            <p:strVal val="#ppt_x"/>
                                          </p:val>
                                        </p:tav>
                                        <p:tav tm="100000">
                                          <p:val>
                                            <p:strVal val="#ppt_x"/>
                                          </p:val>
                                        </p:tav>
                                      </p:tavLst>
                                    </p:anim>
                                    <p:anim calcmode="lin" valueType="num">
                                      <p:cBhvr>
                                        <p:cTn id="9" dur="1000" fill="hold"/>
                                        <p:tgtEl>
                                          <p:spTgt spid="28570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569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56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56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5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9"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GB" altLang="en-US" smtClean="0"/>
              <a:t>Welding, brazing and soldering</a:t>
            </a:r>
            <a:endParaRPr lang="en-US" altLang="en-US" smtClean="0"/>
          </a:p>
        </p:txBody>
      </p:sp>
      <p:sp>
        <p:nvSpPr>
          <p:cNvPr id="286723" name="Rectangle 3"/>
          <p:cNvSpPr>
            <a:spLocks noGrp="1" noChangeArrowheads="1"/>
          </p:cNvSpPr>
          <p:nvPr>
            <p:ph type="body" idx="1"/>
          </p:nvPr>
        </p:nvSpPr>
        <p:spPr/>
        <p:txBody>
          <a:bodyPr/>
          <a:lstStyle/>
          <a:p>
            <a:r>
              <a:rPr lang="en-GB" altLang="en-US" sz="1800" smtClean="0"/>
              <a:t>Welding, brazing and soldering are all heat-based processes used to make permanent joints in metal.</a:t>
            </a:r>
          </a:p>
          <a:p>
            <a:endParaRPr lang="en-US" altLang="en-US" sz="1800" smtClean="0"/>
          </a:p>
        </p:txBody>
      </p:sp>
      <p:graphicFrame>
        <p:nvGraphicFramePr>
          <p:cNvPr id="286772" name="Group 52"/>
          <p:cNvGraphicFramePr>
            <a:graphicFrameLocks noGrp="1"/>
          </p:cNvGraphicFramePr>
          <p:nvPr/>
        </p:nvGraphicFramePr>
        <p:xfrm>
          <a:off x="395288" y="2852738"/>
          <a:ext cx="8353425" cy="2879725"/>
        </p:xfrm>
        <a:graphic>
          <a:graphicData uri="http://schemas.openxmlformats.org/drawingml/2006/table">
            <a:tbl>
              <a:tblPr/>
              <a:tblGrid>
                <a:gridCol w="1531937">
                  <a:extLst>
                    <a:ext uri="{9D8B030D-6E8A-4147-A177-3AD203B41FA5}">
                      <a16:colId xmlns:a16="http://schemas.microsoft.com/office/drawing/2014/main" val="20000"/>
                    </a:ext>
                  </a:extLst>
                </a:gridCol>
                <a:gridCol w="2644775">
                  <a:extLst>
                    <a:ext uri="{9D8B030D-6E8A-4147-A177-3AD203B41FA5}">
                      <a16:colId xmlns:a16="http://schemas.microsoft.com/office/drawing/2014/main" val="20001"/>
                    </a:ext>
                  </a:extLst>
                </a:gridCol>
                <a:gridCol w="2089150">
                  <a:extLst>
                    <a:ext uri="{9D8B030D-6E8A-4147-A177-3AD203B41FA5}">
                      <a16:colId xmlns:a16="http://schemas.microsoft.com/office/drawing/2014/main" val="20002"/>
                    </a:ext>
                  </a:extLst>
                </a:gridCol>
                <a:gridCol w="2087563">
                  <a:extLst>
                    <a:ext uri="{9D8B030D-6E8A-4147-A177-3AD203B41FA5}">
                      <a16:colId xmlns:a16="http://schemas.microsoft.com/office/drawing/2014/main" val="20003"/>
                    </a:ext>
                  </a:extLst>
                </a:gridCol>
              </a:tblGrid>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Process</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Filler rod</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Flux</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Melting point</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Welding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Same as metal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None needed for steel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Same as metal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0001"/>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Brazing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65% Copper, 35% zinc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875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extLst>
                  <a:ext uri="{0D108BD9-81ED-4DB2-BD59-A6C34878D82A}">
                    <a16:rowId xmlns:a16="http://schemas.microsoft.com/office/drawing/2014/main" val="10002"/>
                  </a:ext>
                </a:extLst>
              </a:tr>
              <a:tr h="319969">
                <a:tc rowSpan="5">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Silver soldering</a:t>
                      </a:r>
                    </a:p>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(copper and zinc plus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Enamelling = 81%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800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3"/>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Hard = 78%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775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Medium = 74%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750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5"/>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 = 67%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720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Easy-flo = 50%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Easy-flo</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625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7"/>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Soft soldering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Lead, tin and antimony</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Zinc chloride</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200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bl>
          </a:graphicData>
        </a:graphic>
      </p:graphicFrame>
      <p:sp>
        <p:nvSpPr>
          <p:cNvPr id="6354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5" presetClass="entr" presetSubtype="0" fill="hold" nodeType="clickEffect">
                                  <p:stCondLst>
                                    <p:cond delay="0"/>
                                  </p:stCondLst>
                                  <p:childTnLst>
                                    <p:set>
                                      <p:cBhvr>
                                        <p:cTn id="10" dur="1" fill="hold">
                                          <p:stCondLst>
                                            <p:cond delay="0"/>
                                          </p:stCondLst>
                                        </p:cTn>
                                        <p:tgtEl>
                                          <p:spTgt spid="286772"/>
                                        </p:tgtEl>
                                        <p:attrNameLst>
                                          <p:attrName>style.visibility</p:attrName>
                                        </p:attrNameLst>
                                      </p:cBhvr>
                                      <p:to>
                                        <p:strVal val="visible"/>
                                      </p:to>
                                    </p:set>
                                    <p:anim calcmode="lin" valueType="num">
                                      <p:cBhvr>
                                        <p:cTn id="11" dur="1000" fill="hold"/>
                                        <p:tgtEl>
                                          <p:spTgt spid="286772"/>
                                        </p:tgtEl>
                                        <p:attrNameLst>
                                          <p:attrName>ppt_w</p:attrName>
                                        </p:attrNameLst>
                                      </p:cBhvr>
                                      <p:tavLst>
                                        <p:tav tm="0">
                                          <p:val>
                                            <p:strVal val="#ppt_w*0.70"/>
                                          </p:val>
                                        </p:tav>
                                        <p:tav tm="100000">
                                          <p:val>
                                            <p:strVal val="#ppt_w"/>
                                          </p:val>
                                        </p:tav>
                                      </p:tavLst>
                                    </p:anim>
                                    <p:anim calcmode="lin" valueType="num">
                                      <p:cBhvr>
                                        <p:cTn id="12" dur="1000" fill="hold"/>
                                        <p:tgtEl>
                                          <p:spTgt spid="286772"/>
                                        </p:tgtEl>
                                        <p:attrNameLst>
                                          <p:attrName>ppt_h</p:attrName>
                                        </p:attrNameLst>
                                      </p:cBhvr>
                                      <p:tavLst>
                                        <p:tav tm="0">
                                          <p:val>
                                            <p:strVal val="#ppt_h"/>
                                          </p:val>
                                        </p:tav>
                                        <p:tav tm="100000">
                                          <p:val>
                                            <p:strVal val="#ppt_h"/>
                                          </p:val>
                                        </p:tav>
                                      </p:tavLst>
                                    </p:anim>
                                    <p:animEffect transition="in" filter="fade">
                                      <p:cBhvr>
                                        <p:cTn id="13" dur="1000"/>
                                        <p:tgtEl>
                                          <p:spTgt spid="286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ltLang="en-US" smtClean="0"/>
              <a:t>Welding (1)</a:t>
            </a:r>
            <a:endParaRPr lang="en-US" altLang="en-US" smtClean="0"/>
          </a:p>
        </p:txBody>
      </p:sp>
      <p:sp>
        <p:nvSpPr>
          <p:cNvPr id="287747" name="Rectangle 3"/>
          <p:cNvSpPr>
            <a:spLocks noGrp="1" noChangeArrowheads="1"/>
          </p:cNvSpPr>
          <p:nvPr>
            <p:ph type="body" idx="1"/>
          </p:nvPr>
        </p:nvSpPr>
        <p:spPr/>
        <p:txBody>
          <a:bodyPr/>
          <a:lstStyle/>
          <a:p>
            <a:pPr eaLnBrk="1" hangingPunct="1"/>
            <a:r>
              <a:rPr lang="en-GB" altLang="en-US" sz="2000" smtClean="0"/>
              <a:t>Welding is a process that melts the surfaces of the two pieces of material being joined, and fuses them together.</a:t>
            </a:r>
          </a:p>
          <a:p>
            <a:pPr eaLnBrk="1" hangingPunct="1"/>
            <a:r>
              <a:rPr lang="en-GB" altLang="en-US" sz="2000" smtClean="0"/>
              <a:t>This makes the join as strong as the original material.</a:t>
            </a:r>
          </a:p>
          <a:p>
            <a:pPr eaLnBrk="1" hangingPunct="1"/>
            <a:r>
              <a:rPr lang="en-GB" altLang="en-US" sz="2000" smtClean="0"/>
              <a:t>Although welding is most commonly associated with the joining of metals, it can also used to join some plastics.</a:t>
            </a:r>
          </a:p>
          <a:p>
            <a:pPr eaLnBrk="1" hangingPunct="1"/>
            <a:r>
              <a:rPr lang="en-GB" altLang="en-US" sz="2000" smtClean="0"/>
              <a:t>The different types of welding are:</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oxyacetylene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MIG (metal inert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TIG (tungsten electrode inert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spot.</a:t>
            </a:r>
          </a:p>
          <a:p>
            <a:pPr algn="just" eaLnBrk="1" hangingPunct="1">
              <a:buFontTx/>
              <a:buNone/>
            </a:pPr>
            <a:endParaRPr lang="en-GB" altLang="en-US" sz="2000" smtClean="0"/>
          </a:p>
          <a:p>
            <a:endParaRPr lang="en-US" altLang="en-US" sz="2000" smtClean="0"/>
          </a:p>
        </p:txBody>
      </p:sp>
      <p:sp>
        <p:nvSpPr>
          <p:cNvPr id="645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7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774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774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774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774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7747">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77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GB" altLang="en-US" smtClean="0"/>
              <a:t>Welding (2)</a:t>
            </a:r>
            <a:endParaRPr lang="en-US" altLang="en-US" smtClean="0"/>
          </a:p>
        </p:txBody>
      </p:sp>
      <p:sp>
        <p:nvSpPr>
          <p:cNvPr id="288771" name="Rectangle 3"/>
          <p:cNvSpPr>
            <a:spLocks noGrp="1" noChangeArrowheads="1"/>
          </p:cNvSpPr>
          <p:nvPr>
            <p:ph type="body" idx="1"/>
          </p:nvPr>
        </p:nvSpPr>
        <p:spPr/>
        <p:txBody>
          <a:bodyPr/>
          <a:lstStyle/>
          <a:p>
            <a:pPr eaLnBrk="1" hangingPunct="1"/>
            <a:r>
              <a:rPr lang="en-GB" altLang="en-US" sz="2000" b="1" smtClean="0"/>
              <a:t>Gas welding</a:t>
            </a:r>
            <a:r>
              <a:rPr lang="en-GB" altLang="en-US" sz="2000" smtClean="0"/>
              <a:t> uses a torch to heat up the metals being joined.</a:t>
            </a:r>
          </a:p>
          <a:p>
            <a:pPr eaLnBrk="1" hangingPunct="1"/>
            <a:r>
              <a:rPr lang="en-GB" altLang="en-US" sz="2000" smtClean="0"/>
              <a:t>A mixture of acetylene and oxygen is fed from separate tanks through the torch to produce a small but very hot flame.</a:t>
            </a:r>
          </a:p>
          <a:p>
            <a:pPr eaLnBrk="1" hangingPunct="1"/>
            <a:r>
              <a:rPr lang="en-GB" altLang="en-US" sz="2000" smtClean="0"/>
              <a:t>When the metal reaches the right temperature, a filler rod of metal is applied to the joint to make the weld. </a:t>
            </a:r>
          </a:p>
          <a:p>
            <a:endParaRPr lang="en-US" altLang="en-US" sz="2000" smtClean="0"/>
          </a:p>
        </p:txBody>
      </p:sp>
      <p:sp>
        <p:nvSpPr>
          <p:cNvPr id="6554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8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8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87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ltLang="en-US" smtClean="0"/>
              <a:t>Welding (3)</a:t>
            </a:r>
            <a:endParaRPr lang="en-US" altLang="en-US" smtClean="0"/>
          </a:p>
        </p:txBody>
      </p:sp>
      <p:sp>
        <p:nvSpPr>
          <p:cNvPr id="289795" name="Rectangle 3"/>
          <p:cNvSpPr>
            <a:spLocks noGrp="1" noChangeArrowheads="1"/>
          </p:cNvSpPr>
          <p:nvPr>
            <p:ph type="body" idx="1"/>
          </p:nvPr>
        </p:nvSpPr>
        <p:spPr/>
        <p:txBody>
          <a:bodyPr/>
          <a:lstStyle/>
          <a:p>
            <a:pPr eaLnBrk="1" hangingPunct="1"/>
            <a:r>
              <a:rPr lang="en-GB" altLang="en-US" sz="2000" b="1" smtClean="0"/>
              <a:t>MIG welding</a:t>
            </a:r>
            <a:r>
              <a:rPr lang="en-GB" altLang="en-US" sz="2000" smtClean="0"/>
              <a:t> (metal inert gas) is an electric arc welding process.</a:t>
            </a:r>
          </a:p>
          <a:p>
            <a:pPr eaLnBrk="1" hangingPunct="1"/>
            <a:r>
              <a:rPr lang="en-GB" altLang="en-US" sz="2000" smtClean="0"/>
              <a:t>An electric arc is struck between the material being welded and a continuous wire electrode, which is fed through a torch.</a:t>
            </a:r>
          </a:p>
          <a:p>
            <a:pPr eaLnBrk="1" hangingPunct="1"/>
            <a:r>
              <a:rPr lang="en-GB" altLang="en-US" sz="2000" smtClean="0"/>
              <a:t>An inert gas, argon, flows though the torch to provide a shield around the arc to prevent the surface oxidizing.</a:t>
            </a:r>
          </a:p>
          <a:p>
            <a:pPr eaLnBrk="1" hangingPunct="1"/>
            <a:r>
              <a:rPr lang="en-GB" altLang="en-US" sz="2000" smtClean="0"/>
              <a:t>The continuous wire rod provides the filler rod.</a:t>
            </a:r>
          </a:p>
          <a:p>
            <a:endParaRPr lang="en-US" altLang="en-US" sz="2000" smtClean="0"/>
          </a:p>
        </p:txBody>
      </p:sp>
      <p:sp>
        <p:nvSpPr>
          <p:cNvPr id="6656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9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97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97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GB" altLang="en-US" smtClean="0"/>
              <a:t>Welding (4)</a:t>
            </a:r>
            <a:endParaRPr lang="en-US" altLang="en-US" smtClean="0"/>
          </a:p>
        </p:txBody>
      </p:sp>
      <p:sp>
        <p:nvSpPr>
          <p:cNvPr id="292867" name="Rectangle 3"/>
          <p:cNvSpPr>
            <a:spLocks noGrp="1" noChangeArrowheads="1"/>
          </p:cNvSpPr>
          <p:nvPr>
            <p:ph type="body" idx="1"/>
          </p:nvPr>
        </p:nvSpPr>
        <p:spPr/>
        <p:txBody>
          <a:bodyPr/>
          <a:lstStyle/>
          <a:p>
            <a:pPr eaLnBrk="1" hangingPunct="1"/>
            <a:r>
              <a:rPr lang="en-GB" altLang="en-US" sz="2000" b="1" smtClean="0"/>
              <a:t>TIG welding</a:t>
            </a:r>
            <a:r>
              <a:rPr lang="en-GB" altLang="en-US" sz="2000" smtClean="0"/>
              <a:t> (tungsten electrode inert gas) is an electric arc welding process, very similar to MIG welding.</a:t>
            </a:r>
          </a:p>
          <a:p>
            <a:pPr eaLnBrk="1" hangingPunct="1"/>
            <a:r>
              <a:rPr lang="en-GB" altLang="en-US" sz="2000" smtClean="0"/>
              <a:t>An electric arc is struck between the material being welded and a tungsten electrode, which is fed through a torch.</a:t>
            </a:r>
          </a:p>
          <a:p>
            <a:pPr eaLnBrk="1" hangingPunct="1"/>
            <a:r>
              <a:rPr lang="en-GB" altLang="en-US" sz="2000" smtClean="0"/>
              <a:t>An inert gas, argon, flows though the torch to provide a shield around the arc to prevent the surface oxidizing.</a:t>
            </a:r>
          </a:p>
          <a:p>
            <a:pPr eaLnBrk="1" hangingPunct="1"/>
            <a:r>
              <a:rPr lang="en-GB" altLang="en-US" sz="2000" smtClean="0"/>
              <a:t>TIG welding is particularly suited to welding aluminium and stainless steel.</a:t>
            </a:r>
          </a:p>
          <a:p>
            <a:endParaRPr lang="en-US" altLang="en-US" sz="2000" smtClean="0"/>
          </a:p>
        </p:txBody>
      </p:sp>
      <p:sp>
        <p:nvSpPr>
          <p:cNvPr id="675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ltLang="en-US" smtClean="0"/>
              <a:t>Welding (5)</a:t>
            </a:r>
            <a:endParaRPr lang="en-US" altLang="en-US" smtClean="0"/>
          </a:p>
        </p:txBody>
      </p:sp>
      <p:sp>
        <p:nvSpPr>
          <p:cNvPr id="293891" name="Rectangle 3"/>
          <p:cNvSpPr>
            <a:spLocks noGrp="1" noChangeArrowheads="1"/>
          </p:cNvSpPr>
          <p:nvPr>
            <p:ph type="body" idx="1"/>
          </p:nvPr>
        </p:nvSpPr>
        <p:spPr>
          <a:xfrm>
            <a:off x="457200" y="1989138"/>
            <a:ext cx="4906963" cy="4137025"/>
          </a:xfrm>
        </p:spPr>
        <p:txBody>
          <a:bodyPr/>
          <a:lstStyle/>
          <a:p>
            <a:pPr eaLnBrk="1" hangingPunct="1"/>
            <a:r>
              <a:rPr lang="en-GB" altLang="en-US" sz="1800" b="1" smtClean="0"/>
              <a:t>Spot welding</a:t>
            </a:r>
            <a:r>
              <a:rPr lang="en-GB" altLang="en-US" sz="1800" smtClean="0"/>
              <a:t> is a form of resistance welding, and is used for joining thin sheet steel together, e.g. car door panels. </a:t>
            </a:r>
          </a:p>
          <a:p>
            <a:pPr eaLnBrk="1" hangingPunct="1"/>
            <a:r>
              <a:rPr lang="en-GB" altLang="en-US" sz="1800" smtClean="0"/>
              <a:t>Two copper electrodes are clamped to the metal at the point where the join is to be made, and an electric current is passed between them.</a:t>
            </a:r>
          </a:p>
          <a:p>
            <a:pPr eaLnBrk="1" hangingPunct="1"/>
            <a:r>
              <a:rPr lang="en-GB" altLang="en-US" sz="1800" smtClean="0"/>
              <a:t>At the point where there is most resistance to the current flow, heat is generated, and this is the point at which the weld is made. </a:t>
            </a:r>
          </a:p>
          <a:p>
            <a:pPr eaLnBrk="1" hangingPunct="1"/>
            <a:r>
              <a:rPr lang="en-GB" altLang="en-US" sz="1800" smtClean="0"/>
              <a:t>Spot welding is often carried out by robots that have been programmed to make the series of welds necessary to weld two panels together.</a:t>
            </a:r>
          </a:p>
          <a:p>
            <a:endParaRPr lang="en-US" altLang="en-US" sz="1800" smtClean="0"/>
          </a:p>
        </p:txBody>
      </p:sp>
      <p:sp>
        <p:nvSpPr>
          <p:cNvPr id="686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3894" name="Picture 6" descr="U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1484313"/>
            <a:ext cx="3114675"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93894"/>
                                        </p:tgtEl>
                                        <p:attrNameLst>
                                          <p:attrName>style.visibility</p:attrName>
                                        </p:attrNameLst>
                                      </p:cBhvr>
                                      <p:to>
                                        <p:strVal val="visible"/>
                                      </p:to>
                                    </p:set>
                                    <p:anim calcmode="lin" valueType="num">
                                      <p:cBhvr>
                                        <p:cTn id="7" dur="1000" fill="hold"/>
                                        <p:tgtEl>
                                          <p:spTgt spid="293894"/>
                                        </p:tgtEl>
                                        <p:attrNameLst>
                                          <p:attrName>ppt_x</p:attrName>
                                        </p:attrNameLst>
                                      </p:cBhvr>
                                      <p:tavLst>
                                        <p:tav tm="0">
                                          <p:val>
                                            <p:strVal val="#ppt_x-.2"/>
                                          </p:val>
                                        </p:tav>
                                        <p:tav tm="100000">
                                          <p:val>
                                            <p:strVal val="#ppt_x"/>
                                          </p:val>
                                        </p:tav>
                                      </p:tavLst>
                                    </p:anim>
                                    <p:anim calcmode="lin" valueType="num">
                                      <p:cBhvr>
                                        <p:cTn id="8" dur="1000" fill="hold"/>
                                        <p:tgtEl>
                                          <p:spTgt spid="2938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38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38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38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38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3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GB" altLang="en-US" smtClean="0"/>
              <a:t>Brazing and silver soldering (1)</a:t>
            </a:r>
            <a:endParaRPr lang="en-US" altLang="en-US" smtClean="0"/>
          </a:p>
        </p:txBody>
      </p:sp>
      <p:sp>
        <p:nvSpPr>
          <p:cNvPr id="294915" name="Rectangle 3"/>
          <p:cNvSpPr>
            <a:spLocks noGrp="1" noChangeArrowheads="1"/>
          </p:cNvSpPr>
          <p:nvPr>
            <p:ph type="body" idx="1"/>
          </p:nvPr>
        </p:nvSpPr>
        <p:spPr>
          <a:xfrm>
            <a:off x="457200" y="1989138"/>
            <a:ext cx="6419850" cy="4137025"/>
          </a:xfrm>
        </p:spPr>
        <p:txBody>
          <a:bodyPr/>
          <a:lstStyle/>
          <a:p>
            <a:pPr eaLnBrk="1" hangingPunct="1"/>
            <a:r>
              <a:rPr lang="en-GB" altLang="en-US" sz="1900" b="1" smtClean="0"/>
              <a:t>Brazing</a:t>
            </a:r>
            <a:r>
              <a:rPr lang="en-GB" altLang="en-US" sz="1900" smtClean="0"/>
              <a:t> is a method of joining metal with a melted solder called </a:t>
            </a:r>
            <a:r>
              <a:rPr lang="en-GB" altLang="en-US" sz="1900" b="1" smtClean="0"/>
              <a:t>brazing spelter</a:t>
            </a:r>
            <a:r>
              <a:rPr lang="en-GB" altLang="en-US" sz="1900" smtClean="0"/>
              <a:t>.</a:t>
            </a:r>
          </a:p>
          <a:p>
            <a:pPr eaLnBrk="1" hangingPunct="1"/>
            <a:r>
              <a:rPr lang="en-GB" altLang="en-US" sz="1900" smtClean="0"/>
              <a:t>This is a mixture of copper and zinc that melts at around 875</a:t>
            </a:r>
            <a:r>
              <a:rPr lang="en-GB" altLang="en-US" sz="1900" smtClean="0">
                <a:cs typeface="Arial" panose="020B0604020202020204" pitchFamily="34" charset="0"/>
              </a:rPr>
              <a:t>°</a:t>
            </a:r>
            <a:r>
              <a:rPr lang="en-GB" altLang="en-US" sz="1900" smtClean="0"/>
              <a:t>C. Its high melting point makes it most suitable for use with ferrous metals. </a:t>
            </a:r>
          </a:p>
          <a:p>
            <a:pPr eaLnBrk="1" hangingPunct="1"/>
            <a:r>
              <a:rPr lang="en-GB" altLang="en-US" sz="1900" b="1" smtClean="0"/>
              <a:t>Silver soldering</a:t>
            </a:r>
            <a:r>
              <a:rPr lang="en-GB" altLang="en-US" sz="1900" smtClean="0"/>
              <a:t> or hard soldering is a method of joining metal with a melted solder called </a:t>
            </a:r>
            <a:r>
              <a:rPr lang="en-GB" altLang="en-US" sz="1900" b="1" smtClean="0"/>
              <a:t>silver solder</a:t>
            </a:r>
            <a:r>
              <a:rPr lang="en-GB" altLang="en-US" sz="1900" smtClean="0"/>
              <a:t>.</a:t>
            </a:r>
          </a:p>
          <a:p>
            <a:pPr eaLnBrk="1" hangingPunct="1"/>
            <a:r>
              <a:rPr lang="en-GB" altLang="en-US" sz="1900" smtClean="0"/>
              <a:t>This is a mixture of copper, zinc and silver that, depending on the ratio, melts at different temperatures, from 625</a:t>
            </a:r>
            <a:r>
              <a:rPr lang="en-GB" altLang="en-US" sz="1900" smtClean="0">
                <a:cs typeface="Arial" panose="020B0604020202020204" pitchFamily="34" charset="0"/>
              </a:rPr>
              <a:t>°</a:t>
            </a:r>
            <a:r>
              <a:rPr lang="en-GB" altLang="en-US" sz="1900" smtClean="0"/>
              <a:t>C to 800</a:t>
            </a:r>
            <a:r>
              <a:rPr lang="en-GB" altLang="en-US" sz="1900" smtClean="0">
                <a:cs typeface="Arial" panose="020B0604020202020204" pitchFamily="34" charset="0"/>
              </a:rPr>
              <a:t>°</a:t>
            </a:r>
            <a:r>
              <a:rPr lang="en-GB" altLang="en-US" sz="1900" smtClean="0"/>
              <a:t>C.</a:t>
            </a:r>
          </a:p>
          <a:p>
            <a:pPr eaLnBrk="1" hangingPunct="1"/>
            <a:r>
              <a:rPr lang="en-GB" altLang="en-US" sz="1900" smtClean="0"/>
              <a:t>By using a range of solders with progressively lower melting points it is possible to make several joins in sequential stages.</a:t>
            </a:r>
          </a:p>
          <a:p>
            <a:pPr algn="just" eaLnBrk="1" hangingPunct="1">
              <a:buFontTx/>
              <a:buNone/>
            </a:pPr>
            <a:endParaRPr lang="en-GB" altLang="en-US" sz="1900" smtClean="0"/>
          </a:p>
          <a:p>
            <a:pPr>
              <a:buFontTx/>
              <a:buNone/>
            </a:pPr>
            <a:endParaRPr lang="en-US" altLang="en-US" sz="2000" smtClean="0"/>
          </a:p>
        </p:txBody>
      </p:sp>
      <p:sp>
        <p:nvSpPr>
          <p:cNvPr id="6963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4917" name="Picture 5" descr="U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2636838"/>
            <a:ext cx="2057400" cy="279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94917"/>
                                        </p:tgtEl>
                                        <p:attrNameLst>
                                          <p:attrName>style.visibility</p:attrName>
                                        </p:attrNameLst>
                                      </p:cBhvr>
                                      <p:to>
                                        <p:strVal val="visible"/>
                                      </p:to>
                                    </p:set>
                                    <p:animEffect transition="in" filter="fade">
                                      <p:cBhvr>
                                        <p:cTn id="7" dur="1000"/>
                                        <p:tgtEl>
                                          <p:spTgt spid="294917"/>
                                        </p:tgtEl>
                                      </p:cBhvr>
                                    </p:animEffect>
                                    <p:anim calcmode="lin" valueType="num">
                                      <p:cBhvr>
                                        <p:cTn id="8" dur="1000" fill="hold"/>
                                        <p:tgtEl>
                                          <p:spTgt spid="294917"/>
                                        </p:tgtEl>
                                        <p:attrNameLst>
                                          <p:attrName>ppt_x</p:attrName>
                                        </p:attrNameLst>
                                      </p:cBhvr>
                                      <p:tavLst>
                                        <p:tav tm="0">
                                          <p:val>
                                            <p:strVal val="#ppt_x"/>
                                          </p:val>
                                        </p:tav>
                                        <p:tav tm="100000">
                                          <p:val>
                                            <p:strVal val="#ppt_x"/>
                                          </p:val>
                                        </p:tav>
                                      </p:tavLst>
                                    </p:anim>
                                    <p:anim calcmode="lin" valueType="num">
                                      <p:cBhvr>
                                        <p:cTn id="9" dur="1000" fill="hold"/>
                                        <p:tgtEl>
                                          <p:spTgt spid="29491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49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49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491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491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94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GB" altLang="en-US" smtClean="0"/>
              <a:t>Brazing and silver soldering (2)</a:t>
            </a:r>
            <a:endParaRPr lang="en-US" altLang="en-US" smtClean="0"/>
          </a:p>
        </p:txBody>
      </p:sp>
      <p:sp>
        <p:nvSpPr>
          <p:cNvPr id="295939" name="Rectangle 3"/>
          <p:cNvSpPr>
            <a:spLocks noGrp="1" noChangeArrowheads="1"/>
          </p:cNvSpPr>
          <p:nvPr>
            <p:ph type="body" idx="1"/>
          </p:nvPr>
        </p:nvSpPr>
        <p:spPr/>
        <p:txBody>
          <a:bodyPr/>
          <a:lstStyle/>
          <a:p>
            <a:pPr marL="457200" indent="-457200" algn="just" eaLnBrk="1" hangingPunct="1">
              <a:buFontTx/>
              <a:buNone/>
            </a:pPr>
            <a:r>
              <a:rPr lang="en-GB" altLang="en-US" sz="2000" b="1" smtClean="0"/>
              <a:t>How to make a brazed or silver soldered joint</a:t>
            </a:r>
          </a:p>
          <a:p>
            <a:pPr marL="457200" indent="-457200" algn="just" eaLnBrk="1" hangingPunct="1">
              <a:buFontTx/>
              <a:buAutoNum type="arabicPeriod"/>
            </a:pPr>
            <a:r>
              <a:rPr lang="en-GB" altLang="en-US" sz="2000" smtClean="0"/>
              <a:t>Make sure the surfaces to be joined are a good fit, and clean.</a:t>
            </a:r>
          </a:p>
          <a:p>
            <a:pPr marL="457200" indent="-457200" algn="just" eaLnBrk="1" hangingPunct="1">
              <a:buFontTx/>
              <a:buAutoNum type="arabicPeriod"/>
            </a:pPr>
            <a:r>
              <a:rPr lang="en-GB" altLang="en-US" sz="2000" smtClean="0"/>
              <a:t>If necessary, wire them together to prevent movement.</a:t>
            </a:r>
          </a:p>
          <a:p>
            <a:pPr marL="457200" indent="-457200" algn="just" eaLnBrk="1" hangingPunct="1">
              <a:buFontTx/>
              <a:buAutoNum type="arabicPeriod"/>
            </a:pPr>
            <a:r>
              <a:rPr lang="en-GB" altLang="en-US" sz="2000" smtClean="0"/>
              <a:t>Place on the brazing hearth, surrounded by firebricks.</a:t>
            </a:r>
          </a:p>
          <a:p>
            <a:pPr marL="457200" indent="-457200" algn="just" eaLnBrk="1" hangingPunct="1">
              <a:buFontTx/>
              <a:buAutoNum type="arabicPeriod"/>
            </a:pPr>
            <a:r>
              <a:rPr lang="en-GB" altLang="en-US" sz="2000" smtClean="0"/>
              <a:t>Apply a suitable flux to keep the joint clean.</a:t>
            </a:r>
          </a:p>
          <a:p>
            <a:pPr marL="457200" indent="-457200" algn="just" eaLnBrk="1" hangingPunct="1">
              <a:buFontTx/>
              <a:buAutoNum type="arabicPeriod"/>
            </a:pPr>
            <a:r>
              <a:rPr lang="en-GB" altLang="en-US" sz="2000" smtClean="0"/>
              <a:t>Warm up the joint with a ‘fluffy’ flame.</a:t>
            </a:r>
          </a:p>
          <a:p>
            <a:pPr marL="457200" indent="-457200" algn="just" eaLnBrk="1" hangingPunct="1">
              <a:buFontTx/>
              <a:buAutoNum type="arabicPeriod"/>
            </a:pPr>
            <a:r>
              <a:rPr lang="en-GB" altLang="en-US" sz="2000" smtClean="0"/>
              <a:t>Heat up the joint to red heat with a strong flame.</a:t>
            </a:r>
          </a:p>
          <a:p>
            <a:pPr marL="457200" indent="-457200" algn="just" eaLnBrk="1" hangingPunct="1">
              <a:buFontTx/>
              <a:buAutoNum type="arabicPeriod"/>
            </a:pPr>
            <a:r>
              <a:rPr lang="en-GB" altLang="en-US" sz="2000" smtClean="0"/>
              <a:t>Apply solder to the join line until it flows and the joint is made.</a:t>
            </a:r>
          </a:p>
          <a:p>
            <a:pPr marL="457200" indent="-457200" algn="just" eaLnBrk="1" hangingPunct="1">
              <a:buFontTx/>
              <a:buAutoNum type="arabicPeriod"/>
            </a:pPr>
            <a:r>
              <a:rPr lang="en-GB" altLang="en-US" sz="2000" smtClean="0"/>
              <a:t>Allow to cool.</a:t>
            </a:r>
            <a:endParaRPr lang="en-US" altLang="en-US" sz="2000" smtClean="0"/>
          </a:p>
        </p:txBody>
      </p:sp>
      <p:sp>
        <p:nvSpPr>
          <p:cNvPr id="706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59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59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59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593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593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5939">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5939">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59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GB" altLang="en-US" smtClean="0"/>
              <a:t>Soft soldering</a:t>
            </a:r>
            <a:endParaRPr lang="en-US" altLang="en-US" smtClean="0"/>
          </a:p>
        </p:txBody>
      </p:sp>
      <p:sp>
        <p:nvSpPr>
          <p:cNvPr id="296963" name="Rectangle 3"/>
          <p:cNvSpPr>
            <a:spLocks noGrp="1" noChangeArrowheads="1"/>
          </p:cNvSpPr>
          <p:nvPr>
            <p:ph type="body" idx="1"/>
          </p:nvPr>
        </p:nvSpPr>
        <p:spPr>
          <a:xfrm>
            <a:off x="457200" y="1989138"/>
            <a:ext cx="4691063" cy="2735262"/>
          </a:xfrm>
        </p:spPr>
        <p:txBody>
          <a:bodyPr/>
          <a:lstStyle/>
          <a:p>
            <a:pPr eaLnBrk="1" hangingPunct="1"/>
            <a:r>
              <a:rPr lang="en-GB" altLang="en-US" sz="2000" smtClean="0"/>
              <a:t>Soft soldering is a quick and easy method of joining copper, brass and tinplate. It is also used to connect electronic components to printed circuit boards.</a:t>
            </a:r>
          </a:p>
          <a:p>
            <a:pPr eaLnBrk="1" hangingPunct="1"/>
            <a:r>
              <a:rPr lang="en-GB" altLang="en-US" sz="2000" smtClean="0"/>
              <a:t>Soft solder is an alloy of lead, tin and antimony. The joining process relies on alloying: the tin alloys with the surface of the metal being joined.</a:t>
            </a:r>
          </a:p>
        </p:txBody>
      </p:sp>
      <p:sp>
        <p:nvSpPr>
          <p:cNvPr id="296965" name="Rectangle 5"/>
          <p:cNvSpPr>
            <a:spLocks noChangeArrowheads="1"/>
          </p:cNvSpPr>
          <p:nvPr/>
        </p:nvSpPr>
        <p:spPr bwMode="auto">
          <a:xfrm>
            <a:off x="468313" y="4868863"/>
            <a:ext cx="81470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r>
              <a:rPr lang="en-GB" altLang="en-US" sz="2000"/>
              <a:t>Soft solders used for electronics contain more lead than those used for sheet metalwork and plumbing. This makes them flow more easily, but the finished joint is not as hard.</a:t>
            </a:r>
            <a:endParaRPr lang="en-US" altLang="en-US" sz="2000"/>
          </a:p>
        </p:txBody>
      </p:sp>
      <p:sp>
        <p:nvSpPr>
          <p:cNvPr id="7168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6967" name="Picture 7" descr="U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2133600"/>
            <a:ext cx="36734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96967"/>
                                        </p:tgtEl>
                                        <p:attrNameLst>
                                          <p:attrName>style.visibility</p:attrName>
                                        </p:attrNameLst>
                                      </p:cBhvr>
                                      <p:to>
                                        <p:strVal val="visible"/>
                                      </p:to>
                                    </p:set>
                                    <p:animEffect transition="in" filter="fade">
                                      <p:cBhvr>
                                        <p:cTn id="7" dur="1000"/>
                                        <p:tgtEl>
                                          <p:spTgt spid="296967"/>
                                        </p:tgtEl>
                                      </p:cBhvr>
                                    </p:animEffect>
                                    <p:anim calcmode="lin" valueType="num">
                                      <p:cBhvr>
                                        <p:cTn id="8" dur="1000" fill="hold"/>
                                        <p:tgtEl>
                                          <p:spTgt spid="296967"/>
                                        </p:tgtEl>
                                        <p:attrNameLst>
                                          <p:attrName>ppt_x</p:attrName>
                                        </p:attrNameLst>
                                      </p:cBhvr>
                                      <p:tavLst>
                                        <p:tav tm="0">
                                          <p:val>
                                            <p:strVal val="#ppt_x"/>
                                          </p:val>
                                        </p:tav>
                                        <p:tav tm="100000">
                                          <p:val>
                                            <p:strVal val="#ppt_x"/>
                                          </p:val>
                                        </p:tav>
                                      </p:tavLst>
                                    </p:anim>
                                    <p:anim calcmode="lin" valueType="num">
                                      <p:cBhvr>
                                        <p:cTn id="9" dur="1000" fill="hold"/>
                                        <p:tgtEl>
                                          <p:spTgt spid="29696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69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69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969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Woodscrews (3)</a:t>
            </a:r>
            <a:endParaRPr lang="en-US" altLang="en-US" smtClean="0"/>
          </a:p>
        </p:txBody>
      </p:sp>
      <p:sp>
        <p:nvSpPr>
          <p:cNvPr id="232451" name="Rectangle 3"/>
          <p:cNvSpPr>
            <a:spLocks noGrp="1" noChangeArrowheads="1"/>
          </p:cNvSpPr>
          <p:nvPr>
            <p:ph type="body" idx="1"/>
          </p:nvPr>
        </p:nvSpPr>
        <p:spPr>
          <a:xfrm>
            <a:off x="457200" y="1989138"/>
            <a:ext cx="5051425" cy="4137025"/>
          </a:xfrm>
        </p:spPr>
        <p:txBody>
          <a:bodyPr/>
          <a:lstStyle/>
          <a:p>
            <a:pPr eaLnBrk="1" hangingPunct="1">
              <a:buFontTx/>
              <a:buNone/>
            </a:pPr>
            <a:r>
              <a:rPr lang="en-GB" altLang="en-US" sz="1700" smtClean="0"/>
              <a:t>Woodscrews are available in four standard forms:</a:t>
            </a:r>
          </a:p>
          <a:p>
            <a:pPr eaLnBrk="1" hangingPunct="1"/>
            <a:r>
              <a:rPr lang="en-GB" altLang="en-US" sz="1700" b="1" smtClean="0"/>
              <a:t>Countersunk</a:t>
            </a:r>
            <a:r>
              <a:rPr lang="en-GB" altLang="en-US" sz="1700" smtClean="0"/>
              <a:t> – are the most common; finish flush with the surface; available plated in zinc and nickel. </a:t>
            </a:r>
          </a:p>
          <a:p>
            <a:pPr eaLnBrk="1" hangingPunct="1"/>
            <a:r>
              <a:rPr lang="en-GB" altLang="en-US" sz="1700" b="1" smtClean="0"/>
              <a:t>Round head</a:t>
            </a:r>
            <a:r>
              <a:rPr lang="en-GB" altLang="en-US" sz="1700" smtClean="0"/>
              <a:t> – usually japanned steel, and used to fix metal fittings outdoors, e.g. hinges, bolts, guttering and downpipes.</a:t>
            </a:r>
          </a:p>
          <a:p>
            <a:pPr eaLnBrk="1" hangingPunct="1"/>
            <a:r>
              <a:rPr lang="en-GB" altLang="en-US" sz="1700" b="1" smtClean="0"/>
              <a:t>Raised countersunk</a:t>
            </a:r>
            <a:r>
              <a:rPr lang="en-GB" altLang="en-US" sz="1700" smtClean="0"/>
              <a:t> – usually made of chrome-plated steel or brass, and used where appearance is important.</a:t>
            </a:r>
          </a:p>
          <a:p>
            <a:pPr eaLnBrk="1" hangingPunct="1"/>
            <a:r>
              <a:rPr lang="en-GB" altLang="en-US" sz="1700" b="1" smtClean="0"/>
              <a:t>Twinfast</a:t>
            </a:r>
            <a:r>
              <a:rPr lang="en-GB" altLang="en-US" sz="1700" smtClean="0"/>
              <a:t> – have two threads, which gives them greater holding power in manmade materials such as chipboard, MDF and blockboard.</a:t>
            </a:r>
            <a:endParaRPr lang="en-US" altLang="en-US" sz="1700" smtClean="0"/>
          </a:p>
        </p:txBody>
      </p:sp>
      <p:sp>
        <p:nvSpPr>
          <p:cNvPr id="81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2455"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2492375"/>
            <a:ext cx="3313113"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2455"/>
                                        </p:tgtEl>
                                        <p:attrNameLst>
                                          <p:attrName>style.visibility</p:attrName>
                                        </p:attrNameLst>
                                      </p:cBhvr>
                                      <p:to>
                                        <p:strVal val="visible"/>
                                      </p:to>
                                    </p:set>
                                    <p:animEffect transition="in" filter="fade">
                                      <p:cBhvr>
                                        <p:cTn id="7" dur="1000"/>
                                        <p:tgtEl>
                                          <p:spTgt spid="232455"/>
                                        </p:tgtEl>
                                      </p:cBhvr>
                                    </p:animEffect>
                                    <p:anim calcmode="lin" valueType="num">
                                      <p:cBhvr>
                                        <p:cTn id="8" dur="1000" fill="hold"/>
                                        <p:tgtEl>
                                          <p:spTgt spid="232455"/>
                                        </p:tgtEl>
                                        <p:attrNameLst>
                                          <p:attrName>ppt_x</p:attrName>
                                        </p:attrNameLst>
                                      </p:cBhvr>
                                      <p:tavLst>
                                        <p:tav tm="0">
                                          <p:val>
                                            <p:strVal val="#ppt_x"/>
                                          </p:val>
                                        </p:tav>
                                        <p:tav tm="100000">
                                          <p:val>
                                            <p:strVal val="#ppt_x"/>
                                          </p:val>
                                        </p:tav>
                                      </p:tavLst>
                                    </p:anim>
                                    <p:anim calcmode="lin" valueType="num">
                                      <p:cBhvr>
                                        <p:cTn id="9" dur="1000" fill="hold"/>
                                        <p:tgtEl>
                                          <p:spTgt spid="23245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245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245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245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245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24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GB" altLang="en-US" smtClean="0"/>
              <a:t>Welding plastics</a:t>
            </a:r>
            <a:endParaRPr lang="en-US" altLang="en-US" smtClean="0"/>
          </a:p>
        </p:txBody>
      </p:sp>
      <p:sp>
        <p:nvSpPr>
          <p:cNvPr id="297987" name="Rectangle 3"/>
          <p:cNvSpPr>
            <a:spLocks noGrp="1" noChangeArrowheads="1"/>
          </p:cNvSpPr>
          <p:nvPr>
            <p:ph type="body" idx="1"/>
          </p:nvPr>
        </p:nvSpPr>
        <p:spPr>
          <a:xfrm>
            <a:off x="457200" y="1989138"/>
            <a:ext cx="5194300" cy="4137025"/>
          </a:xfrm>
        </p:spPr>
        <p:txBody>
          <a:bodyPr/>
          <a:lstStyle/>
          <a:p>
            <a:pPr eaLnBrk="1" hangingPunct="1"/>
            <a:r>
              <a:rPr lang="en-GB" altLang="en-US" sz="1800" smtClean="0"/>
              <a:t>The process is basically the same as welding metals, in that the two surfaces to be joined are heated until they soften, and pressure applied to make the weld. Only thermoplastics that do not burn when heated to their melting point can be welded.</a:t>
            </a:r>
          </a:p>
          <a:p>
            <a:pPr eaLnBrk="1" hangingPunct="1"/>
            <a:r>
              <a:rPr lang="en-GB" altLang="en-US" sz="1800" smtClean="0"/>
              <a:t>The two methods most commonly used are:</a:t>
            </a:r>
          </a:p>
          <a:p>
            <a:pPr eaLnBrk="1" hangingPunct="1"/>
            <a:r>
              <a:rPr lang="en-GB" altLang="en-US" sz="1800" b="1" smtClean="0"/>
              <a:t>Hot air</a:t>
            </a:r>
            <a:r>
              <a:rPr lang="en-GB" altLang="en-US" sz="1800" smtClean="0"/>
              <a:t> – The seam to be joined is heated using hot air and a filler rod of the same material is applied as the nozzle moves along.</a:t>
            </a:r>
          </a:p>
          <a:p>
            <a:pPr eaLnBrk="1" hangingPunct="1"/>
            <a:r>
              <a:rPr lang="en-GB" altLang="en-US" sz="1800" b="1" smtClean="0"/>
              <a:t>Heated tool</a:t>
            </a:r>
            <a:r>
              <a:rPr lang="en-GB" altLang="en-US" sz="1800" smtClean="0"/>
              <a:t> – A heated tool similar to a soldering iron is passed over the join, causing the material to melt and fuse.</a:t>
            </a:r>
          </a:p>
          <a:p>
            <a:endParaRPr lang="en-US" altLang="en-US" sz="1800" smtClean="0"/>
          </a:p>
        </p:txBody>
      </p:sp>
      <p:sp>
        <p:nvSpPr>
          <p:cNvPr id="727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7990" name="Picture 6" descr="welding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989138"/>
            <a:ext cx="287972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97990"/>
                                        </p:tgtEl>
                                        <p:attrNameLst>
                                          <p:attrName>style.visibility</p:attrName>
                                        </p:attrNameLst>
                                      </p:cBhvr>
                                      <p:to>
                                        <p:strVal val="visible"/>
                                      </p:to>
                                    </p:set>
                                    <p:anim calcmode="lin" valueType="num">
                                      <p:cBhvr>
                                        <p:cTn id="7" dur="1000" fill="hold"/>
                                        <p:tgtEl>
                                          <p:spTgt spid="297990"/>
                                        </p:tgtEl>
                                        <p:attrNameLst>
                                          <p:attrName>ppt_x</p:attrName>
                                        </p:attrNameLst>
                                      </p:cBhvr>
                                      <p:tavLst>
                                        <p:tav tm="0">
                                          <p:val>
                                            <p:strVal val="#ppt_x-.2"/>
                                          </p:val>
                                        </p:tav>
                                        <p:tav tm="100000">
                                          <p:val>
                                            <p:strVal val="#ppt_x"/>
                                          </p:val>
                                        </p:tav>
                                      </p:tavLst>
                                    </p:anim>
                                    <p:anim calcmode="lin" valueType="num">
                                      <p:cBhvr>
                                        <p:cTn id="8" dur="1000" fill="hold"/>
                                        <p:tgtEl>
                                          <p:spTgt spid="2979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79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79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79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79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79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Woodscrews (4)</a:t>
            </a:r>
            <a:endParaRPr lang="en-US" altLang="en-US" smtClean="0"/>
          </a:p>
        </p:txBody>
      </p:sp>
      <p:sp>
        <p:nvSpPr>
          <p:cNvPr id="233475" name="Rectangle 3"/>
          <p:cNvSpPr>
            <a:spLocks noGrp="1" noChangeArrowheads="1"/>
          </p:cNvSpPr>
          <p:nvPr>
            <p:ph type="body" idx="1"/>
          </p:nvPr>
        </p:nvSpPr>
        <p:spPr>
          <a:xfrm>
            <a:off x="457200" y="1989138"/>
            <a:ext cx="4762500" cy="4137025"/>
          </a:xfrm>
        </p:spPr>
        <p:txBody>
          <a:bodyPr/>
          <a:lstStyle/>
          <a:p>
            <a:pPr eaLnBrk="1" hangingPunct="1"/>
            <a:r>
              <a:rPr lang="en-GB" altLang="en-US" sz="1700" smtClean="0"/>
              <a:t>Woodscrew heads have either straight or crossed screwdriver slots.</a:t>
            </a:r>
          </a:p>
          <a:p>
            <a:pPr eaLnBrk="1" hangingPunct="1"/>
            <a:r>
              <a:rPr lang="en-GB" altLang="en-US" sz="1700" b="1" smtClean="0"/>
              <a:t>Straight slots</a:t>
            </a:r>
            <a:r>
              <a:rPr lang="en-GB" altLang="en-US" sz="1700" smtClean="0"/>
              <a:t> are the original form, for use with hand screwdrivers. </a:t>
            </a:r>
          </a:p>
          <a:p>
            <a:pPr eaLnBrk="1" hangingPunct="1"/>
            <a:r>
              <a:rPr lang="en-GB" altLang="en-US" sz="1700" smtClean="0"/>
              <a:t>There is an increased danger of the screwdriver slipping out and damaging the timber when using a powered screwdriver.</a:t>
            </a:r>
          </a:p>
          <a:p>
            <a:pPr eaLnBrk="1" hangingPunct="1"/>
            <a:r>
              <a:rPr lang="en-GB" altLang="en-US" sz="1700" b="1" smtClean="0"/>
              <a:t>Crossed slots</a:t>
            </a:r>
            <a:r>
              <a:rPr lang="en-GB" altLang="en-US" sz="1700" smtClean="0"/>
              <a:t> were developed as a result of the introduction of powered screwdrivers. </a:t>
            </a:r>
          </a:p>
          <a:p>
            <a:pPr eaLnBrk="1" hangingPunct="1"/>
            <a:r>
              <a:rPr lang="en-GB" altLang="en-US" sz="1700" smtClean="0"/>
              <a:t>The crossed slot gives a more positive location for the screwdriver tip.</a:t>
            </a:r>
          </a:p>
          <a:p>
            <a:pPr eaLnBrk="1" hangingPunct="1"/>
            <a:r>
              <a:rPr lang="en-GB" altLang="en-US" sz="1700" smtClean="0"/>
              <a:t>The first was the Phillips, and this has been followed by the Pozidriv and other variations.</a:t>
            </a:r>
          </a:p>
          <a:p>
            <a:endParaRPr lang="en-US" altLang="en-US" sz="1700" smtClean="0"/>
          </a:p>
        </p:txBody>
      </p:sp>
      <p:sp>
        <p:nvSpPr>
          <p:cNvPr id="92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3478"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2205038"/>
            <a:ext cx="3435350"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3478"/>
                                        </p:tgtEl>
                                        <p:attrNameLst>
                                          <p:attrName>style.visibility</p:attrName>
                                        </p:attrNameLst>
                                      </p:cBhvr>
                                      <p:to>
                                        <p:strVal val="visible"/>
                                      </p:to>
                                    </p:set>
                                    <p:animEffect transition="in" filter="fade">
                                      <p:cBhvr>
                                        <p:cTn id="7" dur="1000"/>
                                        <p:tgtEl>
                                          <p:spTgt spid="233478"/>
                                        </p:tgtEl>
                                      </p:cBhvr>
                                    </p:animEffect>
                                    <p:anim calcmode="lin" valueType="num">
                                      <p:cBhvr>
                                        <p:cTn id="8" dur="1000" fill="hold"/>
                                        <p:tgtEl>
                                          <p:spTgt spid="233478"/>
                                        </p:tgtEl>
                                        <p:attrNameLst>
                                          <p:attrName>ppt_x</p:attrName>
                                        </p:attrNameLst>
                                      </p:cBhvr>
                                      <p:tavLst>
                                        <p:tav tm="0">
                                          <p:val>
                                            <p:strVal val="#ppt_x"/>
                                          </p:val>
                                        </p:tav>
                                        <p:tav tm="100000">
                                          <p:val>
                                            <p:strVal val="#ppt_x"/>
                                          </p:val>
                                        </p:tav>
                                      </p:tavLst>
                                    </p:anim>
                                    <p:anim calcmode="lin" valueType="num">
                                      <p:cBhvr>
                                        <p:cTn id="9" dur="1000" fill="hold"/>
                                        <p:tgtEl>
                                          <p:spTgt spid="23347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34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34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347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347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3475">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334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Using woodscrews</a:t>
            </a:r>
            <a:endParaRPr lang="en-US" altLang="en-US" smtClean="0"/>
          </a:p>
        </p:txBody>
      </p:sp>
      <p:sp>
        <p:nvSpPr>
          <p:cNvPr id="234499" name="Rectangle 3"/>
          <p:cNvSpPr>
            <a:spLocks noGrp="1" noChangeArrowheads="1"/>
          </p:cNvSpPr>
          <p:nvPr>
            <p:ph type="body" idx="1"/>
          </p:nvPr>
        </p:nvSpPr>
        <p:spPr>
          <a:xfrm>
            <a:off x="457200" y="1989138"/>
            <a:ext cx="4475163" cy="4137025"/>
          </a:xfrm>
        </p:spPr>
        <p:txBody>
          <a:bodyPr/>
          <a:lstStyle/>
          <a:p>
            <a:pPr eaLnBrk="1" hangingPunct="1"/>
            <a:r>
              <a:rPr lang="en-GB" altLang="en-US" sz="1800" smtClean="0"/>
              <a:t>Always screw through the thin piece and into the thick piece.</a:t>
            </a:r>
          </a:p>
          <a:p>
            <a:pPr eaLnBrk="1" hangingPunct="1"/>
            <a:r>
              <a:rPr lang="en-GB" altLang="en-US" sz="1800" smtClean="0"/>
              <a:t>Drill a pilot hole slightly smaller than the core in the thick piece. Use a bradawl in softwood and a drill in hardwood to make the pilot hole.</a:t>
            </a:r>
          </a:p>
          <a:p>
            <a:pPr eaLnBrk="1" hangingPunct="1"/>
            <a:r>
              <a:rPr lang="en-GB" altLang="en-US" sz="1800" smtClean="0"/>
              <a:t>Drill a clearance hole in the thin piece, slightly larger than the shank of the screws.</a:t>
            </a:r>
          </a:p>
          <a:p>
            <a:pPr eaLnBrk="1" hangingPunct="1"/>
            <a:r>
              <a:rPr lang="en-GB" altLang="en-US" sz="1800" smtClean="0"/>
              <a:t>Countersink the clearance hole.</a:t>
            </a:r>
          </a:p>
          <a:p>
            <a:pPr eaLnBrk="1" hangingPunct="1"/>
            <a:r>
              <a:rPr lang="en-GB" altLang="en-US" sz="1800" smtClean="0"/>
              <a:t>Brass screws can shear off: to avoid this insert a steel screw first, then replace it with a brass one.</a:t>
            </a:r>
          </a:p>
          <a:p>
            <a:endParaRPr lang="en-US" altLang="en-US" sz="1800" smtClean="0"/>
          </a:p>
        </p:txBody>
      </p:sp>
      <p:pic>
        <p:nvPicPr>
          <p:cNvPr id="234503"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2205038"/>
            <a:ext cx="3960812"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4503"/>
                                        </p:tgtEl>
                                        <p:attrNameLst>
                                          <p:attrName>style.visibility</p:attrName>
                                        </p:attrNameLst>
                                      </p:cBhvr>
                                      <p:to>
                                        <p:strVal val="visible"/>
                                      </p:to>
                                    </p:set>
                                    <p:anim calcmode="lin" valueType="num">
                                      <p:cBhvr>
                                        <p:cTn id="7" dur="1000" fill="hold"/>
                                        <p:tgtEl>
                                          <p:spTgt spid="234503"/>
                                        </p:tgtEl>
                                        <p:attrNameLst>
                                          <p:attrName>ppt_x</p:attrName>
                                        </p:attrNameLst>
                                      </p:cBhvr>
                                      <p:tavLst>
                                        <p:tav tm="0">
                                          <p:val>
                                            <p:strVal val="#ppt_x-.2"/>
                                          </p:val>
                                        </p:tav>
                                        <p:tav tm="100000">
                                          <p:val>
                                            <p:strVal val="#ppt_x"/>
                                          </p:val>
                                        </p:tav>
                                      </p:tavLst>
                                    </p:anim>
                                    <p:anim calcmode="lin" valueType="num">
                                      <p:cBhvr>
                                        <p:cTn id="8" dur="1000" fill="hold"/>
                                        <p:tgtEl>
                                          <p:spTgt spid="234503"/>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450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449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44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44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449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44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9353</TotalTime>
  <Words>5454</Words>
  <Application>Microsoft Office PowerPoint</Application>
  <PresentationFormat>On-screen Show (4:3)</PresentationFormat>
  <Paragraphs>562</Paragraphs>
  <Slides>70</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5" baseType="lpstr">
      <vt:lpstr>Arial</vt:lpstr>
      <vt:lpstr>Calibri</vt:lpstr>
      <vt:lpstr>Wingdings</vt:lpstr>
      <vt:lpstr>Default Design</vt:lpstr>
      <vt:lpstr>Adobe Photoshop Image</vt:lpstr>
      <vt:lpstr>Joining Materials </vt:lpstr>
      <vt:lpstr>Introduction</vt:lpstr>
      <vt:lpstr>Starter</vt:lpstr>
      <vt:lpstr>Semi-permanent joining methods</vt:lpstr>
      <vt:lpstr>Woodscrews (1)</vt:lpstr>
      <vt:lpstr>Woodscrews (2)</vt:lpstr>
      <vt:lpstr>Woodscrews (3)</vt:lpstr>
      <vt:lpstr>Woodscrews (4)</vt:lpstr>
      <vt:lpstr>Using woodscrews</vt:lpstr>
      <vt:lpstr>Self-tapping screws</vt:lpstr>
      <vt:lpstr>Machine screws (1)</vt:lpstr>
      <vt:lpstr>Machine screws (2)</vt:lpstr>
      <vt:lpstr>Nuts and bolts (1)</vt:lpstr>
      <vt:lpstr>Nuts and bolts (2)</vt:lpstr>
      <vt:lpstr>Nuts and bolts (3)</vt:lpstr>
      <vt:lpstr>Nuts and bolts (4)</vt:lpstr>
      <vt:lpstr>Knock-down fittings (1)</vt:lpstr>
      <vt:lpstr>Knock-down fittings (2)</vt:lpstr>
      <vt:lpstr>Knock-down fittings (3)</vt:lpstr>
      <vt:lpstr>Knock-down fittings (4)</vt:lpstr>
      <vt:lpstr>Knock-down fittings (5)</vt:lpstr>
      <vt:lpstr>Knock-down fittings (6)</vt:lpstr>
      <vt:lpstr>Hinges, locks, catches and stays (1)</vt:lpstr>
      <vt:lpstr>Hinges, locks, catches and stays (2)</vt:lpstr>
      <vt:lpstr>Hinges, locks, catches and stays (3)</vt:lpstr>
      <vt:lpstr>Hinges, locks, catches and stays (4)</vt:lpstr>
      <vt:lpstr>Hinges, locks, catches and stays (5)</vt:lpstr>
      <vt:lpstr>Permanent joining methods</vt:lpstr>
      <vt:lpstr>Adhesives (1)</vt:lpstr>
      <vt:lpstr>Adhesives (2)</vt:lpstr>
      <vt:lpstr>Adhesives (3)</vt:lpstr>
      <vt:lpstr>Adhesives (4)</vt:lpstr>
      <vt:lpstr>Adhesives (5)</vt:lpstr>
      <vt:lpstr>Adhesives (6)</vt:lpstr>
      <vt:lpstr>Adhesives (7)</vt:lpstr>
      <vt:lpstr>Adhesives (8)</vt:lpstr>
      <vt:lpstr>Nails (1)</vt:lpstr>
      <vt:lpstr>Nails (2)</vt:lpstr>
      <vt:lpstr>Nails (3)</vt:lpstr>
      <vt:lpstr>Nails (4)</vt:lpstr>
      <vt:lpstr>Rivets (1)</vt:lpstr>
      <vt:lpstr>Rivets (2)</vt:lpstr>
      <vt:lpstr>Rivets (3)</vt:lpstr>
      <vt:lpstr>Rivets (4)</vt:lpstr>
      <vt:lpstr>Box joints (1)</vt:lpstr>
      <vt:lpstr>Box joints (2)</vt:lpstr>
      <vt:lpstr>Box joints (3)</vt:lpstr>
      <vt:lpstr>Box joints (4)</vt:lpstr>
      <vt:lpstr>Box joints (5)</vt:lpstr>
      <vt:lpstr>Box joints (6)</vt:lpstr>
      <vt:lpstr>Frame joints (1)</vt:lpstr>
      <vt:lpstr>Frame joints (2)</vt:lpstr>
      <vt:lpstr>Frame joints (3)</vt:lpstr>
      <vt:lpstr>Frame joints (4)</vt:lpstr>
      <vt:lpstr>Frame joints (5)</vt:lpstr>
      <vt:lpstr>Frame joints (6)</vt:lpstr>
      <vt:lpstr>Frame joints (7)</vt:lpstr>
      <vt:lpstr>Edge-to-edge joints</vt:lpstr>
      <vt:lpstr>Rebates and grooves</vt:lpstr>
      <vt:lpstr>Joints in metal</vt:lpstr>
      <vt:lpstr>Welding, brazing and soldering</vt:lpstr>
      <vt:lpstr>Welding (1)</vt:lpstr>
      <vt:lpstr>Welding (2)</vt:lpstr>
      <vt:lpstr>Welding (3)</vt:lpstr>
      <vt:lpstr>Welding (4)</vt:lpstr>
      <vt:lpstr>Welding (5)</vt:lpstr>
      <vt:lpstr>Brazing and silver soldering (1)</vt:lpstr>
      <vt:lpstr>Brazing and silver soldering (2)</vt:lpstr>
      <vt:lpstr>Soft soldering</vt:lpstr>
      <vt:lpstr>Welding plastics</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107</cp:revision>
  <dcterms:created xsi:type="dcterms:W3CDTF">2008-10-01T09:56:58Z</dcterms:created>
  <dcterms:modified xsi:type="dcterms:W3CDTF">2018-05-22T15:10:33Z</dcterms:modified>
</cp:coreProperties>
</file>