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handoutMasterIdLst>
    <p:handoutMasterId r:id="rId38"/>
  </p:handoutMasterIdLst>
  <p:sldIdLst>
    <p:sldId id="256" r:id="rId2"/>
    <p:sldId id="339" r:id="rId3"/>
    <p:sldId id="341" r:id="rId4"/>
    <p:sldId id="342" r:id="rId5"/>
    <p:sldId id="343" r:id="rId6"/>
    <p:sldId id="344" r:id="rId7"/>
    <p:sldId id="345" r:id="rId8"/>
    <p:sldId id="346" r:id="rId9"/>
    <p:sldId id="347" r:id="rId10"/>
    <p:sldId id="348" r:id="rId11"/>
    <p:sldId id="268" r:id="rId12"/>
    <p:sldId id="269" r:id="rId13"/>
    <p:sldId id="270" r:id="rId14"/>
    <p:sldId id="349" r:id="rId15"/>
    <p:sldId id="350" r:id="rId16"/>
    <p:sldId id="351" r:id="rId17"/>
    <p:sldId id="352" r:id="rId18"/>
    <p:sldId id="353" r:id="rId19"/>
    <p:sldId id="354" r:id="rId20"/>
    <p:sldId id="355" r:id="rId21"/>
    <p:sldId id="356" r:id="rId22"/>
    <p:sldId id="357" r:id="rId23"/>
    <p:sldId id="358" r:id="rId24"/>
    <p:sldId id="359" r:id="rId25"/>
    <p:sldId id="360" r:id="rId26"/>
    <p:sldId id="361" r:id="rId27"/>
    <p:sldId id="362" r:id="rId28"/>
    <p:sldId id="371" r:id="rId29"/>
    <p:sldId id="372" r:id="rId30"/>
    <p:sldId id="373" r:id="rId31"/>
    <p:sldId id="374" r:id="rId32"/>
    <p:sldId id="375" r:id="rId33"/>
    <p:sldId id="376" r:id="rId34"/>
    <p:sldId id="377" r:id="rId35"/>
    <p:sldId id="378" r:id="rId3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FF0000"/>
    <a:srgbClr val="FFFF00"/>
    <a:srgbClr val="0066FF"/>
    <a:srgbClr val="00FF00"/>
    <a:srgbClr val="FFFFCC"/>
    <a:srgbClr val="FFCC66"/>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846" autoAdjust="0"/>
    <p:restoredTop sz="92910" autoAdjust="0"/>
  </p:normalViewPr>
  <p:slideViewPr>
    <p:cSldViewPr>
      <p:cViewPr varScale="1">
        <p:scale>
          <a:sx n="107" d="100"/>
          <a:sy n="107" d="100"/>
        </p:scale>
        <p:origin x="1608"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0" d="100"/>
          <a:sy n="80" d="100"/>
        </p:scale>
        <p:origin x="-1488"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image" Target="../media/image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p>
        </p:txBody>
      </p:sp>
      <p:sp>
        <p:nvSpPr>
          <p:cNvPr id="307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307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p>
        </p:txBody>
      </p:sp>
      <p:sp>
        <p:nvSpPr>
          <p:cNvPr id="307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CF3F3DEA-B9E6-4091-B3B1-10C2DEFEE3BB}"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0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Arial" charset="0"/>
              </a:defRPr>
            </a:lvl1pPr>
          </a:lstStyle>
          <a:p>
            <a:pPr>
              <a:defRPr/>
            </a:pPr>
            <a:endParaRPr lang="en-US"/>
          </a:p>
        </p:txBody>
      </p:sp>
      <p:sp>
        <p:nvSpPr>
          <p:cNvPr id="5120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Arial" charset="0"/>
              </a:defRPr>
            </a:lvl1pPr>
          </a:lstStyle>
          <a:p>
            <a:pPr>
              <a:defRPr/>
            </a:pPr>
            <a:fld id="{BDE2724A-2481-4F78-90C6-97639EC9A6D1}" type="datetimeFigureOut">
              <a:rPr lang="en-US"/>
              <a:pPr>
                <a:defRPr/>
              </a:pPr>
              <a:t>5/22/2018</a:t>
            </a:fld>
            <a:endParaRPr lang="en-US"/>
          </a:p>
        </p:txBody>
      </p:sp>
      <p:sp>
        <p:nvSpPr>
          <p:cNvPr id="37892"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0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Arial" charset="0"/>
              </a:defRPr>
            </a:lvl1pPr>
          </a:lstStyle>
          <a:p>
            <a:pPr>
              <a:defRPr/>
            </a:pPr>
            <a:endParaRPr lang="en-US"/>
          </a:p>
        </p:txBody>
      </p:sp>
      <p:sp>
        <p:nvSpPr>
          <p:cNvPr id="5120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fld id="{B8E9E22C-31D5-44DF-A623-8C1D1B9540DB}"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Rot="1" noChangeArrowheads="1" noTextEdit="1"/>
          </p:cNvSpPr>
          <p:nvPr>
            <p:ph type="sldImg"/>
          </p:nvPr>
        </p:nvSpPr>
        <p:spPr>
          <a:ln/>
        </p:spPr>
      </p:sp>
      <p:sp>
        <p:nvSpPr>
          <p:cNvPr id="389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21803821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41255964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981075"/>
            <a:ext cx="2058988" cy="514508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981075"/>
            <a:ext cx="6029325" cy="51450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38399572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68313" y="981075"/>
            <a:ext cx="8229600" cy="854075"/>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989138"/>
            <a:ext cx="4038600" cy="4137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9138"/>
            <a:ext cx="4038600" cy="4137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3283694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34104191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27213161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989138"/>
            <a:ext cx="4038600" cy="4137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9138"/>
            <a:ext cx="4038600" cy="4137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1523759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39331393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22082587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15595612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28421810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35466324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981075"/>
            <a:ext cx="82296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989138"/>
            <a:ext cx="8229600" cy="413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0"/>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9" name="Rectangle 5"/>
          <p:cNvSpPr>
            <a:spLocks noGrp="1" noChangeArrowheads="1"/>
          </p:cNvSpPr>
          <p:nvPr>
            <p:ph type="ftr" sz="quarter" idx="3"/>
          </p:nvPr>
        </p:nvSpPr>
        <p:spPr bwMode="auto">
          <a:xfrm>
            <a:off x="7669213" y="6553200"/>
            <a:ext cx="1439862"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r>
              <a:rPr lang="en-US"/>
              <a:t>© </a:t>
            </a:r>
            <a:r>
              <a:rPr lang="en-US" smtClean="0"/>
              <a:t>Wallingford</a:t>
            </a:r>
            <a:endParaRPr lang="en-US"/>
          </a:p>
        </p:txBody>
      </p:sp>
      <p:pic>
        <p:nvPicPr>
          <p:cNvPr id="2" name="Picture 8" descr="dtlogo"/>
          <p:cNvPicPr>
            <a:picLocks noChangeAspect="1" noChangeArrowheads="1"/>
          </p:cNvPicPr>
          <p:nvPr/>
        </p:nvPicPr>
        <p:blipFill>
          <a:blip r:embed="rId15">
            <a:extLst>
              <a:ext uri="{28A0092B-C50C-407E-A947-70E740481C1C}">
                <a14:useLocalDpi xmlns:a14="http://schemas.microsoft.com/office/drawing/2010/main"/>
              </a:ext>
            </a:extLst>
          </a:blip>
          <a:srcRect/>
          <a:stretch>
            <a:fillRect/>
          </a:stretch>
        </p:blipFill>
        <p:spPr bwMode="auto">
          <a:xfrm>
            <a:off x="107950" y="6199188"/>
            <a:ext cx="11715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dt="0"/>
  <p:txStyles>
    <p:titleStyle>
      <a:lvl1pPr algn="l" rtl="0" eaLnBrk="0" fontAlgn="base" hangingPunct="0">
        <a:spcBef>
          <a:spcPct val="0"/>
        </a:spcBef>
        <a:spcAft>
          <a:spcPct val="0"/>
        </a:spcAft>
        <a:defRPr sz="3600" b="1">
          <a:solidFill>
            <a:srgbClr val="EC0A86"/>
          </a:solidFill>
          <a:latin typeface="+mj-lt"/>
          <a:ea typeface="+mj-ea"/>
          <a:cs typeface="+mj-cs"/>
        </a:defRPr>
      </a:lvl1pPr>
      <a:lvl2pPr algn="l" rtl="0" eaLnBrk="0" fontAlgn="base" hangingPunct="0">
        <a:spcBef>
          <a:spcPct val="0"/>
        </a:spcBef>
        <a:spcAft>
          <a:spcPct val="0"/>
        </a:spcAft>
        <a:defRPr sz="3600" b="1">
          <a:solidFill>
            <a:srgbClr val="EC0A86"/>
          </a:solidFill>
          <a:latin typeface="Arial" charset="0"/>
        </a:defRPr>
      </a:lvl2pPr>
      <a:lvl3pPr algn="l" rtl="0" eaLnBrk="0" fontAlgn="base" hangingPunct="0">
        <a:spcBef>
          <a:spcPct val="0"/>
        </a:spcBef>
        <a:spcAft>
          <a:spcPct val="0"/>
        </a:spcAft>
        <a:defRPr sz="3600" b="1">
          <a:solidFill>
            <a:srgbClr val="EC0A86"/>
          </a:solidFill>
          <a:latin typeface="Arial" charset="0"/>
        </a:defRPr>
      </a:lvl3pPr>
      <a:lvl4pPr algn="l" rtl="0" eaLnBrk="0" fontAlgn="base" hangingPunct="0">
        <a:spcBef>
          <a:spcPct val="0"/>
        </a:spcBef>
        <a:spcAft>
          <a:spcPct val="0"/>
        </a:spcAft>
        <a:defRPr sz="3600" b="1">
          <a:solidFill>
            <a:srgbClr val="EC0A86"/>
          </a:solidFill>
          <a:latin typeface="Arial" charset="0"/>
        </a:defRPr>
      </a:lvl4pPr>
      <a:lvl5pPr algn="l" rtl="0" eaLnBrk="0" fontAlgn="base" hangingPunct="0">
        <a:spcBef>
          <a:spcPct val="0"/>
        </a:spcBef>
        <a:spcAft>
          <a:spcPct val="0"/>
        </a:spcAft>
        <a:defRPr sz="3600" b="1">
          <a:solidFill>
            <a:srgbClr val="EC0A86"/>
          </a:solidFill>
          <a:latin typeface="Arial" charset="0"/>
        </a:defRPr>
      </a:lvl5pPr>
      <a:lvl6pPr marL="457200" algn="l" rtl="0" fontAlgn="base">
        <a:spcBef>
          <a:spcPct val="0"/>
        </a:spcBef>
        <a:spcAft>
          <a:spcPct val="0"/>
        </a:spcAft>
        <a:defRPr sz="3600" b="1">
          <a:solidFill>
            <a:srgbClr val="EC0A86"/>
          </a:solidFill>
          <a:latin typeface="Arial" charset="0"/>
        </a:defRPr>
      </a:lvl6pPr>
      <a:lvl7pPr marL="914400" algn="l" rtl="0" fontAlgn="base">
        <a:spcBef>
          <a:spcPct val="0"/>
        </a:spcBef>
        <a:spcAft>
          <a:spcPct val="0"/>
        </a:spcAft>
        <a:defRPr sz="3600" b="1">
          <a:solidFill>
            <a:srgbClr val="EC0A86"/>
          </a:solidFill>
          <a:latin typeface="Arial" charset="0"/>
        </a:defRPr>
      </a:lvl7pPr>
      <a:lvl8pPr marL="1371600" algn="l" rtl="0" fontAlgn="base">
        <a:spcBef>
          <a:spcPct val="0"/>
        </a:spcBef>
        <a:spcAft>
          <a:spcPct val="0"/>
        </a:spcAft>
        <a:defRPr sz="3600" b="1">
          <a:solidFill>
            <a:srgbClr val="EC0A86"/>
          </a:solidFill>
          <a:latin typeface="Arial" charset="0"/>
        </a:defRPr>
      </a:lvl8pPr>
      <a:lvl9pPr marL="1828800" algn="l" rtl="0" fontAlgn="base">
        <a:spcBef>
          <a:spcPct val="0"/>
        </a:spcBef>
        <a:spcAft>
          <a:spcPct val="0"/>
        </a:spcAft>
        <a:defRPr sz="3600" b="1">
          <a:solidFill>
            <a:srgbClr val="EC0A86"/>
          </a:solidFill>
          <a:latin typeface="Arial" charset="0"/>
        </a:defRPr>
      </a:lvl9pPr>
    </p:titleStyle>
    <p:bodyStyle>
      <a:lvl1pPr marL="342900" indent="-342900" algn="l" rtl="0" eaLnBrk="0" fontAlgn="base" hangingPunct="0">
        <a:spcBef>
          <a:spcPct val="20000"/>
        </a:spcBef>
        <a:spcAft>
          <a:spcPct val="0"/>
        </a:spcAft>
        <a:buClr>
          <a:srgbClr val="EC0A86"/>
        </a:buClr>
        <a:buChar char="•"/>
        <a:defRPr sz="2400">
          <a:solidFill>
            <a:schemeClr val="tx1"/>
          </a:solidFill>
          <a:latin typeface="+mn-lt"/>
          <a:ea typeface="+mn-ea"/>
          <a:cs typeface="+mn-cs"/>
        </a:defRPr>
      </a:lvl1pPr>
      <a:lvl2pPr marL="522288" indent="-65088" algn="l" rtl="0" eaLnBrk="0" fontAlgn="base" hangingPunct="0">
        <a:spcBef>
          <a:spcPct val="20000"/>
        </a:spcBef>
        <a:spcAft>
          <a:spcPct val="0"/>
        </a:spcAft>
        <a:buChar char="–"/>
        <a:defRPr sz="2400">
          <a:solidFill>
            <a:schemeClr val="tx1"/>
          </a:solidFill>
          <a:latin typeface="+mn-lt"/>
        </a:defRPr>
      </a:lvl2pPr>
      <a:lvl3pPr marL="1231900" indent="-228600" algn="l" rtl="0" eaLnBrk="0" fontAlgn="base" hangingPunct="0">
        <a:spcBef>
          <a:spcPct val="20000"/>
        </a:spcBef>
        <a:spcAft>
          <a:spcPct val="0"/>
        </a:spcAft>
        <a:buClr>
          <a:srgbClr val="EC0A86"/>
        </a:buClr>
        <a:buChar char="•"/>
        <a:defRPr sz="2000">
          <a:solidFill>
            <a:schemeClr val="tx1"/>
          </a:solidFill>
          <a:latin typeface="+mn-lt"/>
        </a:defRPr>
      </a:lvl3pPr>
      <a:lvl4pPr marL="1639888"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mn-lt"/>
        </a:defRPr>
      </a:lvl5pPr>
      <a:lvl6pPr marL="2514600" indent="-228600" algn="l" rtl="0" fontAlgn="base">
        <a:spcBef>
          <a:spcPct val="20000"/>
        </a:spcBef>
        <a:spcAft>
          <a:spcPct val="0"/>
        </a:spcAft>
        <a:buClr>
          <a:srgbClr val="EC0A86"/>
        </a:buClr>
        <a:buFont typeface="Arial" charset="0"/>
        <a:buChar char="»"/>
        <a:defRPr>
          <a:solidFill>
            <a:schemeClr val="tx1"/>
          </a:solidFill>
          <a:latin typeface="+mn-lt"/>
        </a:defRPr>
      </a:lvl6pPr>
      <a:lvl7pPr marL="2971800" indent="-228600" algn="l" rtl="0" fontAlgn="base">
        <a:spcBef>
          <a:spcPct val="20000"/>
        </a:spcBef>
        <a:spcAft>
          <a:spcPct val="0"/>
        </a:spcAft>
        <a:buClr>
          <a:srgbClr val="EC0A86"/>
        </a:buClr>
        <a:buFont typeface="Arial" charset="0"/>
        <a:buChar char="»"/>
        <a:defRPr>
          <a:solidFill>
            <a:schemeClr val="tx1"/>
          </a:solidFill>
          <a:latin typeface="+mn-lt"/>
        </a:defRPr>
      </a:lvl7pPr>
      <a:lvl8pPr marL="3429000" indent="-228600" algn="l" rtl="0" fontAlgn="base">
        <a:spcBef>
          <a:spcPct val="20000"/>
        </a:spcBef>
        <a:spcAft>
          <a:spcPct val="0"/>
        </a:spcAft>
        <a:buClr>
          <a:srgbClr val="EC0A86"/>
        </a:buClr>
        <a:buFont typeface="Arial" charset="0"/>
        <a:buChar char="»"/>
        <a:defRPr>
          <a:solidFill>
            <a:schemeClr val="tx1"/>
          </a:solidFill>
          <a:latin typeface="+mn-lt"/>
        </a:defRPr>
      </a:lvl8pPr>
      <a:lvl9pPr marL="3886200" indent="-228600" algn="l" rtl="0" fontAlgn="base">
        <a:spcBef>
          <a:spcPct val="20000"/>
        </a:spcBef>
        <a:spcAft>
          <a:spcPct val="0"/>
        </a:spcAft>
        <a:buClr>
          <a:srgbClr val="EC0A86"/>
        </a:buClr>
        <a:buFont typeface="Arial" charset="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4.png"/><Relationship Id="rId5" Type="http://schemas.openxmlformats.org/officeDocument/2006/relationships/oleObject" Target="../embeddings/oleObject2.bin"/><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18"/>
          <p:cNvGraphicFramePr>
            <a:graphicFrameLocks noChangeAspect="1"/>
          </p:cNvGraphicFramePr>
          <p:nvPr/>
        </p:nvGraphicFramePr>
        <p:xfrm>
          <a:off x="0" y="0"/>
          <a:ext cx="9144000" cy="1698625"/>
        </p:xfrm>
        <a:graphic>
          <a:graphicData uri="http://schemas.openxmlformats.org/presentationml/2006/ole">
            <mc:AlternateContent xmlns:mc="http://schemas.openxmlformats.org/markup-compatibility/2006">
              <mc:Choice xmlns:v="urn:schemas-microsoft-com:vml" Requires="v">
                <p:oleObj spid="_x0000_s2055" name="Image" r:id="rId3" imgW="21333333" imgH="3961905" progId="Photoshop.Image.10">
                  <p:embed/>
                </p:oleObj>
              </mc:Choice>
              <mc:Fallback>
                <p:oleObj name="Image" r:id="rId3" imgW="21333333" imgH="3961905" progId="Photoshop.Image.10">
                  <p:embed/>
                  <p:pic>
                    <p:nvPicPr>
                      <p:cNvPr id="0" name="Object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1698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51" name="Rectangle 2"/>
          <p:cNvSpPr>
            <a:spLocks noGrp="1" noChangeArrowheads="1"/>
          </p:cNvSpPr>
          <p:nvPr>
            <p:ph type="ctrTitle"/>
          </p:nvPr>
        </p:nvSpPr>
        <p:spPr>
          <a:xfrm>
            <a:off x="685800" y="2852738"/>
            <a:ext cx="7772400" cy="1152525"/>
          </a:xfrm>
        </p:spPr>
        <p:txBody>
          <a:bodyPr/>
          <a:lstStyle/>
          <a:p>
            <a:pPr eaLnBrk="1" hangingPunct="1"/>
            <a:r>
              <a:rPr lang="en-GB" altLang="en-US" sz="4400" smtClean="0"/>
              <a:t>Joining Materials – Screws, Nuts, Bolts, Nails, Knock-down Fitting, Rivets and Hinges</a:t>
            </a:r>
            <a:r>
              <a:rPr lang="en-GB" altLang="en-US" sz="4000" smtClean="0"/>
              <a:t>	</a:t>
            </a:r>
            <a:endParaRPr lang="en-US" altLang="en-US" sz="4000" smtClean="0"/>
          </a:p>
        </p:txBody>
      </p:sp>
      <p:sp>
        <p:nvSpPr>
          <p:cNvPr id="2052" name="Text Box 13"/>
          <p:cNvSpPr txBox="1">
            <a:spLocks noChangeArrowheads="1"/>
          </p:cNvSpPr>
          <p:nvPr/>
        </p:nvSpPr>
        <p:spPr bwMode="auto">
          <a:xfrm>
            <a:off x="3995738" y="115888"/>
            <a:ext cx="51847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50000"/>
              </a:spcBef>
              <a:buClrTx/>
              <a:buFontTx/>
              <a:buNone/>
            </a:pPr>
            <a:r>
              <a:rPr lang="en-GB" altLang="en-US" sz="1600">
                <a:solidFill>
                  <a:schemeClr val="bg1"/>
                </a:solidFill>
              </a:rPr>
              <a:t>Ian Bark &amp; Lloyd Ansell</a:t>
            </a:r>
            <a:endParaRPr lang="en-US" altLang="en-US" sz="1600">
              <a:solidFill>
                <a:schemeClr val="bg1"/>
              </a:solidFill>
            </a:endParaRPr>
          </a:p>
        </p:txBody>
      </p:sp>
      <p:sp>
        <p:nvSpPr>
          <p:cNvPr id="2053" name="Text Box 14"/>
          <p:cNvSpPr txBox="1">
            <a:spLocks noChangeArrowheads="1"/>
          </p:cNvSpPr>
          <p:nvPr/>
        </p:nvSpPr>
        <p:spPr bwMode="auto">
          <a:xfrm>
            <a:off x="3995738" y="417513"/>
            <a:ext cx="4824412"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50000"/>
              </a:spcBef>
              <a:buClrTx/>
              <a:buFontTx/>
              <a:buNone/>
            </a:pPr>
            <a:r>
              <a:rPr lang="en-GB" altLang="en-US" sz="1200">
                <a:solidFill>
                  <a:schemeClr val="bg1"/>
                </a:solidFill>
              </a:rPr>
              <a:t>Series Editor: Louise T Davies</a:t>
            </a:r>
            <a:endParaRPr lang="en-US" altLang="en-US" sz="1200">
              <a:solidFill>
                <a:schemeClr val="bg1"/>
              </a:solidFill>
            </a:endParaRPr>
          </a:p>
        </p:txBody>
      </p:sp>
      <p:graphicFrame>
        <p:nvGraphicFramePr>
          <p:cNvPr id="2054" name="Object 15"/>
          <p:cNvGraphicFramePr>
            <a:graphicFrameLocks noChangeAspect="1"/>
          </p:cNvGraphicFramePr>
          <p:nvPr/>
        </p:nvGraphicFramePr>
        <p:xfrm>
          <a:off x="71438" y="5632450"/>
          <a:ext cx="2339975" cy="1109663"/>
        </p:xfrm>
        <a:graphic>
          <a:graphicData uri="http://schemas.openxmlformats.org/presentationml/2006/ole">
            <mc:AlternateContent xmlns:mc="http://schemas.openxmlformats.org/markup-compatibility/2006">
              <mc:Choice xmlns:v="urn:schemas-microsoft-com:vml" Requires="v">
                <p:oleObj spid="_x0000_s2056" name="Image" r:id="rId5" imgW="3238095" imgH="1536508" progId="Photoshop.Image.10">
                  <p:embed/>
                </p:oleObj>
              </mc:Choice>
              <mc:Fallback>
                <p:oleObj name="Image" r:id="rId5" imgW="3238095" imgH="1536508" progId="Photoshop.Image.10">
                  <p:embed/>
                  <p:pic>
                    <p:nvPicPr>
                      <p:cNvPr id="0" name="Object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438" y="5632450"/>
                        <a:ext cx="2339975" cy="1109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altLang="en-US" smtClean="0"/>
              <a:t>Machine screws (1)</a:t>
            </a:r>
            <a:endParaRPr lang="en-US" altLang="en-US" smtClean="0"/>
          </a:p>
        </p:txBody>
      </p:sp>
      <p:sp>
        <p:nvSpPr>
          <p:cNvPr id="236547" name="Rectangle 3"/>
          <p:cNvSpPr>
            <a:spLocks noGrp="1" noChangeArrowheads="1"/>
          </p:cNvSpPr>
          <p:nvPr>
            <p:ph type="body" idx="1"/>
          </p:nvPr>
        </p:nvSpPr>
        <p:spPr>
          <a:xfrm>
            <a:off x="457200" y="1989138"/>
            <a:ext cx="4978400" cy="4137025"/>
          </a:xfrm>
        </p:spPr>
        <p:txBody>
          <a:bodyPr/>
          <a:lstStyle/>
          <a:p>
            <a:pPr eaLnBrk="1" hangingPunct="1"/>
            <a:r>
              <a:rPr lang="en-GB" altLang="en-US" sz="2000" smtClean="0"/>
              <a:t>Machine screws, also known as </a:t>
            </a:r>
            <a:r>
              <a:rPr lang="en-GB" altLang="en-US" sz="2000" b="1" smtClean="0"/>
              <a:t>set screws</a:t>
            </a:r>
            <a:r>
              <a:rPr lang="en-GB" altLang="en-US" sz="2000" smtClean="0"/>
              <a:t>, have a parallel thread that goes all the way up to the head.</a:t>
            </a:r>
          </a:p>
          <a:p>
            <a:pPr eaLnBrk="1" hangingPunct="1"/>
            <a:r>
              <a:rPr lang="en-GB" altLang="en-US" sz="2000" smtClean="0"/>
              <a:t>Machine screws are available in a range of diameters, lengths, heads, materials and threads.</a:t>
            </a:r>
          </a:p>
          <a:p>
            <a:pPr eaLnBrk="1" hangingPunct="1"/>
            <a:r>
              <a:rPr lang="en-GB" altLang="en-US" sz="2000" smtClean="0"/>
              <a:t>The most common thread form available is ISO metric.</a:t>
            </a:r>
          </a:p>
          <a:p>
            <a:pPr eaLnBrk="1" hangingPunct="1"/>
            <a:r>
              <a:rPr lang="en-GB" altLang="en-US" sz="2000" smtClean="0"/>
              <a:t>Steel and brass are the most common materials used.</a:t>
            </a:r>
          </a:p>
          <a:p>
            <a:pPr eaLnBrk="1" hangingPunct="1"/>
            <a:r>
              <a:rPr lang="en-GB" altLang="en-US" sz="2000" smtClean="0"/>
              <a:t>Steel machine screws can also be coated to improve their appearance.</a:t>
            </a:r>
          </a:p>
          <a:p>
            <a:endParaRPr lang="en-US" altLang="en-US" sz="2000" smtClean="0"/>
          </a:p>
        </p:txBody>
      </p:sp>
      <p:pic>
        <p:nvPicPr>
          <p:cNvPr id="236549" name="Picture 5" descr="(A)U3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08625" y="1412875"/>
            <a:ext cx="3181350" cy="489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9"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236549"/>
                                        </p:tgtEl>
                                        <p:attrNameLst>
                                          <p:attrName>style.visibility</p:attrName>
                                        </p:attrNameLst>
                                      </p:cBhvr>
                                      <p:to>
                                        <p:strVal val="visible"/>
                                      </p:to>
                                    </p:set>
                                    <p:animEffect transition="in" filter="fade">
                                      <p:cBhvr>
                                        <p:cTn id="7" dur="1000"/>
                                        <p:tgtEl>
                                          <p:spTgt spid="236549"/>
                                        </p:tgtEl>
                                      </p:cBhvr>
                                    </p:animEffect>
                                    <p:anim calcmode="lin" valueType="num">
                                      <p:cBhvr>
                                        <p:cTn id="8" dur="1000" fill="hold"/>
                                        <p:tgtEl>
                                          <p:spTgt spid="236549"/>
                                        </p:tgtEl>
                                        <p:attrNameLst>
                                          <p:attrName>ppt_x</p:attrName>
                                        </p:attrNameLst>
                                      </p:cBhvr>
                                      <p:tavLst>
                                        <p:tav tm="0">
                                          <p:val>
                                            <p:strVal val="#ppt_x"/>
                                          </p:val>
                                        </p:tav>
                                        <p:tav tm="100000">
                                          <p:val>
                                            <p:strVal val="#ppt_x"/>
                                          </p:val>
                                        </p:tav>
                                      </p:tavLst>
                                    </p:anim>
                                    <p:anim calcmode="lin" valueType="num">
                                      <p:cBhvr>
                                        <p:cTn id="9" dur="1000" fill="hold"/>
                                        <p:tgtEl>
                                          <p:spTgt spid="236549"/>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36547">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36547">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36547">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36547">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3654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6547"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
        <p:nvSpPr>
          <p:cNvPr id="12291" name="Rectangle 5"/>
          <p:cNvSpPr>
            <a:spLocks noGrp="1" noChangeArrowheads="1"/>
          </p:cNvSpPr>
          <p:nvPr>
            <p:ph type="title" idx="4294967295"/>
          </p:nvPr>
        </p:nvSpPr>
        <p:spPr/>
        <p:txBody>
          <a:bodyPr/>
          <a:lstStyle/>
          <a:p>
            <a:pPr eaLnBrk="1" hangingPunct="1"/>
            <a:r>
              <a:rPr lang="en-GB" altLang="en-US" smtClean="0"/>
              <a:t>Machine screws (2)</a:t>
            </a:r>
            <a:endParaRPr lang="en-US" altLang="en-US" smtClean="0"/>
          </a:p>
        </p:txBody>
      </p:sp>
      <p:sp>
        <p:nvSpPr>
          <p:cNvPr id="101380" name="Rectangle 3"/>
          <p:cNvSpPr>
            <a:spLocks noGrp="1" noChangeArrowheads="1"/>
          </p:cNvSpPr>
          <p:nvPr>
            <p:ph type="body" sz="half" idx="4294967295"/>
          </p:nvPr>
        </p:nvSpPr>
        <p:spPr>
          <a:xfrm>
            <a:off x="457200" y="1989138"/>
            <a:ext cx="4402138" cy="4137025"/>
          </a:xfrm>
        </p:spPr>
        <p:txBody>
          <a:bodyPr/>
          <a:lstStyle/>
          <a:p>
            <a:pPr marL="355600" indent="-355600" eaLnBrk="1" hangingPunct="1">
              <a:buFontTx/>
              <a:buNone/>
            </a:pPr>
            <a:r>
              <a:rPr lang="en-GB" altLang="en-US" sz="2000" b="1" smtClean="0"/>
              <a:t>Using machine screws</a:t>
            </a:r>
          </a:p>
          <a:p>
            <a:pPr marL="355600" indent="-355600" eaLnBrk="1" hangingPunct="1"/>
            <a:r>
              <a:rPr lang="en-GB" altLang="en-US" sz="2000" smtClean="0"/>
              <a:t>Drill a tapping size hole equal to the thread root diameter in the inner sheet. </a:t>
            </a:r>
          </a:p>
          <a:p>
            <a:pPr marL="355600" indent="-355600" eaLnBrk="1" hangingPunct="1"/>
            <a:r>
              <a:rPr lang="en-GB" altLang="en-US" sz="2000" smtClean="0"/>
              <a:t>Use a taper tap to cut a thread in the pilot hole. If threading a blind hole, use a bottoming tap to cut the thread to the bottom of the pilot hole,</a:t>
            </a:r>
          </a:p>
          <a:p>
            <a:pPr marL="355600" indent="-355600" eaLnBrk="1" hangingPunct="1"/>
            <a:r>
              <a:rPr lang="en-GB" altLang="en-US" sz="2000" smtClean="0"/>
              <a:t>Drill a clearance hole in the outer sheet slightly larger than the external diameter.</a:t>
            </a:r>
          </a:p>
        </p:txBody>
      </p:sp>
      <p:pic>
        <p:nvPicPr>
          <p:cNvPr id="101387" name="Picture 11" descr="(A)U3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003800" y="2492375"/>
            <a:ext cx="381635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101387"/>
                                        </p:tgtEl>
                                        <p:attrNameLst>
                                          <p:attrName>style.visibility</p:attrName>
                                        </p:attrNameLst>
                                      </p:cBhvr>
                                      <p:to>
                                        <p:strVal val="visible"/>
                                      </p:to>
                                    </p:set>
                                    <p:anim calcmode="lin" valueType="num">
                                      <p:cBhvr>
                                        <p:cTn id="7" dur="1000" fill="hold"/>
                                        <p:tgtEl>
                                          <p:spTgt spid="101387"/>
                                        </p:tgtEl>
                                        <p:attrNameLst>
                                          <p:attrName>ppt_x</p:attrName>
                                        </p:attrNameLst>
                                      </p:cBhvr>
                                      <p:tavLst>
                                        <p:tav tm="0">
                                          <p:val>
                                            <p:strVal val="#ppt_x-.2"/>
                                          </p:val>
                                        </p:tav>
                                        <p:tav tm="100000">
                                          <p:val>
                                            <p:strVal val="#ppt_x"/>
                                          </p:val>
                                        </p:tav>
                                      </p:tavLst>
                                    </p:anim>
                                    <p:anim calcmode="lin" valueType="num">
                                      <p:cBhvr>
                                        <p:cTn id="8" dur="1000" fill="hold"/>
                                        <p:tgtEl>
                                          <p:spTgt spid="10138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1387"/>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01380">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01380">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01380">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0138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80"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
        <p:nvSpPr>
          <p:cNvPr id="13315" name="Rectangle 5"/>
          <p:cNvSpPr>
            <a:spLocks noGrp="1" noChangeArrowheads="1"/>
          </p:cNvSpPr>
          <p:nvPr>
            <p:ph type="title" idx="4294967295"/>
          </p:nvPr>
        </p:nvSpPr>
        <p:spPr/>
        <p:txBody>
          <a:bodyPr/>
          <a:lstStyle/>
          <a:p>
            <a:pPr eaLnBrk="1" hangingPunct="1"/>
            <a:r>
              <a:rPr lang="en-GB" altLang="en-US" smtClean="0"/>
              <a:t>Nuts and bolts (1)</a:t>
            </a:r>
            <a:endParaRPr lang="en-US" altLang="en-US" smtClean="0"/>
          </a:p>
        </p:txBody>
      </p:sp>
      <p:sp>
        <p:nvSpPr>
          <p:cNvPr id="102404" name="Rectangle 3"/>
          <p:cNvSpPr>
            <a:spLocks noGrp="1" noChangeArrowheads="1"/>
          </p:cNvSpPr>
          <p:nvPr>
            <p:ph type="body" sz="half" idx="4294967295"/>
          </p:nvPr>
        </p:nvSpPr>
        <p:spPr>
          <a:xfrm>
            <a:off x="457200" y="1989138"/>
            <a:ext cx="4978400" cy="4137025"/>
          </a:xfrm>
        </p:spPr>
        <p:txBody>
          <a:bodyPr/>
          <a:lstStyle/>
          <a:p>
            <a:pPr marL="355600" indent="-355600" eaLnBrk="1" hangingPunct="1"/>
            <a:r>
              <a:rPr lang="en-GB" altLang="en-US" sz="1800" smtClean="0"/>
              <a:t>Nuts and bolts are used to clamp two pieces of material, usually metal, together. They provide a mechanically strong method of joining materials.</a:t>
            </a:r>
          </a:p>
          <a:p>
            <a:pPr marL="355600" indent="-355600" eaLnBrk="1" hangingPunct="1"/>
            <a:r>
              <a:rPr lang="en-GB" altLang="en-US" sz="1800" smtClean="0"/>
              <a:t>Nuts and bolts are usually made of steel or brass. Steel nuts and bolts can be coated with zinc or chrome to increase resistance to corrosion and improve their appearance.</a:t>
            </a:r>
          </a:p>
          <a:p>
            <a:pPr marL="355600" indent="-355600" eaLnBrk="1" hangingPunct="1"/>
            <a:r>
              <a:rPr lang="en-GB" altLang="en-US" sz="1800" smtClean="0"/>
              <a:t>Bolts are available with hexagonal and square heads; however, hexagonal is the most common. </a:t>
            </a:r>
          </a:p>
          <a:p>
            <a:pPr marL="355600" indent="-355600" eaLnBrk="1" hangingPunct="1"/>
            <a:r>
              <a:rPr lang="en-GB" altLang="en-US" sz="1800" smtClean="0"/>
              <a:t>Bolts have a parallel thread, which can be for all or part of the length. The most common thread form is ISO metric.</a:t>
            </a:r>
          </a:p>
        </p:txBody>
      </p:sp>
      <p:pic>
        <p:nvPicPr>
          <p:cNvPr id="102409" name="Picture 9" descr="(A)U3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435600" y="2349500"/>
            <a:ext cx="3457575" cy="335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102409"/>
                                        </p:tgtEl>
                                        <p:attrNameLst>
                                          <p:attrName>style.visibility</p:attrName>
                                        </p:attrNameLst>
                                      </p:cBhvr>
                                      <p:to>
                                        <p:strVal val="visible"/>
                                      </p:to>
                                    </p:set>
                                    <p:animEffect transition="in" filter="fade">
                                      <p:cBhvr>
                                        <p:cTn id="7" dur="1000"/>
                                        <p:tgtEl>
                                          <p:spTgt spid="102409"/>
                                        </p:tgtEl>
                                      </p:cBhvr>
                                    </p:animEffect>
                                    <p:anim calcmode="lin" valueType="num">
                                      <p:cBhvr>
                                        <p:cTn id="8" dur="1000" fill="hold"/>
                                        <p:tgtEl>
                                          <p:spTgt spid="102409"/>
                                        </p:tgtEl>
                                        <p:attrNameLst>
                                          <p:attrName>ppt_x</p:attrName>
                                        </p:attrNameLst>
                                      </p:cBhvr>
                                      <p:tavLst>
                                        <p:tav tm="0">
                                          <p:val>
                                            <p:strVal val="#ppt_x"/>
                                          </p:val>
                                        </p:tav>
                                        <p:tav tm="100000">
                                          <p:val>
                                            <p:strVal val="#ppt_x"/>
                                          </p:val>
                                        </p:tav>
                                      </p:tavLst>
                                    </p:anim>
                                    <p:anim calcmode="lin" valueType="num">
                                      <p:cBhvr>
                                        <p:cTn id="9" dur="1000" fill="hold"/>
                                        <p:tgtEl>
                                          <p:spTgt spid="102409"/>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02404">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02404">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02404">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0240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
        <p:nvSpPr>
          <p:cNvPr id="14339" name="Rectangle 5"/>
          <p:cNvSpPr>
            <a:spLocks noGrp="1" noChangeArrowheads="1"/>
          </p:cNvSpPr>
          <p:nvPr>
            <p:ph type="title" idx="4294967295"/>
          </p:nvPr>
        </p:nvSpPr>
        <p:spPr/>
        <p:txBody>
          <a:bodyPr/>
          <a:lstStyle/>
          <a:p>
            <a:pPr eaLnBrk="1" hangingPunct="1"/>
            <a:r>
              <a:rPr lang="en-GB" altLang="en-US" smtClean="0"/>
              <a:t>Nuts and bolts (2)</a:t>
            </a:r>
            <a:endParaRPr lang="en-US" altLang="en-US" smtClean="0"/>
          </a:p>
        </p:txBody>
      </p:sp>
      <p:sp>
        <p:nvSpPr>
          <p:cNvPr id="103428" name="Rectangle 3"/>
          <p:cNvSpPr>
            <a:spLocks noGrp="1" noChangeArrowheads="1"/>
          </p:cNvSpPr>
          <p:nvPr>
            <p:ph type="body" sz="half" idx="4294967295"/>
          </p:nvPr>
        </p:nvSpPr>
        <p:spPr>
          <a:xfrm>
            <a:off x="457200" y="1989138"/>
            <a:ext cx="4475163" cy="4137025"/>
          </a:xfrm>
        </p:spPr>
        <p:txBody>
          <a:bodyPr/>
          <a:lstStyle/>
          <a:p>
            <a:pPr marL="355600" indent="-355600" eaLnBrk="1" hangingPunct="1"/>
            <a:r>
              <a:rPr lang="en-GB" altLang="en-US" sz="2000" smtClean="0"/>
              <a:t>Bolts are available in in a standard range of lengths up to 150 mm, and diameters up to 25 mm.</a:t>
            </a:r>
          </a:p>
          <a:p>
            <a:pPr marL="355600" indent="-355600" eaLnBrk="1" hangingPunct="1"/>
            <a:r>
              <a:rPr lang="en-GB" altLang="en-US" sz="2000" b="1" smtClean="0"/>
              <a:t>Coach bolts</a:t>
            </a:r>
            <a:r>
              <a:rPr lang="en-GB" altLang="en-US" sz="2000" smtClean="0"/>
              <a:t> are designed for use in timber. They have a shallow domed head with a square underneath, which is designed to bite into the wood to prevent the bolt from turning.</a:t>
            </a:r>
          </a:p>
          <a:p>
            <a:pPr marL="355600" indent="-355600" eaLnBrk="1" hangingPunct="1"/>
            <a:r>
              <a:rPr lang="en-GB" altLang="en-US" sz="2000" b="1" smtClean="0"/>
              <a:t>Studding</a:t>
            </a:r>
            <a:r>
              <a:rPr lang="en-GB" altLang="en-US" sz="2000" smtClean="0"/>
              <a:t> is a long length of headless threaded bar.</a:t>
            </a:r>
            <a:r>
              <a:rPr lang="en-GB" altLang="en-US" sz="1600" smtClean="0"/>
              <a:t> </a:t>
            </a:r>
          </a:p>
        </p:txBody>
      </p:sp>
      <p:pic>
        <p:nvPicPr>
          <p:cNvPr id="103433" name="Picture 9" descr="(A)U3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292725" y="2420938"/>
            <a:ext cx="3240088" cy="291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103433"/>
                                        </p:tgtEl>
                                        <p:attrNameLst>
                                          <p:attrName>style.visibility</p:attrName>
                                        </p:attrNameLst>
                                      </p:cBhvr>
                                      <p:to>
                                        <p:strVal val="visible"/>
                                      </p:to>
                                    </p:set>
                                    <p:anim calcmode="lin" valueType="num">
                                      <p:cBhvr>
                                        <p:cTn id="7" dur="1000" fill="hold"/>
                                        <p:tgtEl>
                                          <p:spTgt spid="103433"/>
                                        </p:tgtEl>
                                        <p:attrNameLst>
                                          <p:attrName>ppt_x</p:attrName>
                                        </p:attrNameLst>
                                      </p:cBhvr>
                                      <p:tavLst>
                                        <p:tav tm="0">
                                          <p:val>
                                            <p:strVal val="#ppt_x-.2"/>
                                          </p:val>
                                        </p:tav>
                                        <p:tav tm="100000">
                                          <p:val>
                                            <p:strVal val="#ppt_x"/>
                                          </p:val>
                                        </p:tav>
                                      </p:tavLst>
                                    </p:anim>
                                    <p:anim calcmode="lin" valueType="num">
                                      <p:cBhvr>
                                        <p:cTn id="8" dur="1000" fill="hold"/>
                                        <p:tgtEl>
                                          <p:spTgt spid="103433"/>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343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03428">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03428">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0342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8"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GB" altLang="en-US" smtClean="0"/>
              <a:t>Nuts and bolts (3)</a:t>
            </a:r>
            <a:endParaRPr lang="en-US" altLang="en-US" smtClean="0"/>
          </a:p>
        </p:txBody>
      </p:sp>
      <p:sp>
        <p:nvSpPr>
          <p:cNvPr id="238595" name="Rectangle 3"/>
          <p:cNvSpPr>
            <a:spLocks noGrp="1" noChangeArrowheads="1"/>
          </p:cNvSpPr>
          <p:nvPr>
            <p:ph type="body" idx="1"/>
          </p:nvPr>
        </p:nvSpPr>
        <p:spPr>
          <a:xfrm>
            <a:off x="457200" y="1989138"/>
            <a:ext cx="4475163" cy="4137025"/>
          </a:xfrm>
        </p:spPr>
        <p:txBody>
          <a:bodyPr/>
          <a:lstStyle/>
          <a:p>
            <a:pPr eaLnBrk="1" hangingPunct="1"/>
            <a:r>
              <a:rPr lang="en-GB" altLang="en-US" sz="2000" b="1" smtClean="0"/>
              <a:t>Nuts</a:t>
            </a:r>
            <a:r>
              <a:rPr lang="en-GB" altLang="en-US" sz="2000" smtClean="0"/>
              <a:t> are screwed onto bolts and provide the clamping force.</a:t>
            </a:r>
          </a:p>
          <a:p>
            <a:pPr eaLnBrk="1" hangingPunct="1"/>
            <a:r>
              <a:rPr lang="en-GB" altLang="en-US" sz="2000" smtClean="0"/>
              <a:t>They are available most commonly as hexagonal but are also available as square, wing and locking.</a:t>
            </a:r>
          </a:p>
          <a:p>
            <a:pPr eaLnBrk="1" hangingPunct="1"/>
            <a:r>
              <a:rPr lang="en-GB" altLang="en-US" sz="2000" smtClean="0"/>
              <a:t>Wing nuts are designed to be tightened and undone by hand.</a:t>
            </a:r>
          </a:p>
          <a:p>
            <a:pPr eaLnBrk="1" hangingPunct="1"/>
            <a:r>
              <a:rPr lang="en-GB" altLang="en-US" sz="2000" smtClean="0"/>
              <a:t>Locking nuts are used to prevent the nut becoming loose due to vibration.</a:t>
            </a:r>
          </a:p>
          <a:p>
            <a:endParaRPr lang="en-US" altLang="en-US" sz="2000" smtClean="0"/>
          </a:p>
        </p:txBody>
      </p:sp>
      <p:sp>
        <p:nvSpPr>
          <p:cNvPr id="15364"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38598" name="Picture 6" descr="(A)U3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932363" y="1989138"/>
            <a:ext cx="3960812" cy="3700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38598"/>
                                        </p:tgtEl>
                                        <p:attrNameLst>
                                          <p:attrName>style.visibility</p:attrName>
                                        </p:attrNameLst>
                                      </p:cBhvr>
                                      <p:to>
                                        <p:strVal val="visible"/>
                                      </p:to>
                                    </p:set>
                                    <p:anim calcmode="lin" valueType="num">
                                      <p:cBhvr>
                                        <p:cTn id="7" dur="1000" fill="hold"/>
                                        <p:tgtEl>
                                          <p:spTgt spid="238598"/>
                                        </p:tgtEl>
                                        <p:attrNameLst>
                                          <p:attrName>ppt_x</p:attrName>
                                        </p:attrNameLst>
                                      </p:cBhvr>
                                      <p:tavLst>
                                        <p:tav tm="0">
                                          <p:val>
                                            <p:strVal val="#ppt_x-.2"/>
                                          </p:val>
                                        </p:tav>
                                        <p:tav tm="100000">
                                          <p:val>
                                            <p:strVal val="#ppt_x"/>
                                          </p:val>
                                        </p:tav>
                                      </p:tavLst>
                                    </p:anim>
                                    <p:anim calcmode="lin" valueType="num">
                                      <p:cBhvr>
                                        <p:cTn id="8" dur="1000" fill="hold"/>
                                        <p:tgtEl>
                                          <p:spTgt spid="238598"/>
                                        </p:tgtEl>
                                        <p:attrNameLst>
                                          <p:attrName>ppt_y</p:attrName>
                                        </p:attrNameLst>
                                      </p:cBhvr>
                                      <p:tavLst>
                                        <p:tav tm="0">
                                          <p:val>
                                            <p:strVal val="#ppt_y"/>
                                          </p:val>
                                        </p:tav>
                                        <p:tav tm="100000">
                                          <p:val>
                                            <p:strVal val="#ppt_y"/>
                                          </p:val>
                                        </p:tav>
                                      </p:tavLst>
                                    </p:anim>
                                    <p:animEffect transition="in" filter="wipe(right)" prLst="gradientSize: 0.1">
                                      <p:cBhvr>
                                        <p:cTn id="9" dur="1000"/>
                                        <p:tgtEl>
                                          <p:spTgt spid="238598"/>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38595">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38595">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38595">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3859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859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GB" altLang="en-US" smtClean="0"/>
              <a:t>Nuts and bolts (4)</a:t>
            </a:r>
            <a:endParaRPr lang="en-US" altLang="en-US" smtClean="0"/>
          </a:p>
        </p:txBody>
      </p:sp>
      <p:sp>
        <p:nvSpPr>
          <p:cNvPr id="239619" name="Rectangle 3"/>
          <p:cNvSpPr>
            <a:spLocks noGrp="1" noChangeArrowheads="1"/>
          </p:cNvSpPr>
          <p:nvPr>
            <p:ph type="body" idx="1"/>
          </p:nvPr>
        </p:nvSpPr>
        <p:spPr>
          <a:xfrm>
            <a:off x="457200" y="1989138"/>
            <a:ext cx="3754438" cy="4137025"/>
          </a:xfrm>
        </p:spPr>
        <p:txBody>
          <a:bodyPr/>
          <a:lstStyle/>
          <a:p>
            <a:pPr eaLnBrk="1" hangingPunct="1"/>
            <a:r>
              <a:rPr lang="en-GB" altLang="en-US" sz="2000" b="1" smtClean="0"/>
              <a:t>Washers</a:t>
            </a:r>
            <a:r>
              <a:rPr lang="en-GB" altLang="en-US" sz="2000" smtClean="0"/>
              <a:t> are used to spread the load and protect the surface when the nut is tightened.</a:t>
            </a:r>
          </a:p>
          <a:p>
            <a:pPr eaLnBrk="1" hangingPunct="1"/>
            <a:r>
              <a:rPr lang="en-GB" altLang="en-US" sz="2000" smtClean="0"/>
              <a:t>Spring or lock washers are used to help prevent nuts becoming loosened by vibration.</a:t>
            </a:r>
          </a:p>
          <a:p>
            <a:endParaRPr lang="en-US" altLang="en-US" sz="2000" smtClean="0"/>
          </a:p>
        </p:txBody>
      </p:sp>
      <p:sp>
        <p:nvSpPr>
          <p:cNvPr id="16388"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39623" name="Picture 7" descr="(A)U3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716463" y="2492375"/>
            <a:ext cx="3887787" cy="25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39623"/>
                                        </p:tgtEl>
                                        <p:attrNameLst>
                                          <p:attrName>style.visibility</p:attrName>
                                        </p:attrNameLst>
                                      </p:cBhvr>
                                      <p:to>
                                        <p:strVal val="visible"/>
                                      </p:to>
                                    </p:set>
                                    <p:animEffect transition="in" filter="fade">
                                      <p:cBhvr>
                                        <p:cTn id="7" dur="1000"/>
                                        <p:tgtEl>
                                          <p:spTgt spid="239623"/>
                                        </p:tgtEl>
                                      </p:cBhvr>
                                    </p:animEffect>
                                    <p:anim calcmode="lin" valueType="num">
                                      <p:cBhvr>
                                        <p:cTn id="8" dur="1000" fill="hold"/>
                                        <p:tgtEl>
                                          <p:spTgt spid="239623"/>
                                        </p:tgtEl>
                                        <p:attrNameLst>
                                          <p:attrName>ppt_x</p:attrName>
                                        </p:attrNameLst>
                                      </p:cBhvr>
                                      <p:tavLst>
                                        <p:tav tm="0">
                                          <p:val>
                                            <p:strVal val="#ppt_x"/>
                                          </p:val>
                                        </p:tav>
                                        <p:tav tm="100000">
                                          <p:val>
                                            <p:strVal val="#ppt_x"/>
                                          </p:val>
                                        </p:tav>
                                      </p:tavLst>
                                    </p:anim>
                                    <p:anim calcmode="lin" valueType="num">
                                      <p:cBhvr>
                                        <p:cTn id="9" dur="1000" fill="hold"/>
                                        <p:tgtEl>
                                          <p:spTgt spid="239623"/>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39619">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3961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9619"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GB" altLang="en-US" smtClean="0"/>
              <a:t>Knock-down fittings (1)</a:t>
            </a:r>
            <a:endParaRPr lang="en-US" altLang="en-US" smtClean="0"/>
          </a:p>
        </p:txBody>
      </p:sp>
      <p:sp>
        <p:nvSpPr>
          <p:cNvPr id="240643" name="Rectangle 3"/>
          <p:cNvSpPr>
            <a:spLocks noGrp="1" noChangeArrowheads="1"/>
          </p:cNvSpPr>
          <p:nvPr>
            <p:ph type="body" idx="1"/>
          </p:nvPr>
        </p:nvSpPr>
        <p:spPr/>
        <p:txBody>
          <a:bodyPr/>
          <a:lstStyle/>
          <a:p>
            <a:pPr eaLnBrk="1" hangingPunct="1"/>
            <a:r>
              <a:rPr lang="en-GB" altLang="en-US" sz="1800" smtClean="0"/>
              <a:t>Knock-down (KD) fittings are used extensively in the manufacture of flat-pack furniture.</a:t>
            </a:r>
          </a:p>
          <a:p>
            <a:pPr eaLnBrk="1" hangingPunct="1"/>
            <a:r>
              <a:rPr lang="en-GB" altLang="en-US" sz="1800" smtClean="0"/>
              <a:t>The advantages of using KD fittings over more traditional joining methods are:</a:t>
            </a:r>
          </a:p>
          <a:p>
            <a:pPr eaLnBrk="1" hangingPunct="1"/>
            <a:r>
              <a:rPr lang="en-GB" altLang="en-US" sz="1800" smtClean="0"/>
              <a:t>They are ideal for use with manufactured boards such as chipboard and MDF.</a:t>
            </a:r>
          </a:p>
          <a:p>
            <a:pPr eaLnBrk="1" hangingPunct="1"/>
            <a:r>
              <a:rPr lang="en-GB" altLang="en-US" sz="1800" smtClean="0"/>
              <a:t>They offer increased efficiency and accuracy through the use of drilling jigs.</a:t>
            </a:r>
          </a:p>
          <a:p>
            <a:pPr eaLnBrk="1" hangingPunct="1"/>
            <a:r>
              <a:rPr lang="en-GB" altLang="en-US" sz="1800" smtClean="0"/>
              <a:t>They reduce the space needed to store completed pieces in the warehouse.</a:t>
            </a:r>
          </a:p>
          <a:p>
            <a:pPr eaLnBrk="1" hangingPunct="1"/>
            <a:r>
              <a:rPr lang="en-GB" altLang="en-US" sz="1800" smtClean="0"/>
              <a:t>The number of items per load can be increased when transporting.</a:t>
            </a:r>
          </a:p>
          <a:p>
            <a:pPr eaLnBrk="1" hangingPunct="1"/>
            <a:r>
              <a:rPr lang="en-GB" altLang="en-US" sz="1800" smtClean="0"/>
              <a:t>Customers can fit larger items in their cars and assemble them at home.</a:t>
            </a:r>
            <a:endParaRPr lang="en-US" altLang="en-US" sz="1800" smtClean="0"/>
          </a:p>
        </p:txBody>
      </p:sp>
      <p:sp>
        <p:nvSpPr>
          <p:cNvPr id="1741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06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064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064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064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40643">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40643">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4064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064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GB" altLang="en-US" smtClean="0"/>
              <a:t>Knock-down fittings (2)</a:t>
            </a:r>
            <a:endParaRPr lang="en-US" altLang="en-US" smtClean="0"/>
          </a:p>
        </p:txBody>
      </p:sp>
      <p:sp>
        <p:nvSpPr>
          <p:cNvPr id="241667" name="Rectangle 3"/>
          <p:cNvSpPr>
            <a:spLocks noGrp="1" noChangeArrowheads="1"/>
          </p:cNvSpPr>
          <p:nvPr>
            <p:ph type="body" idx="1"/>
          </p:nvPr>
        </p:nvSpPr>
        <p:spPr>
          <a:xfrm>
            <a:off x="457200" y="1989138"/>
            <a:ext cx="4619625" cy="4137025"/>
          </a:xfrm>
        </p:spPr>
        <p:txBody>
          <a:bodyPr/>
          <a:lstStyle/>
          <a:p>
            <a:pPr>
              <a:buFontTx/>
              <a:buNone/>
            </a:pPr>
            <a:r>
              <a:rPr lang="en-GB" altLang="en-US" sz="1900" smtClean="0"/>
              <a:t>The most commonly used KD fittings are:</a:t>
            </a:r>
          </a:p>
          <a:p>
            <a:r>
              <a:rPr lang="en-GB" altLang="en-US" sz="1900" b="1" smtClean="0"/>
              <a:t>Scan fittings</a:t>
            </a:r>
            <a:r>
              <a:rPr lang="en-GB" altLang="en-US" sz="1900" smtClean="0"/>
              <a:t>, also known as frame connectors.</a:t>
            </a:r>
          </a:p>
          <a:p>
            <a:r>
              <a:rPr lang="en-GB" altLang="en-US" sz="1900" smtClean="0"/>
              <a:t>They provide a very strong join between the side and end frames without the need to cut joints.</a:t>
            </a:r>
          </a:p>
          <a:p>
            <a:r>
              <a:rPr lang="en-GB" altLang="en-US" sz="1900" smtClean="0"/>
              <a:t>The bolt has a countersunk head with an Allen key socket.</a:t>
            </a:r>
          </a:p>
          <a:p>
            <a:r>
              <a:rPr lang="en-GB" altLang="en-US" sz="1900" smtClean="0"/>
              <a:t>The barrel has a threaded hole through it, and a screwdriver slot with which to align it with the bolt.</a:t>
            </a:r>
          </a:p>
          <a:p>
            <a:endParaRPr lang="en-US" altLang="en-US" sz="1900" smtClean="0"/>
          </a:p>
        </p:txBody>
      </p:sp>
      <p:sp>
        <p:nvSpPr>
          <p:cNvPr id="1843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41671" name="Picture 7" descr="U3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076825" y="2565400"/>
            <a:ext cx="3887788" cy="27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41671"/>
                                        </p:tgtEl>
                                        <p:attrNameLst>
                                          <p:attrName>style.visibility</p:attrName>
                                        </p:attrNameLst>
                                      </p:cBhvr>
                                      <p:to>
                                        <p:strVal val="visible"/>
                                      </p:to>
                                    </p:set>
                                    <p:anim calcmode="lin" valueType="num">
                                      <p:cBhvr>
                                        <p:cTn id="7" dur="1000" fill="hold"/>
                                        <p:tgtEl>
                                          <p:spTgt spid="241671"/>
                                        </p:tgtEl>
                                        <p:attrNameLst>
                                          <p:attrName>ppt_x</p:attrName>
                                        </p:attrNameLst>
                                      </p:cBhvr>
                                      <p:tavLst>
                                        <p:tav tm="0">
                                          <p:val>
                                            <p:strVal val="#ppt_x-.2"/>
                                          </p:val>
                                        </p:tav>
                                        <p:tav tm="100000">
                                          <p:val>
                                            <p:strVal val="#ppt_x"/>
                                          </p:val>
                                        </p:tav>
                                      </p:tavLst>
                                    </p:anim>
                                    <p:anim calcmode="lin" valueType="num">
                                      <p:cBhvr>
                                        <p:cTn id="8" dur="1000" fill="hold"/>
                                        <p:tgtEl>
                                          <p:spTgt spid="241671"/>
                                        </p:tgtEl>
                                        <p:attrNameLst>
                                          <p:attrName>ppt_y</p:attrName>
                                        </p:attrNameLst>
                                      </p:cBhvr>
                                      <p:tavLst>
                                        <p:tav tm="0">
                                          <p:val>
                                            <p:strVal val="#ppt_y"/>
                                          </p:val>
                                        </p:tav>
                                        <p:tav tm="100000">
                                          <p:val>
                                            <p:strVal val="#ppt_y"/>
                                          </p:val>
                                        </p:tav>
                                      </p:tavLst>
                                    </p:anim>
                                    <p:animEffect transition="in" filter="wipe(right)" prLst="gradientSize: 0.1">
                                      <p:cBhvr>
                                        <p:cTn id="9" dur="1000"/>
                                        <p:tgtEl>
                                          <p:spTgt spid="241671"/>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41667">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41667">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41667">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41667">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4166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1667"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GB" altLang="en-US" smtClean="0"/>
              <a:t>Knock-down fittings (3)</a:t>
            </a:r>
            <a:endParaRPr lang="en-US" altLang="en-US" smtClean="0"/>
          </a:p>
        </p:txBody>
      </p:sp>
      <p:sp>
        <p:nvSpPr>
          <p:cNvPr id="242691" name="Rectangle 3"/>
          <p:cNvSpPr>
            <a:spLocks noGrp="1" noChangeArrowheads="1"/>
          </p:cNvSpPr>
          <p:nvPr>
            <p:ph type="body" idx="1"/>
          </p:nvPr>
        </p:nvSpPr>
        <p:spPr>
          <a:xfrm>
            <a:off x="457200" y="1989138"/>
            <a:ext cx="8075613" cy="4137025"/>
          </a:xfrm>
        </p:spPr>
        <p:txBody>
          <a:bodyPr/>
          <a:lstStyle/>
          <a:p>
            <a:r>
              <a:rPr lang="en-GB" altLang="en-US" sz="2000" b="1" smtClean="0"/>
              <a:t>Cam lock</a:t>
            </a:r>
            <a:r>
              <a:rPr lang="en-GB" altLang="en-US" sz="2000" smtClean="0"/>
              <a:t> fittings are mainly used in knock-down furniture carcass constructions.</a:t>
            </a:r>
          </a:p>
          <a:p>
            <a:r>
              <a:rPr lang="en-GB" altLang="en-US" sz="2000" smtClean="0"/>
              <a:t>The screw has a extra coarse thread that provides good holding power when inserted into chipboard.</a:t>
            </a:r>
          </a:p>
          <a:p>
            <a:r>
              <a:rPr lang="en-GB" altLang="en-US" sz="2000" smtClean="0"/>
              <a:t>By rotating the cam the two pieces of material are pulled together.</a:t>
            </a:r>
          </a:p>
          <a:p>
            <a:endParaRPr lang="en-US" altLang="en-US" sz="2000" smtClean="0"/>
          </a:p>
        </p:txBody>
      </p:sp>
      <p:sp>
        <p:nvSpPr>
          <p:cNvPr id="19460"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26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269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269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2691"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GB" altLang="en-US" smtClean="0"/>
              <a:t>Knock-down fittings (4)</a:t>
            </a:r>
            <a:endParaRPr lang="en-US" altLang="en-US" smtClean="0"/>
          </a:p>
        </p:txBody>
      </p:sp>
      <p:sp>
        <p:nvSpPr>
          <p:cNvPr id="243715" name="Rectangle 3"/>
          <p:cNvSpPr>
            <a:spLocks noGrp="1" noChangeArrowheads="1"/>
          </p:cNvSpPr>
          <p:nvPr>
            <p:ph type="body" idx="1"/>
          </p:nvPr>
        </p:nvSpPr>
        <p:spPr>
          <a:xfrm>
            <a:off x="457200" y="1989138"/>
            <a:ext cx="3970338" cy="4137025"/>
          </a:xfrm>
        </p:spPr>
        <p:txBody>
          <a:bodyPr/>
          <a:lstStyle/>
          <a:p>
            <a:pPr eaLnBrk="1" hangingPunct="1"/>
            <a:r>
              <a:rPr lang="en-GB" altLang="en-US" sz="2000" b="1" smtClean="0"/>
              <a:t>Connector block </a:t>
            </a:r>
            <a:r>
              <a:rPr lang="en-GB" altLang="en-US" sz="2000" smtClean="0"/>
              <a:t>fittings</a:t>
            </a:r>
            <a:r>
              <a:rPr lang="en-GB" altLang="en-US" sz="2000" b="1" smtClean="0"/>
              <a:t> </a:t>
            </a:r>
            <a:r>
              <a:rPr lang="en-GB" altLang="en-US" sz="2000" smtClean="0"/>
              <a:t>are injection-moulded plastic blocks that provide a simple way to construct carcasses.</a:t>
            </a:r>
          </a:p>
          <a:p>
            <a:pPr eaLnBrk="1" hangingPunct="1"/>
            <a:r>
              <a:rPr lang="en-GB" altLang="en-US" sz="2000" smtClean="0"/>
              <a:t>They are available as one-piece and two-piece systems.</a:t>
            </a:r>
          </a:p>
          <a:p>
            <a:pPr eaLnBrk="1" hangingPunct="1"/>
            <a:r>
              <a:rPr lang="en-GB" altLang="en-US" sz="2000" smtClean="0"/>
              <a:t>The two-piece system enables carcasses to be dismantled without the need to remove all the screws.</a:t>
            </a:r>
            <a:endParaRPr lang="en-US" altLang="en-US" sz="2000" smtClean="0"/>
          </a:p>
        </p:txBody>
      </p:sp>
      <p:sp>
        <p:nvSpPr>
          <p:cNvPr id="20484"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43720" name="Picture 8" descr="U3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932363" y="2349500"/>
            <a:ext cx="3959225" cy="3297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43720"/>
                                        </p:tgtEl>
                                        <p:attrNameLst>
                                          <p:attrName>style.visibility</p:attrName>
                                        </p:attrNameLst>
                                      </p:cBhvr>
                                      <p:to>
                                        <p:strVal val="visible"/>
                                      </p:to>
                                    </p:set>
                                    <p:anim calcmode="lin" valueType="num">
                                      <p:cBhvr>
                                        <p:cTn id="7" dur="1000" fill="hold"/>
                                        <p:tgtEl>
                                          <p:spTgt spid="243720"/>
                                        </p:tgtEl>
                                        <p:attrNameLst>
                                          <p:attrName>ppt_x</p:attrName>
                                        </p:attrNameLst>
                                      </p:cBhvr>
                                      <p:tavLst>
                                        <p:tav tm="0">
                                          <p:val>
                                            <p:strVal val="#ppt_x-.2"/>
                                          </p:val>
                                        </p:tav>
                                        <p:tav tm="100000">
                                          <p:val>
                                            <p:strVal val="#ppt_x"/>
                                          </p:val>
                                        </p:tav>
                                      </p:tavLst>
                                    </p:anim>
                                    <p:anim calcmode="lin" valueType="num">
                                      <p:cBhvr>
                                        <p:cTn id="8" dur="1000" fill="hold"/>
                                        <p:tgtEl>
                                          <p:spTgt spid="243720"/>
                                        </p:tgtEl>
                                        <p:attrNameLst>
                                          <p:attrName>ppt_y</p:attrName>
                                        </p:attrNameLst>
                                      </p:cBhvr>
                                      <p:tavLst>
                                        <p:tav tm="0">
                                          <p:val>
                                            <p:strVal val="#ppt_y"/>
                                          </p:val>
                                        </p:tav>
                                        <p:tav tm="100000">
                                          <p:val>
                                            <p:strVal val="#ppt_y"/>
                                          </p:val>
                                        </p:tav>
                                      </p:tavLst>
                                    </p:anim>
                                    <p:animEffect transition="in" filter="wipe(right)" prLst="gradientSize: 0.1">
                                      <p:cBhvr>
                                        <p:cTn id="9" dur="1000"/>
                                        <p:tgtEl>
                                          <p:spTgt spid="24372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43715">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43715">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4371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3715"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GB" altLang="en-US" smtClean="0"/>
              <a:t>Introduction</a:t>
            </a:r>
            <a:endParaRPr lang="en-US" altLang="en-US" smtClean="0"/>
          </a:p>
        </p:txBody>
      </p:sp>
      <p:sp>
        <p:nvSpPr>
          <p:cNvPr id="227331" name="Rectangle 3"/>
          <p:cNvSpPr>
            <a:spLocks noGrp="1" noChangeArrowheads="1"/>
          </p:cNvSpPr>
          <p:nvPr>
            <p:ph type="body" idx="1"/>
          </p:nvPr>
        </p:nvSpPr>
        <p:spPr/>
        <p:txBody>
          <a:bodyPr/>
          <a:lstStyle/>
          <a:p>
            <a:pPr eaLnBrk="1" hangingPunct="1">
              <a:buFontTx/>
              <a:buNone/>
            </a:pPr>
            <a:r>
              <a:rPr lang="en-GB" altLang="en-US" sz="2000" smtClean="0"/>
              <a:t>Methods of joining materials fall into two broad groups:</a:t>
            </a:r>
          </a:p>
          <a:p>
            <a:pPr eaLnBrk="1" hangingPunct="1"/>
            <a:endParaRPr lang="en-GB" altLang="en-US" sz="2000" smtClean="0"/>
          </a:p>
          <a:p>
            <a:pPr eaLnBrk="1" hangingPunct="1"/>
            <a:r>
              <a:rPr lang="en-GB" altLang="en-US" sz="2000" b="1" smtClean="0"/>
              <a:t>Semi-permanent</a:t>
            </a:r>
            <a:r>
              <a:rPr lang="en-GB" altLang="en-US" sz="2000" smtClean="0"/>
              <a:t> – can be disassembled without damaging the material or the method of joining.</a:t>
            </a:r>
          </a:p>
          <a:p>
            <a:pPr eaLnBrk="1" hangingPunct="1"/>
            <a:r>
              <a:rPr lang="en-GB" altLang="en-US" sz="2000" b="1" smtClean="0"/>
              <a:t>Permanent </a:t>
            </a:r>
            <a:r>
              <a:rPr lang="en-GB" altLang="en-US" sz="2000" smtClean="0"/>
              <a:t>– cannot be disassembled without damaging the material or the method of joining.</a:t>
            </a:r>
            <a:endParaRPr lang="en-US" altLang="en-US" sz="2000" smtClean="0"/>
          </a:p>
          <a:p>
            <a:endParaRPr lang="en-US" altLang="en-US" sz="2000" smtClean="0"/>
          </a:p>
        </p:txBody>
      </p:sp>
      <p:sp>
        <p:nvSpPr>
          <p:cNvPr id="307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733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7331">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733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331"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GB" altLang="en-US" smtClean="0"/>
              <a:t>Knock-down fittings (5)</a:t>
            </a:r>
            <a:endParaRPr lang="en-US" altLang="en-US" smtClean="0"/>
          </a:p>
        </p:txBody>
      </p:sp>
      <p:sp>
        <p:nvSpPr>
          <p:cNvPr id="244739" name="Rectangle 3"/>
          <p:cNvSpPr>
            <a:spLocks noGrp="1" noChangeArrowheads="1"/>
          </p:cNvSpPr>
          <p:nvPr>
            <p:ph type="body" idx="1"/>
          </p:nvPr>
        </p:nvSpPr>
        <p:spPr>
          <a:xfrm>
            <a:off x="457200" y="1989138"/>
            <a:ext cx="8075613" cy="4137025"/>
          </a:xfrm>
        </p:spPr>
        <p:txBody>
          <a:bodyPr/>
          <a:lstStyle/>
          <a:p>
            <a:pPr eaLnBrk="1" hangingPunct="1"/>
            <a:r>
              <a:rPr lang="en-GB" altLang="en-US" sz="2000" b="1" smtClean="0"/>
              <a:t>T-nut </a:t>
            </a:r>
            <a:r>
              <a:rPr lang="en-GB" altLang="en-US" sz="2000" smtClean="0"/>
              <a:t>fittings are threaded inserts with pronged heads that bite into the timber to prevent the fitting spinning as it is tightened.</a:t>
            </a:r>
          </a:p>
          <a:p>
            <a:pPr eaLnBrk="1" hangingPunct="1"/>
            <a:r>
              <a:rPr lang="en-GB" altLang="en-US" sz="2000" smtClean="0"/>
              <a:t>The ISO metric thread enables it to be used with bolts and machine screws.</a:t>
            </a:r>
            <a:endParaRPr lang="en-US" altLang="en-US" sz="2000" smtClean="0"/>
          </a:p>
        </p:txBody>
      </p:sp>
      <p:sp>
        <p:nvSpPr>
          <p:cNvPr id="21508"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473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473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4739"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GB" altLang="en-US" smtClean="0"/>
              <a:t>Knock-down fittings (6)</a:t>
            </a:r>
            <a:endParaRPr lang="en-US" altLang="en-US" smtClean="0"/>
          </a:p>
        </p:txBody>
      </p:sp>
      <p:sp>
        <p:nvSpPr>
          <p:cNvPr id="245763" name="Rectangle 3"/>
          <p:cNvSpPr>
            <a:spLocks noGrp="1" noChangeArrowheads="1"/>
          </p:cNvSpPr>
          <p:nvPr>
            <p:ph type="body" idx="1"/>
          </p:nvPr>
        </p:nvSpPr>
        <p:spPr>
          <a:xfrm>
            <a:off x="468313" y="1989138"/>
            <a:ext cx="5040312" cy="4137025"/>
          </a:xfrm>
        </p:spPr>
        <p:txBody>
          <a:bodyPr/>
          <a:lstStyle/>
          <a:p>
            <a:pPr eaLnBrk="1" hangingPunct="1"/>
            <a:r>
              <a:rPr lang="en-GB" altLang="en-US" sz="2000" b="1" smtClean="0"/>
              <a:t>Threaded inserts </a:t>
            </a:r>
            <a:r>
              <a:rPr lang="en-GB" altLang="en-US" sz="2000" smtClean="0"/>
              <a:t>have a coarse thread on the outside to enable them to be screwed into chipboard without stripping the material away.</a:t>
            </a:r>
          </a:p>
          <a:p>
            <a:pPr eaLnBrk="1" hangingPunct="1"/>
            <a:r>
              <a:rPr lang="en-GB" altLang="en-US" sz="2000" smtClean="0"/>
              <a:t>They have an ISO metric threaded hole through the centre into which machine screws and bolts can be screwed.</a:t>
            </a:r>
          </a:p>
          <a:p>
            <a:r>
              <a:rPr lang="en-GB" altLang="en-US" sz="2000" b="1" smtClean="0"/>
              <a:t>Corner plate</a:t>
            </a:r>
            <a:r>
              <a:rPr lang="en-GB" altLang="en-US" sz="2000" smtClean="0"/>
              <a:t> fittings are used to make leg and rail connections on items of furniture such as tables and beds.</a:t>
            </a:r>
          </a:p>
          <a:p>
            <a:r>
              <a:rPr lang="en-GB" altLang="en-US" sz="2000" smtClean="0"/>
              <a:t>As the wing nut is tightened, the leg and rails are brought together.</a:t>
            </a:r>
            <a:endParaRPr lang="en-US" altLang="en-US" sz="2000" smtClean="0"/>
          </a:p>
        </p:txBody>
      </p:sp>
      <p:sp>
        <p:nvSpPr>
          <p:cNvPr id="2253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45767" name="Picture 7" descr="U3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80063" y="2060575"/>
            <a:ext cx="3178175" cy="388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45767"/>
                                        </p:tgtEl>
                                        <p:attrNameLst>
                                          <p:attrName>style.visibility</p:attrName>
                                        </p:attrNameLst>
                                      </p:cBhvr>
                                      <p:to>
                                        <p:strVal val="visible"/>
                                      </p:to>
                                    </p:set>
                                    <p:anim calcmode="lin" valueType="num">
                                      <p:cBhvr>
                                        <p:cTn id="7" dur="1000" fill="hold"/>
                                        <p:tgtEl>
                                          <p:spTgt spid="245767"/>
                                        </p:tgtEl>
                                        <p:attrNameLst>
                                          <p:attrName>ppt_x</p:attrName>
                                        </p:attrNameLst>
                                      </p:cBhvr>
                                      <p:tavLst>
                                        <p:tav tm="0">
                                          <p:val>
                                            <p:strVal val="#ppt_x-.2"/>
                                          </p:val>
                                        </p:tav>
                                        <p:tav tm="100000">
                                          <p:val>
                                            <p:strVal val="#ppt_x"/>
                                          </p:val>
                                        </p:tav>
                                      </p:tavLst>
                                    </p:anim>
                                    <p:anim calcmode="lin" valueType="num">
                                      <p:cBhvr>
                                        <p:cTn id="8" dur="1000" fill="hold"/>
                                        <p:tgtEl>
                                          <p:spTgt spid="245767"/>
                                        </p:tgtEl>
                                        <p:attrNameLst>
                                          <p:attrName>ppt_y</p:attrName>
                                        </p:attrNameLst>
                                      </p:cBhvr>
                                      <p:tavLst>
                                        <p:tav tm="0">
                                          <p:val>
                                            <p:strVal val="#ppt_y"/>
                                          </p:val>
                                        </p:tav>
                                        <p:tav tm="100000">
                                          <p:val>
                                            <p:strVal val="#ppt_y"/>
                                          </p:val>
                                        </p:tav>
                                      </p:tavLst>
                                    </p:anim>
                                    <p:animEffect transition="in" filter="wipe(right)" prLst="gradientSize: 0.1">
                                      <p:cBhvr>
                                        <p:cTn id="9" dur="1000"/>
                                        <p:tgtEl>
                                          <p:spTgt spid="245767"/>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45763">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45763">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45763">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4576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6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GB" altLang="en-US" smtClean="0"/>
              <a:t>Hinges, locks, catches and stays (1)</a:t>
            </a:r>
            <a:endParaRPr lang="en-US" altLang="en-US" smtClean="0"/>
          </a:p>
        </p:txBody>
      </p:sp>
      <p:sp>
        <p:nvSpPr>
          <p:cNvPr id="246787" name="Rectangle 3"/>
          <p:cNvSpPr>
            <a:spLocks noGrp="1" noChangeArrowheads="1"/>
          </p:cNvSpPr>
          <p:nvPr>
            <p:ph type="body" idx="1"/>
          </p:nvPr>
        </p:nvSpPr>
        <p:spPr>
          <a:xfrm>
            <a:off x="457200" y="1989138"/>
            <a:ext cx="4762500" cy="4137025"/>
          </a:xfrm>
        </p:spPr>
        <p:txBody>
          <a:bodyPr/>
          <a:lstStyle/>
          <a:p>
            <a:r>
              <a:rPr lang="en-GB" altLang="en-US" sz="2000" b="1" smtClean="0"/>
              <a:t>Hinges</a:t>
            </a:r>
            <a:r>
              <a:rPr lang="en-GB" altLang="en-US" sz="2000" smtClean="0"/>
              <a:t> are movable joints that pivot.</a:t>
            </a:r>
          </a:p>
          <a:p>
            <a:r>
              <a:rPr lang="en-GB" altLang="en-US" sz="2000" smtClean="0"/>
              <a:t>They are available in brass, nylon or steel, which can be coated to prevent corrosion and improve appearance.</a:t>
            </a:r>
          </a:p>
          <a:p>
            <a:r>
              <a:rPr lang="en-GB" altLang="en-US" sz="2000" b="1" smtClean="0"/>
              <a:t>Butt</a:t>
            </a:r>
            <a:r>
              <a:rPr lang="en-GB" altLang="en-US" sz="2000" smtClean="0"/>
              <a:t> hinges are used for a wide range of jobs, from small box lids through to hanging doors.</a:t>
            </a:r>
          </a:p>
          <a:p>
            <a:r>
              <a:rPr lang="en-GB" altLang="en-US" sz="2000" smtClean="0"/>
              <a:t>The two leaves of the hinge have to be set into both edges of the wood, and when closed are almost invisible.</a:t>
            </a:r>
          </a:p>
          <a:p>
            <a:endParaRPr lang="en-US" altLang="en-US" sz="2000" smtClean="0"/>
          </a:p>
        </p:txBody>
      </p:sp>
      <p:sp>
        <p:nvSpPr>
          <p:cNvPr id="2355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46790" name="Picture 6" descr="HardwareSource"/>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940425" y="1844675"/>
            <a:ext cx="2586038" cy="460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46790"/>
                                        </p:tgtEl>
                                        <p:attrNameLst>
                                          <p:attrName>style.visibility</p:attrName>
                                        </p:attrNameLst>
                                      </p:cBhvr>
                                      <p:to>
                                        <p:strVal val="visible"/>
                                      </p:to>
                                    </p:set>
                                    <p:animEffect transition="in" filter="fade">
                                      <p:cBhvr>
                                        <p:cTn id="7" dur="1000"/>
                                        <p:tgtEl>
                                          <p:spTgt spid="246790"/>
                                        </p:tgtEl>
                                      </p:cBhvr>
                                    </p:animEffect>
                                    <p:anim calcmode="lin" valueType="num">
                                      <p:cBhvr>
                                        <p:cTn id="8" dur="1000" fill="hold"/>
                                        <p:tgtEl>
                                          <p:spTgt spid="246790"/>
                                        </p:tgtEl>
                                        <p:attrNameLst>
                                          <p:attrName>ppt_x</p:attrName>
                                        </p:attrNameLst>
                                      </p:cBhvr>
                                      <p:tavLst>
                                        <p:tav tm="0">
                                          <p:val>
                                            <p:strVal val="#ppt_x"/>
                                          </p:val>
                                        </p:tav>
                                        <p:tav tm="100000">
                                          <p:val>
                                            <p:strVal val="#ppt_x"/>
                                          </p:val>
                                        </p:tav>
                                      </p:tavLst>
                                    </p:anim>
                                    <p:anim calcmode="lin" valueType="num">
                                      <p:cBhvr>
                                        <p:cTn id="9" dur="1000" fill="hold"/>
                                        <p:tgtEl>
                                          <p:spTgt spid="246790"/>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46787">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46787">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46787">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4678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787"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GB" altLang="en-US" smtClean="0"/>
              <a:t>Hinges, locks, catches and stays (2)</a:t>
            </a:r>
            <a:endParaRPr lang="en-US" altLang="en-US" smtClean="0"/>
          </a:p>
        </p:txBody>
      </p:sp>
      <p:sp>
        <p:nvSpPr>
          <p:cNvPr id="247811" name="Rectangle 3"/>
          <p:cNvSpPr>
            <a:spLocks noGrp="1" noChangeArrowheads="1"/>
          </p:cNvSpPr>
          <p:nvPr>
            <p:ph type="body" idx="1"/>
          </p:nvPr>
        </p:nvSpPr>
        <p:spPr/>
        <p:txBody>
          <a:bodyPr/>
          <a:lstStyle/>
          <a:p>
            <a:r>
              <a:rPr lang="en-GB" altLang="en-US" sz="1900" smtClean="0"/>
              <a:t>A </a:t>
            </a:r>
            <a:r>
              <a:rPr lang="en-GB" altLang="en-US" sz="1900" b="1" smtClean="0"/>
              <a:t>piano</a:t>
            </a:r>
            <a:r>
              <a:rPr lang="en-GB" altLang="en-US" sz="1900" smtClean="0"/>
              <a:t> hinge is a long length of butt hinge.</a:t>
            </a:r>
          </a:p>
          <a:p>
            <a:r>
              <a:rPr lang="en-GB" altLang="en-US" sz="1900" smtClean="0"/>
              <a:t>The long length enables the load to be spread.</a:t>
            </a:r>
          </a:p>
          <a:p>
            <a:r>
              <a:rPr lang="en-GB" altLang="en-US" sz="1900" b="1" smtClean="0"/>
              <a:t>Back flap hinges</a:t>
            </a:r>
            <a:r>
              <a:rPr lang="en-GB" altLang="en-US" sz="1900" smtClean="0"/>
              <a:t> are used on drop-down flaps and box lids where strength is required. They are surface fitting, with spaced-out screws for additional strength.</a:t>
            </a:r>
          </a:p>
          <a:p>
            <a:r>
              <a:rPr lang="en-GB" altLang="en-US" sz="1900" b="1" smtClean="0"/>
              <a:t>Flush</a:t>
            </a:r>
            <a:r>
              <a:rPr lang="en-GB" altLang="en-US" sz="1900" smtClean="0"/>
              <a:t> hinges are screwed directly onto the surface, making them easier to fit. One flap fits inside the other when the hinge is closed. They are only suitable for light jobs.</a:t>
            </a:r>
          </a:p>
          <a:p>
            <a:r>
              <a:rPr lang="en-GB" altLang="en-US" sz="1900" b="1" smtClean="0"/>
              <a:t>Tee hinges </a:t>
            </a:r>
            <a:r>
              <a:rPr lang="en-GB" altLang="en-US" sz="1900" smtClean="0"/>
              <a:t>are used in heavy-duty situations such as shed doors and gates. The long flap spreads the load over the pivoting leaf, and the short flap is secured to the static frame. </a:t>
            </a:r>
          </a:p>
          <a:p>
            <a:r>
              <a:rPr lang="en-GB" altLang="en-US" sz="1900" b="1" smtClean="0"/>
              <a:t>Pivot hinges </a:t>
            </a:r>
            <a:r>
              <a:rPr lang="en-GB" altLang="en-US" sz="1900" smtClean="0"/>
              <a:t>are used when you might need to separate a door from its frame. One part is screwed to the door and the other to the frame.</a:t>
            </a:r>
            <a:endParaRPr lang="en-US" altLang="en-US" sz="1900" smtClean="0"/>
          </a:p>
        </p:txBody>
      </p:sp>
      <p:sp>
        <p:nvSpPr>
          <p:cNvPr id="24580"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781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781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781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7811">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47811">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478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7811"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GB" altLang="en-US" smtClean="0"/>
              <a:t>Hinges, locks, catches and stays (3)</a:t>
            </a:r>
            <a:endParaRPr lang="en-US" altLang="en-US" smtClean="0"/>
          </a:p>
        </p:txBody>
      </p:sp>
      <p:sp>
        <p:nvSpPr>
          <p:cNvPr id="248835" name="Rectangle 3"/>
          <p:cNvSpPr>
            <a:spLocks noGrp="1" noChangeArrowheads="1"/>
          </p:cNvSpPr>
          <p:nvPr>
            <p:ph type="body" idx="1"/>
          </p:nvPr>
        </p:nvSpPr>
        <p:spPr/>
        <p:txBody>
          <a:bodyPr/>
          <a:lstStyle/>
          <a:p>
            <a:r>
              <a:rPr lang="en-GB" altLang="en-US" sz="2000" b="1" smtClean="0"/>
              <a:t>Locks</a:t>
            </a:r>
            <a:r>
              <a:rPr lang="en-GB" altLang="en-US" sz="2000" smtClean="0"/>
              <a:t> provide security. There are a vast number of different locks available, each designed to serve a specific purpose. The most commonly used are variations on the following.</a:t>
            </a:r>
          </a:p>
          <a:p>
            <a:r>
              <a:rPr lang="en-GB" altLang="en-US" sz="2000" b="1" smtClean="0"/>
              <a:t>Cut</a:t>
            </a:r>
            <a:r>
              <a:rPr lang="en-GB" altLang="en-US" sz="2000" smtClean="0"/>
              <a:t> </a:t>
            </a:r>
            <a:r>
              <a:rPr lang="en-GB" altLang="en-US" sz="2000" b="1" smtClean="0"/>
              <a:t>cupboard locks</a:t>
            </a:r>
            <a:r>
              <a:rPr lang="en-GB" altLang="en-US" sz="2000" smtClean="0"/>
              <a:t> are recessed into the edge of a drawer or door to provide a flush finish. They can be fitted horizontally or vertically.</a:t>
            </a:r>
          </a:p>
          <a:p>
            <a:r>
              <a:rPr lang="en-GB" altLang="en-US" sz="2000" b="1" smtClean="0"/>
              <a:t>Surface</a:t>
            </a:r>
            <a:r>
              <a:rPr lang="en-GB" altLang="en-US" sz="2000" smtClean="0"/>
              <a:t> </a:t>
            </a:r>
            <a:r>
              <a:rPr lang="en-GB" altLang="en-US" sz="2000" b="1" smtClean="0"/>
              <a:t>cupboard locks</a:t>
            </a:r>
            <a:r>
              <a:rPr lang="en-GB" altLang="en-US" sz="2000" smtClean="0"/>
              <a:t> are screwed directly onto the inside surface of a door or drawer, and sit proud.</a:t>
            </a:r>
          </a:p>
          <a:p>
            <a:r>
              <a:rPr lang="en-GB" altLang="en-US" sz="2000" b="1" smtClean="0"/>
              <a:t>Box locks</a:t>
            </a:r>
            <a:r>
              <a:rPr lang="en-GB" altLang="en-US" sz="2000" smtClean="0"/>
              <a:t> are used in situations where a cupboard lock would fall open. A sliding bolt that engages with hooks on the keep prevents it opening.</a:t>
            </a:r>
            <a:endParaRPr lang="en-US" altLang="en-US" sz="2000" smtClean="0"/>
          </a:p>
        </p:txBody>
      </p:sp>
      <p:sp>
        <p:nvSpPr>
          <p:cNvPr id="25604"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883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883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883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883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8835"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GB" altLang="en-US" smtClean="0"/>
              <a:t>Hinges, locks, catches and stays (4)</a:t>
            </a:r>
            <a:endParaRPr lang="en-US" altLang="en-US" smtClean="0"/>
          </a:p>
        </p:txBody>
      </p:sp>
      <p:sp>
        <p:nvSpPr>
          <p:cNvPr id="249859" name="Rectangle 3"/>
          <p:cNvSpPr>
            <a:spLocks noGrp="1" noChangeArrowheads="1"/>
          </p:cNvSpPr>
          <p:nvPr>
            <p:ph type="body" idx="1"/>
          </p:nvPr>
        </p:nvSpPr>
        <p:spPr>
          <a:xfrm>
            <a:off x="457200" y="1989138"/>
            <a:ext cx="4835525" cy="4137025"/>
          </a:xfrm>
        </p:spPr>
        <p:txBody>
          <a:bodyPr/>
          <a:lstStyle/>
          <a:p>
            <a:r>
              <a:rPr lang="en-GB" altLang="en-US" sz="1900" b="1" smtClean="0"/>
              <a:t>Catches</a:t>
            </a:r>
            <a:r>
              <a:rPr lang="en-GB" altLang="en-US" sz="1900" smtClean="0"/>
              <a:t> provide a means of keeping doors closed without locking them. They are available in brass, nylon or steel, which can be coated to prevent corrosion and improve appearance. </a:t>
            </a:r>
          </a:p>
          <a:p>
            <a:r>
              <a:rPr lang="en-GB" altLang="en-US" sz="1900" smtClean="0"/>
              <a:t>The most commonly used catches are:</a:t>
            </a:r>
          </a:p>
          <a:p>
            <a:r>
              <a:rPr lang="en-GB" altLang="en-US" sz="1900" b="1" smtClean="0"/>
              <a:t>Magnetic catches</a:t>
            </a:r>
            <a:r>
              <a:rPr lang="en-GB" altLang="en-US" sz="1900" smtClean="0"/>
              <a:t> comprise a magnet that is screwed to the carcass and a steel plate that is screwed to the flap.</a:t>
            </a:r>
          </a:p>
          <a:p>
            <a:r>
              <a:rPr lang="en-GB" altLang="en-US" sz="1900" b="1" smtClean="0"/>
              <a:t>Ball catches</a:t>
            </a:r>
            <a:r>
              <a:rPr lang="en-GB" altLang="en-US" sz="1900" smtClean="0"/>
              <a:t> comprise a sprung ball that is screwed to the carcass and a steel plate with a hole in it that is screwed to the flap.</a:t>
            </a:r>
            <a:endParaRPr lang="en-US" altLang="en-US" sz="1900" smtClean="0"/>
          </a:p>
        </p:txBody>
      </p:sp>
      <p:sp>
        <p:nvSpPr>
          <p:cNvPr id="26628"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49862" name="Picture 6" descr="51 2L SC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80063" y="2781300"/>
            <a:ext cx="3240087" cy="232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49862"/>
                                        </p:tgtEl>
                                        <p:attrNameLst>
                                          <p:attrName>style.visibility</p:attrName>
                                        </p:attrNameLst>
                                      </p:cBhvr>
                                      <p:to>
                                        <p:strVal val="visible"/>
                                      </p:to>
                                    </p:set>
                                    <p:anim calcmode="lin" valueType="num">
                                      <p:cBhvr>
                                        <p:cTn id="7" dur="1000" fill="hold"/>
                                        <p:tgtEl>
                                          <p:spTgt spid="249862"/>
                                        </p:tgtEl>
                                        <p:attrNameLst>
                                          <p:attrName>ppt_x</p:attrName>
                                        </p:attrNameLst>
                                      </p:cBhvr>
                                      <p:tavLst>
                                        <p:tav tm="0">
                                          <p:val>
                                            <p:strVal val="#ppt_x-.2"/>
                                          </p:val>
                                        </p:tav>
                                        <p:tav tm="100000">
                                          <p:val>
                                            <p:strVal val="#ppt_x"/>
                                          </p:val>
                                        </p:tav>
                                      </p:tavLst>
                                    </p:anim>
                                    <p:anim calcmode="lin" valueType="num">
                                      <p:cBhvr>
                                        <p:cTn id="8" dur="1000" fill="hold"/>
                                        <p:tgtEl>
                                          <p:spTgt spid="24986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4986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49859">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49859">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49859">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4985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9859"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GB" altLang="en-US" smtClean="0"/>
              <a:t>Hinges, locks, catches and stays (5)</a:t>
            </a:r>
            <a:endParaRPr lang="en-US" altLang="en-US" smtClean="0"/>
          </a:p>
        </p:txBody>
      </p:sp>
      <p:sp>
        <p:nvSpPr>
          <p:cNvPr id="250883" name="Rectangle 3"/>
          <p:cNvSpPr>
            <a:spLocks noGrp="1" noChangeArrowheads="1"/>
          </p:cNvSpPr>
          <p:nvPr>
            <p:ph type="body" idx="1"/>
          </p:nvPr>
        </p:nvSpPr>
        <p:spPr>
          <a:xfrm>
            <a:off x="457200" y="1989138"/>
            <a:ext cx="4259263" cy="4137025"/>
          </a:xfrm>
        </p:spPr>
        <p:txBody>
          <a:bodyPr/>
          <a:lstStyle/>
          <a:p>
            <a:r>
              <a:rPr lang="en-GB" altLang="en-US" sz="2000" b="1" smtClean="0"/>
              <a:t>Spring</a:t>
            </a:r>
            <a:r>
              <a:rPr lang="en-GB" altLang="en-US" sz="2000" smtClean="0"/>
              <a:t> catches comprise a C-shaped spring that opens as it fits over the catch.</a:t>
            </a:r>
          </a:p>
          <a:p>
            <a:r>
              <a:rPr lang="en-GB" altLang="en-US" sz="2000" b="1" smtClean="0"/>
              <a:t>Stays</a:t>
            </a:r>
            <a:r>
              <a:rPr lang="en-GB" altLang="en-US" sz="2000" smtClean="0"/>
              <a:t> are used to control the opening of horizontally mounted flaps and doors.</a:t>
            </a:r>
          </a:p>
          <a:p>
            <a:r>
              <a:rPr lang="en-GB" altLang="en-US" sz="2000" smtClean="0"/>
              <a:t>When fully opened, the stay is locked at 45</a:t>
            </a:r>
            <a:r>
              <a:rPr lang="en-GB" altLang="en-US" sz="2000" smtClean="0">
                <a:cs typeface="Arial" panose="020B0604020202020204" pitchFamily="34" charset="0"/>
              </a:rPr>
              <a:t>°</a:t>
            </a:r>
            <a:r>
              <a:rPr lang="en-GB" altLang="en-US" sz="2000" smtClean="0"/>
              <a:t> to support the open flap, and it has to be pushed to enable it to close.</a:t>
            </a:r>
            <a:endParaRPr lang="en-US" altLang="en-US" sz="2000" smtClean="0"/>
          </a:p>
        </p:txBody>
      </p:sp>
      <p:pic>
        <p:nvPicPr>
          <p:cNvPr id="250884" name="Picture 4" descr="HRTCT100"/>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148263" y="2276475"/>
            <a:ext cx="3457575" cy="333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3"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50884"/>
                                        </p:tgtEl>
                                        <p:attrNameLst>
                                          <p:attrName>style.visibility</p:attrName>
                                        </p:attrNameLst>
                                      </p:cBhvr>
                                      <p:to>
                                        <p:strVal val="visible"/>
                                      </p:to>
                                    </p:set>
                                    <p:animEffect transition="in" filter="fade">
                                      <p:cBhvr>
                                        <p:cTn id="7" dur="1000"/>
                                        <p:tgtEl>
                                          <p:spTgt spid="250884"/>
                                        </p:tgtEl>
                                      </p:cBhvr>
                                    </p:animEffect>
                                    <p:anim calcmode="lin" valueType="num">
                                      <p:cBhvr>
                                        <p:cTn id="8" dur="1000" fill="hold"/>
                                        <p:tgtEl>
                                          <p:spTgt spid="250884"/>
                                        </p:tgtEl>
                                        <p:attrNameLst>
                                          <p:attrName>ppt_x</p:attrName>
                                        </p:attrNameLst>
                                      </p:cBhvr>
                                      <p:tavLst>
                                        <p:tav tm="0">
                                          <p:val>
                                            <p:strVal val="#ppt_x"/>
                                          </p:val>
                                        </p:tav>
                                        <p:tav tm="100000">
                                          <p:val>
                                            <p:strVal val="#ppt_x"/>
                                          </p:val>
                                        </p:tav>
                                      </p:tavLst>
                                    </p:anim>
                                    <p:anim calcmode="lin" valueType="num">
                                      <p:cBhvr>
                                        <p:cTn id="9" dur="1000" fill="hold"/>
                                        <p:tgtEl>
                                          <p:spTgt spid="250884"/>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50883">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50883">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5088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088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GB" altLang="en-US" smtClean="0"/>
              <a:t>Permanent joining methods</a:t>
            </a:r>
            <a:endParaRPr lang="en-US" altLang="en-US" smtClean="0"/>
          </a:p>
        </p:txBody>
      </p:sp>
      <p:sp>
        <p:nvSpPr>
          <p:cNvPr id="28675" name="Rectangle 3"/>
          <p:cNvSpPr>
            <a:spLocks noGrp="1" noChangeArrowheads="1"/>
          </p:cNvSpPr>
          <p:nvPr>
            <p:ph type="body" idx="1"/>
          </p:nvPr>
        </p:nvSpPr>
        <p:spPr/>
        <p:txBody>
          <a:bodyPr/>
          <a:lstStyle/>
          <a:p>
            <a:endParaRPr lang="en-US" altLang="en-US" smtClean="0"/>
          </a:p>
        </p:txBody>
      </p:sp>
      <p:graphicFrame>
        <p:nvGraphicFramePr>
          <p:cNvPr id="251908" name="Group 4"/>
          <p:cNvGraphicFramePr>
            <a:graphicFrameLocks noGrp="1"/>
          </p:cNvGraphicFramePr>
          <p:nvPr>
            <p:ph type="tbl" idx="1"/>
          </p:nvPr>
        </p:nvGraphicFramePr>
        <p:xfrm>
          <a:off x="468313" y="1989138"/>
          <a:ext cx="8207375" cy="4103687"/>
        </p:xfrm>
        <a:graphic>
          <a:graphicData uri="http://schemas.openxmlformats.org/drawingml/2006/table">
            <a:tbl>
              <a:tblPr/>
              <a:tblGrid>
                <a:gridCol w="3905250">
                  <a:extLst>
                    <a:ext uri="{9D8B030D-6E8A-4147-A177-3AD203B41FA5}">
                      <a16:colId xmlns:a16="http://schemas.microsoft.com/office/drawing/2014/main" val="20000"/>
                    </a:ext>
                  </a:extLst>
                </a:gridCol>
                <a:gridCol w="1516062">
                  <a:extLst>
                    <a:ext uri="{9D8B030D-6E8A-4147-A177-3AD203B41FA5}">
                      <a16:colId xmlns:a16="http://schemas.microsoft.com/office/drawing/2014/main" val="20001"/>
                    </a:ext>
                  </a:extLst>
                </a:gridCol>
                <a:gridCol w="1431925">
                  <a:extLst>
                    <a:ext uri="{9D8B030D-6E8A-4147-A177-3AD203B41FA5}">
                      <a16:colId xmlns:a16="http://schemas.microsoft.com/office/drawing/2014/main" val="20002"/>
                    </a:ext>
                  </a:extLst>
                </a:gridCol>
                <a:gridCol w="1354138">
                  <a:extLst>
                    <a:ext uri="{9D8B030D-6E8A-4147-A177-3AD203B41FA5}">
                      <a16:colId xmlns:a16="http://schemas.microsoft.com/office/drawing/2014/main" val="20003"/>
                    </a:ext>
                  </a:extLst>
                </a:gridCol>
              </a:tblGrid>
              <a:tr h="373062">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endParaRPr kumimoji="0" lang="en-GB" sz="18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Tx/>
                        <a:buFontTx/>
                        <a:buNone/>
                        <a:tabLst/>
                      </a:pPr>
                      <a:r>
                        <a:rPr kumimoji="0" lang="en-GB" sz="1800" b="1" i="0" u="none" strike="noStrike" cap="none" normalizeH="0" baseline="0" smtClean="0">
                          <a:ln>
                            <a:noFill/>
                          </a:ln>
                          <a:solidFill>
                            <a:schemeClr val="tx1"/>
                          </a:solidFill>
                          <a:effectLst/>
                          <a:latin typeface="Arial" charset="0"/>
                        </a:rPr>
                        <a:t>Timber</a:t>
                      </a:r>
                      <a:endParaRPr kumimoji="0" lang="en-US"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Tx/>
                        <a:buFontTx/>
                        <a:buNone/>
                        <a:tabLst/>
                      </a:pPr>
                      <a:r>
                        <a:rPr kumimoji="0" lang="en-GB" sz="1800" b="1" i="0" u="none" strike="noStrike" cap="none" normalizeH="0" baseline="0" smtClean="0">
                          <a:ln>
                            <a:noFill/>
                          </a:ln>
                          <a:solidFill>
                            <a:schemeClr val="tx1"/>
                          </a:solidFill>
                          <a:effectLst/>
                          <a:latin typeface="Arial" charset="0"/>
                        </a:rPr>
                        <a:t>Metal</a:t>
                      </a:r>
                      <a:endParaRPr kumimoji="0" lang="en-US"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Tx/>
                        <a:buFontTx/>
                        <a:buNone/>
                        <a:tabLst/>
                      </a:pPr>
                      <a:r>
                        <a:rPr kumimoji="0" lang="en-GB" sz="1800" b="1" i="0" u="none" strike="noStrike" cap="none" normalizeH="0" baseline="0" smtClean="0">
                          <a:ln>
                            <a:noFill/>
                          </a:ln>
                          <a:solidFill>
                            <a:schemeClr val="tx1"/>
                          </a:solidFill>
                          <a:effectLst/>
                          <a:latin typeface="Arial" charset="0"/>
                        </a:rPr>
                        <a:t>Plastic</a:t>
                      </a:r>
                      <a:endParaRPr kumimoji="0" lang="en-US"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0"/>
                  </a:ext>
                </a:extLst>
              </a:tr>
              <a:tr h="373062">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800" b="0" i="0" u="none" strike="noStrike" cap="none" normalizeH="0" baseline="0" smtClean="0">
                          <a:ln>
                            <a:noFill/>
                          </a:ln>
                          <a:solidFill>
                            <a:schemeClr val="tx1"/>
                          </a:solidFill>
                          <a:effectLst/>
                          <a:latin typeface="Arial" charset="0"/>
                        </a:rPr>
                        <a:t>Adhesives</a:t>
                      </a:r>
                      <a:endParaRPr kumimoji="0" lang="en-U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1"/>
                  </a:ext>
                </a:extLst>
              </a:tr>
              <a:tr h="373062">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800" b="0" i="0" u="none" strike="noStrike" cap="none" normalizeH="0" baseline="0" smtClean="0">
                          <a:ln>
                            <a:noFill/>
                          </a:ln>
                          <a:solidFill>
                            <a:schemeClr val="tx1"/>
                          </a:solidFill>
                          <a:effectLst/>
                          <a:latin typeface="Arial" charset="0"/>
                        </a:rPr>
                        <a:t>Nails</a:t>
                      </a:r>
                      <a:endParaRPr kumimoji="0" lang="en-U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None/>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endParaRPr kumimoji="0" lang="en-GB"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2"/>
                  </a:ext>
                </a:extLst>
              </a:tr>
              <a:tr h="373062">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800" b="0" i="0" u="none" strike="noStrike" cap="none" normalizeH="0" baseline="0" smtClean="0">
                          <a:ln>
                            <a:noFill/>
                          </a:ln>
                          <a:solidFill>
                            <a:schemeClr val="tx1"/>
                          </a:solidFill>
                          <a:effectLst/>
                          <a:latin typeface="Arial" charset="0"/>
                        </a:rPr>
                        <a:t>Rivets</a:t>
                      </a:r>
                      <a:endParaRPr kumimoji="0" lang="en-U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None/>
                        <a:tabLst/>
                      </a:pPr>
                      <a:endParaRPr kumimoji="0" lang="en-GB"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3"/>
                  </a:ext>
                </a:extLst>
              </a:tr>
              <a:tr h="373062">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800" b="0" i="0" u="none" strike="noStrike" cap="none" normalizeH="0" baseline="0" smtClean="0">
                          <a:ln>
                            <a:noFill/>
                          </a:ln>
                          <a:solidFill>
                            <a:schemeClr val="tx1"/>
                          </a:solidFill>
                          <a:effectLst/>
                          <a:latin typeface="Arial" charset="0"/>
                        </a:rPr>
                        <a:t>Box joints</a:t>
                      </a:r>
                      <a:endParaRPr kumimoji="0" lang="en-U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4"/>
                  </a:ext>
                </a:extLst>
              </a:tr>
              <a:tr h="373062">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800" b="0" i="0" u="none" strike="noStrike" cap="none" normalizeH="0" baseline="0" smtClean="0">
                          <a:ln>
                            <a:noFill/>
                          </a:ln>
                          <a:solidFill>
                            <a:schemeClr val="tx1"/>
                          </a:solidFill>
                          <a:effectLst/>
                          <a:latin typeface="Arial" charset="0"/>
                        </a:rPr>
                        <a:t>Frame joints</a:t>
                      </a:r>
                      <a:endParaRPr kumimoji="0" lang="en-U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5"/>
                  </a:ext>
                </a:extLst>
              </a:tr>
              <a:tr h="373062">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800" b="0" i="0" u="none" strike="noStrike" cap="none" normalizeH="0" baseline="0" smtClean="0">
                          <a:ln>
                            <a:noFill/>
                          </a:ln>
                          <a:solidFill>
                            <a:schemeClr val="tx1"/>
                          </a:solidFill>
                          <a:effectLst/>
                          <a:latin typeface="Arial" charset="0"/>
                        </a:rPr>
                        <a:t>Edge-to-edge joints</a:t>
                      </a:r>
                      <a:endParaRPr kumimoji="0" lang="en-U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6"/>
                  </a:ext>
                </a:extLst>
              </a:tr>
              <a:tr h="373062">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800" b="0" i="0" u="none" strike="noStrike" cap="none" normalizeH="0" baseline="0" smtClean="0">
                          <a:ln>
                            <a:noFill/>
                          </a:ln>
                          <a:solidFill>
                            <a:schemeClr val="tx1"/>
                          </a:solidFill>
                          <a:effectLst/>
                          <a:latin typeface="Arial" charset="0"/>
                        </a:rPr>
                        <a:t>Rebates and grooves</a:t>
                      </a:r>
                      <a:endParaRPr kumimoji="0" lang="en-U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7"/>
                  </a:ext>
                </a:extLst>
              </a:tr>
              <a:tr h="373062">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800" b="0" i="0" u="none" strike="noStrike" cap="none" normalizeH="0" baseline="0" smtClean="0">
                          <a:ln>
                            <a:noFill/>
                          </a:ln>
                          <a:solidFill>
                            <a:schemeClr val="tx1"/>
                          </a:solidFill>
                          <a:effectLst/>
                          <a:latin typeface="Arial" charset="0"/>
                        </a:rPr>
                        <a:t>Sheet metal joints</a:t>
                      </a:r>
                      <a:endParaRPr kumimoji="0" lang="en-U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endParaRPr kumimoji="0" lang="en-GB"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endParaRPr kumimoji="0" lang="en-GB"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endParaRPr kumimoji="0" lang="en-GB"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8"/>
                  </a:ext>
                </a:extLst>
              </a:tr>
              <a:tr h="373062">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800" b="0" i="0" u="none" strike="noStrike" cap="none" normalizeH="0" baseline="0" smtClean="0">
                          <a:ln>
                            <a:noFill/>
                          </a:ln>
                          <a:solidFill>
                            <a:schemeClr val="tx1"/>
                          </a:solidFill>
                          <a:effectLst/>
                          <a:latin typeface="Arial" charset="0"/>
                        </a:rPr>
                        <a:t>Welding</a:t>
                      </a:r>
                      <a:endParaRPr kumimoji="0" lang="en-U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endParaRPr kumimoji="0" lang="en-GB"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9"/>
                  </a:ext>
                </a:extLst>
              </a:tr>
              <a:tr h="373062">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800" b="0" i="0" u="none" strike="noStrike" cap="none" normalizeH="0" baseline="0" smtClean="0">
                          <a:ln>
                            <a:noFill/>
                          </a:ln>
                          <a:solidFill>
                            <a:schemeClr val="tx1"/>
                          </a:solidFill>
                          <a:effectLst/>
                          <a:latin typeface="Arial" charset="0"/>
                        </a:rPr>
                        <a:t>Brazing and soldering</a:t>
                      </a:r>
                      <a:endParaRPr kumimoji="0" lang="en-U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endParaRPr kumimoji="0" lang="en-GB"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None/>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10"/>
                  </a:ext>
                </a:extLst>
              </a:tr>
            </a:tbl>
          </a:graphicData>
        </a:graphic>
      </p:graphicFrame>
      <p:sp>
        <p:nvSpPr>
          <p:cNvPr id="28738"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nodeType="clickEffect">
                                  <p:stCondLst>
                                    <p:cond delay="0"/>
                                  </p:stCondLst>
                                  <p:childTnLst>
                                    <p:set>
                                      <p:cBhvr>
                                        <p:cTn id="6" dur="1" fill="hold">
                                          <p:stCondLst>
                                            <p:cond delay="0"/>
                                          </p:stCondLst>
                                        </p:cTn>
                                        <p:tgtEl>
                                          <p:spTgt spid="251908"/>
                                        </p:tgtEl>
                                        <p:attrNameLst>
                                          <p:attrName>style.visibility</p:attrName>
                                        </p:attrNameLst>
                                      </p:cBhvr>
                                      <p:to>
                                        <p:strVal val="visible"/>
                                      </p:to>
                                    </p:set>
                                    <p:anim calcmode="lin" valueType="num">
                                      <p:cBhvr>
                                        <p:cTn id="7" dur="1000" fill="hold"/>
                                        <p:tgtEl>
                                          <p:spTgt spid="251908"/>
                                        </p:tgtEl>
                                        <p:attrNameLst>
                                          <p:attrName>ppt_w</p:attrName>
                                        </p:attrNameLst>
                                      </p:cBhvr>
                                      <p:tavLst>
                                        <p:tav tm="0">
                                          <p:val>
                                            <p:strVal val="#ppt_w*0.70"/>
                                          </p:val>
                                        </p:tav>
                                        <p:tav tm="100000">
                                          <p:val>
                                            <p:strVal val="#ppt_w"/>
                                          </p:val>
                                        </p:tav>
                                      </p:tavLst>
                                    </p:anim>
                                    <p:anim calcmode="lin" valueType="num">
                                      <p:cBhvr>
                                        <p:cTn id="8" dur="1000" fill="hold"/>
                                        <p:tgtEl>
                                          <p:spTgt spid="251908"/>
                                        </p:tgtEl>
                                        <p:attrNameLst>
                                          <p:attrName>ppt_h</p:attrName>
                                        </p:attrNameLst>
                                      </p:cBhvr>
                                      <p:tavLst>
                                        <p:tav tm="0">
                                          <p:val>
                                            <p:strVal val="#ppt_h"/>
                                          </p:val>
                                        </p:tav>
                                        <p:tav tm="100000">
                                          <p:val>
                                            <p:strVal val="#ppt_h"/>
                                          </p:val>
                                        </p:tav>
                                      </p:tavLst>
                                    </p:anim>
                                    <p:animEffect transition="in" filter="fade">
                                      <p:cBhvr>
                                        <p:cTn id="9" dur="1000"/>
                                        <p:tgtEl>
                                          <p:spTgt spid="2519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GB" altLang="en-US" smtClean="0"/>
              <a:t>Nails (1)</a:t>
            </a:r>
            <a:endParaRPr lang="en-US" altLang="en-US" smtClean="0"/>
          </a:p>
        </p:txBody>
      </p:sp>
      <p:sp>
        <p:nvSpPr>
          <p:cNvPr id="261123" name="Rectangle 3"/>
          <p:cNvSpPr>
            <a:spLocks noGrp="1" noChangeArrowheads="1"/>
          </p:cNvSpPr>
          <p:nvPr>
            <p:ph type="body" idx="1"/>
          </p:nvPr>
        </p:nvSpPr>
        <p:spPr>
          <a:xfrm>
            <a:off x="457200" y="1989138"/>
            <a:ext cx="5122863" cy="4137025"/>
          </a:xfrm>
        </p:spPr>
        <p:txBody>
          <a:bodyPr/>
          <a:lstStyle/>
          <a:p>
            <a:pPr eaLnBrk="1" hangingPunct="1"/>
            <a:r>
              <a:rPr lang="en-GB" altLang="en-US" sz="1800" smtClean="0"/>
              <a:t>Nailing is a quick way of making a permanent joint in wood.</a:t>
            </a:r>
          </a:p>
          <a:p>
            <a:pPr eaLnBrk="1" hangingPunct="1"/>
            <a:r>
              <a:rPr lang="en-GB" altLang="en-US" sz="1800" smtClean="0"/>
              <a:t>However, if used on their own, nails produce very weak joints, which only become slightly stronger as the nail rusts inside the timber.</a:t>
            </a:r>
          </a:p>
          <a:p>
            <a:pPr eaLnBrk="1" hangingPunct="1"/>
            <a:r>
              <a:rPr lang="en-GB" altLang="en-US" sz="1800" smtClean="0"/>
              <a:t>As a nail is hammered in, it punches the fibres away from it.</a:t>
            </a:r>
          </a:p>
          <a:p>
            <a:pPr eaLnBrk="1" hangingPunct="1"/>
            <a:r>
              <a:rPr lang="en-GB" altLang="en-US" sz="1800" smtClean="0"/>
              <a:t>The fibres then grip the shank of the nail, making it difficult to remove.</a:t>
            </a:r>
          </a:p>
          <a:p>
            <a:pPr eaLnBrk="1" hangingPunct="1"/>
            <a:r>
              <a:rPr lang="en-GB" altLang="en-US" sz="1800" smtClean="0"/>
              <a:t>Nails cannot easily be removed without damaging the timber.</a:t>
            </a:r>
          </a:p>
          <a:p>
            <a:pPr eaLnBrk="1" hangingPunct="1"/>
            <a:r>
              <a:rPr lang="en-GB" altLang="en-US" sz="1800" smtClean="0"/>
              <a:t>Nails are sold by type, length, material and weight.</a:t>
            </a:r>
            <a:endParaRPr lang="en-US" altLang="en-US" sz="2000" smtClean="0"/>
          </a:p>
        </p:txBody>
      </p:sp>
      <p:sp>
        <p:nvSpPr>
          <p:cNvPr id="29700"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61127" name="Picture 7" descr="(A)U3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80063" y="2133600"/>
            <a:ext cx="3311525"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261127"/>
                                        </p:tgtEl>
                                        <p:attrNameLst>
                                          <p:attrName>style.visibility</p:attrName>
                                        </p:attrNameLst>
                                      </p:cBhvr>
                                      <p:to>
                                        <p:strVal val="visible"/>
                                      </p:to>
                                    </p:set>
                                    <p:animEffect transition="in" filter="fade">
                                      <p:cBhvr>
                                        <p:cTn id="7" dur="1000"/>
                                        <p:tgtEl>
                                          <p:spTgt spid="261127"/>
                                        </p:tgtEl>
                                      </p:cBhvr>
                                    </p:animEffect>
                                    <p:anim calcmode="lin" valueType="num">
                                      <p:cBhvr>
                                        <p:cTn id="8" dur="1000" fill="hold"/>
                                        <p:tgtEl>
                                          <p:spTgt spid="261127"/>
                                        </p:tgtEl>
                                        <p:attrNameLst>
                                          <p:attrName>ppt_x</p:attrName>
                                        </p:attrNameLst>
                                      </p:cBhvr>
                                      <p:tavLst>
                                        <p:tav tm="0">
                                          <p:val>
                                            <p:strVal val="#ppt_x"/>
                                          </p:val>
                                        </p:tav>
                                        <p:tav tm="100000">
                                          <p:val>
                                            <p:strVal val="#ppt_x"/>
                                          </p:val>
                                        </p:tav>
                                      </p:tavLst>
                                    </p:anim>
                                    <p:anim calcmode="lin" valueType="num">
                                      <p:cBhvr>
                                        <p:cTn id="9" dur="1000" fill="hold"/>
                                        <p:tgtEl>
                                          <p:spTgt spid="261127"/>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61123">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61123">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61123">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61123">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61123">
                                            <p:txEl>
                                              <p:pRg st="4" end="4"/>
                                            </p:txEl>
                                          </p:spTgt>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6112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112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GB" altLang="en-US" smtClean="0"/>
              <a:t>Nails (2)</a:t>
            </a:r>
            <a:endParaRPr lang="en-US" altLang="en-US" smtClean="0"/>
          </a:p>
        </p:txBody>
      </p:sp>
      <p:sp>
        <p:nvSpPr>
          <p:cNvPr id="262147" name="Rectangle 3"/>
          <p:cNvSpPr>
            <a:spLocks noGrp="1" noChangeArrowheads="1"/>
          </p:cNvSpPr>
          <p:nvPr>
            <p:ph type="body" idx="1"/>
          </p:nvPr>
        </p:nvSpPr>
        <p:spPr>
          <a:xfrm>
            <a:off x="457200" y="1989138"/>
            <a:ext cx="4043363" cy="4137025"/>
          </a:xfrm>
        </p:spPr>
        <p:txBody>
          <a:bodyPr/>
          <a:lstStyle/>
          <a:p>
            <a:pPr eaLnBrk="1" hangingPunct="1"/>
            <a:r>
              <a:rPr lang="en-GB" altLang="en-US" sz="2000" smtClean="0"/>
              <a:t>A nail should be approximately three times the length of the thin piece being nailed. </a:t>
            </a:r>
          </a:p>
          <a:p>
            <a:pPr eaLnBrk="1" hangingPunct="1"/>
            <a:r>
              <a:rPr lang="en-GB" altLang="en-US" sz="2000" b="1" smtClean="0"/>
              <a:t>Dovetail nailing </a:t>
            </a:r>
            <a:r>
              <a:rPr lang="en-GB" altLang="en-US" sz="2000" b="1" smtClean="0">
                <a:cs typeface="Arial" panose="020B0604020202020204" pitchFamily="34" charset="0"/>
              </a:rPr>
              <a:t>– </a:t>
            </a:r>
            <a:r>
              <a:rPr lang="en-GB" altLang="en-US" sz="2000" smtClean="0"/>
              <a:t>In order to</a:t>
            </a:r>
            <a:r>
              <a:rPr lang="en-GB" altLang="en-US" sz="2000" b="1" smtClean="0"/>
              <a:t> </a:t>
            </a:r>
            <a:r>
              <a:rPr lang="en-GB" altLang="en-US" sz="2000" smtClean="0"/>
              <a:t>increase the strength of a joint, the nails should be inserted at angles towards each other. </a:t>
            </a:r>
          </a:p>
          <a:p>
            <a:pPr eaLnBrk="1" hangingPunct="1"/>
            <a:r>
              <a:rPr lang="en-GB" altLang="en-US" sz="2000" b="1" smtClean="0"/>
              <a:t>Staggered nailing</a:t>
            </a:r>
            <a:r>
              <a:rPr lang="en-GB" altLang="en-US" sz="2000" smtClean="0"/>
              <a:t> </a:t>
            </a:r>
            <a:r>
              <a:rPr lang="en-GB" altLang="en-US" sz="2000" smtClean="0">
                <a:cs typeface="Arial" panose="020B0604020202020204" pitchFamily="34" charset="0"/>
              </a:rPr>
              <a:t>– </a:t>
            </a:r>
            <a:r>
              <a:rPr lang="en-GB" altLang="en-US" sz="2000" smtClean="0"/>
              <a:t>In order to avoid splitting the wood when putting in more than one nail, they should be staggered.</a:t>
            </a:r>
          </a:p>
          <a:p>
            <a:endParaRPr lang="en-US" altLang="en-US" sz="2000" smtClean="0"/>
          </a:p>
        </p:txBody>
      </p:sp>
      <p:sp>
        <p:nvSpPr>
          <p:cNvPr id="30724"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62151" name="Picture 7" descr="(A)U3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932363" y="1628775"/>
            <a:ext cx="3660775" cy="460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262151"/>
                                        </p:tgtEl>
                                        <p:attrNameLst>
                                          <p:attrName>style.visibility</p:attrName>
                                        </p:attrNameLst>
                                      </p:cBhvr>
                                      <p:to>
                                        <p:strVal val="visible"/>
                                      </p:to>
                                    </p:set>
                                    <p:animEffect transition="in" filter="fade">
                                      <p:cBhvr>
                                        <p:cTn id="7" dur="1000"/>
                                        <p:tgtEl>
                                          <p:spTgt spid="262151"/>
                                        </p:tgtEl>
                                      </p:cBhvr>
                                    </p:animEffect>
                                    <p:anim calcmode="lin" valueType="num">
                                      <p:cBhvr>
                                        <p:cTn id="8" dur="1000" fill="hold"/>
                                        <p:tgtEl>
                                          <p:spTgt spid="262151"/>
                                        </p:tgtEl>
                                        <p:attrNameLst>
                                          <p:attrName>ppt_x</p:attrName>
                                        </p:attrNameLst>
                                      </p:cBhvr>
                                      <p:tavLst>
                                        <p:tav tm="0">
                                          <p:val>
                                            <p:strVal val="#ppt_x"/>
                                          </p:val>
                                        </p:tav>
                                        <p:tav tm="100000">
                                          <p:val>
                                            <p:strVal val="#ppt_x"/>
                                          </p:val>
                                        </p:tav>
                                      </p:tavLst>
                                    </p:anim>
                                    <p:anim calcmode="lin" valueType="num">
                                      <p:cBhvr>
                                        <p:cTn id="9" dur="1000" fill="hold"/>
                                        <p:tgtEl>
                                          <p:spTgt spid="262151"/>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62147">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62147">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6214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214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GB" altLang="en-US" smtClean="0"/>
              <a:t>Semi-permanent joining methods</a:t>
            </a:r>
            <a:endParaRPr lang="en-US" altLang="en-US" smtClean="0"/>
          </a:p>
        </p:txBody>
      </p:sp>
      <p:graphicFrame>
        <p:nvGraphicFramePr>
          <p:cNvPr id="229412" name="Group 36"/>
          <p:cNvGraphicFramePr>
            <a:graphicFrameLocks noGrp="1"/>
          </p:cNvGraphicFramePr>
          <p:nvPr/>
        </p:nvGraphicFramePr>
        <p:xfrm>
          <a:off x="468313" y="1989138"/>
          <a:ext cx="8207375" cy="2160587"/>
        </p:xfrm>
        <a:graphic>
          <a:graphicData uri="http://schemas.openxmlformats.org/drawingml/2006/table">
            <a:tbl>
              <a:tblPr/>
              <a:tblGrid>
                <a:gridCol w="3803650">
                  <a:extLst>
                    <a:ext uri="{9D8B030D-6E8A-4147-A177-3AD203B41FA5}">
                      <a16:colId xmlns:a16="http://schemas.microsoft.com/office/drawing/2014/main" val="20000"/>
                    </a:ext>
                  </a:extLst>
                </a:gridCol>
                <a:gridCol w="1476375">
                  <a:extLst>
                    <a:ext uri="{9D8B030D-6E8A-4147-A177-3AD203B41FA5}">
                      <a16:colId xmlns:a16="http://schemas.microsoft.com/office/drawing/2014/main" val="20001"/>
                    </a:ext>
                  </a:extLst>
                </a:gridCol>
                <a:gridCol w="1393825">
                  <a:extLst>
                    <a:ext uri="{9D8B030D-6E8A-4147-A177-3AD203B41FA5}">
                      <a16:colId xmlns:a16="http://schemas.microsoft.com/office/drawing/2014/main" val="20002"/>
                    </a:ext>
                  </a:extLst>
                </a:gridCol>
                <a:gridCol w="1533525">
                  <a:extLst>
                    <a:ext uri="{9D8B030D-6E8A-4147-A177-3AD203B41FA5}">
                      <a16:colId xmlns:a16="http://schemas.microsoft.com/office/drawing/2014/main" val="20003"/>
                    </a:ext>
                  </a:extLst>
                </a:gridCol>
              </a:tblGrid>
              <a:tr h="431800">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endParaRPr kumimoji="0" lang="en-GB" sz="20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Tx/>
                        <a:buFontTx/>
                        <a:buNone/>
                        <a:tabLst/>
                      </a:pPr>
                      <a:r>
                        <a:rPr kumimoji="0" lang="en-GB" sz="2000" b="1" i="0" u="none" strike="noStrike" cap="none" normalizeH="0" baseline="0" smtClean="0">
                          <a:ln>
                            <a:noFill/>
                          </a:ln>
                          <a:solidFill>
                            <a:schemeClr val="tx1"/>
                          </a:solidFill>
                          <a:effectLst/>
                          <a:latin typeface="Arial" charset="0"/>
                        </a:rPr>
                        <a:t>Timber</a:t>
                      </a:r>
                      <a:endParaRPr kumimoji="0" lang="en-US" sz="20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Tx/>
                        <a:buFontTx/>
                        <a:buNone/>
                        <a:tabLst/>
                      </a:pPr>
                      <a:r>
                        <a:rPr kumimoji="0" lang="en-GB" sz="2000" b="1" i="0" u="none" strike="noStrike" cap="none" normalizeH="0" baseline="0" smtClean="0">
                          <a:ln>
                            <a:noFill/>
                          </a:ln>
                          <a:solidFill>
                            <a:schemeClr val="tx1"/>
                          </a:solidFill>
                          <a:effectLst/>
                          <a:latin typeface="Arial" charset="0"/>
                        </a:rPr>
                        <a:t>Metal</a:t>
                      </a:r>
                      <a:endParaRPr kumimoji="0" lang="en-US" sz="20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Tx/>
                        <a:buFontTx/>
                        <a:buNone/>
                        <a:tabLst/>
                      </a:pPr>
                      <a:r>
                        <a:rPr kumimoji="0" lang="en-GB" sz="2000" b="1" i="0" u="none" strike="noStrike" cap="none" normalizeH="0" baseline="0" smtClean="0">
                          <a:ln>
                            <a:noFill/>
                          </a:ln>
                          <a:solidFill>
                            <a:schemeClr val="tx1"/>
                          </a:solidFill>
                          <a:effectLst/>
                          <a:latin typeface="Arial" charset="0"/>
                        </a:rPr>
                        <a:t>Plastic</a:t>
                      </a:r>
                      <a:endParaRPr kumimoji="0" lang="en-US" sz="20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0"/>
                  </a:ext>
                </a:extLst>
              </a:tr>
              <a:tr h="431800">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2000" b="0" i="0" u="none" strike="noStrike" cap="none" normalizeH="0" baseline="0" smtClean="0">
                          <a:ln>
                            <a:noFill/>
                          </a:ln>
                          <a:solidFill>
                            <a:schemeClr val="tx1"/>
                          </a:solidFill>
                          <a:effectLst/>
                          <a:latin typeface="Arial" charset="0"/>
                        </a:rPr>
                        <a:t>Screws</a:t>
                      </a:r>
                      <a:endParaRPr kumimoji="0" lang="en-US" sz="20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2000" b="0" i="0" u="none" strike="noStrike" cap="none" normalizeH="0" baseline="0" smtClean="0">
                          <a:ln>
                            <a:noFill/>
                          </a:ln>
                          <a:solidFill>
                            <a:schemeClr val="tx1"/>
                          </a:solidFill>
                          <a:effectLst/>
                          <a:latin typeface="Arial" charset="0"/>
                        </a:rPr>
                        <a:t> </a:t>
                      </a: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2000" b="0" i="0" u="none" strike="noStrike" cap="none" normalizeH="0" baseline="0" smtClean="0">
                          <a:ln>
                            <a:noFill/>
                          </a:ln>
                          <a:solidFill>
                            <a:schemeClr val="tx1"/>
                          </a:solidFill>
                          <a:effectLst/>
                          <a:latin typeface="Arial" charset="0"/>
                        </a:rPr>
                        <a:t> </a:t>
                      </a: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2000" b="0" i="0" u="none" strike="noStrike" cap="none" normalizeH="0" baseline="0" smtClean="0">
                          <a:ln>
                            <a:noFill/>
                          </a:ln>
                          <a:solidFill>
                            <a:schemeClr val="tx1"/>
                          </a:solidFill>
                          <a:effectLst/>
                          <a:latin typeface="Arial" charset="0"/>
                        </a:rPr>
                        <a:t> </a:t>
                      </a: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1"/>
                  </a:ext>
                </a:extLst>
              </a:tr>
              <a:tr h="433388">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2000" b="0" i="0" u="none" strike="noStrike" cap="none" normalizeH="0" baseline="0" smtClean="0">
                          <a:ln>
                            <a:noFill/>
                          </a:ln>
                          <a:solidFill>
                            <a:schemeClr val="tx1"/>
                          </a:solidFill>
                          <a:effectLst/>
                          <a:latin typeface="Arial" charset="0"/>
                        </a:rPr>
                        <a:t>Nuts and bolts</a:t>
                      </a:r>
                      <a:endParaRPr kumimoji="0" lang="en-US" sz="20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2000" b="0" i="0" u="none" strike="noStrike" cap="none" normalizeH="0" baseline="0" smtClean="0">
                          <a:ln>
                            <a:noFill/>
                          </a:ln>
                          <a:solidFill>
                            <a:schemeClr val="tx1"/>
                          </a:solidFill>
                          <a:effectLst/>
                          <a:latin typeface="Arial" charset="0"/>
                        </a:rPr>
                        <a:t> </a:t>
                      </a: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2000" b="0" i="0" u="none" strike="noStrike" cap="none" normalizeH="0" baseline="0" smtClean="0">
                          <a:ln>
                            <a:noFill/>
                          </a:ln>
                          <a:solidFill>
                            <a:schemeClr val="tx1"/>
                          </a:solidFill>
                          <a:effectLst/>
                          <a:latin typeface="Arial" charset="0"/>
                        </a:rPr>
                        <a:t> </a:t>
                      </a: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2000" b="0" i="0" u="none" strike="noStrike" cap="none" normalizeH="0" baseline="0" smtClean="0">
                          <a:ln>
                            <a:noFill/>
                          </a:ln>
                          <a:solidFill>
                            <a:schemeClr val="tx1"/>
                          </a:solidFill>
                          <a:effectLst/>
                          <a:latin typeface="Arial" charset="0"/>
                        </a:rPr>
                        <a:t> </a:t>
                      </a: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2"/>
                  </a:ext>
                </a:extLst>
              </a:tr>
              <a:tr h="431800">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2000" b="0" i="0" u="none" strike="noStrike" cap="none" normalizeH="0" baseline="0" smtClean="0">
                          <a:ln>
                            <a:noFill/>
                          </a:ln>
                          <a:solidFill>
                            <a:schemeClr val="tx1"/>
                          </a:solidFill>
                          <a:effectLst/>
                          <a:latin typeface="Arial" charset="0"/>
                        </a:rPr>
                        <a:t>Knock-down fittings</a:t>
                      </a:r>
                      <a:endParaRPr kumimoji="0" lang="en-US" sz="20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2000" b="0" i="0" u="none" strike="noStrike" cap="none" normalizeH="0" baseline="0" smtClean="0">
                          <a:ln>
                            <a:noFill/>
                          </a:ln>
                          <a:solidFill>
                            <a:schemeClr val="tx1"/>
                          </a:solidFill>
                          <a:effectLst/>
                          <a:latin typeface="Arial" charset="0"/>
                        </a:rPr>
                        <a:t> </a:t>
                      </a: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2000" b="0" i="0" u="none" strike="noStrike" cap="none" normalizeH="0" baseline="0" smtClean="0">
                          <a:ln>
                            <a:noFill/>
                          </a:ln>
                          <a:solidFill>
                            <a:schemeClr val="tx1"/>
                          </a:solidFill>
                          <a:effectLst/>
                          <a:latin typeface="Arial" charset="0"/>
                        </a:rPr>
                        <a:t> </a:t>
                      </a: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2000" b="0" i="0" u="none" strike="noStrike" cap="none" normalizeH="0" baseline="0" smtClean="0">
                          <a:ln>
                            <a:noFill/>
                          </a:ln>
                          <a:solidFill>
                            <a:schemeClr val="tx1"/>
                          </a:solidFill>
                          <a:effectLst/>
                          <a:latin typeface="Arial" charset="0"/>
                        </a:rPr>
                        <a:t> </a:t>
                      </a: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3"/>
                  </a:ext>
                </a:extLst>
              </a:tr>
              <a:tr h="431800">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2000" b="0" i="0" u="none" strike="noStrike" cap="none" normalizeH="0" baseline="0" smtClean="0">
                          <a:ln>
                            <a:noFill/>
                          </a:ln>
                          <a:solidFill>
                            <a:schemeClr val="tx1"/>
                          </a:solidFill>
                          <a:effectLst/>
                          <a:latin typeface="Arial" charset="0"/>
                        </a:rPr>
                        <a:t>Hinges, catches and stays</a:t>
                      </a:r>
                      <a:endParaRPr kumimoji="0" lang="en-US" sz="20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2000" b="0" i="0" u="none" strike="noStrike" cap="none" normalizeH="0" baseline="0" smtClean="0">
                          <a:ln>
                            <a:noFill/>
                          </a:ln>
                          <a:solidFill>
                            <a:schemeClr val="tx1"/>
                          </a:solidFill>
                          <a:effectLst/>
                          <a:latin typeface="Arial" charset="0"/>
                        </a:rPr>
                        <a:t> </a:t>
                      </a: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2000" b="0" i="0" u="none" strike="noStrike" cap="none" normalizeH="0" baseline="0" smtClean="0">
                          <a:ln>
                            <a:noFill/>
                          </a:ln>
                          <a:solidFill>
                            <a:schemeClr val="tx1"/>
                          </a:solidFill>
                          <a:effectLst/>
                          <a:latin typeface="Arial" charset="0"/>
                        </a:rPr>
                        <a:t> </a:t>
                      </a: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2000" b="0" i="0" u="none" strike="noStrike" cap="none" normalizeH="0" baseline="0" smtClean="0">
                          <a:ln>
                            <a:noFill/>
                          </a:ln>
                          <a:solidFill>
                            <a:schemeClr val="tx1"/>
                          </a:solidFill>
                          <a:effectLst/>
                          <a:latin typeface="Arial" charset="0"/>
                        </a:rPr>
                        <a:t> </a:t>
                      </a: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4"/>
                  </a:ext>
                </a:extLst>
              </a:tr>
            </a:tbl>
          </a:graphicData>
        </a:graphic>
      </p:graphicFrame>
      <p:sp>
        <p:nvSpPr>
          <p:cNvPr id="4131"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nodeType="clickEffect">
                                  <p:stCondLst>
                                    <p:cond delay="0"/>
                                  </p:stCondLst>
                                  <p:childTnLst>
                                    <p:set>
                                      <p:cBhvr>
                                        <p:cTn id="6" dur="1" fill="hold">
                                          <p:stCondLst>
                                            <p:cond delay="0"/>
                                          </p:stCondLst>
                                        </p:cTn>
                                        <p:tgtEl>
                                          <p:spTgt spid="229412"/>
                                        </p:tgtEl>
                                        <p:attrNameLst>
                                          <p:attrName>style.visibility</p:attrName>
                                        </p:attrNameLst>
                                      </p:cBhvr>
                                      <p:to>
                                        <p:strVal val="visible"/>
                                      </p:to>
                                    </p:set>
                                    <p:anim calcmode="lin" valueType="num">
                                      <p:cBhvr>
                                        <p:cTn id="7" dur="1000" fill="hold"/>
                                        <p:tgtEl>
                                          <p:spTgt spid="229412"/>
                                        </p:tgtEl>
                                        <p:attrNameLst>
                                          <p:attrName>ppt_w</p:attrName>
                                        </p:attrNameLst>
                                      </p:cBhvr>
                                      <p:tavLst>
                                        <p:tav tm="0">
                                          <p:val>
                                            <p:strVal val="#ppt_w*0.70"/>
                                          </p:val>
                                        </p:tav>
                                        <p:tav tm="100000">
                                          <p:val>
                                            <p:strVal val="#ppt_w"/>
                                          </p:val>
                                        </p:tav>
                                      </p:tavLst>
                                    </p:anim>
                                    <p:anim calcmode="lin" valueType="num">
                                      <p:cBhvr>
                                        <p:cTn id="8" dur="1000" fill="hold"/>
                                        <p:tgtEl>
                                          <p:spTgt spid="229412"/>
                                        </p:tgtEl>
                                        <p:attrNameLst>
                                          <p:attrName>ppt_h</p:attrName>
                                        </p:attrNameLst>
                                      </p:cBhvr>
                                      <p:tavLst>
                                        <p:tav tm="0">
                                          <p:val>
                                            <p:strVal val="#ppt_h"/>
                                          </p:val>
                                        </p:tav>
                                        <p:tav tm="100000">
                                          <p:val>
                                            <p:strVal val="#ppt_h"/>
                                          </p:val>
                                        </p:tav>
                                      </p:tavLst>
                                    </p:anim>
                                    <p:animEffect transition="in" filter="fade">
                                      <p:cBhvr>
                                        <p:cTn id="9" dur="1000"/>
                                        <p:tgtEl>
                                          <p:spTgt spid="2294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GB" altLang="en-US" smtClean="0"/>
              <a:t>Nails (3)</a:t>
            </a:r>
            <a:endParaRPr lang="en-US" altLang="en-US" smtClean="0"/>
          </a:p>
        </p:txBody>
      </p:sp>
      <p:sp>
        <p:nvSpPr>
          <p:cNvPr id="263171" name="Rectangle 3"/>
          <p:cNvSpPr>
            <a:spLocks noGrp="1" noChangeArrowheads="1"/>
          </p:cNvSpPr>
          <p:nvPr>
            <p:ph type="body" idx="1"/>
          </p:nvPr>
        </p:nvSpPr>
        <p:spPr/>
        <p:txBody>
          <a:bodyPr/>
          <a:lstStyle/>
          <a:p>
            <a:pPr eaLnBrk="1" hangingPunct="1"/>
            <a:r>
              <a:rPr lang="en-GB" altLang="en-US" sz="2000" b="1" smtClean="0"/>
              <a:t>Round wire nails</a:t>
            </a:r>
            <a:r>
              <a:rPr lang="en-GB" altLang="en-US" sz="2000" smtClean="0"/>
              <a:t> are used for general joinery work.</a:t>
            </a:r>
          </a:p>
          <a:p>
            <a:pPr eaLnBrk="1" hangingPunct="1"/>
            <a:r>
              <a:rPr lang="en-GB" altLang="en-US" sz="2000" smtClean="0"/>
              <a:t>They have round shanks and a flat head, and are made from steel, which can be galvanized to prevent rusting.</a:t>
            </a:r>
          </a:p>
          <a:p>
            <a:pPr eaLnBrk="1" hangingPunct="1"/>
            <a:r>
              <a:rPr lang="en-GB" altLang="en-US" sz="2000" smtClean="0"/>
              <a:t>They range from 12mm to 150mm in length. </a:t>
            </a:r>
          </a:p>
          <a:p>
            <a:pPr eaLnBrk="1" hangingPunct="1"/>
            <a:r>
              <a:rPr lang="en-GB" altLang="en-US" sz="2000" b="1" smtClean="0"/>
              <a:t>Oval wire nails</a:t>
            </a:r>
            <a:r>
              <a:rPr lang="en-GB" altLang="en-US" sz="2000" smtClean="0"/>
              <a:t> are used for general joinery work.</a:t>
            </a:r>
          </a:p>
          <a:p>
            <a:pPr eaLnBrk="1" hangingPunct="1"/>
            <a:r>
              <a:rPr lang="en-GB" altLang="en-US" sz="2000" smtClean="0"/>
              <a:t>They have oval shanks and a narrow head, which is driven below the surface to provide a flush finish.</a:t>
            </a:r>
          </a:p>
          <a:p>
            <a:pPr eaLnBrk="1" hangingPunct="1"/>
            <a:r>
              <a:rPr lang="en-GB" altLang="en-US" sz="2000" smtClean="0"/>
              <a:t>The long axis of the oval shank is lined up with the grain direction to reduce the risk of splitting.</a:t>
            </a:r>
          </a:p>
          <a:p>
            <a:pPr eaLnBrk="1" hangingPunct="1"/>
            <a:r>
              <a:rPr lang="en-GB" altLang="en-US" sz="2000" smtClean="0"/>
              <a:t>They range from 12mm to 150mm in length.</a:t>
            </a:r>
            <a:endParaRPr lang="en-US" altLang="en-US" sz="2000" smtClean="0"/>
          </a:p>
        </p:txBody>
      </p:sp>
      <p:sp>
        <p:nvSpPr>
          <p:cNvPr id="31748"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317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317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317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3171">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63171">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63171">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6317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171"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GB" altLang="en-US" smtClean="0"/>
              <a:t>Nails (4)</a:t>
            </a:r>
            <a:endParaRPr lang="en-US" altLang="en-US" smtClean="0"/>
          </a:p>
        </p:txBody>
      </p:sp>
      <p:sp>
        <p:nvSpPr>
          <p:cNvPr id="264195" name="Rectangle 3"/>
          <p:cNvSpPr>
            <a:spLocks noGrp="1" noChangeArrowheads="1"/>
          </p:cNvSpPr>
          <p:nvPr>
            <p:ph type="body" idx="1"/>
          </p:nvPr>
        </p:nvSpPr>
        <p:spPr/>
        <p:txBody>
          <a:bodyPr/>
          <a:lstStyle/>
          <a:p>
            <a:r>
              <a:rPr lang="en-GB" altLang="en-US" sz="1900" b="1" smtClean="0"/>
              <a:t>Annular ring nails</a:t>
            </a:r>
            <a:r>
              <a:rPr lang="en-GB" altLang="en-US" sz="1900" smtClean="0"/>
              <a:t> have greater holding power than other types of nail.</a:t>
            </a:r>
          </a:p>
          <a:p>
            <a:r>
              <a:rPr lang="en-GB" altLang="en-US" sz="1900" smtClean="0"/>
              <a:t>They have ridged rings along their length that bite into the wood, making them very difficult to pull out.</a:t>
            </a:r>
          </a:p>
          <a:p>
            <a:r>
              <a:rPr lang="en-GB" altLang="en-US" sz="1900" smtClean="0"/>
              <a:t>They range from 20mm to 75mm in length. </a:t>
            </a:r>
            <a:endParaRPr lang="en-GB" altLang="en-US" sz="1900" b="1" smtClean="0"/>
          </a:p>
          <a:p>
            <a:pPr eaLnBrk="1" hangingPunct="1"/>
            <a:r>
              <a:rPr lang="en-GB" altLang="en-US" sz="1900" b="1" smtClean="0"/>
              <a:t>Panel pins</a:t>
            </a:r>
            <a:r>
              <a:rPr lang="en-GB" altLang="en-US" sz="1900" smtClean="0"/>
              <a:t> are used for strengthening joints and fixing sheet materials.</a:t>
            </a:r>
          </a:p>
          <a:p>
            <a:pPr eaLnBrk="1" hangingPunct="1"/>
            <a:r>
              <a:rPr lang="en-GB" altLang="en-US" sz="1900" smtClean="0"/>
              <a:t>They have thin round shanks and a small head, which is driven below the surface with a nail punch to provide a flush finish.</a:t>
            </a:r>
          </a:p>
          <a:p>
            <a:pPr eaLnBrk="1" hangingPunct="1"/>
            <a:r>
              <a:rPr lang="en-GB" altLang="en-US" sz="1900" smtClean="0"/>
              <a:t>They range from 12mm to 50mm in length. </a:t>
            </a:r>
          </a:p>
          <a:p>
            <a:pPr eaLnBrk="1" hangingPunct="1"/>
            <a:r>
              <a:rPr lang="en-GB" altLang="en-US" sz="1900" b="1" smtClean="0"/>
              <a:t>Hardboard pins</a:t>
            </a:r>
            <a:r>
              <a:rPr lang="en-GB" altLang="en-US" sz="1900" smtClean="0"/>
              <a:t> have a hard square shank, which can penetrate hardboard without bending.</a:t>
            </a:r>
          </a:p>
          <a:p>
            <a:pPr eaLnBrk="1" hangingPunct="1"/>
            <a:r>
              <a:rPr lang="en-GB" altLang="en-US" sz="1900" smtClean="0"/>
              <a:t>The pointed head does not need to be punched below the surface.</a:t>
            </a:r>
          </a:p>
          <a:p>
            <a:endParaRPr lang="en-US" altLang="en-US" sz="1900" smtClean="0"/>
          </a:p>
        </p:txBody>
      </p:sp>
      <p:sp>
        <p:nvSpPr>
          <p:cNvPr id="3277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419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419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419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4195">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64195">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64195">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64195">
                                            <p:txEl>
                                              <p:pRg st="6" end="6"/>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6419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195"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GB" altLang="en-US" smtClean="0"/>
              <a:t>Rivets (1)</a:t>
            </a:r>
            <a:endParaRPr lang="en-US" altLang="en-US" smtClean="0"/>
          </a:p>
        </p:txBody>
      </p:sp>
      <p:sp>
        <p:nvSpPr>
          <p:cNvPr id="265219" name="Rectangle 3"/>
          <p:cNvSpPr>
            <a:spLocks noGrp="1" noChangeArrowheads="1"/>
          </p:cNvSpPr>
          <p:nvPr>
            <p:ph type="body" idx="1"/>
          </p:nvPr>
        </p:nvSpPr>
        <p:spPr>
          <a:xfrm>
            <a:off x="457200" y="1989138"/>
            <a:ext cx="4835525" cy="4137025"/>
          </a:xfrm>
        </p:spPr>
        <p:txBody>
          <a:bodyPr/>
          <a:lstStyle/>
          <a:p>
            <a:pPr eaLnBrk="1" hangingPunct="1"/>
            <a:r>
              <a:rPr lang="en-GB" altLang="en-US" sz="2000" smtClean="0"/>
              <a:t>Rivets are predominantly used to make permanent joints in sheet metal, but the process can also be used to join acrylic, plywood and other soft materials together and to each other.</a:t>
            </a:r>
          </a:p>
          <a:p>
            <a:pPr eaLnBrk="1" hangingPunct="1"/>
            <a:r>
              <a:rPr lang="en-GB" altLang="en-US" sz="2000" smtClean="0"/>
              <a:t>Rivets work by forming a head on both sides of the material being joined.</a:t>
            </a:r>
          </a:p>
          <a:p>
            <a:pPr eaLnBrk="1" hangingPunct="1"/>
            <a:r>
              <a:rPr lang="en-GB" altLang="en-US" sz="2000" smtClean="0"/>
              <a:t>There are two different types of rivet:</a:t>
            </a:r>
          </a:p>
          <a:p>
            <a:pPr eaLnBrk="1" hangingPunct="1">
              <a:buFontTx/>
              <a:buNone/>
            </a:pPr>
            <a:r>
              <a:rPr lang="en-GB" altLang="en-US" sz="2000" smtClean="0"/>
              <a:t>	</a:t>
            </a:r>
            <a:r>
              <a:rPr lang="en-GB" altLang="en-US" sz="2000" smtClean="0">
                <a:cs typeface="Arial" panose="020B0604020202020204" pitchFamily="34" charset="0"/>
              </a:rPr>
              <a:t>– </a:t>
            </a:r>
            <a:r>
              <a:rPr lang="en-GB" altLang="en-US" sz="2000" smtClean="0"/>
              <a:t>solid rivets</a:t>
            </a:r>
          </a:p>
          <a:p>
            <a:pPr eaLnBrk="1" hangingPunct="1">
              <a:buSzPct val="150000"/>
              <a:buFontTx/>
              <a:buNone/>
            </a:pPr>
            <a:r>
              <a:rPr lang="en-GB" altLang="en-US" sz="2000" smtClean="0"/>
              <a:t>	</a:t>
            </a:r>
            <a:r>
              <a:rPr lang="en-GB" altLang="en-US" sz="2000" smtClean="0">
                <a:cs typeface="Arial" panose="020B0604020202020204" pitchFamily="34" charset="0"/>
              </a:rPr>
              <a:t>– </a:t>
            </a:r>
            <a:r>
              <a:rPr lang="en-GB" altLang="en-US" sz="2000" smtClean="0"/>
              <a:t>blind rivets, also known as pop rivets. </a:t>
            </a:r>
          </a:p>
          <a:p>
            <a:endParaRPr lang="en-US" altLang="en-US" sz="2000" smtClean="0"/>
          </a:p>
        </p:txBody>
      </p:sp>
      <p:sp>
        <p:nvSpPr>
          <p:cNvPr id="3379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65222" name="Picture 6" descr="U3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80063" y="1412875"/>
            <a:ext cx="3178175" cy="4897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65222"/>
                                        </p:tgtEl>
                                        <p:attrNameLst>
                                          <p:attrName>style.visibility</p:attrName>
                                        </p:attrNameLst>
                                      </p:cBhvr>
                                      <p:to>
                                        <p:strVal val="visible"/>
                                      </p:to>
                                    </p:set>
                                    <p:animEffect transition="in" filter="fade">
                                      <p:cBhvr>
                                        <p:cTn id="7" dur="1000"/>
                                        <p:tgtEl>
                                          <p:spTgt spid="265222"/>
                                        </p:tgtEl>
                                      </p:cBhvr>
                                    </p:animEffect>
                                    <p:anim calcmode="lin" valueType="num">
                                      <p:cBhvr>
                                        <p:cTn id="8" dur="1000" fill="hold"/>
                                        <p:tgtEl>
                                          <p:spTgt spid="265222"/>
                                        </p:tgtEl>
                                        <p:attrNameLst>
                                          <p:attrName>ppt_x</p:attrName>
                                        </p:attrNameLst>
                                      </p:cBhvr>
                                      <p:tavLst>
                                        <p:tav tm="0">
                                          <p:val>
                                            <p:strVal val="#ppt_x"/>
                                          </p:val>
                                        </p:tav>
                                        <p:tav tm="100000">
                                          <p:val>
                                            <p:strVal val="#ppt_x"/>
                                          </p:val>
                                        </p:tav>
                                      </p:tavLst>
                                    </p:anim>
                                    <p:anim calcmode="lin" valueType="num">
                                      <p:cBhvr>
                                        <p:cTn id="9" dur="1000" fill="hold"/>
                                        <p:tgtEl>
                                          <p:spTgt spid="26522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65219">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65219">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65219">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65219">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6521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5219"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GB" altLang="en-US" smtClean="0"/>
              <a:t>Rivets (2)</a:t>
            </a:r>
            <a:endParaRPr lang="en-US" altLang="en-US" smtClean="0"/>
          </a:p>
        </p:txBody>
      </p:sp>
      <p:sp>
        <p:nvSpPr>
          <p:cNvPr id="266243" name="Rectangle 3"/>
          <p:cNvSpPr>
            <a:spLocks noGrp="1" noChangeArrowheads="1"/>
          </p:cNvSpPr>
          <p:nvPr>
            <p:ph type="body" idx="1"/>
          </p:nvPr>
        </p:nvSpPr>
        <p:spPr>
          <a:xfrm>
            <a:off x="457200" y="1989138"/>
            <a:ext cx="4330700" cy="2376487"/>
          </a:xfrm>
        </p:spPr>
        <p:txBody>
          <a:bodyPr/>
          <a:lstStyle/>
          <a:p>
            <a:pPr eaLnBrk="1" hangingPunct="1"/>
            <a:r>
              <a:rPr lang="en-GB" altLang="en-US" sz="2000" b="1" smtClean="0"/>
              <a:t>Solid rivets</a:t>
            </a:r>
            <a:r>
              <a:rPr lang="en-GB" altLang="en-US" sz="2000" smtClean="0"/>
              <a:t> are made of either soft mild steel, aluminium or copper. They are available with countersunk, flat, or round heads.</a:t>
            </a:r>
          </a:p>
          <a:p>
            <a:pPr eaLnBrk="1" hangingPunct="1"/>
            <a:r>
              <a:rPr lang="en-GB" altLang="en-US" sz="2000" b="1" smtClean="0"/>
              <a:t>Countersunk head rivets</a:t>
            </a:r>
            <a:r>
              <a:rPr lang="en-GB" altLang="en-US" sz="2000" smtClean="0"/>
              <a:t> are the most commonly used, and produce a flush finish.</a:t>
            </a:r>
            <a:endParaRPr lang="en-US" altLang="en-US" sz="2000" smtClean="0"/>
          </a:p>
        </p:txBody>
      </p:sp>
      <p:sp>
        <p:nvSpPr>
          <p:cNvPr id="266245" name="Rectangle 5"/>
          <p:cNvSpPr>
            <a:spLocks noChangeArrowheads="1"/>
          </p:cNvSpPr>
          <p:nvPr/>
        </p:nvSpPr>
        <p:spPr bwMode="auto">
          <a:xfrm>
            <a:off x="468313" y="4365625"/>
            <a:ext cx="814705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eaLnBrk="1" hangingPunct="1"/>
            <a:r>
              <a:rPr lang="en-GB" altLang="en-US" sz="2000" b="1"/>
              <a:t>Round head rivets</a:t>
            </a:r>
            <a:r>
              <a:rPr lang="en-GB" altLang="en-US" sz="2000"/>
              <a:t> are used where a flush finish is not required, or where countersinking would weaken the material.</a:t>
            </a:r>
          </a:p>
          <a:p>
            <a:pPr eaLnBrk="1" hangingPunct="1"/>
            <a:r>
              <a:rPr lang="en-GB" altLang="en-US" sz="2000" b="1"/>
              <a:t>Flat head rivets</a:t>
            </a:r>
            <a:r>
              <a:rPr lang="en-GB" altLang="en-US" sz="2000"/>
              <a:t> are used to join thin sheet material where countersinking would not be possible.</a:t>
            </a:r>
          </a:p>
          <a:p>
            <a:endParaRPr lang="en-US" altLang="en-US" sz="2000"/>
          </a:p>
        </p:txBody>
      </p:sp>
      <p:sp>
        <p:nvSpPr>
          <p:cNvPr id="34821"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66247" name="Picture 7" descr="(A)U3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716463" y="2060575"/>
            <a:ext cx="4032250" cy="208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266247"/>
                                        </p:tgtEl>
                                        <p:attrNameLst>
                                          <p:attrName>style.visibility</p:attrName>
                                        </p:attrNameLst>
                                      </p:cBhvr>
                                      <p:to>
                                        <p:strVal val="visible"/>
                                      </p:to>
                                    </p:set>
                                    <p:animEffect transition="in" filter="fade">
                                      <p:cBhvr>
                                        <p:cTn id="7" dur="1000"/>
                                        <p:tgtEl>
                                          <p:spTgt spid="266247"/>
                                        </p:tgtEl>
                                      </p:cBhvr>
                                    </p:animEffect>
                                    <p:anim calcmode="lin" valueType="num">
                                      <p:cBhvr>
                                        <p:cTn id="8" dur="1000" fill="hold"/>
                                        <p:tgtEl>
                                          <p:spTgt spid="266247"/>
                                        </p:tgtEl>
                                        <p:attrNameLst>
                                          <p:attrName>ppt_x</p:attrName>
                                        </p:attrNameLst>
                                      </p:cBhvr>
                                      <p:tavLst>
                                        <p:tav tm="0">
                                          <p:val>
                                            <p:strVal val="#ppt_x"/>
                                          </p:val>
                                        </p:tav>
                                        <p:tav tm="100000">
                                          <p:val>
                                            <p:strVal val="#ppt_x"/>
                                          </p:val>
                                        </p:tav>
                                      </p:tavLst>
                                    </p:anim>
                                    <p:anim calcmode="lin" valueType="num">
                                      <p:cBhvr>
                                        <p:cTn id="9" dur="1000" fill="hold"/>
                                        <p:tgtEl>
                                          <p:spTgt spid="266247"/>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66243">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66243">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nodeType="clickEffect">
                                  <p:stCondLst>
                                    <p:cond delay="0"/>
                                  </p:stCondLst>
                                  <p:childTnLst>
                                    <p:set>
                                      <p:cBhvr>
                                        <p:cTn id="21" dur="1" fill="hold">
                                          <p:stCondLst>
                                            <p:cond delay="0"/>
                                          </p:stCondLst>
                                        </p:cTn>
                                        <p:tgtEl>
                                          <p:spTgt spid="266245">
                                            <p:txEl>
                                              <p:pRg st="0" end="0"/>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nodeType="clickEffect">
                                  <p:stCondLst>
                                    <p:cond delay="0"/>
                                  </p:stCondLst>
                                  <p:childTnLst>
                                    <p:set>
                                      <p:cBhvr>
                                        <p:cTn id="25" dur="1" fill="hold">
                                          <p:stCondLst>
                                            <p:cond delay="0"/>
                                          </p:stCondLst>
                                        </p:cTn>
                                        <p:tgtEl>
                                          <p:spTgt spid="26624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4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GB" altLang="en-US" smtClean="0"/>
              <a:t>Rivets (3)</a:t>
            </a:r>
            <a:endParaRPr lang="en-US" altLang="en-US" smtClean="0"/>
          </a:p>
        </p:txBody>
      </p:sp>
      <p:sp>
        <p:nvSpPr>
          <p:cNvPr id="267267" name="Rectangle 3"/>
          <p:cNvSpPr>
            <a:spLocks noGrp="1" noChangeArrowheads="1"/>
          </p:cNvSpPr>
          <p:nvPr>
            <p:ph type="body" idx="1"/>
          </p:nvPr>
        </p:nvSpPr>
        <p:spPr>
          <a:xfrm>
            <a:off x="457200" y="1989138"/>
            <a:ext cx="4978400" cy="4137025"/>
          </a:xfrm>
        </p:spPr>
        <p:txBody>
          <a:bodyPr/>
          <a:lstStyle/>
          <a:p>
            <a:pPr marL="457200" indent="-457200" eaLnBrk="1" hangingPunct="1">
              <a:buFontTx/>
              <a:buNone/>
            </a:pPr>
            <a:r>
              <a:rPr lang="en-GB" altLang="en-US" sz="1600" b="1" smtClean="0"/>
              <a:t>How to install a countersink rivet:</a:t>
            </a:r>
          </a:p>
          <a:p>
            <a:pPr marL="457200" indent="-457200" eaLnBrk="1" hangingPunct="1">
              <a:buFontTx/>
              <a:buAutoNum type="arabicPeriod"/>
            </a:pPr>
            <a:r>
              <a:rPr lang="en-GB" altLang="en-US" sz="1600" smtClean="0"/>
              <a:t>Drill holes in both pieces of material the same diameter as the shank of the rivet, and de-burr.</a:t>
            </a:r>
          </a:p>
          <a:p>
            <a:pPr marL="457200" indent="-457200" eaLnBrk="1" hangingPunct="1">
              <a:buFontTx/>
              <a:buAutoNum type="arabicPeriod"/>
            </a:pPr>
            <a:r>
              <a:rPr lang="en-GB" altLang="en-US" sz="1600" smtClean="0"/>
              <a:t>Countersink the outer surface of both pieces of material to the depth of the rivet head.</a:t>
            </a:r>
          </a:p>
          <a:p>
            <a:pPr marL="457200" indent="-457200" eaLnBrk="1" hangingPunct="1">
              <a:buFontTx/>
              <a:buAutoNum type="arabicPeriod"/>
            </a:pPr>
            <a:r>
              <a:rPr lang="en-GB" altLang="en-US" sz="1600" smtClean="0"/>
              <a:t>Cut the rivet so that an amount equivalent to the diameter is sticking up.</a:t>
            </a:r>
          </a:p>
          <a:p>
            <a:pPr marL="457200" indent="-457200" eaLnBrk="1" hangingPunct="1">
              <a:buFontTx/>
              <a:buAutoNum type="arabicPeriod"/>
            </a:pPr>
            <a:r>
              <a:rPr lang="en-GB" altLang="en-US" sz="1600" smtClean="0"/>
              <a:t>Assemble the joint and place on a metal block.</a:t>
            </a:r>
          </a:p>
          <a:p>
            <a:pPr marL="457200" indent="-457200" eaLnBrk="1" hangingPunct="1">
              <a:buFontTx/>
              <a:buAutoNum type="arabicPeriod"/>
            </a:pPr>
            <a:r>
              <a:rPr lang="en-GB" altLang="en-US" sz="1600" smtClean="0"/>
              <a:t>Swell the rivet in the hole by striking with the flat face of a ball pein hammer.</a:t>
            </a:r>
          </a:p>
          <a:p>
            <a:pPr marL="457200" indent="-457200" eaLnBrk="1" hangingPunct="1">
              <a:buFontTx/>
              <a:buAutoNum type="arabicPeriod"/>
            </a:pPr>
            <a:r>
              <a:rPr lang="en-GB" altLang="en-US" sz="1600" smtClean="0"/>
              <a:t>Use the ball pein to hammer the rivet into the countersink.</a:t>
            </a:r>
          </a:p>
          <a:p>
            <a:pPr marL="457200" indent="-457200" eaLnBrk="1" hangingPunct="1">
              <a:buFontTx/>
              <a:buAutoNum type="arabicPeriod"/>
            </a:pPr>
            <a:r>
              <a:rPr lang="en-GB" altLang="en-US" sz="1600" smtClean="0"/>
              <a:t>File smooth.</a:t>
            </a:r>
          </a:p>
          <a:p>
            <a:pPr marL="457200" indent="-457200"/>
            <a:endParaRPr lang="en-US" altLang="en-US" sz="1600" smtClean="0"/>
          </a:p>
        </p:txBody>
      </p:sp>
      <p:sp>
        <p:nvSpPr>
          <p:cNvPr id="35844"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67270" name="Picture 6" descr="(A)U3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795963" y="1341438"/>
            <a:ext cx="2916237" cy="503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267270"/>
                                        </p:tgtEl>
                                        <p:attrNameLst>
                                          <p:attrName>style.visibility</p:attrName>
                                        </p:attrNameLst>
                                      </p:cBhvr>
                                      <p:to>
                                        <p:strVal val="visible"/>
                                      </p:to>
                                    </p:set>
                                    <p:animEffect transition="in" filter="fade">
                                      <p:cBhvr>
                                        <p:cTn id="7" dur="1000"/>
                                        <p:tgtEl>
                                          <p:spTgt spid="267270"/>
                                        </p:tgtEl>
                                      </p:cBhvr>
                                    </p:animEffect>
                                    <p:anim calcmode="lin" valueType="num">
                                      <p:cBhvr>
                                        <p:cTn id="8" dur="1000" fill="hold"/>
                                        <p:tgtEl>
                                          <p:spTgt spid="267270"/>
                                        </p:tgtEl>
                                        <p:attrNameLst>
                                          <p:attrName>ppt_x</p:attrName>
                                        </p:attrNameLst>
                                      </p:cBhvr>
                                      <p:tavLst>
                                        <p:tav tm="0">
                                          <p:val>
                                            <p:strVal val="#ppt_x"/>
                                          </p:val>
                                        </p:tav>
                                        <p:tav tm="100000">
                                          <p:val>
                                            <p:strVal val="#ppt_x"/>
                                          </p:val>
                                        </p:tav>
                                      </p:tavLst>
                                    </p:anim>
                                    <p:anim calcmode="lin" valueType="num">
                                      <p:cBhvr>
                                        <p:cTn id="9" dur="1000" fill="hold"/>
                                        <p:tgtEl>
                                          <p:spTgt spid="267270"/>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67267">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67267">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67267">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67267">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67267">
                                            <p:txEl>
                                              <p:pRg st="4" end="4"/>
                                            </p:txEl>
                                          </p:spTgt>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67267">
                                            <p:txEl>
                                              <p:pRg st="5" end="5"/>
                                            </p:txEl>
                                          </p:spTgt>
                                        </p:tgtEl>
                                        <p:attrNameLst>
                                          <p:attrName>style.visibility</p:attrName>
                                        </p:attrNameLst>
                                      </p:cBhvr>
                                      <p:to>
                                        <p:strVal val="visible"/>
                                      </p:to>
                                    </p:set>
                                  </p:childTnLst>
                                </p:cTn>
                              </p:par>
                            </p:childTnLst>
                          </p:cTn>
                        </p:par>
                      </p:childTnLst>
                    </p:cTn>
                  </p:par>
                  <p:par>
                    <p:cTn id="34" fill="hold" nodeType="clickPar">
                      <p:stCondLst>
                        <p:cond delay="indefinite"/>
                      </p:stCondLst>
                      <p:childTnLst>
                        <p:par>
                          <p:cTn id="35" fill="hold" nodeType="withGroup">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267267">
                                            <p:txEl>
                                              <p:pRg st="6" end="6"/>
                                            </p:txEl>
                                          </p:spTgt>
                                        </p:tgtEl>
                                        <p:attrNameLst>
                                          <p:attrName>style.visibility</p:attrName>
                                        </p:attrNameLst>
                                      </p:cBhvr>
                                      <p:to>
                                        <p:strVal val="visible"/>
                                      </p:to>
                                    </p:set>
                                  </p:childTnLst>
                                </p:cTn>
                              </p:par>
                            </p:childTnLst>
                          </p:cTn>
                        </p:par>
                      </p:childTnLst>
                    </p:cTn>
                  </p:par>
                  <p:par>
                    <p:cTn id="38" fill="hold" nodeType="clickPar">
                      <p:stCondLst>
                        <p:cond delay="indefinite"/>
                      </p:stCondLst>
                      <p:childTnLst>
                        <p:par>
                          <p:cTn id="39" fill="hold" nodeType="withGroup">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26726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7267"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GB" altLang="en-US" smtClean="0"/>
              <a:t>Rivets (4)</a:t>
            </a:r>
            <a:endParaRPr lang="en-US" altLang="en-US" smtClean="0"/>
          </a:p>
        </p:txBody>
      </p:sp>
      <p:sp>
        <p:nvSpPr>
          <p:cNvPr id="268291" name="Rectangle 3"/>
          <p:cNvSpPr>
            <a:spLocks noGrp="1" noChangeArrowheads="1"/>
          </p:cNvSpPr>
          <p:nvPr>
            <p:ph type="body" idx="1"/>
          </p:nvPr>
        </p:nvSpPr>
        <p:spPr>
          <a:xfrm>
            <a:off x="457200" y="1989138"/>
            <a:ext cx="5410200" cy="4137025"/>
          </a:xfrm>
        </p:spPr>
        <p:txBody>
          <a:bodyPr/>
          <a:lstStyle/>
          <a:p>
            <a:pPr eaLnBrk="1" hangingPunct="1"/>
            <a:r>
              <a:rPr lang="en-GB" altLang="en-US" sz="1700" b="1" smtClean="0"/>
              <a:t>Blind rivets</a:t>
            </a:r>
            <a:r>
              <a:rPr lang="en-GB" altLang="en-US" sz="1700" smtClean="0"/>
              <a:t> are more commonly known as pop rivets. The main advantage over solid rivets is that they are quicker to install, and can be installed from one side only.</a:t>
            </a:r>
          </a:p>
          <a:p>
            <a:pPr eaLnBrk="1" hangingPunct="1"/>
            <a:r>
              <a:rPr lang="en-GB" altLang="en-US" sz="1700" smtClean="0"/>
              <a:t>Blind rivets are weaker than solid rivets because they are hollow, and made from softer material.</a:t>
            </a:r>
          </a:p>
          <a:p>
            <a:pPr eaLnBrk="1" hangingPunct="1"/>
            <a:r>
              <a:rPr lang="en-GB" altLang="en-US" sz="1700" smtClean="0"/>
              <a:t>They are used to join thin sheet metal, but they can also be used with other thin materials.</a:t>
            </a:r>
          </a:p>
          <a:p>
            <a:pPr eaLnBrk="1" hangingPunct="1"/>
            <a:r>
              <a:rPr lang="en-GB" altLang="en-US" sz="1700" smtClean="0"/>
              <a:t>The rivet is inserted into a rivet gun and pushed through both pieces of material.</a:t>
            </a:r>
          </a:p>
          <a:p>
            <a:pPr eaLnBrk="1" hangingPunct="1"/>
            <a:r>
              <a:rPr lang="en-GB" altLang="en-US" sz="1700" smtClean="0"/>
              <a:t>As the gun is pressed the mandrel is pulled back, causing the rivet to swell.</a:t>
            </a:r>
          </a:p>
          <a:p>
            <a:pPr eaLnBrk="1" hangingPunct="1"/>
            <a:r>
              <a:rPr lang="en-GB" altLang="en-US" sz="1700" smtClean="0"/>
              <a:t>When the correct pressure is reached the mandrel breaks off to leave the rivet in place.</a:t>
            </a:r>
          </a:p>
          <a:p>
            <a:endParaRPr lang="en-US" altLang="en-US" sz="1700" smtClean="0"/>
          </a:p>
        </p:txBody>
      </p:sp>
      <p:sp>
        <p:nvSpPr>
          <p:cNvPr id="36868"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68294" name="Picture 6" descr="(A)U3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940425" y="1989138"/>
            <a:ext cx="2827338" cy="374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68294"/>
                                        </p:tgtEl>
                                        <p:attrNameLst>
                                          <p:attrName>style.visibility</p:attrName>
                                        </p:attrNameLst>
                                      </p:cBhvr>
                                      <p:to>
                                        <p:strVal val="visible"/>
                                      </p:to>
                                    </p:set>
                                    <p:anim calcmode="lin" valueType="num">
                                      <p:cBhvr>
                                        <p:cTn id="7" dur="1000" fill="hold"/>
                                        <p:tgtEl>
                                          <p:spTgt spid="268294"/>
                                        </p:tgtEl>
                                        <p:attrNameLst>
                                          <p:attrName>ppt_x</p:attrName>
                                        </p:attrNameLst>
                                      </p:cBhvr>
                                      <p:tavLst>
                                        <p:tav tm="0">
                                          <p:val>
                                            <p:strVal val="#ppt_x-.2"/>
                                          </p:val>
                                        </p:tav>
                                        <p:tav tm="100000">
                                          <p:val>
                                            <p:strVal val="#ppt_x"/>
                                          </p:val>
                                        </p:tav>
                                      </p:tavLst>
                                    </p:anim>
                                    <p:anim calcmode="lin" valueType="num">
                                      <p:cBhvr>
                                        <p:cTn id="8" dur="1000" fill="hold"/>
                                        <p:tgtEl>
                                          <p:spTgt spid="268294"/>
                                        </p:tgtEl>
                                        <p:attrNameLst>
                                          <p:attrName>ppt_y</p:attrName>
                                        </p:attrNameLst>
                                      </p:cBhvr>
                                      <p:tavLst>
                                        <p:tav tm="0">
                                          <p:val>
                                            <p:strVal val="#ppt_y"/>
                                          </p:val>
                                        </p:tav>
                                        <p:tav tm="100000">
                                          <p:val>
                                            <p:strVal val="#ppt_y"/>
                                          </p:val>
                                        </p:tav>
                                      </p:tavLst>
                                    </p:anim>
                                    <p:animEffect transition="in" filter="wipe(right)" prLst="gradientSize: 0.1">
                                      <p:cBhvr>
                                        <p:cTn id="9" dur="1000"/>
                                        <p:tgtEl>
                                          <p:spTgt spid="26829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68291">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68291">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68291">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68291">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68291">
                                            <p:txEl>
                                              <p:pRg st="4" end="4"/>
                                            </p:txEl>
                                          </p:spTgt>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6829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8291"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GB" altLang="en-US" smtClean="0"/>
              <a:t>Woodscrews (1)</a:t>
            </a:r>
            <a:endParaRPr lang="en-US" altLang="en-US" smtClean="0"/>
          </a:p>
        </p:txBody>
      </p:sp>
      <p:sp>
        <p:nvSpPr>
          <p:cNvPr id="230403" name="Rectangle 3"/>
          <p:cNvSpPr>
            <a:spLocks noGrp="1" noChangeArrowheads="1"/>
          </p:cNvSpPr>
          <p:nvPr>
            <p:ph type="body" idx="1"/>
          </p:nvPr>
        </p:nvSpPr>
        <p:spPr>
          <a:xfrm>
            <a:off x="457200" y="1989138"/>
            <a:ext cx="3538538" cy="4137025"/>
          </a:xfrm>
        </p:spPr>
        <p:txBody>
          <a:bodyPr/>
          <a:lstStyle/>
          <a:p>
            <a:pPr eaLnBrk="1" hangingPunct="1"/>
            <a:r>
              <a:rPr lang="en-GB" altLang="en-US" sz="2000" smtClean="0"/>
              <a:t>Woodscrews provide a neat, strong method of joining timber, and they can be removed easily. </a:t>
            </a:r>
          </a:p>
          <a:p>
            <a:pPr eaLnBrk="1" hangingPunct="1"/>
            <a:r>
              <a:rPr lang="en-GB" altLang="en-US" sz="2000" smtClean="0"/>
              <a:t>Woodscrews are classified by their length, gauge (diameter), material and type of head.</a:t>
            </a:r>
          </a:p>
          <a:p>
            <a:pPr eaLnBrk="1" hangingPunct="1"/>
            <a:r>
              <a:rPr lang="en-GB" altLang="en-US" sz="2000" smtClean="0"/>
              <a:t>Woodscrews have a tapering thread that comes to a point.</a:t>
            </a:r>
          </a:p>
          <a:p>
            <a:endParaRPr lang="en-US" altLang="en-US" sz="2000" smtClean="0"/>
          </a:p>
        </p:txBody>
      </p:sp>
      <p:sp>
        <p:nvSpPr>
          <p:cNvPr id="5124"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30406" name="Picture 6" descr="U3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356100" y="2276475"/>
            <a:ext cx="4392613" cy="292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230406"/>
                                        </p:tgtEl>
                                        <p:attrNameLst>
                                          <p:attrName>style.visibility</p:attrName>
                                        </p:attrNameLst>
                                      </p:cBhvr>
                                      <p:to>
                                        <p:strVal val="visible"/>
                                      </p:to>
                                    </p:set>
                                    <p:animEffect transition="in" filter="fade">
                                      <p:cBhvr>
                                        <p:cTn id="7" dur="1000"/>
                                        <p:tgtEl>
                                          <p:spTgt spid="230406"/>
                                        </p:tgtEl>
                                      </p:cBhvr>
                                    </p:animEffect>
                                    <p:anim calcmode="lin" valueType="num">
                                      <p:cBhvr>
                                        <p:cTn id="8" dur="1000" fill="hold"/>
                                        <p:tgtEl>
                                          <p:spTgt spid="230406"/>
                                        </p:tgtEl>
                                        <p:attrNameLst>
                                          <p:attrName>ppt_x</p:attrName>
                                        </p:attrNameLst>
                                      </p:cBhvr>
                                      <p:tavLst>
                                        <p:tav tm="0">
                                          <p:val>
                                            <p:strVal val="#ppt_x"/>
                                          </p:val>
                                        </p:tav>
                                        <p:tav tm="100000">
                                          <p:val>
                                            <p:strVal val="#ppt_x"/>
                                          </p:val>
                                        </p:tav>
                                      </p:tavLst>
                                    </p:anim>
                                    <p:anim calcmode="lin" valueType="num">
                                      <p:cBhvr>
                                        <p:cTn id="9" dur="1000" fill="hold"/>
                                        <p:tgtEl>
                                          <p:spTgt spid="230406"/>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30403">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30403">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3040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040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GB" altLang="en-US" smtClean="0"/>
              <a:t>Woodscrews (2)</a:t>
            </a:r>
            <a:endParaRPr lang="en-US" altLang="en-US" smtClean="0"/>
          </a:p>
        </p:txBody>
      </p:sp>
      <p:sp>
        <p:nvSpPr>
          <p:cNvPr id="231427" name="Rectangle 3"/>
          <p:cNvSpPr>
            <a:spLocks noGrp="1" noChangeArrowheads="1"/>
          </p:cNvSpPr>
          <p:nvPr>
            <p:ph type="body" idx="1"/>
          </p:nvPr>
        </p:nvSpPr>
        <p:spPr>
          <a:xfrm>
            <a:off x="457200" y="1989138"/>
            <a:ext cx="3394075" cy="4137025"/>
          </a:xfrm>
        </p:spPr>
        <p:txBody>
          <a:bodyPr/>
          <a:lstStyle/>
          <a:p>
            <a:pPr eaLnBrk="1" hangingPunct="1"/>
            <a:r>
              <a:rPr lang="en-GB" altLang="en-US" sz="2000" smtClean="0"/>
              <a:t>Woodscrews are most commonly made of steel for cheapness, or brass for appearance and resistance to corrosion.</a:t>
            </a:r>
          </a:p>
          <a:p>
            <a:pPr eaLnBrk="1" hangingPunct="1"/>
            <a:r>
              <a:rPr lang="en-GB" altLang="en-US" sz="2000" smtClean="0"/>
              <a:t>Steel screws to be used outdoors either galvanized or japanned.</a:t>
            </a:r>
          </a:p>
          <a:p>
            <a:pPr eaLnBrk="1" hangingPunct="1"/>
            <a:r>
              <a:rPr lang="en-GB" altLang="en-US" sz="2000" smtClean="0"/>
              <a:t>They can also be chrome plated to improve their appearance.</a:t>
            </a:r>
            <a:endParaRPr lang="en-US" altLang="en-US" sz="2000" smtClean="0"/>
          </a:p>
        </p:txBody>
      </p:sp>
      <p:sp>
        <p:nvSpPr>
          <p:cNvPr id="6148"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6149" name="Picture 6" descr="U3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356100" y="2276475"/>
            <a:ext cx="4392613" cy="292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142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142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142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142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GB" altLang="en-US" smtClean="0"/>
              <a:t>Woodscrews (3)</a:t>
            </a:r>
            <a:endParaRPr lang="en-US" altLang="en-US" smtClean="0"/>
          </a:p>
        </p:txBody>
      </p:sp>
      <p:sp>
        <p:nvSpPr>
          <p:cNvPr id="232451" name="Rectangle 3"/>
          <p:cNvSpPr>
            <a:spLocks noGrp="1" noChangeArrowheads="1"/>
          </p:cNvSpPr>
          <p:nvPr>
            <p:ph type="body" idx="1"/>
          </p:nvPr>
        </p:nvSpPr>
        <p:spPr>
          <a:xfrm>
            <a:off x="457200" y="1989138"/>
            <a:ext cx="5051425" cy="4137025"/>
          </a:xfrm>
        </p:spPr>
        <p:txBody>
          <a:bodyPr/>
          <a:lstStyle/>
          <a:p>
            <a:pPr eaLnBrk="1" hangingPunct="1">
              <a:buFontTx/>
              <a:buNone/>
            </a:pPr>
            <a:r>
              <a:rPr lang="en-GB" altLang="en-US" sz="1700" smtClean="0"/>
              <a:t>Woodscrews are available in four standard forms:</a:t>
            </a:r>
          </a:p>
          <a:p>
            <a:pPr eaLnBrk="1" hangingPunct="1"/>
            <a:r>
              <a:rPr lang="en-GB" altLang="en-US" sz="1700" b="1" smtClean="0"/>
              <a:t>Countersunk</a:t>
            </a:r>
            <a:r>
              <a:rPr lang="en-GB" altLang="en-US" sz="1700" smtClean="0"/>
              <a:t> – are the most common; finish flush with the surface; available plated in zinc and nickel. </a:t>
            </a:r>
          </a:p>
          <a:p>
            <a:pPr eaLnBrk="1" hangingPunct="1"/>
            <a:r>
              <a:rPr lang="en-GB" altLang="en-US" sz="1700" b="1" smtClean="0"/>
              <a:t>Round head</a:t>
            </a:r>
            <a:r>
              <a:rPr lang="en-GB" altLang="en-US" sz="1700" smtClean="0"/>
              <a:t> – usually japanned steel, and used to fix metal fittings outdoors, e.g. hinges, bolts, guttering and downpipes.</a:t>
            </a:r>
          </a:p>
          <a:p>
            <a:pPr eaLnBrk="1" hangingPunct="1"/>
            <a:r>
              <a:rPr lang="en-GB" altLang="en-US" sz="1700" b="1" smtClean="0"/>
              <a:t>Raised countersunk</a:t>
            </a:r>
            <a:r>
              <a:rPr lang="en-GB" altLang="en-US" sz="1700" smtClean="0"/>
              <a:t> – usually made of chrome-plated steel or brass, and used where appearance is important.</a:t>
            </a:r>
          </a:p>
          <a:p>
            <a:pPr eaLnBrk="1" hangingPunct="1"/>
            <a:r>
              <a:rPr lang="en-GB" altLang="en-US" sz="1700" b="1" smtClean="0"/>
              <a:t>Twinfast</a:t>
            </a:r>
            <a:r>
              <a:rPr lang="en-GB" altLang="en-US" sz="1700" smtClean="0"/>
              <a:t> – have two threads, which gives them greater holding power in manmade materials such as chipboard, MDF and blockboard.</a:t>
            </a:r>
            <a:endParaRPr lang="en-US" altLang="en-US" sz="1700" smtClean="0"/>
          </a:p>
        </p:txBody>
      </p:sp>
      <p:sp>
        <p:nvSpPr>
          <p:cNvPr id="717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32455" name="Picture 7" descr="(A)U3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08625" y="2492375"/>
            <a:ext cx="3313113" cy="281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32455"/>
                                        </p:tgtEl>
                                        <p:attrNameLst>
                                          <p:attrName>style.visibility</p:attrName>
                                        </p:attrNameLst>
                                      </p:cBhvr>
                                      <p:to>
                                        <p:strVal val="visible"/>
                                      </p:to>
                                    </p:set>
                                    <p:animEffect transition="in" filter="fade">
                                      <p:cBhvr>
                                        <p:cTn id="7" dur="1000"/>
                                        <p:tgtEl>
                                          <p:spTgt spid="232455"/>
                                        </p:tgtEl>
                                      </p:cBhvr>
                                    </p:animEffect>
                                    <p:anim calcmode="lin" valueType="num">
                                      <p:cBhvr>
                                        <p:cTn id="8" dur="1000" fill="hold"/>
                                        <p:tgtEl>
                                          <p:spTgt spid="232455"/>
                                        </p:tgtEl>
                                        <p:attrNameLst>
                                          <p:attrName>ppt_x</p:attrName>
                                        </p:attrNameLst>
                                      </p:cBhvr>
                                      <p:tavLst>
                                        <p:tav tm="0">
                                          <p:val>
                                            <p:strVal val="#ppt_x"/>
                                          </p:val>
                                        </p:tav>
                                        <p:tav tm="100000">
                                          <p:val>
                                            <p:strVal val="#ppt_x"/>
                                          </p:val>
                                        </p:tav>
                                      </p:tavLst>
                                    </p:anim>
                                    <p:anim calcmode="lin" valueType="num">
                                      <p:cBhvr>
                                        <p:cTn id="9" dur="1000" fill="hold"/>
                                        <p:tgtEl>
                                          <p:spTgt spid="232455"/>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32451">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32451">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32451">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32451">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3245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2451"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GB" altLang="en-US" smtClean="0"/>
              <a:t>Woodscrews (4)</a:t>
            </a:r>
            <a:endParaRPr lang="en-US" altLang="en-US" smtClean="0"/>
          </a:p>
        </p:txBody>
      </p:sp>
      <p:sp>
        <p:nvSpPr>
          <p:cNvPr id="233475" name="Rectangle 3"/>
          <p:cNvSpPr>
            <a:spLocks noGrp="1" noChangeArrowheads="1"/>
          </p:cNvSpPr>
          <p:nvPr>
            <p:ph type="body" idx="1"/>
          </p:nvPr>
        </p:nvSpPr>
        <p:spPr>
          <a:xfrm>
            <a:off x="457200" y="1989138"/>
            <a:ext cx="4762500" cy="4137025"/>
          </a:xfrm>
        </p:spPr>
        <p:txBody>
          <a:bodyPr/>
          <a:lstStyle/>
          <a:p>
            <a:pPr eaLnBrk="1" hangingPunct="1"/>
            <a:r>
              <a:rPr lang="en-GB" altLang="en-US" sz="1700" smtClean="0"/>
              <a:t>Woodscrew heads have either straight or crossed screwdriver slots.</a:t>
            </a:r>
          </a:p>
          <a:p>
            <a:pPr eaLnBrk="1" hangingPunct="1"/>
            <a:r>
              <a:rPr lang="en-GB" altLang="en-US" sz="1700" b="1" smtClean="0"/>
              <a:t>Straight slots</a:t>
            </a:r>
            <a:r>
              <a:rPr lang="en-GB" altLang="en-US" sz="1700" smtClean="0"/>
              <a:t> are the original form, for use with hand screwdrivers. </a:t>
            </a:r>
          </a:p>
          <a:p>
            <a:pPr eaLnBrk="1" hangingPunct="1"/>
            <a:r>
              <a:rPr lang="en-GB" altLang="en-US" sz="1700" smtClean="0"/>
              <a:t>There is an increased danger of the screwdriver slipping out and damaging the timber when using a powered screwdriver.</a:t>
            </a:r>
          </a:p>
          <a:p>
            <a:pPr eaLnBrk="1" hangingPunct="1"/>
            <a:r>
              <a:rPr lang="en-GB" altLang="en-US" sz="1700" b="1" smtClean="0"/>
              <a:t>Crossed slots</a:t>
            </a:r>
            <a:r>
              <a:rPr lang="en-GB" altLang="en-US" sz="1700" smtClean="0"/>
              <a:t> were developed as a result of the introduction of powered screwdrivers. </a:t>
            </a:r>
          </a:p>
          <a:p>
            <a:pPr eaLnBrk="1" hangingPunct="1"/>
            <a:r>
              <a:rPr lang="en-GB" altLang="en-US" sz="1700" smtClean="0"/>
              <a:t>The crossed slot gives a more positive location for the screwdriver tip.</a:t>
            </a:r>
          </a:p>
          <a:p>
            <a:pPr eaLnBrk="1" hangingPunct="1"/>
            <a:r>
              <a:rPr lang="en-GB" altLang="en-US" sz="1700" smtClean="0"/>
              <a:t>The first was the Phillips, and this has been followed by the Pozidriv and other variations.</a:t>
            </a:r>
          </a:p>
          <a:p>
            <a:endParaRPr lang="en-US" altLang="en-US" sz="1700" smtClean="0"/>
          </a:p>
        </p:txBody>
      </p:sp>
      <p:sp>
        <p:nvSpPr>
          <p:cNvPr id="819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33478" name="Picture 6" descr="(A)U3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435600" y="2205038"/>
            <a:ext cx="3435350" cy="3529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33478"/>
                                        </p:tgtEl>
                                        <p:attrNameLst>
                                          <p:attrName>style.visibility</p:attrName>
                                        </p:attrNameLst>
                                      </p:cBhvr>
                                      <p:to>
                                        <p:strVal val="visible"/>
                                      </p:to>
                                    </p:set>
                                    <p:animEffect transition="in" filter="fade">
                                      <p:cBhvr>
                                        <p:cTn id="7" dur="1000"/>
                                        <p:tgtEl>
                                          <p:spTgt spid="233478"/>
                                        </p:tgtEl>
                                      </p:cBhvr>
                                    </p:animEffect>
                                    <p:anim calcmode="lin" valueType="num">
                                      <p:cBhvr>
                                        <p:cTn id="8" dur="1000" fill="hold"/>
                                        <p:tgtEl>
                                          <p:spTgt spid="233478"/>
                                        </p:tgtEl>
                                        <p:attrNameLst>
                                          <p:attrName>ppt_x</p:attrName>
                                        </p:attrNameLst>
                                      </p:cBhvr>
                                      <p:tavLst>
                                        <p:tav tm="0">
                                          <p:val>
                                            <p:strVal val="#ppt_x"/>
                                          </p:val>
                                        </p:tav>
                                        <p:tav tm="100000">
                                          <p:val>
                                            <p:strVal val="#ppt_x"/>
                                          </p:val>
                                        </p:tav>
                                      </p:tavLst>
                                    </p:anim>
                                    <p:anim calcmode="lin" valueType="num">
                                      <p:cBhvr>
                                        <p:cTn id="9" dur="1000" fill="hold"/>
                                        <p:tgtEl>
                                          <p:spTgt spid="233478"/>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33475">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33475">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33475">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33475">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33475">
                                            <p:txEl>
                                              <p:pRg st="4" end="4"/>
                                            </p:txEl>
                                          </p:spTgt>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3347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347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GB" altLang="en-US" smtClean="0"/>
              <a:t>Using woodscrews</a:t>
            </a:r>
            <a:endParaRPr lang="en-US" altLang="en-US" smtClean="0"/>
          </a:p>
        </p:txBody>
      </p:sp>
      <p:sp>
        <p:nvSpPr>
          <p:cNvPr id="234499" name="Rectangle 3"/>
          <p:cNvSpPr>
            <a:spLocks noGrp="1" noChangeArrowheads="1"/>
          </p:cNvSpPr>
          <p:nvPr>
            <p:ph type="body" idx="1"/>
          </p:nvPr>
        </p:nvSpPr>
        <p:spPr>
          <a:xfrm>
            <a:off x="457200" y="1989138"/>
            <a:ext cx="4475163" cy="4137025"/>
          </a:xfrm>
        </p:spPr>
        <p:txBody>
          <a:bodyPr/>
          <a:lstStyle/>
          <a:p>
            <a:pPr eaLnBrk="1" hangingPunct="1"/>
            <a:r>
              <a:rPr lang="en-GB" altLang="en-US" sz="1800" smtClean="0"/>
              <a:t>Always screw through the thin piece and into the thick piece.</a:t>
            </a:r>
          </a:p>
          <a:p>
            <a:pPr eaLnBrk="1" hangingPunct="1"/>
            <a:r>
              <a:rPr lang="en-GB" altLang="en-US" sz="1800" smtClean="0"/>
              <a:t>Drill a pilot hole slightly smaller than the core in the thick piece. Use a bradawl in softwood and a drill in hardwood to make the pilot hole.</a:t>
            </a:r>
          </a:p>
          <a:p>
            <a:pPr eaLnBrk="1" hangingPunct="1"/>
            <a:r>
              <a:rPr lang="en-GB" altLang="en-US" sz="1800" smtClean="0"/>
              <a:t>Drill a clearance hole in the thin piece, slightly larger than the shank of the screws.</a:t>
            </a:r>
          </a:p>
          <a:p>
            <a:pPr eaLnBrk="1" hangingPunct="1"/>
            <a:r>
              <a:rPr lang="en-GB" altLang="en-US" sz="1800" smtClean="0"/>
              <a:t>Countersink the clearance hole.</a:t>
            </a:r>
          </a:p>
          <a:p>
            <a:pPr eaLnBrk="1" hangingPunct="1"/>
            <a:r>
              <a:rPr lang="en-GB" altLang="en-US" sz="1800" smtClean="0"/>
              <a:t>Brass screws can shear off: to avoid this insert a steel screw first, then replace it with a brass one.</a:t>
            </a:r>
          </a:p>
          <a:p>
            <a:endParaRPr lang="en-US" altLang="en-US" sz="1800" smtClean="0"/>
          </a:p>
        </p:txBody>
      </p:sp>
      <p:pic>
        <p:nvPicPr>
          <p:cNvPr id="234503" name="Picture 7" descr="(A)U3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932363" y="2205038"/>
            <a:ext cx="3960812" cy="316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1"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34503"/>
                                        </p:tgtEl>
                                        <p:attrNameLst>
                                          <p:attrName>style.visibility</p:attrName>
                                        </p:attrNameLst>
                                      </p:cBhvr>
                                      <p:to>
                                        <p:strVal val="visible"/>
                                      </p:to>
                                    </p:set>
                                    <p:anim calcmode="lin" valueType="num">
                                      <p:cBhvr>
                                        <p:cTn id="7" dur="1000" fill="hold"/>
                                        <p:tgtEl>
                                          <p:spTgt spid="234503"/>
                                        </p:tgtEl>
                                        <p:attrNameLst>
                                          <p:attrName>ppt_x</p:attrName>
                                        </p:attrNameLst>
                                      </p:cBhvr>
                                      <p:tavLst>
                                        <p:tav tm="0">
                                          <p:val>
                                            <p:strVal val="#ppt_x-.2"/>
                                          </p:val>
                                        </p:tav>
                                        <p:tav tm="100000">
                                          <p:val>
                                            <p:strVal val="#ppt_x"/>
                                          </p:val>
                                        </p:tav>
                                      </p:tavLst>
                                    </p:anim>
                                    <p:anim calcmode="lin" valueType="num">
                                      <p:cBhvr>
                                        <p:cTn id="8" dur="1000" fill="hold"/>
                                        <p:tgtEl>
                                          <p:spTgt spid="234503"/>
                                        </p:tgtEl>
                                        <p:attrNameLst>
                                          <p:attrName>ppt_y</p:attrName>
                                        </p:attrNameLst>
                                      </p:cBhvr>
                                      <p:tavLst>
                                        <p:tav tm="0">
                                          <p:val>
                                            <p:strVal val="#ppt_y"/>
                                          </p:val>
                                        </p:tav>
                                        <p:tav tm="100000">
                                          <p:val>
                                            <p:strVal val="#ppt_y"/>
                                          </p:val>
                                        </p:tav>
                                      </p:tavLst>
                                    </p:anim>
                                    <p:animEffect transition="in" filter="wipe(right)" prLst="gradientSize: 0.1">
                                      <p:cBhvr>
                                        <p:cTn id="9" dur="1000"/>
                                        <p:tgtEl>
                                          <p:spTgt spid="23450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34499">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34499">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34499">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34499">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3449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499"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GB" altLang="en-US" smtClean="0"/>
              <a:t>Self-tapping screws</a:t>
            </a:r>
            <a:endParaRPr lang="en-US" altLang="en-US" smtClean="0"/>
          </a:p>
        </p:txBody>
      </p:sp>
      <p:sp>
        <p:nvSpPr>
          <p:cNvPr id="235523" name="Rectangle 3"/>
          <p:cNvSpPr>
            <a:spLocks noGrp="1" noChangeArrowheads="1"/>
          </p:cNvSpPr>
          <p:nvPr>
            <p:ph type="body" idx="1"/>
          </p:nvPr>
        </p:nvSpPr>
        <p:spPr>
          <a:xfrm>
            <a:off x="457200" y="1989138"/>
            <a:ext cx="4259263" cy="4137025"/>
          </a:xfrm>
        </p:spPr>
        <p:txBody>
          <a:bodyPr/>
          <a:lstStyle/>
          <a:p>
            <a:pPr eaLnBrk="1" hangingPunct="1"/>
            <a:r>
              <a:rPr lang="en-GB" altLang="en-US" sz="1800" smtClean="0"/>
              <a:t>Self-tapping screws are made from hardened steel, and are able to cut their own thread in sheet metal as they are screwed in.</a:t>
            </a:r>
          </a:p>
          <a:p>
            <a:pPr eaLnBrk="1" hangingPunct="1">
              <a:buFontTx/>
              <a:buNone/>
            </a:pPr>
            <a:endParaRPr lang="en-GB" altLang="en-US" sz="1800" smtClean="0"/>
          </a:p>
          <a:p>
            <a:pPr eaLnBrk="1" hangingPunct="1">
              <a:buFontTx/>
              <a:buNone/>
            </a:pPr>
            <a:r>
              <a:rPr lang="en-GB" altLang="en-US" sz="1800" b="1" smtClean="0"/>
              <a:t>Using self-tapping screws</a:t>
            </a:r>
          </a:p>
          <a:p>
            <a:pPr eaLnBrk="1" hangingPunct="1">
              <a:buFontTx/>
              <a:buAutoNum type="arabicPeriod"/>
            </a:pPr>
            <a:r>
              <a:rPr lang="en-GB" altLang="en-US" sz="1800" smtClean="0"/>
              <a:t>Screw through the outer sheet and into the inner sheet.</a:t>
            </a:r>
          </a:p>
          <a:p>
            <a:pPr eaLnBrk="1" hangingPunct="1">
              <a:buFontTx/>
              <a:buAutoNum type="arabicPeriod"/>
            </a:pPr>
            <a:r>
              <a:rPr lang="en-GB" altLang="en-US" sz="1800" smtClean="0"/>
              <a:t>Drill a pilot hole slightly smaller than the core in the inner sheet. Use a drill to make the pilot hole.</a:t>
            </a:r>
          </a:p>
          <a:p>
            <a:pPr eaLnBrk="1" hangingPunct="1">
              <a:buFontTx/>
              <a:buAutoNum type="arabicPeriod"/>
            </a:pPr>
            <a:r>
              <a:rPr lang="en-GB" altLang="en-US" sz="1800" smtClean="0"/>
              <a:t>Drill a clearance hole in the outer sheet slightly larger than the shank.</a:t>
            </a:r>
          </a:p>
          <a:p>
            <a:endParaRPr lang="en-US" altLang="en-US" sz="1800" smtClean="0"/>
          </a:p>
        </p:txBody>
      </p:sp>
      <p:pic>
        <p:nvPicPr>
          <p:cNvPr id="235527" name="Picture 7" descr="(A)U3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787900" y="2781300"/>
            <a:ext cx="4032250" cy="192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5"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35527"/>
                                        </p:tgtEl>
                                        <p:attrNameLst>
                                          <p:attrName>style.visibility</p:attrName>
                                        </p:attrNameLst>
                                      </p:cBhvr>
                                      <p:to>
                                        <p:strVal val="visible"/>
                                      </p:to>
                                    </p:set>
                                    <p:anim calcmode="lin" valueType="num">
                                      <p:cBhvr>
                                        <p:cTn id="7" dur="1000" fill="hold"/>
                                        <p:tgtEl>
                                          <p:spTgt spid="235527"/>
                                        </p:tgtEl>
                                        <p:attrNameLst>
                                          <p:attrName>ppt_x</p:attrName>
                                        </p:attrNameLst>
                                      </p:cBhvr>
                                      <p:tavLst>
                                        <p:tav tm="0">
                                          <p:val>
                                            <p:strVal val="#ppt_x-.2"/>
                                          </p:val>
                                        </p:tav>
                                        <p:tav tm="100000">
                                          <p:val>
                                            <p:strVal val="#ppt_x"/>
                                          </p:val>
                                        </p:tav>
                                      </p:tavLst>
                                    </p:anim>
                                    <p:anim calcmode="lin" valueType="num">
                                      <p:cBhvr>
                                        <p:cTn id="8" dur="1000" fill="hold"/>
                                        <p:tgtEl>
                                          <p:spTgt spid="2355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235527"/>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35523">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35523">
                                            <p:txEl>
                                              <p:pRg st="2" end="2"/>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35523">
                                            <p:txEl>
                                              <p:pRg st="3" end="3"/>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35523">
                                            <p:txEl>
                                              <p:pRg st="4" end="4"/>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3552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23" grpId="0"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9357</TotalTime>
  <Words>2789</Words>
  <Application>Microsoft Office PowerPoint</Application>
  <PresentationFormat>On-screen Show (4:3)</PresentationFormat>
  <Paragraphs>272</Paragraphs>
  <Slides>35</Slides>
  <Notes>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35</vt:i4>
      </vt:variant>
    </vt:vector>
  </HeadingPairs>
  <TitlesOfParts>
    <vt:vector size="40" baseType="lpstr">
      <vt:lpstr>Arial</vt:lpstr>
      <vt:lpstr>Calibri</vt:lpstr>
      <vt:lpstr>Wingdings</vt:lpstr>
      <vt:lpstr>Default Design</vt:lpstr>
      <vt:lpstr>Adobe Photoshop Image</vt:lpstr>
      <vt:lpstr>Joining Materials – Screws, Nuts, Bolts, Nails, Knock-down Fitting, Rivets and Hinges </vt:lpstr>
      <vt:lpstr>Introduction</vt:lpstr>
      <vt:lpstr>Semi-permanent joining methods</vt:lpstr>
      <vt:lpstr>Woodscrews (1)</vt:lpstr>
      <vt:lpstr>Woodscrews (2)</vt:lpstr>
      <vt:lpstr>Woodscrews (3)</vt:lpstr>
      <vt:lpstr>Woodscrews (4)</vt:lpstr>
      <vt:lpstr>Using woodscrews</vt:lpstr>
      <vt:lpstr>Self-tapping screws</vt:lpstr>
      <vt:lpstr>Machine screws (1)</vt:lpstr>
      <vt:lpstr>Machine screws (2)</vt:lpstr>
      <vt:lpstr>Nuts and bolts (1)</vt:lpstr>
      <vt:lpstr>Nuts and bolts (2)</vt:lpstr>
      <vt:lpstr>Nuts and bolts (3)</vt:lpstr>
      <vt:lpstr>Nuts and bolts (4)</vt:lpstr>
      <vt:lpstr>Knock-down fittings (1)</vt:lpstr>
      <vt:lpstr>Knock-down fittings (2)</vt:lpstr>
      <vt:lpstr>Knock-down fittings (3)</vt:lpstr>
      <vt:lpstr>Knock-down fittings (4)</vt:lpstr>
      <vt:lpstr>Knock-down fittings (5)</vt:lpstr>
      <vt:lpstr>Knock-down fittings (6)</vt:lpstr>
      <vt:lpstr>Hinges, locks, catches and stays (1)</vt:lpstr>
      <vt:lpstr>Hinges, locks, catches and stays (2)</vt:lpstr>
      <vt:lpstr>Hinges, locks, catches and stays (3)</vt:lpstr>
      <vt:lpstr>Hinges, locks, catches and stays (4)</vt:lpstr>
      <vt:lpstr>Hinges, locks, catches and stays (5)</vt:lpstr>
      <vt:lpstr>Permanent joining methods</vt:lpstr>
      <vt:lpstr>Nails (1)</vt:lpstr>
      <vt:lpstr>Nails (2)</vt:lpstr>
      <vt:lpstr>Nails (3)</vt:lpstr>
      <vt:lpstr>Nails (4)</vt:lpstr>
      <vt:lpstr>Rivets (1)</vt:lpstr>
      <vt:lpstr>Rivets (2)</vt:lpstr>
      <vt:lpstr>Rivets (3)</vt:lpstr>
      <vt:lpstr>Rivets (4)</vt:lpstr>
    </vt:vector>
  </TitlesOfParts>
  <Company>Nelson Thornes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Stephen</dc:creator>
  <cp:lastModifiedBy>Daniel BIGMORE</cp:lastModifiedBy>
  <cp:revision>108</cp:revision>
  <dcterms:created xsi:type="dcterms:W3CDTF">2008-10-01T09:56:58Z</dcterms:created>
  <dcterms:modified xsi:type="dcterms:W3CDTF">2018-05-22T15:09:30Z</dcterms:modified>
</cp:coreProperties>
</file>