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39" r:id="rId3"/>
    <p:sldId id="362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FFFF00"/>
    <a:srgbClr val="0066FF"/>
    <a:srgbClr val="00FF00"/>
    <a:srgbClr val="FFFFCC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6" autoAdjust="0"/>
    <p:restoredTop sz="92910" autoAdjust="0"/>
  </p:normalViewPr>
  <p:slideViewPr>
    <p:cSldViewPr>
      <p:cViewPr varScale="1">
        <p:scale>
          <a:sx n="107" d="100"/>
          <a:sy n="107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A550A6-2CA8-45EB-916A-20D1D19947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C33392F-F688-403C-855D-C1837F36D6FD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D842A3E-D459-4314-B2AA-B080E9B070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9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6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4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3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2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1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27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9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7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0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1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  <p:pic>
        <p:nvPicPr>
          <p:cNvPr id="2" name="Picture 8" descr="dt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92375"/>
            <a:ext cx="7772400" cy="1152525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Joining Materials</a:t>
            </a:r>
            <a:r>
              <a:rPr lang="en-GB" altLang="en-US" sz="4000" smtClean="0"/>
              <a:t>	 - Wood</a:t>
            </a:r>
            <a:endParaRPr lang="en-US" altLang="en-US" sz="4000" smtClean="0"/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2054" name="Object 15"/>
          <p:cNvGraphicFramePr>
            <a:graphicFrameLocks noChangeAspect="1"/>
          </p:cNvGraphicFramePr>
          <p:nvPr/>
        </p:nvGraphicFramePr>
        <p:xfrm>
          <a:off x="71438" y="5632450"/>
          <a:ext cx="2339975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5" imgW="3238095" imgH="1536508" progId="Photoshop.Image.10">
                  <p:embed/>
                </p:oleObj>
              </mc:Choice>
              <mc:Fallback>
                <p:oleObj name="Image" r:id="rId5" imgW="3238095" imgH="1536508" progId="Photoshop.Image.1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5632450"/>
                        <a:ext cx="2339975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(1)</a:t>
            </a:r>
            <a:endParaRPr lang="en-US" altLang="en-US" smtClean="0"/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194300" cy="4137025"/>
          </a:xfrm>
        </p:spPr>
        <p:txBody>
          <a:bodyPr/>
          <a:lstStyle/>
          <a:p>
            <a:pPr eaLnBrk="1" hangingPunct="1"/>
            <a:r>
              <a:rPr lang="en-GB" altLang="en-US" sz="1700" smtClean="0"/>
              <a:t>Frame joints fall into two broad groups: flat frame joints and three-dimensional frame joints.</a:t>
            </a:r>
          </a:p>
          <a:p>
            <a:pPr eaLnBrk="1" hangingPunct="1"/>
            <a:r>
              <a:rPr lang="en-GB" altLang="en-US" sz="1700" b="1" smtClean="0"/>
              <a:t>Flat frame joints</a:t>
            </a:r>
            <a:r>
              <a:rPr lang="en-GB" altLang="en-US" sz="1700" smtClean="0"/>
              <a:t> are used to construct picture frames, door frames and window frames. </a:t>
            </a:r>
          </a:p>
          <a:p>
            <a:pPr eaLnBrk="1" hangingPunct="1"/>
            <a:r>
              <a:rPr lang="en-GB" altLang="en-US" sz="1700" smtClean="0"/>
              <a:t>Joints used in the manufacture of flat frames include:</a:t>
            </a:r>
          </a:p>
          <a:p>
            <a:pPr eaLnBrk="1" hangingPunct="1"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butt joint (A, B, C)</a:t>
            </a:r>
          </a:p>
          <a:p>
            <a:pPr eaLnBrk="1" hangingPunct="1">
              <a:buSzPct val="150000"/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mitre joint (D)</a:t>
            </a:r>
          </a:p>
          <a:p>
            <a:pPr eaLnBrk="1" hangingPunct="1">
              <a:buSzPct val="150000"/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halving joint (A, B, C)</a:t>
            </a:r>
          </a:p>
          <a:p>
            <a:pPr eaLnBrk="1" hangingPunct="1">
              <a:buSzPct val="150000"/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bridle joint (A, B )</a:t>
            </a:r>
          </a:p>
          <a:p>
            <a:pPr eaLnBrk="1" hangingPunct="1">
              <a:buSzPct val="150000"/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mortise and tenon joint (A, B, C)</a:t>
            </a:r>
          </a:p>
          <a:p>
            <a:pPr eaLnBrk="1" hangingPunct="1">
              <a:buSzPct val="150000"/>
              <a:buFontTx/>
              <a:buNone/>
            </a:pPr>
            <a:r>
              <a:rPr lang="en-GB" altLang="en-US" sz="1700" smtClean="0"/>
              <a:t>	</a:t>
            </a:r>
            <a:r>
              <a:rPr lang="en-GB" altLang="en-US" sz="1700" smtClean="0">
                <a:cs typeface="Arial" panose="020B0604020202020204" pitchFamily="34" charset="0"/>
              </a:rPr>
              <a:t>– </a:t>
            </a:r>
            <a:r>
              <a:rPr lang="en-GB" altLang="en-US" sz="1700" smtClean="0"/>
              <a:t>dowel joint (A, B, C).</a:t>
            </a:r>
          </a:p>
          <a:p>
            <a:pPr algn="just" eaLnBrk="1" hangingPunct="1"/>
            <a:endParaRPr lang="en-GB" altLang="en-US" sz="1700" smtClean="0"/>
          </a:p>
          <a:p>
            <a:endParaRPr lang="en-US" altLang="en-US" sz="1700" smtClean="0"/>
          </a:p>
        </p:txBody>
      </p:sp>
      <p:sp>
        <p:nvSpPr>
          <p:cNvPr id="1126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5462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196975"/>
            <a:ext cx="29845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5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(2)</a:t>
            </a:r>
            <a:endParaRPr lang="en-US" altLang="en-US" smtClean="0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Three-dimensional frame joints</a:t>
            </a:r>
            <a:r>
              <a:rPr lang="en-GB" altLang="en-US" sz="2000" smtClean="0"/>
              <a:t> are used to construct tables, chairs, beds and buildings where three or more pieces of timber meet. </a:t>
            </a:r>
          </a:p>
          <a:p>
            <a:pPr eaLnBrk="1" hangingPunct="1"/>
            <a:r>
              <a:rPr lang="en-GB" altLang="en-US" sz="2000" smtClean="0"/>
              <a:t>Joints used in the manufacture of three-dimensional frames include: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halving joints (C)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bridle joints (C)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mortise and tenon joints (A, B, C)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dowel joints (A, B, C).</a:t>
            </a:r>
          </a:p>
          <a:p>
            <a:pPr algn="just" eaLnBrk="1" hangingPunct="1">
              <a:buFontTx/>
              <a:buNone/>
            </a:pPr>
            <a:endParaRPr lang="en-GB" altLang="en-US" sz="2000" smtClean="0"/>
          </a:p>
          <a:p>
            <a:endParaRPr lang="en-US" altLang="en-US" sz="2000" smtClean="0"/>
          </a:p>
        </p:txBody>
      </p:sp>
      <p:sp>
        <p:nvSpPr>
          <p:cNvPr id="1229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6486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412875"/>
            <a:ext cx="35083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(3)</a:t>
            </a:r>
            <a:endParaRPr lang="en-US" altLang="en-US" smtClean="0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906963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Butt joint</a:t>
            </a:r>
            <a:r>
              <a:rPr lang="en-GB" altLang="en-US" sz="2000" smtClean="0"/>
              <a:t> – is the simplest and quickest to construct; however, it is not very strong. It can be reinforced by dovetail nailing and corner blocks.</a:t>
            </a:r>
          </a:p>
          <a:p>
            <a:pPr eaLnBrk="1" hangingPunct="1"/>
            <a:r>
              <a:rPr lang="en-GB" altLang="en-US" sz="2000" b="1" smtClean="0"/>
              <a:t>Mitre joint</a:t>
            </a:r>
            <a:r>
              <a:rPr lang="en-GB" altLang="en-US" sz="2000" smtClean="0"/>
              <a:t> – is made by cutting both pieces to be joined at the same angle 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45</a:t>
            </a:r>
            <a:r>
              <a:rPr lang="en-GB" altLang="en-US" sz="2000" smtClean="0">
                <a:cs typeface="Arial" panose="020B0604020202020204" pitchFamily="34" charset="0"/>
              </a:rPr>
              <a:t>°</a:t>
            </a:r>
            <a:r>
              <a:rPr lang="en-GB" altLang="en-US" sz="2000" smtClean="0"/>
              <a:t> for a square or rectangular frame. </a:t>
            </a:r>
          </a:p>
          <a:p>
            <a:pPr eaLnBrk="1" hangingPunct="1"/>
            <a:r>
              <a:rPr lang="en-GB" altLang="en-US" sz="2000" smtClean="0"/>
              <a:t>No end grain is shown. </a:t>
            </a:r>
          </a:p>
          <a:p>
            <a:pPr eaLnBrk="1" hangingPunct="1"/>
            <a:r>
              <a:rPr lang="en-GB" altLang="en-US" sz="2000" smtClean="0"/>
              <a:t>The mitre can be reinforced by nailing, or by the insertion of veneer keys into saw cuts made across the joint.</a:t>
            </a:r>
          </a:p>
          <a:p>
            <a:endParaRPr lang="en-US" altLang="en-US" sz="2000" smtClean="0"/>
          </a:p>
        </p:txBody>
      </p:sp>
      <p:sp>
        <p:nvSpPr>
          <p:cNvPr id="1331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8534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196975"/>
            <a:ext cx="28829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8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(4)</a:t>
            </a:r>
            <a:endParaRPr lang="en-US" altLang="en-US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691063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Halving joints</a:t>
            </a:r>
            <a:r>
              <a:rPr lang="en-GB" altLang="en-US" sz="2000" smtClean="0"/>
              <a:t> </a:t>
            </a:r>
            <a:r>
              <a:rPr lang="en-GB" altLang="en-US" sz="2000" smtClean="0">
                <a:cs typeface="Arial" panose="020B0604020202020204" pitchFamily="34" charset="0"/>
              </a:rPr>
              <a:t>–</a:t>
            </a:r>
            <a:r>
              <a:rPr lang="en-GB" altLang="en-US" sz="2000" smtClean="0"/>
              <a:t> are stronger than butt joints, thanks to the increased gluing area.</a:t>
            </a:r>
          </a:p>
          <a:p>
            <a:pPr eaLnBrk="1" hangingPunct="1"/>
            <a:r>
              <a:rPr lang="en-GB" altLang="en-US" sz="2000" smtClean="0"/>
              <a:t>They can be reinforced by dovetail nailing, screwing or dowelling.</a:t>
            </a:r>
          </a:p>
          <a:p>
            <a:pPr eaLnBrk="1" hangingPunct="1"/>
            <a:r>
              <a:rPr lang="en-GB" altLang="en-US" sz="2000" smtClean="0"/>
              <a:t>Halving joints are made by removing half of the material thickness from both pieces at the point where they intersect.</a:t>
            </a:r>
          </a:p>
          <a:p>
            <a:pPr eaLnBrk="1" hangingPunct="1"/>
            <a:r>
              <a:rPr lang="en-GB" altLang="en-US" sz="2000" smtClean="0"/>
              <a:t>Halving joints can be used to make corner, tee and cross joins.</a:t>
            </a:r>
          </a:p>
          <a:p>
            <a:endParaRPr lang="en-US" altLang="en-US" sz="2000" smtClean="0"/>
          </a:p>
        </p:txBody>
      </p:sp>
      <p:sp>
        <p:nvSpPr>
          <p:cNvPr id="1434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9558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412875"/>
            <a:ext cx="3168650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(5)</a:t>
            </a:r>
            <a:endParaRPr lang="en-US" altLang="en-US" smtClean="0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835525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Bridle joints</a:t>
            </a:r>
            <a:r>
              <a:rPr lang="en-GB" altLang="en-US" sz="2000" smtClean="0"/>
              <a:t> </a:t>
            </a:r>
            <a:r>
              <a:rPr lang="en-GB" altLang="en-US" sz="2000" smtClean="0">
                <a:cs typeface="Arial" panose="020B0604020202020204" pitchFamily="34" charset="0"/>
              </a:rPr>
              <a:t>–</a:t>
            </a:r>
            <a:r>
              <a:rPr lang="en-GB" altLang="en-US" sz="2000" smtClean="0"/>
              <a:t> are stronger than halving joints, thanks to the increased gluing area.</a:t>
            </a:r>
          </a:p>
          <a:p>
            <a:pPr eaLnBrk="1" hangingPunct="1"/>
            <a:r>
              <a:rPr lang="en-GB" altLang="en-US" sz="2000" smtClean="0"/>
              <a:t>They can be reinforced by dovetail nailing, screwing or dowelling.</a:t>
            </a:r>
          </a:p>
          <a:p>
            <a:pPr eaLnBrk="1" hangingPunct="1"/>
            <a:r>
              <a:rPr lang="en-GB" altLang="en-US" sz="2000" smtClean="0"/>
              <a:t>Bridle joints are made by removing the material thickness in thirds from both pieces at the point where they intersect.</a:t>
            </a:r>
          </a:p>
          <a:p>
            <a:pPr eaLnBrk="1" hangingPunct="1"/>
            <a:r>
              <a:rPr lang="en-GB" altLang="en-US" sz="2000" smtClean="0"/>
              <a:t>Bridle joints can be used to make corner and tee joins.</a:t>
            </a:r>
          </a:p>
          <a:p>
            <a:endParaRPr lang="en-US" altLang="en-US" sz="2000" smtClean="0"/>
          </a:p>
        </p:txBody>
      </p:sp>
      <p:sp>
        <p:nvSpPr>
          <p:cNvPr id="1536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0582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268413"/>
            <a:ext cx="26511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0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(6)</a:t>
            </a:r>
            <a:endParaRPr lang="en-US" altLang="en-US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02138" cy="4137025"/>
          </a:xfrm>
        </p:spPr>
        <p:txBody>
          <a:bodyPr/>
          <a:lstStyle/>
          <a:p>
            <a:pPr eaLnBrk="1" hangingPunct="1"/>
            <a:r>
              <a:rPr lang="en-GB" altLang="en-US" sz="1700" b="1" smtClean="0"/>
              <a:t>Dowel joints</a:t>
            </a:r>
            <a:r>
              <a:rPr lang="en-GB" altLang="en-US" sz="1700" smtClean="0"/>
              <a:t> </a:t>
            </a:r>
            <a:r>
              <a:rPr lang="en-GB" altLang="en-US" sz="1700" smtClean="0">
                <a:cs typeface="Arial" panose="020B0604020202020204" pitchFamily="34" charset="0"/>
              </a:rPr>
              <a:t>–</a:t>
            </a:r>
            <a:r>
              <a:rPr lang="en-GB" altLang="en-US" sz="1700" smtClean="0"/>
              <a:t> are butt joints reinforced with dowel pegs.</a:t>
            </a:r>
          </a:p>
          <a:p>
            <a:pPr eaLnBrk="1" hangingPunct="1"/>
            <a:r>
              <a:rPr lang="en-GB" altLang="en-US" sz="1700" smtClean="0"/>
              <a:t>They are strong, thanks to the mechanical connection and the increased gluing area. </a:t>
            </a:r>
          </a:p>
          <a:p>
            <a:pPr eaLnBrk="1" hangingPunct="1"/>
            <a:r>
              <a:rPr lang="en-GB" altLang="en-US" sz="1700" smtClean="0"/>
              <a:t>Dowel joints are made by drilling holes equal to the diameter of the dowel being used in both pieces of material, at the point where they intersect.</a:t>
            </a:r>
          </a:p>
          <a:p>
            <a:pPr eaLnBrk="1" hangingPunct="1"/>
            <a:r>
              <a:rPr lang="en-GB" altLang="en-US" sz="1700" smtClean="0"/>
              <a:t>If several joints are to be made, it is advisable to use a jig to speed up the process and ensure the holes line up.</a:t>
            </a:r>
          </a:p>
          <a:p>
            <a:pPr eaLnBrk="1" hangingPunct="1"/>
            <a:r>
              <a:rPr lang="en-GB" altLang="en-US" sz="1700" smtClean="0"/>
              <a:t>Dowel joints can be used to make corner and tee joins.</a:t>
            </a:r>
          </a:p>
          <a:p>
            <a:endParaRPr lang="en-US" altLang="en-US" sz="1700" smtClean="0"/>
          </a:p>
        </p:txBody>
      </p:sp>
      <p:sp>
        <p:nvSpPr>
          <p:cNvPr id="1638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1606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565400"/>
            <a:ext cx="381635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Frame joints (7)</a:t>
            </a:r>
            <a:endParaRPr lang="en-US" altLang="en-US" smtClean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906963" cy="3024187"/>
          </a:xfrm>
        </p:spPr>
        <p:txBody>
          <a:bodyPr/>
          <a:lstStyle/>
          <a:p>
            <a:pPr eaLnBrk="1" hangingPunct="1"/>
            <a:r>
              <a:rPr lang="en-GB" altLang="en-US" sz="1800" b="1" smtClean="0"/>
              <a:t>Mortise and tenon joints</a:t>
            </a:r>
            <a:r>
              <a:rPr lang="en-GB" altLang="en-US" sz="1800" smtClean="0"/>
              <a:t> </a:t>
            </a:r>
            <a:r>
              <a:rPr lang="en-GB" altLang="en-US" sz="1800" smtClean="0">
                <a:cs typeface="Arial" panose="020B0604020202020204" pitchFamily="34" charset="0"/>
              </a:rPr>
              <a:t>–</a:t>
            </a:r>
            <a:r>
              <a:rPr lang="en-GB" altLang="en-US" sz="1800" smtClean="0"/>
              <a:t> are stronger than halving joints, thanks to the increased gluing area.</a:t>
            </a:r>
          </a:p>
          <a:p>
            <a:pPr eaLnBrk="1" hangingPunct="1"/>
            <a:r>
              <a:rPr lang="en-GB" altLang="en-US" sz="1800" smtClean="0"/>
              <a:t>They can be reinforced by dowelling or, in the case of a through mortise, it can be wedged.</a:t>
            </a:r>
          </a:p>
          <a:p>
            <a:pPr eaLnBrk="1" hangingPunct="1"/>
            <a:r>
              <a:rPr lang="en-GB" altLang="en-US" sz="1800" smtClean="0"/>
              <a:t>Mortise and tenon joints are made by removing the material thickness in thirds from both pieces at the point where they intersect.</a:t>
            </a:r>
            <a:endParaRPr lang="en-US" altLang="en-US" sz="1800" smtClean="0"/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468313" y="4868863"/>
            <a:ext cx="8291512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800"/>
              <a:t>Mortise and tenon joints can be used to make corner and tee joins.</a:t>
            </a:r>
          </a:p>
          <a:p>
            <a:pPr eaLnBrk="1" hangingPunct="1"/>
            <a:r>
              <a:rPr lang="en-GB" altLang="en-US" sz="1800"/>
              <a:t>When the joint is to be made at the end of a piece of timber, a haunched joint is used.</a:t>
            </a:r>
          </a:p>
          <a:p>
            <a:pPr eaLnBrk="1" hangingPunct="1"/>
            <a:r>
              <a:rPr lang="en-GB" altLang="en-US" sz="1800"/>
              <a:t>The sloping haunch is not visible when it is glued together.</a:t>
            </a:r>
            <a:endParaRPr lang="en-US" altLang="en-US" sz="1800"/>
          </a:p>
        </p:txBody>
      </p:sp>
      <p:sp>
        <p:nvSpPr>
          <p:cNvPr id="17413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2631" name="Picture 7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133600"/>
            <a:ext cx="3671888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Edge-to-edge joints</a:t>
            </a:r>
            <a:endParaRPr lang="en-US" altLang="en-US" smtClean="0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02138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Edge-to-edge joints</a:t>
            </a:r>
            <a:r>
              <a:rPr lang="en-GB" altLang="en-US" sz="2000" smtClean="0"/>
              <a:t> – are used to join planks of natural timber edge to edge, and to add a more attractive lipping to the edge of manmade boards.</a:t>
            </a:r>
          </a:p>
          <a:p>
            <a:pPr eaLnBrk="1" hangingPunct="1"/>
            <a:r>
              <a:rPr lang="en-GB" altLang="en-US" sz="2000" smtClean="0"/>
              <a:t>When joining natural timber boards edge to edge, the edges must be planed true.</a:t>
            </a:r>
          </a:p>
          <a:p>
            <a:pPr eaLnBrk="1" hangingPunct="1"/>
            <a:r>
              <a:rPr lang="en-GB" altLang="en-US" sz="2000" smtClean="0"/>
              <a:t>By alternating the curve displayed on the end grain, the distortion caused by cupping is reduced.</a:t>
            </a:r>
          </a:p>
          <a:p>
            <a:pPr algn="just" eaLnBrk="1" hangingPunct="1">
              <a:buFontTx/>
              <a:buNone/>
            </a:pPr>
            <a:endParaRPr lang="en-GB" altLang="en-US" sz="2000" smtClean="0"/>
          </a:p>
          <a:p>
            <a:endParaRPr lang="en-US" altLang="en-US" sz="2000" smtClean="0"/>
          </a:p>
        </p:txBody>
      </p:sp>
      <p:sp>
        <p:nvSpPr>
          <p:cNvPr id="1843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3654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844675"/>
            <a:ext cx="367347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  <a:endParaRPr lang="en-US" altLang="en-US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000" smtClean="0"/>
              <a:t>Methods of joining materials fall into two broad groups: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b="1" smtClean="0"/>
              <a:t>Semi-permanent</a:t>
            </a:r>
            <a:r>
              <a:rPr lang="en-GB" altLang="en-US" sz="2000" smtClean="0"/>
              <a:t> – can be disassembled without damaging the material or the method of joining.</a:t>
            </a:r>
          </a:p>
          <a:p>
            <a:pPr eaLnBrk="1" hangingPunct="1"/>
            <a:r>
              <a:rPr lang="en-GB" altLang="en-US" sz="2000" b="1" smtClean="0"/>
              <a:t>Permanent </a:t>
            </a:r>
            <a:r>
              <a:rPr lang="en-GB" altLang="en-US" sz="2000" smtClean="0"/>
              <a:t>– cannot be disassembled without damaging the material or the method of joining.</a:t>
            </a:r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307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Permanent joining methods</a:t>
            </a:r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251908" name="Group 4"/>
          <p:cNvGraphicFramePr>
            <a:graphicFrameLocks noGrp="1"/>
          </p:cNvGraphicFramePr>
          <p:nvPr>
            <p:ph type="tbl" idx="1"/>
          </p:nvPr>
        </p:nvGraphicFramePr>
        <p:xfrm>
          <a:off x="468313" y="1989138"/>
          <a:ext cx="8207375" cy="4103687"/>
        </p:xfrm>
        <a:graphic>
          <a:graphicData uri="http://schemas.openxmlformats.org/drawingml/2006/table">
            <a:tbl>
              <a:tblPr/>
              <a:tblGrid>
                <a:gridCol w="390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Timber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Metal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Nails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Rivets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Box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Frame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Edge-to-edge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Rebates and grooves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Sheet metal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Welding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Brazing and soldering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16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(1)</a:t>
            </a:r>
            <a:endParaRPr lang="en-US" altLang="en-US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978400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Box joints are used to construct carcasses. Carcass constructions include cupboards, drawers and bookcases. </a:t>
            </a:r>
          </a:p>
          <a:p>
            <a:pPr eaLnBrk="1" hangingPunct="1">
              <a:buFontTx/>
              <a:buNone/>
            </a:pPr>
            <a:endParaRPr lang="en-GB" altLang="en-US" sz="1400" smtClean="0"/>
          </a:p>
          <a:p>
            <a:pPr eaLnBrk="1" hangingPunct="1">
              <a:buFontTx/>
              <a:buNone/>
            </a:pPr>
            <a:r>
              <a:rPr lang="en-GB" altLang="en-US" sz="1800" smtClean="0"/>
              <a:t>Examples of box joints include:</a:t>
            </a:r>
          </a:p>
          <a:p>
            <a:pPr eaLnBrk="1" hangingPunct="1"/>
            <a:r>
              <a:rPr lang="en-GB" altLang="en-US" sz="1800" smtClean="0"/>
              <a:t>butt joint (A, B, C, D)</a:t>
            </a:r>
          </a:p>
          <a:p>
            <a:pPr eaLnBrk="1" hangingPunct="1"/>
            <a:r>
              <a:rPr lang="en-GB" altLang="en-US" sz="1800" smtClean="0"/>
              <a:t>corner rebate joint (A)</a:t>
            </a:r>
          </a:p>
          <a:p>
            <a:pPr eaLnBrk="1" hangingPunct="1"/>
            <a:r>
              <a:rPr lang="en-GB" altLang="en-US" sz="1800" smtClean="0"/>
              <a:t>finger or comb joint (A)</a:t>
            </a:r>
          </a:p>
          <a:p>
            <a:pPr eaLnBrk="1" hangingPunct="1"/>
            <a:r>
              <a:rPr lang="en-GB" altLang="en-US" sz="1800" smtClean="0"/>
              <a:t>dovetail joint (A)</a:t>
            </a:r>
          </a:p>
          <a:p>
            <a:pPr eaLnBrk="1" hangingPunct="1"/>
            <a:r>
              <a:rPr lang="en-GB" altLang="en-US" sz="1800" smtClean="0"/>
              <a:t>dowel joint (A, B, C, D)</a:t>
            </a:r>
          </a:p>
          <a:p>
            <a:pPr eaLnBrk="1" hangingPunct="1"/>
            <a:r>
              <a:rPr lang="en-GB" altLang="en-US" sz="1800" smtClean="0"/>
              <a:t>biscuit joint (A, B, C, D)</a:t>
            </a:r>
          </a:p>
          <a:p>
            <a:pPr algn="just" eaLnBrk="1" hangingPunct="1"/>
            <a:r>
              <a:rPr lang="en-GB" altLang="en-US" sz="1800" smtClean="0"/>
              <a:t>housing joint (A, B, C, D).</a:t>
            </a:r>
          </a:p>
          <a:p>
            <a:endParaRPr lang="en-US" altLang="en-US" sz="1800" smtClean="0"/>
          </a:p>
        </p:txBody>
      </p:sp>
      <p:sp>
        <p:nvSpPr>
          <p:cNvPr id="512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69318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989138"/>
            <a:ext cx="316865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(2)</a:t>
            </a:r>
            <a:endParaRPr lang="en-US" altLang="en-US" smtClean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Butt joint</a:t>
            </a:r>
            <a:r>
              <a:rPr lang="en-GB" altLang="en-US" sz="2000" smtClean="0"/>
              <a:t> – is the simplest and quickest to construct; however, it is not very strong.</a:t>
            </a:r>
          </a:p>
          <a:p>
            <a:pPr eaLnBrk="1" hangingPunct="1"/>
            <a:r>
              <a:rPr lang="en-GB" altLang="en-US" sz="2000" smtClean="0"/>
              <a:t>It can be reinforced by dovetail nailing and corner blocks.</a:t>
            </a:r>
          </a:p>
          <a:p>
            <a:pPr eaLnBrk="1" hangingPunct="1"/>
            <a:r>
              <a:rPr lang="en-GB" altLang="en-US" sz="2000" b="1" smtClean="0"/>
              <a:t>Corner rebate or lap joint</a:t>
            </a:r>
            <a:r>
              <a:rPr lang="en-GB" altLang="en-US" sz="2000" smtClean="0"/>
              <a:t> 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is stronger than a butt joint, because of the increased gluing area; however, it is still not very strong.</a:t>
            </a:r>
          </a:p>
          <a:p>
            <a:pPr eaLnBrk="1" hangingPunct="1"/>
            <a:r>
              <a:rPr lang="en-GB" altLang="en-US" sz="2000" smtClean="0"/>
              <a:t>It can be reinforced by dovetail nailing.</a:t>
            </a:r>
          </a:p>
          <a:p>
            <a:endParaRPr lang="en-US" altLang="en-US" sz="2000" smtClean="0"/>
          </a:p>
        </p:txBody>
      </p:sp>
      <p:sp>
        <p:nvSpPr>
          <p:cNvPr id="614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0342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268413"/>
            <a:ext cx="320357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(3)</a:t>
            </a:r>
            <a:endParaRPr lang="en-US" altLang="en-US" smtClean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267325" cy="4137025"/>
          </a:xfrm>
        </p:spPr>
        <p:txBody>
          <a:bodyPr/>
          <a:lstStyle/>
          <a:p>
            <a:pPr eaLnBrk="1" hangingPunct="1"/>
            <a:r>
              <a:rPr lang="en-GB" altLang="en-US" sz="1800" b="1" smtClean="0"/>
              <a:t>Finger or comb joint</a:t>
            </a:r>
            <a:r>
              <a:rPr lang="en-GB" altLang="en-US" sz="1800" smtClean="0"/>
              <a:t> – is stronger than a butt joint because of the mechanical connection and the increased gluing area.</a:t>
            </a:r>
          </a:p>
          <a:p>
            <a:pPr eaLnBrk="1" hangingPunct="1"/>
            <a:r>
              <a:rPr lang="en-GB" altLang="en-US" sz="1800" smtClean="0"/>
              <a:t>Finger joints were developed by the furniture industry as a more efficient method of mass production.</a:t>
            </a:r>
          </a:p>
          <a:p>
            <a:pPr eaLnBrk="1" hangingPunct="1"/>
            <a:r>
              <a:rPr lang="en-GB" altLang="en-US" sz="1800" b="1" smtClean="0"/>
              <a:t>Dovetail joint</a:t>
            </a:r>
            <a:r>
              <a:rPr lang="en-GB" altLang="en-US" sz="1800" smtClean="0"/>
              <a:t> – is the strongest carcass joint, thanks to the complex mechanical connection and the significantly increased gluing area.</a:t>
            </a:r>
          </a:p>
          <a:p>
            <a:pPr eaLnBrk="1" hangingPunct="1"/>
            <a:r>
              <a:rPr lang="en-GB" altLang="en-US" sz="1800" smtClean="0"/>
              <a:t>Dovetail joints can only be assembled in one direction, and can therefore only be pulled apart in one direction, making them particularly good when constructing drawers.</a:t>
            </a:r>
          </a:p>
          <a:p>
            <a:endParaRPr lang="en-US" altLang="en-US" sz="1800" smtClean="0"/>
          </a:p>
        </p:txBody>
      </p:sp>
      <p:sp>
        <p:nvSpPr>
          <p:cNvPr id="717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1366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280987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(4)</a:t>
            </a:r>
            <a:endParaRPr lang="en-US" altLang="en-US" smtClean="0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02138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Dowel joint</a:t>
            </a:r>
            <a:r>
              <a:rPr lang="en-GB" altLang="en-US" sz="2000" smtClean="0"/>
              <a:t> – is suitable for both corner and tee joints.</a:t>
            </a:r>
          </a:p>
          <a:p>
            <a:pPr eaLnBrk="1" hangingPunct="1"/>
            <a:r>
              <a:rPr lang="en-GB" altLang="en-US" sz="2000" smtClean="0"/>
              <a:t>It is a particularly useful joint when working with chipboard and MDF.</a:t>
            </a:r>
          </a:p>
          <a:p>
            <a:pPr eaLnBrk="1" hangingPunct="1"/>
            <a:r>
              <a:rPr lang="en-GB" altLang="en-US" sz="2000" smtClean="0"/>
              <a:t>Dowels are often combined with KD fittings such as cam locks in flat-pack furniture.</a:t>
            </a:r>
          </a:p>
          <a:p>
            <a:endParaRPr lang="en-US" altLang="en-US" sz="2000" smtClean="0"/>
          </a:p>
        </p:txBody>
      </p:sp>
      <p:sp>
        <p:nvSpPr>
          <p:cNvPr id="819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2390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565400"/>
            <a:ext cx="35988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2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(5)</a:t>
            </a:r>
            <a:endParaRPr lang="en-US" altLang="en-US" smtClean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194300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Biscuit joint</a:t>
            </a:r>
            <a:r>
              <a:rPr lang="en-GB" altLang="en-US" sz="2000" smtClean="0"/>
              <a:t> – is used to join manmade boards.</a:t>
            </a:r>
          </a:p>
          <a:p>
            <a:pPr eaLnBrk="1" hangingPunct="1"/>
            <a:r>
              <a:rPr lang="en-GB" altLang="en-US" sz="2000" smtClean="0"/>
              <a:t>A biscuit jointer cuts slots in both halves to be joined, into which an elliptical-shaped biscuit is inserted to make a mechanical connection.</a:t>
            </a:r>
          </a:p>
          <a:p>
            <a:pPr eaLnBrk="1" hangingPunct="1"/>
            <a:r>
              <a:rPr lang="en-GB" altLang="en-US" sz="2000" smtClean="0"/>
              <a:t>The biscuits are elliptical pieces of timber that have been dried and compressed.</a:t>
            </a:r>
          </a:p>
          <a:p>
            <a:pPr eaLnBrk="1" hangingPunct="1"/>
            <a:r>
              <a:rPr lang="en-GB" altLang="en-US" sz="2000" smtClean="0"/>
              <a:t>Once the glue is applied, the biscuit swells and reinforces the joint.</a:t>
            </a:r>
          </a:p>
          <a:p>
            <a:pPr eaLnBrk="1" hangingPunct="1"/>
            <a:r>
              <a:rPr lang="en-GB" altLang="en-US" sz="2000" smtClean="0"/>
              <a:t>Biscuit joints are used extensively in commercial furniture manufacture.</a:t>
            </a:r>
          </a:p>
          <a:p>
            <a:endParaRPr lang="en-US" altLang="en-US" sz="2000" smtClean="0"/>
          </a:p>
        </p:txBody>
      </p:sp>
      <p:sp>
        <p:nvSpPr>
          <p:cNvPr id="922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3414" name="Picture 6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636838"/>
            <a:ext cx="31670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Box joints (6)</a:t>
            </a:r>
            <a:endParaRPr lang="en-US" altLang="en-US" smtClean="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619625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Housing joint</a:t>
            </a:r>
            <a:r>
              <a:rPr lang="en-GB" altLang="en-US" sz="2000" smtClean="0"/>
              <a:t> – is used to secure shelves and partitions in carcass constructions. </a:t>
            </a:r>
          </a:p>
          <a:p>
            <a:pPr eaLnBrk="1" hangingPunct="1"/>
            <a:r>
              <a:rPr lang="en-GB" altLang="en-US" sz="2000" smtClean="0"/>
              <a:t>A </a:t>
            </a:r>
            <a:r>
              <a:rPr lang="en-GB" altLang="en-US" sz="2000" b="1" smtClean="0"/>
              <a:t>through housing</a:t>
            </a:r>
            <a:r>
              <a:rPr lang="en-GB" altLang="en-US" sz="2000" smtClean="0"/>
              <a:t> is the simplest to construct. </a:t>
            </a:r>
          </a:p>
          <a:p>
            <a:pPr eaLnBrk="1" hangingPunct="1"/>
            <a:r>
              <a:rPr lang="en-GB" altLang="en-US" sz="2000" smtClean="0"/>
              <a:t>If it is desirable that the joint does not show, a </a:t>
            </a:r>
            <a:r>
              <a:rPr lang="en-GB" altLang="en-US" sz="2000" b="1" smtClean="0"/>
              <a:t>stopped housing</a:t>
            </a:r>
            <a:r>
              <a:rPr lang="en-GB" altLang="en-US" sz="2000" smtClean="0"/>
              <a:t> can be used.</a:t>
            </a:r>
          </a:p>
          <a:p>
            <a:pPr eaLnBrk="1" hangingPunct="1"/>
            <a:r>
              <a:rPr lang="en-GB" altLang="en-US" sz="2000" smtClean="0"/>
              <a:t>If there is a danger of the joint being pulled apart, the </a:t>
            </a:r>
            <a:r>
              <a:rPr lang="en-GB" altLang="en-US" sz="2000" b="1" smtClean="0"/>
              <a:t>dovetail housing</a:t>
            </a:r>
            <a:r>
              <a:rPr lang="en-GB" altLang="en-US" sz="2000" smtClean="0"/>
              <a:t> provides additional lateral strength. They can be through or stopped.</a:t>
            </a:r>
          </a:p>
          <a:p>
            <a:endParaRPr lang="en-US" altLang="en-US" sz="2000" smtClean="0"/>
          </a:p>
        </p:txBody>
      </p:sp>
      <p:sp>
        <p:nvSpPr>
          <p:cNvPr id="1024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74439" name="Picture 7" descr="(A)U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205038"/>
            <a:ext cx="3671887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9359</TotalTime>
  <Words>1175</Words>
  <Application>Microsoft Office PowerPoint</Application>
  <PresentationFormat>On-screen Show (4:3)</PresentationFormat>
  <Paragraphs>146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Default Design</vt:lpstr>
      <vt:lpstr>Adobe Photoshop Image</vt:lpstr>
      <vt:lpstr>Joining Materials  - Wood</vt:lpstr>
      <vt:lpstr>Introduction</vt:lpstr>
      <vt:lpstr>Permanent joining methods</vt:lpstr>
      <vt:lpstr>Box joints (1)</vt:lpstr>
      <vt:lpstr>Box joints (2)</vt:lpstr>
      <vt:lpstr>Box joints (3)</vt:lpstr>
      <vt:lpstr>Box joints (4)</vt:lpstr>
      <vt:lpstr>Box joints (5)</vt:lpstr>
      <vt:lpstr>Box joints (6)</vt:lpstr>
      <vt:lpstr>Frame joints (1)</vt:lpstr>
      <vt:lpstr>Frame joints (2)</vt:lpstr>
      <vt:lpstr>Frame joints (3)</vt:lpstr>
      <vt:lpstr>Frame joints (4)</vt:lpstr>
      <vt:lpstr>Frame joints (5)</vt:lpstr>
      <vt:lpstr>Frame joints (6)</vt:lpstr>
      <vt:lpstr>Frame joints (7)</vt:lpstr>
      <vt:lpstr>Edge-to-edge joints</vt:lpstr>
    </vt:vector>
  </TitlesOfParts>
  <Company>Nelson Thornes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Daniel BIGMORE</cp:lastModifiedBy>
  <cp:revision>107</cp:revision>
  <dcterms:created xsi:type="dcterms:W3CDTF">2008-10-01T09:56:58Z</dcterms:created>
  <dcterms:modified xsi:type="dcterms:W3CDTF">2018-05-22T15:10:01Z</dcterms:modified>
</cp:coreProperties>
</file>