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73" r:id="rId3"/>
    <p:sldId id="257" r:id="rId4"/>
    <p:sldId id="258" r:id="rId5"/>
    <p:sldId id="274" r:id="rId6"/>
    <p:sldId id="260" r:id="rId7"/>
    <p:sldId id="276" r:id="rId8"/>
    <p:sldId id="261" r:id="rId9"/>
    <p:sldId id="275" r:id="rId10"/>
    <p:sldId id="280" r:id="rId11"/>
    <p:sldId id="264" r:id="rId12"/>
    <p:sldId id="278" r:id="rId13"/>
    <p:sldId id="279" r:id="rId14"/>
    <p:sldId id="265" r:id="rId15"/>
    <p:sldId id="266" r:id="rId16"/>
    <p:sldId id="267" r:id="rId17"/>
    <p:sldId id="268" r:id="rId18"/>
    <p:sldId id="269" r:id="rId19"/>
    <p:sldId id="281" r:id="rId20"/>
    <p:sldId id="270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5" r:id="rId32"/>
    <p:sldId id="294" r:id="rId33"/>
    <p:sldId id="297" r:id="rId34"/>
    <p:sldId id="298" r:id="rId35"/>
    <p:sldId id="299" r:id="rId36"/>
    <p:sldId id="292" r:id="rId37"/>
    <p:sldId id="293" r:id="rId38"/>
    <p:sldId id="300" r:id="rId3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3905-60CD-418C-8937-F8CB6220D4E1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8DB26-3F72-4DA7-B906-2EEFDC073DC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755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BCDB1-4668-4C6A-9264-47038CACB15A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24E17-DA4E-4F5E-87E8-DF74AE2483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945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F07C4-0984-4DF4-8048-F3B20FE77243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51067-30DA-4C12-8583-D85CC889D27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983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FE02F-7E03-4E02-AF96-2F06C8156EFB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78D00-F94A-41CA-B6CB-69447C750CB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271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17CBE-1D22-42B3-A08E-D59B45E42CD4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EB2B0-DC46-41AC-904E-3DD57478FF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187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69F7-5FE2-4F51-AA2D-8C789C01CC28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458B0-4B5C-4649-A83C-EC359290338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176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4AFE9-D67A-4847-861F-504E4AAAE7A9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F85B0-7730-4E77-B53F-BDBF6B8A3A7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278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B0843-7193-403D-A04F-318742BACE11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F14E1-F50F-47E9-956F-5E0861DA671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57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3DA2D-DC4D-46CA-818E-D70C8895CAD8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FE5B7-75B2-45F9-9ADD-13C85BF936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098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1C9DF-CE5F-41E7-A106-E8640C34BB85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168D7-5B7A-4C73-9D8C-5F02F7AD6E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101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10B0A-7CD2-4A16-900D-59D04876D444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FE437-C95F-4115-9F7A-EC069CEBFD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746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800ABA-A8D1-4E85-96ED-00523AC840D1}" type="datetimeFigureOut">
              <a:rPr lang="en-GB" altLang="en-US"/>
              <a:pPr>
                <a:defRPr/>
              </a:pPr>
              <a:t>22/05/2018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fld id="{EC06649B-A2E3-4E88-9A1D-8CFE084BFF0B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304800"/>
          </a:xfrm>
          <a:prstGeom prst="rect">
            <a:avLst/>
          </a:prstGeom>
          <a:gradFill rotWithShape="1">
            <a:gsLst>
              <a:gs pos="0">
                <a:srgbClr val="C8B0ED"/>
              </a:gs>
              <a:gs pos="100000">
                <a:srgbClr val="7F5BAB"/>
              </a:gs>
            </a:gsLst>
            <a:lin ang="5400000"/>
          </a:gradFill>
          <a:ln w="9525">
            <a:solidFill>
              <a:srgbClr val="7D60A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0" y="0"/>
            <a:ext cx="3892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smtClean="0">
                <a:cs typeface="Arial" charset="0"/>
              </a:rPr>
              <a:t>OCR PRODUCT DESIGN     CORE KNOWLEDGE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7596188" y="0"/>
            <a:ext cx="1547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dirty="0" smtClean="0">
                <a:cs typeface="Arial" charset="0"/>
              </a:rPr>
              <a:t>D: LEGISLATION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dictionary.reference.com/browse/act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2708275"/>
            <a:ext cx="7772400" cy="1470025"/>
          </a:xfrm>
        </p:spPr>
        <p:txBody>
          <a:bodyPr/>
          <a:lstStyle/>
          <a:p>
            <a:pPr eaLnBrk="1" hangingPunct="1"/>
            <a:r>
              <a:rPr lang="en-GB" altLang="en-US" sz="6600" smtClean="0">
                <a:ea typeface="ＭＳ Ｐゴシック" panose="020B0600070205080204" pitchFamily="34" charset="-128"/>
              </a:rPr>
              <a:t>Legislation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 rot="21323384">
            <a:off x="468313" y="4724400"/>
            <a:ext cx="5183187" cy="135255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GB" altLang="en-US" sz="2400" i="1" smtClean="0">
                <a:solidFill>
                  <a:srgbClr val="898989"/>
                </a:solidFill>
                <a:latin typeface="Constantia" pitchFamily="18" charset="0"/>
                <a:ea typeface="ＭＳ Ｐゴシック" pitchFamily="34" charset="-128"/>
              </a:rPr>
              <a:t>noun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altLang="en-US" sz="2400" i="1" smtClean="0">
                <a:solidFill>
                  <a:srgbClr val="898989"/>
                </a:solidFill>
                <a:latin typeface="Constantia" pitchFamily="18" charset="0"/>
                <a:ea typeface="ＭＳ Ｐゴシック" pitchFamily="34" charset="-128"/>
              </a:rPr>
              <a:t>1. the </a:t>
            </a:r>
            <a:r>
              <a:rPr lang="en-GB" altLang="en-US" sz="2400" i="1" smtClean="0">
                <a:solidFill>
                  <a:srgbClr val="898989"/>
                </a:solidFill>
                <a:latin typeface="Constantia" pitchFamily="18" charset="0"/>
                <a:ea typeface="ＭＳ Ｐゴシック" pitchFamily="34" charset="-128"/>
                <a:hlinkClick r:id="rId2" action="ppaction://hlinkfile"/>
              </a:rPr>
              <a:t>act</a:t>
            </a:r>
            <a:r>
              <a:rPr lang="en-GB" altLang="en-US" sz="2400" i="1" smtClean="0">
                <a:solidFill>
                  <a:srgbClr val="898989"/>
                </a:solidFill>
                <a:latin typeface="Constantia" pitchFamily="18" charset="0"/>
                <a:ea typeface="ＭＳ Ｐゴシック" pitchFamily="34" charset="-128"/>
              </a:rPr>
              <a:t> of making or enacting laws.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altLang="en-US" sz="2400" i="1" smtClean="0">
                <a:solidFill>
                  <a:srgbClr val="898989"/>
                </a:solidFill>
                <a:latin typeface="Constantia" pitchFamily="18" charset="0"/>
                <a:ea typeface="ＭＳ Ｐゴシック" pitchFamily="34" charset="-128"/>
              </a:rPr>
              <a:t>2. a law or a body of laws enacted.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sz="2400" i="1" smtClean="0">
              <a:solidFill>
                <a:srgbClr val="898989"/>
              </a:solidFill>
              <a:latin typeface="Constantia" pitchFamily="18" charset="0"/>
              <a:ea typeface="ＭＳ Ｐゴシック" pitchFamily="34" charset="-128"/>
            </a:endParaRPr>
          </a:p>
        </p:txBody>
      </p:sp>
      <p:pic>
        <p:nvPicPr>
          <p:cNvPr id="2052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620713"/>
            <a:ext cx="262731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908050"/>
            <a:ext cx="27781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" descr="http://img.labnol.org/di/CE_mark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797425"/>
            <a:ext cx="19208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500" smtClean="0">
                <a:ea typeface="+mj-ea"/>
                <a:cs typeface="+mj-cs"/>
              </a:rPr>
              <a:t>What other products can you think of that may need health warnings?</a:t>
            </a:r>
            <a:endParaRPr lang="en-GB" sz="4500" smtClean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BSI British Standards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897437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ea typeface="+mn-ea"/>
                <a:cs typeface="Calibri"/>
              </a:rPr>
              <a:t>Is one of three divisions of the BSI group, the others being BSI management systems and BSI product services.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ea typeface="+mn-ea"/>
                <a:cs typeface="Calibri"/>
              </a:rPr>
              <a:t>A standard is an agreed, repeatable way of doing something. It is a published document that contains specification or other precise information.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ea typeface="+mn-ea"/>
                <a:cs typeface="Calibri"/>
              </a:rPr>
              <a:t>BSI British Standards has 27,000 standards (one for every 59 businesses in the UK)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ea typeface="+mn-ea"/>
                <a:cs typeface="Calibri"/>
              </a:rPr>
              <a:t>Standards assure customers that products are safe and fit for purpose.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ea typeface="+mn-ea"/>
                <a:cs typeface="Calibri"/>
              </a:rPr>
              <a:t>They are also a source of competition for companies the more standards you hit, the better the product.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smtClean="0">
              <a:ea typeface="+mn-ea"/>
              <a:cs typeface="Calibri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smtClean="0">
              <a:ea typeface="+mn-ea"/>
              <a:cs typeface="Calibri"/>
            </a:endParaRPr>
          </a:p>
        </p:txBody>
      </p:sp>
      <p:pic>
        <p:nvPicPr>
          <p:cNvPr id="2" name="History of the Kitemark.avi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404813"/>
            <a:ext cx="1895475" cy="104298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Discuss…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Why is it important for manufacturers to ensure that their products are </a:t>
            </a:r>
            <a:r>
              <a:rPr lang="en-GB" altLang="en-US" b="1" smtClean="0">
                <a:ea typeface="ＭＳ Ｐゴシック" panose="020B0600070205080204" pitchFamily="34" charset="-128"/>
              </a:rPr>
              <a:t>safe</a:t>
            </a:r>
            <a:r>
              <a:rPr lang="en-GB" altLang="en-US" smtClean="0">
                <a:ea typeface="ＭＳ Ｐゴシック" panose="020B0600070205080204" pitchFamily="34" charset="-128"/>
              </a:rPr>
              <a:t> for the public to use?</a:t>
            </a:r>
          </a:p>
          <a:p>
            <a:pPr eaLnBrk="1" hangingPunct="1"/>
            <a:endParaRPr lang="en-GB" altLang="en-US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Can you think of some possible standards they would have to achieve?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>
                <a:ea typeface="ＭＳ Ｐゴシック" panose="020B0600070205080204" pitchFamily="34" charset="-128"/>
              </a:rPr>
              <a:t>Strength of seating – standards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3000" smtClean="0">
                <a:ea typeface="ＭＳ Ｐゴシック" panose="020B0600070205080204" pitchFamily="34" charset="-128"/>
              </a:rPr>
              <a:t>What do you think a </a:t>
            </a:r>
            <a:r>
              <a:rPr lang="ja-JP" altLang="en-GB" sz="3000" smtClean="0">
                <a:ea typeface="ＭＳ Ｐゴシック" panose="020B0600070205080204" pitchFamily="34" charset="-128"/>
              </a:rPr>
              <a:t>‘</a:t>
            </a:r>
            <a:r>
              <a:rPr lang="en-GB" altLang="ja-JP" sz="3000" smtClean="0">
                <a:ea typeface="ＭＳ Ｐゴシック" panose="020B0600070205080204" pitchFamily="34" charset="-128"/>
              </a:rPr>
              <a:t>static test</a:t>
            </a:r>
            <a:r>
              <a:rPr lang="ja-JP" altLang="en-GB" sz="3000" smtClean="0">
                <a:ea typeface="ＭＳ Ｐゴシック" panose="020B0600070205080204" pitchFamily="34" charset="-128"/>
              </a:rPr>
              <a:t>’</a:t>
            </a:r>
            <a:r>
              <a:rPr lang="en-GB" altLang="ja-JP" sz="3000" smtClean="0">
                <a:ea typeface="ＭＳ Ｐゴシック" panose="020B0600070205080204" pitchFamily="34" charset="-128"/>
              </a:rPr>
              <a:t> would include?</a:t>
            </a:r>
          </a:p>
          <a:p>
            <a:pPr lvl="1"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60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This tests the strength under high levels (of pressure) which would only occasionally occur.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3000" smtClean="0">
                <a:ea typeface="ＭＳ Ｐゴシック" panose="020B0600070205080204" pitchFamily="34" charset="-128"/>
              </a:rPr>
              <a:t>What do you think a </a:t>
            </a:r>
            <a:r>
              <a:rPr lang="ja-JP" altLang="en-GB" sz="3000" smtClean="0">
                <a:ea typeface="ＭＳ Ｐゴシック" panose="020B0600070205080204" pitchFamily="34" charset="-128"/>
              </a:rPr>
              <a:t>‘</a:t>
            </a:r>
            <a:r>
              <a:rPr lang="en-GB" altLang="ja-JP" sz="3000" smtClean="0">
                <a:ea typeface="ＭＳ Ｐゴシック" panose="020B0600070205080204" pitchFamily="34" charset="-128"/>
              </a:rPr>
              <a:t>fatigue test</a:t>
            </a:r>
            <a:r>
              <a:rPr lang="ja-JP" altLang="en-GB" sz="3000" smtClean="0">
                <a:ea typeface="ＭＳ Ｐゴシック" panose="020B0600070205080204" pitchFamily="34" charset="-128"/>
              </a:rPr>
              <a:t>’</a:t>
            </a:r>
            <a:r>
              <a:rPr lang="en-GB" altLang="ja-JP" sz="3000" smtClean="0">
                <a:ea typeface="ＭＳ Ｐゴシック" panose="020B0600070205080204" pitchFamily="34" charset="-128"/>
              </a:rPr>
              <a:t> would include?</a:t>
            </a:r>
          </a:p>
          <a:p>
            <a:pPr lvl="1"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60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This would involve repeated movements or pressure applied to the seat that would happen in daily use.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3000" smtClean="0">
                <a:ea typeface="ＭＳ Ｐゴシック" panose="020B0600070205080204" pitchFamily="34" charset="-128"/>
              </a:rPr>
              <a:t>What do you think an </a:t>
            </a:r>
            <a:r>
              <a:rPr lang="ja-JP" altLang="en-GB" sz="3000" smtClean="0">
                <a:ea typeface="ＭＳ Ｐゴシック" panose="020B0600070205080204" pitchFamily="34" charset="-128"/>
              </a:rPr>
              <a:t>‘</a:t>
            </a:r>
            <a:r>
              <a:rPr lang="en-GB" altLang="ja-JP" sz="3000" smtClean="0">
                <a:ea typeface="ＭＳ Ｐゴシック" panose="020B0600070205080204" pitchFamily="34" charset="-128"/>
              </a:rPr>
              <a:t>impact test</a:t>
            </a:r>
            <a:r>
              <a:rPr lang="ja-JP" altLang="en-GB" sz="3000" smtClean="0">
                <a:ea typeface="ＭＳ Ｐゴシック" panose="020B0600070205080204" pitchFamily="34" charset="-128"/>
              </a:rPr>
              <a:t>’</a:t>
            </a:r>
            <a:r>
              <a:rPr lang="en-GB" altLang="ja-JP" sz="3000" smtClean="0">
                <a:ea typeface="ＭＳ Ｐゴシック" panose="020B0600070205080204" pitchFamily="34" charset="-128"/>
              </a:rPr>
              <a:t> would include?</a:t>
            </a:r>
          </a:p>
          <a:p>
            <a:pPr lvl="1"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60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The principle of this test is to assess how well it copes with rapid pressure which would only occur occasionally. This may involve different loads.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Intellectual Property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This refers to all types of property that is </a:t>
            </a:r>
            <a:r>
              <a:rPr lang="en-GB" b="1" dirty="0" smtClean="0">
                <a:ea typeface="+mn-ea"/>
                <a:cs typeface="Calibri"/>
              </a:rPr>
              <a:t>not tangible</a:t>
            </a:r>
            <a:r>
              <a:rPr lang="en-GB" dirty="0" smtClean="0">
                <a:ea typeface="+mn-ea"/>
                <a:cs typeface="Calibri"/>
              </a:rPr>
              <a:t> (not physical) for example: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GB" sz="3000" dirty="0" smtClean="0">
                <a:ea typeface="+mn-ea"/>
                <a:cs typeface="Calibri"/>
              </a:rPr>
              <a:t>Design ideas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GB" sz="3000" dirty="0" smtClean="0">
                <a:ea typeface="+mn-ea"/>
                <a:cs typeface="Calibri"/>
              </a:rPr>
              <a:t>Written material (emails)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GB" sz="3000" dirty="0" smtClean="0">
                <a:ea typeface="+mn-ea"/>
                <a:cs typeface="Calibri"/>
              </a:rPr>
              <a:t>Artistic and musical compositions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dirty="0" smtClean="0">
              <a:ea typeface="+mn-ea"/>
              <a:cs typeface="Calibri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What do you think you would need to do to a design idea to protect it?</a:t>
            </a:r>
          </a:p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GB" dirty="0" smtClean="0">
                <a:ea typeface="+mn-ea"/>
                <a:cs typeface="Calibri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Design Rights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Apply to unregistered designs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They will protect the designer</a:t>
            </a:r>
            <a:r>
              <a:rPr lang="ja-JP" altLang="en-GB" smtClean="0">
                <a:ea typeface="ＭＳ Ｐゴシック" panose="020B0600070205080204" pitchFamily="34" charset="-128"/>
              </a:rPr>
              <a:t>’</a:t>
            </a:r>
            <a:r>
              <a:rPr lang="en-GB" altLang="ja-JP" smtClean="0">
                <a:ea typeface="ＭＳ Ｐゴシック" panose="020B0600070205080204" pitchFamily="34" charset="-128"/>
              </a:rPr>
              <a:t>s original design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They protect certain aspects of the design such as the shape or configuration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However they do not protect any of the 2D aspects such as patterns.</a:t>
            </a:r>
          </a:p>
          <a:p>
            <a:pPr eaLnBrk="1" hangingPunct="1"/>
            <a:endParaRPr lang="en-GB" altLang="en-US" smtClean="0">
              <a:ea typeface="ＭＳ Ｐゴシック" panose="020B0600070205080204" pitchFamily="34" charset="-128"/>
            </a:endParaRPr>
          </a:p>
          <a:p>
            <a:pPr eaLnBrk="1" hangingPunct="1"/>
            <a:endParaRPr lang="en-GB" altLang="en-US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Registered designs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07950" y="1628775"/>
            <a:ext cx="4114800" cy="4895850"/>
          </a:xfrm>
          <a:ln>
            <a:miter lim="800000"/>
            <a:headEnd/>
            <a:tailEnd/>
          </a:ln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600"/>
              </a:spcAft>
              <a:buFont typeface="Wingdings 2" pitchFamily="18" charset="2"/>
              <a:buChar char=""/>
              <a:defRPr/>
            </a:pPr>
            <a:r>
              <a:rPr lang="en-GB" dirty="0" smtClean="0">
                <a:ea typeface="+mn-ea"/>
                <a:cs typeface="+mn-cs"/>
              </a:rPr>
              <a:t>A registered design will give you ownership rights for the appearance of a product, protecting both the shape and pattern/decoration.</a:t>
            </a:r>
          </a:p>
          <a:p>
            <a:pPr eaLnBrk="1" fontAlgn="auto" hangingPunct="1">
              <a:spcAft>
                <a:spcPts val="600"/>
              </a:spcAft>
              <a:buFont typeface="Wingdings 2" pitchFamily="18" charset="2"/>
              <a:buChar char=""/>
              <a:defRPr/>
            </a:pPr>
            <a:r>
              <a:rPr lang="en-GB" dirty="0" smtClean="0">
                <a:ea typeface="+mn-ea"/>
                <a:cs typeface="+mn-cs"/>
              </a:rPr>
              <a:t>A registered design also covers visual features such as lines, colours, shape, texture and materials of the product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4572000" y="2420938"/>
            <a:ext cx="4078288" cy="2770187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 typeface="Wingdings 2" panose="05020102010507070707" pitchFamily="18" charset="2"/>
              <a:buChar char=""/>
            </a:pPr>
            <a:r>
              <a:rPr lang="en-GB" altLang="en-US" sz="2200" b="1"/>
              <a:t>To be registered a design must: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Font typeface="Wingdings 2" panose="05020102010507070707" pitchFamily="18" charset="2"/>
              <a:buChar char=""/>
            </a:pPr>
            <a:r>
              <a:rPr lang="en-GB" altLang="en-US" sz="2200"/>
              <a:t>Be original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Font typeface="Wingdings 2" panose="05020102010507070707" pitchFamily="18" charset="2"/>
              <a:buChar char=""/>
            </a:pPr>
            <a:r>
              <a:rPr lang="en-GB" altLang="en-US" sz="2200"/>
              <a:t>Have individual, unique character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Font typeface="Wingdings 2" panose="05020102010507070707" pitchFamily="18" charset="2"/>
              <a:buChar char=""/>
            </a:pPr>
            <a:r>
              <a:rPr lang="en-GB" altLang="en-US" sz="2200"/>
              <a:t>Not resemble any existing design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Patents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4419600" cy="5410200"/>
          </a:xfrm>
        </p:spPr>
        <p:txBody>
          <a:bodyPr/>
          <a:lstStyle/>
          <a:p>
            <a:pPr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A patent gives a designer </a:t>
            </a:r>
            <a:r>
              <a:rPr lang="en-US" altLang="en-US" sz="2200" b="1" smtClean="0">
                <a:ea typeface="ＭＳ Ｐゴシック" panose="020B0600070205080204" pitchFamily="34" charset="-128"/>
              </a:rPr>
              <a:t>protection</a:t>
            </a:r>
            <a:r>
              <a:rPr lang="en-US" altLang="en-US" sz="2200" smtClean="0">
                <a:ea typeface="ＭＳ Ｐゴシック" panose="020B0600070205080204" pitchFamily="34" charset="-128"/>
              </a:rPr>
              <a:t> against others copying the technical and functional aspects of an invention</a:t>
            </a:r>
          </a:p>
          <a:p>
            <a:pPr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It covers details such as how it </a:t>
            </a:r>
            <a:r>
              <a:rPr lang="en-US" altLang="en-US" sz="2200" b="1" smtClean="0">
                <a:ea typeface="ＭＳ Ｐゴシック" panose="020B0600070205080204" pitchFamily="34" charset="-128"/>
              </a:rPr>
              <a:t>works</a:t>
            </a:r>
            <a:r>
              <a:rPr lang="en-US" altLang="en-US" sz="2200" smtClean="0">
                <a:ea typeface="ＭＳ Ｐゴシック" panose="020B0600070205080204" pitchFamily="34" charset="-128"/>
              </a:rPr>
              <a:t>, how its </a:t>
            </a:r>
            <a:r>
              <a:rPr lang="en-US" altLang="en-US" sz="2200" b="1" smtClean="0">
                <a:ea typeface="ＭＳ Ｐゴシック" panose="020B0600070205080204" pitchFamily="34" charset="-128"/>
              </a:rPr>
              <a:t>made</a:t>
            </a:r>
            <a:r>
              <a:rPr lang="en-US" altLang="en-US" sz="2200" smtClean="0">
                <a:ea typeface="ＭＳ Ｐゴシック" panose="020B0600070205080204" pitchFamily="34" charset="-128"/>
              </a:rPr>
              <a:t> and what it is made </a:t>
            </a:r>
            <a:r>
              <a:rPr lang="en-US" altLang="en-US" sz="2200" b="1" smtClean="0">
                <a:ea typeface="ＭＳ Ｐゴシック" panose="020B0600070205080204" pitchFamily="34" charset="-128"/>
              </a:rPr>
              <a:t>from</a:t>
            </a:r>
          </a:p>
          <a:p>
            <a:pPr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A patent gives the creator </a:t>
            </a:r>
            <a:r>
              <a:rPr lang="en-US" altLang="en-US" sz="2200" b="1" smtClean="0">
                <a:ea typeface="ＭＳ Ｐゴシック" panose="020B0600070205080204" pitchFamily="34" charset="-128"/>
              </a:rPr>
              <a:t>rights</a:t>
            </a:r>
            <a:r>
              <a:rPr lang="en-US" altLang="en-US" sz="2200" smtClean="0">
                <a:ea typeface="ＭＳ Ｐゴシック" panose="020B0600070205080204" pitchFamily="34" charset="-128"/>
              </a:rPr>
              <a:t> for up to 20 years</a:t>
            </a:r>
          </a:p>
          <a:p>
            <a:pPr eaLnBrk="1" hangingPunct="1"/>
            <a:r>
              <a:rPr lang="en-US" altLang="en-US" sz="2200" b="1" smtClean="0">
                <a:ea typeface="ＭＳ Ｐゴシック" panose="020B0600070205080204" pitchFamily="34" charset="-128"/>
              </a:rPr>
              <a:t>Rights</a:t>
            </a:r>
            <a:r>
              <a:rPr lang="en-US" altLang="en-US" sz="2200" smtClean="0">
                <a:ea typeface="ＭＳ Ｐゴシック" panose="020B0600070205080204" pitchFamily="34" charset="-128"/>
              </a:rPr>
              <a:t> include:</a:t>
            </a:r>
          </a:p>
          <a:p>
            <a:pPr lvl="1" eaLnBrk="1" hangingPunct="1"/>
            <a:r>
              <a:rPr lang="en-US" altLang="en-US" sz="2000" smtClean="0">
                <a:ea typeface="ＭＳ Ｐゴシック" panose="020B0600070205080204" pitchFamily="34" charset="-128"/>
              </a:rPr>
              <a:t>allowing others to make copies of the invention, Selling copies of the invention and offering copies of the invention for sale.</a:t>
            </a:r>
            <a:endParaRPr lang="en-GB" altLang="en-US" sz="2000" smtClean="0">
              <a:ea typeface="ＭＳ Ｐゴシック" panose="020B0600070205080204" pitchFamily="34" charset="-128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435600" y="1916113"/>
            <a:ext cx="3200400" cy="26828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000" b="1" dirty="0" smtClean="0">
                <a:latin typeface="Calibri"/>
                <a:cs typeface="Calibri"/>
              </a:rPr>
              <a:t>To apply for a patent the invention must: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  <a:defRPr/>
            </a:pPr>
            <a:r>
              <a:rPr lang="en-US" sz="2000" dirty="0" smtClean="0">
                <a:latin typeface="Calibri"/>
                <a:cs typeface="Calibri"/>
              </a:rPr>
              <a:t>Be new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  <a:defRPr/>
            </a:pPr>
            <a:r>
              <a:rPr lang="en-US" sz="2000" dirty="0" smtClean="0">
                <a:latin typeface="Calibri"/>
                <a:cs typeface="Calibri"/>
              </a:rPr>
              <a:t>Have an inventive step (a non-obvious feature)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  <a:defRPr/>
            </a:pPr>
            <a:r>
              <a:rPr lang="en-US" sz="2000" dirty="0" smtClean="0">
                <a:latin typeface="Calibri"/>
                <a:cs typeface="Calibri"/>
              </a:rPr>
              <a:t>Be capable of being made or used in industry</a:t>
            </a:r>
            <a:endParaRPr lang="en-GB" sz="2000" dirty="0" smtClean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Trademarks</a:t>
            </a: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3292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A trademark is used by a company or an individual to </a:t>
            </a:r>
            <a:r>
              <a:rPr lang="en-US" altLang="en-US" b="1" smtClean="0">
                <a:ea typeface="ＭＳ Ｐゴシック" panose="020B0600070205080204" pitchFamily="34" charset="-128"/>
              </a:rPr>
              <a:t>identify</a:t>
            </a:r>
            <a:r>
              <a:rPr lang="en-US" altLang="en-US" smtClean="0">
                <a:ea typeface="ＭＳ Ｐゴシック" panose="020B0600070205080204" pitchFamily="34" charset="-128"/>
              </a:rPr>
              <a:t> and </a:t>
            </a:r>
            <a:r>
              <a:rPr lang="en-US" altLang="en-US" b="1" smtClean="0">
                <a:ea typeface="ＭＳ Ｐゴシック" panose="020B0600070205080204" pitchFamily="34" charset="-128"/>
              </a:rPr>
              <a:t>distinguish</a:t>
            </a:r>
            <a:r>
              <a:rPr lang="en-US" altLang="en-US" smtClean="0">
                <a:ea typeface="ＭＳ Ｐゴシック" panose="020B0600070205080204" pitchFamily="34" charset="-128"/>
              </a:rPr>
              <a:t> its products from those of others.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It could be in the form of a word, logo, name, domain name, song, sound, shape or symbol.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A trademark needs to be: </a:t>
            </a:r>
          </a:p>
          <a:p>
            <a:pPr lvl="1" eaLnBrk="1" hangingPunct="1"/>
            <a:r>
              <a:rPr lang="en-US" altLang="en-US" smtClean="0">
                <a:ea typeface="ＭＳ Ｐゴシック" panose="020B0600070205080204" pitchFamily="34" charset="-128"/>
              </a:rPr>
              <a:t>distinctive, fair and accurate, morally acceptable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It must be renewed every </a:t>
            </a:r>
            <a:r>
              <a:rPr lang="en-US" altLang="en-US" b="1" smtClean="0">
                <a:ea typeface="ＭＳ Ｐゴシック" panose="020B0600070205080204" pitchFamily="34" charset="-128"/>
              </a:rPr>
              <a:t>10 years</a:t>
            </a:r>
            <a:endParaRPr lang="en-GB" altLang="en-US" b="1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686800" cy="1143000"/>
          </a:xfrm>
        </p:spPr>
        <p:txBody>
          <a:bodyPr/>
          <a:lstStyle/>
          <a:p>
            <a:pPr eaLnBrk="1" hangingPunct="1"/>
            <a:r>
              <a:rPr lang="en-GB" altLang="en-US" sz="3800" smtClean="0">
                <a:ea typeface="ＭＳ Ｐゴシック" panose="020B0600070205080204" pitchFamily="34" charset="-128"/>
              </a:rPr>
              <a:t>Examples of trademarks</a:t>
            </a:r>
          </a:p>
        </p:txBody>
      </p:sp>
      <p:pic>
        <p:nvPicPr>
          <p:cNvPr id="20483" name="Picture 4" descr="http://www.teamfenson.com/images/nike-logo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2286000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 descr="http://www.pinknews.co.uk/images/mcdonald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14097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http://4.bp.blogspot.com/_qriyC0nEIDs/TL8ulzxEJxI/AAAAAAAACLA/lB9e-jJtgUc/s1600/pizza-hut-image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8997"/>
          <a:stretch>
            <a:fillRect/>
          </a:stretch>
        </p:blipFill>
        <p:spPr bwMode="auto">
          <a:xfrm>
            <a:off x="3276600" y="1676400"/>
            <a:ext cx="2438400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 descr="http://howyoudoin.files.wordpress.com/2008/08/puma-logo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45" t="11111" r="17778" b="44444"/>
          <a:stretch>
            <a:fillRect/>
          </a:stretch>
        </p:blipFill>
        <p:spPr bwMode="auto">
          <a:xfrm>
            <a:off x="3429000" y="2971800"/>
            <a:ext cx="1981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8" descr="http://brandireland.files.wordpress.com/2009/10/kellog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2438400"/>
            <a:ext cx="1295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9" descr="http://www.thewatchdealer.co.uk/images/chane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828800"/>
            <a:ext cx="18288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0" descr="http://www.techworld.com/cmsdata/features/3250869/Apple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3276600"/>
            <a:ext cx="11096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1" descr="http://topnews.net.nz/images/T-Mobile_0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3" r="66666" b="31250"/>
          <a:stretch>
            <a:fillRect/>
          </a:stretch>
        </p:blipFill>
        <p:spPr bwMode="auto">
          <a:xfrm>
            <a:off x="381000" y="4191000"/>
            <a:ext cx="152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12" descr="http://www.techworld.com/cmsdata/news/3256912/Firefox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11715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13" descr="http://blog.mobiles.co.uk/wp-content/uploads/2009/11/o2logo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3276600"/>
            <a:ext cx="22860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14" descr="http://www.wdco.org/site/Wakefield-Trinity-Wildcats/001-1-2-f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334000"/>
            <a:ext cx="160020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15" descr="http://musically.com/blog/wp-content/uploads/2010/08/Disney_logo2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5257800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16" descr="http://www.solarnavigator.net/films_movies_actors/film_images/Pixar_animation_studios_logo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2350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Picture 17" descr="http://www.studioghiblidvd.co.uk/images/home/ghibli_main_logo.gif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517"/>
          <a:stretch>
            <a:fillRect/>
          </a:stretch>
        </p:blipFill>
        <p:spPr bwMode="auto">
          <a:xfrm>
            <a:off x="5334000" y="4800600"/>
            <a:ext cx="15240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18" descr="http://www.local-ranking.com/images/logo-msn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4876800"/>
            <a:ext cx="17526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What is Legislation?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b="1" smtClean="0">
                <a:ea typeface="ＭＳ Ｐゴシック" panose="020B0600070205080204" pitchFamily="34" charset="-128"/>
              </a:rPr>
              <a:t>Acts</a:t>
            </a:r>
            <a:r>
              <a:rPr lang="en-GB" altLang="en-US" smtClean="0">
                <a:ea typeface="ＭＳ Ｐゴシック" panose="020B0600070205080204" pitchFamily="34" charset="-128"/>
              </a:rPr>
              <a:t> governed by parliament – these become </a:t>
            </a:r>
            <a:r>
              <a:rPr lang="en-GB" altLang="en-US" u="sng" smtClean="0">
                <a:ea typeface="ＭＳ Ｐゴシック" panose="020B0600070205080204" pitchFamily="34" charset="-128"/>
              </a:rPr>
              <a:t>laws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GB" altLang="en-US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GB" altLang="en-US" b="1" smtClean="0">
                <a:ea typeface="ＭＳ Ｐゴシック" panose="020B0600070205080204" pitchFamily="34" charset="-128"/>
              </a:rPr>
              <a:t>In a design context: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It protects </a:t>
            </a:r>
            <a:r>
              <a:rPr lang="en-GB" altLang="en-US" b="1" smtClean="0">
                <a:ea typeface="ＭＳ Ｐゴシック" panose="020B0600070205080204" pitchFamily="34" charset="-128"/>
              </a:rPr>
              <a:t>consumer rights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It protects </a:t>
            </a:r>
            <a:r>
              <a:rPr lang="en-GB" altLang="en-US" b="1" smtClean="0">
                <a:ea typeface="ＭＳ Ｐゴシック" panose="020B0600070205080204" pitchFamily="34" charset="-128"/>
              </a:rPr>
              <a:t>designers work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It ensures products follow </a:t>
            </a:r>
            <a:r>
              <a:rPr lang="en-GB" altLang="en-US" b="1" smtClean="0">
                <a:ea typeface="ＭＳ Ｐゴシック" panose="020B0600070205080204" pitchFamily="34" charset="-128"/>
              </a:rPr>
              <a:t>quality control </a:t>
            </a:r>
            <a:r>
              <a:rPr lang="en-GB" altLang="en-US" smtClean="0">
                <a:ea typeface="ＭＳ Ｐゴシック" panose="020B0600070205080204" pitchFamily="34" charset="-128"/>
              </a:rPr>
              <a:t>and are suitable for selling.</a:t>
            </a:r>
          </a:p>
          <a:p>
            <a:pPr eaLnBrk="1" hangingPunct="1"/>
            <a:endParaRPr lang="en-GB" altLang="en-US" smtClean="0">
              <a:ea typeface="ＭＳ Ｐゴシック" panose="020B0600070205080204" pitchFamily="34" charset="-128"/>
            </a:endParaRPr>
          </a:p>
          <a:p>
            <a:pPr eaLnBrk="1" hangingPunct="1"/>
            <a:endParaRPr lang="en-GB" altLang="en-US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Copyright</a:t>
            </a:r>
            <a:r>
              <a:rPr lang="en-US" altLang="en-US" smtClean="0">
                <a:ea typeface="ＭＳ Ｐゴシック" panose="020B0600070205080204" pitchFamily="34" charset="-128"/>
              </a:rPr>
              <a:t> © </a:t>
            </a:r>
            <a:endParaRPr lang="en-GB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2125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mtClean="0">
                <a:ea typeface="ＭＳ Ｐゴシック" panose="020B0600070205080204" pitchFamily="34" charset="-128"/>
              </a:rPr>
              <a:t>A copyright is a set of </a:t>
            </a:r>
            <a:r>
              <a:rPr lang="en-US" altLang="en-US" b="1" smtClean="0">
                <a:ea typeface="ＭＳ Ｐゴシック" panose="020B0600070205080204" pitchFamily="34" charset="-128"/>
              </a:rPr>
              <a:t>exclusive rights </a:t>
            </a:r>
            <a:r>
              <a:rPr lang="en-US" altLang="en-US" smtClean="0">
                <a:ea typeface="ＭＳ Ｐゴシック" panose="020B0600070205080204" pitchFamily="34" charset="-128"/>
              </a:rPr>
              <a:t>or </a:t>
            </a:r>
            <a:r>
              <a:rPr lang="en-US" altLang="en-US" b="1" smtClean="0">
                <a:ea typeface="ＭＳ Ｐゴシック" panose="020B0600070205080204" pitchFamily="34" charset="-128"/>
              </a:rPr>
              <a:t>protection</a:t>
            </a:r>
            <a:r>
              <a:rPr lang="en-US" altLang="en-US" smtClean="0">
                <a:ea typeface="ＭＳ Ｐゴシック" panose="020B0600070205080204" pitchFamily="34" charset="-128"/>
              </a:rPr>
              <a:t> given to </a:t>
            </a:r>
            <a:r>
              <a:rPr lang="en-US" altLang="en-US" b="1" smtClean="0">
                <a:ea typeface="ＭＳ Ｐゴシック" panose="020B0600070205080204" pitchFamily="34" charset="-128"/>
              </a:rPr>
              <a:t>creators</a:t>
            </a:r>
            <a:r>
              <a:rPr lang="en-US" altLang="en-US" smtClean="0">
                <a:ea typeface="ＭＳ Ｐゴシック" panose="020B0600070205080204" pitchFamily="34" charset="-128"/>
              </a:rPr>
              <a:t> of original ideas.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mtClean="0">
                <a:ea typeface="ＭＳ Ｐゴシック" panose="020B0600070205080204" pitchFamily="34" charset="-128"/>
              </a:rPr>
              <a:t>Copyrighted material can </a:t>
            </a:r>
            <a:r>
              <a:rPr lang="en-US" altLang="en-US" b="1" smtClean="0">
                <a:ea typeface="ＭＳ Ｐゴシック" panose="020B0600070205080204" pitchFamily="34" charset="-128"/>
              </a:rPr>
              <a:t>only</a:t>
            </a:r>
            <a:r>
              <a:rPr lang="en-US" altLang="en-US" smtClean="0">
                <a:ea typeface="ＭＳ Ｐゴシック" panose="020B0600070205080204" pitchFamily="34" charset="-128"/>
              </a:rPr>
              <a:t> be used or re-created with the owners </a:t>
            </a:r>
            <a:r>
              <a:rPr lang="en-US" altLang="en-US" b="1" smtClean="0">
                <a:ea typeface="ＭＳ Ｐゴシック" panose="020B0600070205080204" pitchFamily="34" charset="-128"/>
              </a:rPr>
              <a:t>permission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mtClean="0">
                <a:ea typeface="ＭＳ Ｐゴシック" panose="020B0600070205080204" pitchFamily="34" charset="-128"/>
              </a:rPr>
              <a:t>Copyright does not protect </a:t>
            </a:r>
            <a:r>
              <a:rPr lang="en-US" altLang="en-US" b="1" smtClean="0">
                <a:ea typeface="ＭＳ Ｐゴシック" panose="020B0600070205080204" pitchFamily="34" charset="-128"/>
              </a:rPr>
              <a:t>the ideas </a:t>
            </a:r>
            <a:r>
              <a:rPr lang="en-US" altLang="en-US" smtClean="0">
                <a:ea typeface="ＭＳ Ｐゴシック" panose="020B0600070205080204" pitchFamily="34" charset="-128"/>
              </a:rPr>
              <a:t>for a piece of work, when the idea is confirmed for example in the form of a logo, copyright automatically protects it.</a:t>
            </a:r>
          </a:p>
          <a:p>
            <a:pPr eaLnBrk="1" hangingPunct="1">
              <a:spcAft>
                <a:spcPts val="600"/>
              </a:spcAft>
            </a:pPr>
            <a:endParaRPr lang="en-GB" altLang="en-US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1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Q1: What is Legislation?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2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Give two examples of Trade Description offences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3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In the sale of goods act, who does the law protect?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4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Give three examples of product labelling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5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If you own the copyright of a product/design what rights do you have?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6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What must an idea have to become a registered (patented) idea?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7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What does this symbol mean?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  <p:pic>
        <p:nvPicPr>
          <p:cNvPr id="28676" name="Picture 2" descr="http://img.labnol.org/di/CE_mark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2420938"/>
            <a:ext cx="2665413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8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What do registered design rights offer that un-registered rights do not?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9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What is the purpose of standards?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Legislation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>
                <a:ea typeface="+mn-ea"/>
                <a:cs typeface="Calibri"/>
              </a:rPr>
              <a:t>By the end of this presentation you should have developed a knowledge and understanding of: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GB" dirty="0" smtClean="0">
              <a:ea typeface="+mn-ea"/>
              <a:cs typeface="Calibri"/>
            </a:endParaRP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sz="2800" dirty="0" smtClean="0">
                <a:ea typeface="+mn-ea"/>
                <a:cs typeface="Calibri"/>
              </a:rPr>
              <a:t>Trade description and sale of goods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sz="2800" dirty="0" smtClean="0">
                <a:ea typeface="+mn-ea"/>
                <a:cs typeface="Calibri"/>
              </a:rPr>
              <a:t>BSI British Standards applied to products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sz="2800" dirty="0" smtClean="0">
                <a:ea typeface="+mn-ea"/>
                <a:cs typeface="Calibri"/>
              </a:rPr>
              <a:t>Labelling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sz="2800" dirty="0" smtClean="0">
                <a:ea typeface="+mn-ea"/>
                <a:cs typeface="Calibri"/>
              </a:rPr>
              <a:t>The implications of Intellectual Property such as Design rights, patents, registered designs, registered trademarks and copyright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dirty="0" smtClean="0"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10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What does the term intellectual property refer to?</a:t>
            </a: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GB" altLang="en-US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11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Think of a possible standard that a chair would need to meet.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Question 12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Q: what do design rights protect?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Question 13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When was the sale of goods act most recently amended?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Question 14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Give an example of a product which requires health labeling, other then cigarettes!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Question 15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How often do you need to renew a trademark?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Answers: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38943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latin typeface="Constantia" charset="0"/>
                <a:ea typeface="+mn-ea"/>
                <a:cs typeface="+mn-cs"/>
              </a:rPr>
              <a:t>Q1: A law or body of laws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latin typeface="Constantia" charset="0"/>
                <a:ea typeface="+mn-ea"/>
                <a:cs typeface="+mn-cs"/>
              </a:rPr>
              <a:t>Q2: A defective product (knowingly supplied), misleading information on a product.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latin typeface="Constantia" charset="0"/>
                <a:ea typeface="+mn-ea"/>
                <a:cs typeface="+mn-cs"/>
              </a:rPr>
              <a:t>Q3: The customers, giving them the right to their money back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latin typeface="Constantia" charset="0"/>
                <a:ea typeface="+mn-ea"/>
                <a:cs typeface="+mn-cs"/>
              </a:rPr>
              <a:t>Q4: Warnings (such as age restrictions), how flammable something is, washing/care instructions.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latin typeface="Constantia" charset="0"/>
                <a:ea typeface="+mn-ea"/>
                <a:cs typeface="+mn-cs"/>
              </a:rPr>
              <a:t>Q5: The design can only be used or re-created with your permission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mtClean="0">
                <a:latin typeface="Constantia" charset="0"/>
                <a:ea typeface="+mn-ea"/>
                <a:cs typeface="+mn-cs"/>
              </a:rPr>
              <a:t>Q6: It must be original, have an inventive step and be able to be used or manufactured in industry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smtClean="0">
              <a:latin typeface="Constantia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smtClean="0">
              <a:latin typeface="Constantia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GB" smtClean="0">
              <a:latin typeface="Constantia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Answers: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4389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700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Q7: It declares that the product meets EU safety regulations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700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Q8: The appearance such as lines, colours, shape, texture and materials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700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Q9: To assure customers that products are safe and fit for purpose.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700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Q10: it refers to all types of property that is not tangible, such as drawings and writing.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700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Q11: Quality, impact, repeated stress…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700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Q12: The designers original design and certain aspects of  it such as shape and configuration.</a:t>
            </a:r>
          </a:p>
          <a:p>
            <a:pPr eaLnBrk="1" hangingPunct="1">
              <a:lnSpc>
                <a:spcPct val="80000"/>
              </a:lnSpc>
            </a:pPr>
            <a:endParaRPr lang="en-GB" altLang="en-US" sz="2700" smtClean="0">
              <a:latin typeface="Constantia" panose="02030602050306030303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Answers: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Q13: 1995</a:t>
            </a:r>
          </a:p>
          <a:p>
            <a:pPr eaLnBrk="1" hangingPunct="1"/>
            <a:r>
              <a:rPr lang="en-US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Q14: Alcohol, medicines, toys</a:t>
            </a:r>
          </a:p>
          <a:p>
            <a:pPr eaLnBrk="1" hangingPunct="1"/>
            <a:r>
              <a:rPr lang="en-US" altLang="en-US" smtClean="0">
                <a:latin typeface="Constantia" panose="02030602050306030303" pitchFamily="18" charset="0"/>
                <a:ea typeface="ＭＳ Ｐゴシック" panose="020B0600070205080204" pitchFamily="34" charset="-128"/>
              </a:rPr>
              <a:t>Q15: Every 10 years.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300" smtClean="0">
                <a:ea typeface="ＭＳ Ｐゴシック" panose="020B0600070205080204" pitchFamily="34" charset="-128"/>
              </a:rPr>
              <a:t>Trade descriptions</a:t>
            </a:r>
            <a:endParaRPr lang="en-US" altLang="en-US" sz="4300" smtClean="0">
              <a:ea typeface="ＭＳ Ｐゴシック" panose="020B0600070205080204" pitchFamily="34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62950" cy="5221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700" b="1" smtClean="0">
                <a:ea typeface="ＭＳ Ｐゴシック" panose="020B0600070205080204" pitchFamily="34" charset="-128"/>
              </a:rPr>
              <a:t>Trade descriptions: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700" smtClean="0">
                <a:ea typeface="ＭＳ Ｐゴシック" panose="020B0600070205080204" pitchFamily="34" charset="-128"/>
              </a:rPr>
              <a:t>An act which makes it an offence for a trader  to apply </a:t>
            </a:r>
            <a:r>
              <a:rPr lang="en-GB" altLang="en-US" sz="2700" b="1" smtClean="0">
                <a:ea typeface="ＭＳ Ｐゴシック" panose="020B0600070205080204" pitchFamily="34" charset="-128"/>
              </a:rPr>
              <a:t>misleading statements </a:t>
            </a:r>
            <a:r>
              <a:rPr lang="en-GB" altLang="en-US" sz="2700" smtClean="0">
                <a:ea typeface="ＭＳ Ｐゴシック" panose="020B0600070205080204" pitchFamily="34" charset="-128"/>
              </a:rPr>
              <a:t>to their products, making it difficult for the buyer to use the goods.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700" smtClean="0">
                <a:ea typeface="ＭＳ Ｐゴシック" panose="020B0600070205080204" pitchFamily="34" charset="-128"/>
              </a:rPr>
              <a:t>It applies to both larger company</a:t>
            </a:r>
            <a:r>
              <a:rPr lang="ja-JP" altLang="en-GB" sz="2700" smtClean="0">
                <a:ea typeface="ＭＳ Ｐゴシック" panose="020B0600070205080204" pitchFamily="34" charset="-128"/>
              </a:rPr>
              <a:t>’</a:t>
            </a:r>
            <a:r>
              <a:rPr lang="en-GB" altLang="ja-JP" sz="2700" smtClean="0">
                <a:ea typeface="ＭＳ Ｐゴシック" panose="020B0600070205080204" pitchFamily="34" charset="-128"/>
              </a:rPr>
              <a:t>s (bulk buying) and individual consumers.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700" smtClean="0">
                <a:ea typeface="ＭＳ Ｐゴシック" panose="020B0600070205080204" pitchFamily="34" charset="-128"/>
              </a:rPr>
              <a:t>It could be a </a:t>
            </a:r>
            <a:r>
              <a:rPr lang="en-GB" altLang="en-US" sz="2700" b="1" smtClean="0">
                <a:ea typeface="ＭＳ Ｐゴシック" panose="020B0600070205080204" pitchFamily="34" charset="-128"/>
              </a:rPr>
              <a:t>defective</a:t>
            </a:r>
            <a:r>
              <a:rPr lang="en-GB" altLang="en-US" sz="2700" smtClean="0">
                <a:ea typeface="ＭＳ Ｐゴシック" panose="020B0600070205080204" pitchFamily="34" charset="-128"/>
              </a:rPr>
              <a:t> product or something which is </a:t>
            </a:r>
            <a:r>
              <a:rPr lang="en-GB" altLang="en-US" sz="2700" b="1" smtClean="0">
                <a:ea typeface="ＭＳ Ｐゴシック" panose="020B0600070205080204" pitchFamily="34" charset="-128"/>
              </a:rPr>
              <a:t>incorrectly</a:t>
            </a:r>
            <a:r>
              <a:rPr lang="en-GB" altLang="en-US" sz="2700" smtClean="0">
                <a:ea typeface="ＭＳ Ｐゴシック" panose="020B0600070205080204" pitchFamily="34" charset="-128"/>
              </a:rPr>
              <a:t> described.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700" smtClean="0">
                <a:ea typeface="ＭＳ Ｐゴシック" panose="020B0600070205080204" pitchFamily="34" charset="-128"/>
              </a:rPr>
              <a:t>The issue would be taken to court and could lead to fines or imprisonment.</a:t>
            </a:r>
            <a:endParaRPr lang="en-US" altLang="en-US" sz="270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altLang="en-US" sz="2700" smtClean="0">
                <a:ea typeface="ＭＳ Ｐゴシック" panose="020B0600070205080204" pitchFamily="34" charset="-128"/>
              </a:rPr>
              <a:t>http://www.youtube.com/watch?v=Dy6uLfermPU&amp;feature=related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Wingdings 2" panose="05020102010507070707" pitchFamily="18" charset="2"/>
              <a:buNone/>
            </a:pPr>
            <a:endParaRPr lang="en-GB" altLang="en-US" sz="270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Aft>
                <a:spcPts val="600"/>
              </a:spcAft>
            </a:pPr>
            <a:endParaRPr lang="en-GB" altLang="en-US" sz="2700" smtClean="0">
              <a:ea typeface="ＭＳ Ｐゴシック" panose="020B0600070205080204" pitchFamily="34" charset="-128"/>
            </a:endParaRPr>
          </a:p>
        </p:txBody>
      </p:sp>
      <p:pic>
        <p:nvPicPr>
          <p:cNvPr id="5124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5229225"/>
            <a:ext cx="1398587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1781175"/>
            <a:ext cx="507682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Sale of goods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b="1" dirty="0" smtClean="0">
                <a:ea typeface="+mn-ea"/>
                <a:cs typeface="Calibri"/>
              </a:rPr>
              <a:t>Sale of Goods Act 1979: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An act which has been amended three times, most recently in 1995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This law </a:t>
            </a:r>
            <a:r>
              <a:rPr lang="en-GB" b="1" dirty="0" smtClean="0">
                <a:ea typeface="+mn-ea"/>
                <a:cs typeface="Calibri"/>
              </a:rPr>
              <a:t>protects consumers</a:t>
            </a:r>
            <a:r>
              <a:rPr lang="en-GB" dirty="0" smtClean="0">
                <a:ea typeface="+mn-ea"/>
                <a:cs typeface="Calibri"/>
              </a:rPr>
              <a:t>, giving them the right to their money back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It means that the </a:t>
            </a:r>
            <a:r>
              <a:rPr lang="en-GB" b="1" dirty="0" smtClean="0">
                <a:ea typeface="+mn-ea"/>
                <a:cs typeface="Calibri"/>
              </a:rPr>
              <a:t>seller is responsible </a:t>
            </a:r>
            <a:r>
              <a:rPr lang="en-GB" dirty="0" smtClean="0">
                <a:ea typeface="+mn-ea"/>
                <a:cs typeface="Calibri"/>
              </a:rPr>
              <a:t>if something goes wrong.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It means that products must match their </a:t>
            </a:r>
            <a:r>
              <a:rPr lang="en-GB" b="1" dirty="0" smtClean="0">
                <a:ea typeface="+mn-ea"/>
                <a:cs typeface="Calibri"/>
              </a:rPr>
              <a:t>description</a:t>
            </a:r>
          </a:p>
          <a:p>
            <a:pPr lvl="1" eaLnBrk="1" fontAlgn="auto" hangingPunct="1">
              <a:spcAft>
                <a:spcPts val="600"/>
              </a:spcAft>
              <a:buFont typeface="Arial"/>
              <a:buChar char="–"/>
              <a:defRPr/>
            </a:pPr>
            <a:r>
              <a:rPr lang="en-GB" dirty="0" smtClean="0">
                <a:ea typeface="+mn-ea"/>
                <a:cs typeface="Calibri"/>
              </a:rPr>
              <a:t>E.G. a waterproof watch must not let in water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endParaRPr lang="en-GB" dirty="0" smtClean="0"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Product Labelling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452596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This is an </a:t>
            </a:r>
            <a:r>
              <a:rPr lang="en-GB" b="1" dirty="0" smtClean="0">
                <a:ea typeface="+mn-ea"/>
                <a:cs typeface="Calibri"/>
              </a:rPr>
              <a:t>aspect</a:t>
            </a:r>
            <a:r>
              <a:rPr lang="en-GB" dirty="0" smtClean="0">
                <a:ea typeface="+mn-ea"/>
                <a:cs typeface="Calibri"/>
              </a:rPr>
              <a:t> of the Trade Descriptions Act 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It means that all products must be </a:t>
            </a:r>
            <a:r>
              <a:rPr lang="en-GB" b="1" dirty="0" smtClean="0">
                <a:ea typeface="+mn-ea"/>
                <a:cs typeface="Calibri"/>
              </a:rPr>
              <a:t>labelled</a:t>
            </a:r>
            <a:r>
              <a:rPr lang="en-GB" dirty="0" smtClean="0">
                <a:ea typeface="+mn-ea"/>
                <a:cs typeface="Calibri"/>
              </a:rPr>
              <a:t> with accurate information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For example, this may be a </a:t>
            </a:r>
            <a:r>
              <a:rPr lang="en-GB" b="1" dirty="0" smtClean="0">
                <a:ea typeface="+mn-ea"/>
                <a:cs typeface="Calibri"/>
              </a:rPr>
              <a:t>warning</a:t>
            </a:r>
            <a:r>
              <a:rPr lang="en-GB" dirty="0" smtClean="0">
                <a:ea typeface="+mn-ea"/>
                <a:cs typeface="Calibri"/>
              </a:rPr>
              <a:t> or an </a:t>
            </a:r>
            <a:r>
              <a:rPr lang="en-GB" b="1" dirty="0" smtClean="0">
                <a:ea typeface="+mn-ea"/>
                <a:cs typeface="Calibri"/>
              </a:rPr>
              <a:t>instruction</a:t>
            </a:r>
            <a:r>
              <a:rPr lang="en-GB" dirty="0" smtClean="0">
                <a:ea typeface="+mn-ea"/>
                <a:cs typeface="Calibri"/>
              </a:rPr>
              <a:t>, such as how </a:t>
            </a:r>
            <a:r>
              <a:rPr lang="en-GB" b="1" dirty="0" smtClean="0">
                <a:ea typeface="+mn-ea"/>
                <a:cs typeface="Calibri"/>
              </a:rPr>
              <a:t>flammable</a:t>
            </a:r>
            <a:r>
              <a:rPr lang="en-GB" dirty="0" smtClean="0">
                <a:ea typeface="+mn-ea"/>
                <a:cs typeface="Calibri"/>
              </a:rPr>
              <a:t> something is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Food labelling has strict regulations, such as having all the ingredients listed in order of weight.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Due to a recent focus on nutrition information you now see supermarkets using the </a:t>
            </a:r>
            <a:r>
              <a:rPr lang="en-GB" b="1" dirty="0" smtClean="0">
                <a:ea typeface="+mn-ea"/>
                <a:cs typeface="Calibri"/>
              </a:rPr>
              <a:t>traffic light system </a:t>
            </a:r>
            <a:r>
              <a:rPr lang="en-GB" dirty="0" smtClean="0">
                <a:ea typeface="+mn-ea"/>
                <a:cs typeface="Calibri"/>
              </a:rPr>
              <a:t>to make customers aware of the content.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endParaRPr lang="en-GB" dirty="0" smtClean="0">
              <a:ea typeface="+mn-ea"/>
              <a:cs typeface="Calibri"/>
            </a:endParaRPr>
          </a:p>
        </p:txBody>
      </p:sp>
      <p:pic>
        <p:nvPicPr>
          <p:cNvPr id="717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5373688"/>
            <a:ext cx="24193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Activity: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Look at the product samples</a:t>
            </a:r>
            <a:r>
              <a:rPr lang="en-GB" altLang="en-US" smtClean="0">
                <a:ea typeface="ＭＳ Ｐゴシック" panose="020B0600070205080204" pitchFamily="34" charset="-128"/>
              </a:rPr>
              <a:t>, what sort of </a:t>
            </a:r>
            <a:r>
              <a:rPr lang="en-GB" altLang="en-US" b="1" smtClean="0">
                <a:ea typeface="ＭＳ Ｐゴシック" panose="020B0600070205080204" pitchFamily="34" charset="-128"/>
              </a:rPr>
              <a:t>information</a:t>
            </a:r>
            <a:r>
              <a:rPr lang="en-GB" altLang="en-US" smtClean="0">
                <a:ea typeface="ＭＳ Ｐゴシック" panose="020B0600070205080204" pitchFamily="34" charset="-128"/>
              </a:rPr>
              <a:t> can you find on the food labels?</a:t>
            </a:r>
          </a:p>
          <a:p>
            <a:pPr eaLnBrk="1" hangingPunct="1"/>
            <a:r>
              <a:rPr lang="en-GB" altLang="en-US" smtClean="0">
                <a:ea typeface="ＭＳ Ｐゴシック" panose="020B0600070205080204" pitchFamily="34" charset="-128"/>
              </a:rPr>
              <a:t>What do you think is </a:t>
            </a:r>
            <a:r>
              <a:rPr lang="en-GB" altLang="en-US" b="1" smtClean="0">
                <a:ea typeface="ＭＳ Ｐゴシック" panose="020B0600070205080204" pitchFamily="34" charset="-128"/>
              </a:rPr>
              <a:t>mandatory</a:t>
            </a:r>
            <a:r>
              <a:rPr lang="en-GB" altLang="en-US" smtClean="0">
                <a:ea typeface="ＭＳ Ｐゴシック" panose="020B0600070205080204" pitchFamily="34" charset="-128"/>
              </a:rPr>
              <a:t>?</a:t>
            </a:r>
          </a:p>
        </p:txBody>
      </p:sp>
      <p:pic>
        <p:nvPicPr>
          <p:cNvPr id="8196" name="Picture 2" descr="http://www.peachyparties.co.uk/userimages/hari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2852738"/>
            <a:ext cx="18192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http://www.treehugger.com/cadbury-milk-chocolat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4724400"/>
            <a:ext cx="1944688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http://static.guim.co.uk/sys-images/Arts/Arts_/Pictures/2009/6/3/1244020425987/Corn-Flakes-Corn-Flake-pa-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886200"/>
            <a:ext cx="23241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http://www.mysupermarket.co.uk/Images/ExternalImages/ProductsDetailed/7/156507.jpg?ts=63404777158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005263"/>
            <a:ext cx="22796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500" dirty="0" smtClean="0">
                <a:ea typeface="+mj-ea"/>
                <a:cs typeface="+mj-cs"/>
              </a:rPr>
              <a:t>Quality and safety assurance labelling</a:t>
            </a:r>
            <a:endParaRPr lang="en-US" sz="4500" dirty="0" smtClean="0">
              <a:ea typeface="+mj-ea"/>
              <a:cs typeface="+mj-cs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79388" y="1557338"/>
            <a:ext cx="5334000" cy="4967287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Companies  are required by law to include </a:t>
            </a:r>
            <a:r>
              <a:rPr lang="en-GB" b="1" dirty="0" smtClean="0">
                <a:ea typeface="+mn-ea"/>
                <a:cs typeface="Calibri"/>
              </a:rPr>
              <a:t>health warnings </a:t>
            </a:r>
            <a:r>
              <a:rPr lang="en-GB" dirty="0" smtClean="0">
                <a:ea typeface="+mn-ea"/>
                <a:cs typeface="Calibri"/>
              </a:rPr>
              <a:t>on their products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This applies to products such at </a:t>
            </a:r>
            <a:r>
              <a:rPr lang="en-GB" b="1" dirty="0" smtClean="0">
                <a:ea typeface="+mn-ea"/>
                <a:cs typeface="Calibri"/>
              </a:rPr>
              <a:t>tobacco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In 2002 hard hitting health warnings were put onto tobacco packs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+mn-ea"/>
                <a:cs typeface="Calibri"/>
              </a:rPr>
              <a:t>More recent legislation (2007) has meant that pictures and large warnings are now applied to all packs and tobacco products.</a:t>
            </a: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endParaRPr lang="en-GB" dirty="0" smtClean="0">
              <a:ea typeface="+mn-ea"/>
              <a:cs typeface="Calibri"/>
            </a:endParaRPr>
          </a:p>
          <a:p>
            <a:pPr eaLnBrk="1" fontAlgn="auto" hangingPunct="1">
              <a:spcAft>
                <a:spcPts val="600"/>
              </a:spcAft>
              <a:buFont typeface="Arial"/>
              <a:buChar char="•"/>
              <a:defRPr/>
            </a:pPr>
            <a:endParaRPr lang="en-GB" dirty="0" smtClean="0">
              <a:ea typeface="+mn-ea"/>
              <a:cs typeface="Calibri"/>
            </a:endParaRPr>
          </a:p>
        </p:txBody>
      </p:sp>
      <p:pic>
        <p:nvPicPr>
          <p:cNvPr id="9220" name="Picture 4" descr="http://www.textually.org/textually/archives/images/set3/smoking_kill_and_dont_you_forget_i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844675"/>
            <a:ext cx="33528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http://newsimg.bbc.co.uk/media/images/44084000/jpg/_44084705_impotenc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005263"/>
            <a:ext cx="2986087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859338" y="1052513"/>
            <a:ext cx="3960812" cy="151288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b="1" smtClean="0">
                <a:ea typeface="+mn-ea"/>
                <a:cs typeface="Calibri"/>
              </a:rPr>
              <a:t>We see this on most products, what do you think it means?</a:t>
            </a:r>
          </a:p>
        </p:txBody>
      </p:sp>
      <p:pic>
        <p:nvPicPr>
          <p:cNvPr id="10243" name="Picture 2" descr="http://img.labnol.org/di/CE_mark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620713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68313" y="3860800"/>
            <a:ext cx="82296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400"/>
              <a:t>The letters CE stand for "Conformité Européenne" which means </a:t>
            </a:r>
            <a:r>
              <a:rPr lang="en-US" altLang="en-US" sz="2400" b="1"/>
              <a:t>"European Conformity</a:t>
            </a:r>
            <a:r>
              <a:rPr lang="en-US" altLang="en-US" sz="2400"/>
              <a:t>”</a:t>
            </a:r>
          </a:p>
          <a:p>
            <a:pPr eaLnBrk="1" hangingPunct="1"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GB" altLang="en-US" sz="2400"/>
              <a:t>It declares that the product meets European </a:t>
            </a:r>
            <a:r>
              <a:rPr lang="en-GB" altLang="en-US" sz="2400" b="1"/>
              <a:t>safety</a:t>
            </a:r>
            <a:r>
              <a:rPr lang="en-GB" altLang="en-US" sz="2400"/>
              <a:t> regulations.</a:t>
            </a:r>
          </a:p>
          <a:p>
            <a:pPr eaLnBrk="1" hangingPunct="1"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GB" altLang="en-US" sz="2400"/>
              <a:t>It does not refer to quality</a:t>
            </a:r>
          </a:p>
          <a:p>
            <a:pPr eaLnBrk="1" hangingPunct="1"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GB" altLang="en-US" sz="2400"/>
              <a:t>Without the mark, the product cannot be sold anywhere in the EU.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1497</Words>
  <Application>Microsoft Office PowerPoint</Application>
  <PresentationFormat>On-screen Show (4:3)</PresentationFormat>
  <Paragraphs>160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ＭＳ Ｐゴシック</vt:lpstr>
      <vt:lpstr>Calibri</vt:lpstr>
      <vt:lpstr>Tahoma</vt:lpstr>
      <vt:lpstr>Constantia</vt:lpstr>
      <vt:lpstr>Wingdings 2</vt:lpstr>
      <vt:lpstr>Office Theme</vt:lpstr>
      <vt:lpstr>Legislation</vt:lpstr>
      <vt:lpstr>What is Legislation?</vt:lpstr>
      <vt:lpstr>Legislation</vt:lpstr>
      <vt:lpstr>Trade descriptions</vt:lpstr>
      <vt:lpstr>Sale of goods</vt:lpstr>
      <vt:lpstr>Product Labelling</vt:lpstr>
      <vt:lpstr>Activity:</vt:lpstr>
      <vt:lpstr>Quality and safety assurance labelling</vt:lpstr>
      <vt:lpstr>PowerPoint Presentation</vt:lpstr>
      <vt:lpstr>What other products can you think of that may need health warnings?</vt:lpstr>
      <vt:lpstr>BSI British Standards</vt:lpstr>
      <vt:lpstr>Discuss…</vt:lpstr>
      <vt:lpstr>Strength of seating – standards test</vt:lpstr>
      <vt:lpstr>Intellectual Property</vt:lpstr>
      <vt:lpstr>Design Rights</vt:lpstr>
      <vt:lpstr>Registered designs</vt:lpstr>
      <vt:lpstr>Patents</vt:lpstr>
      <vt:lpstr>Trademarks</vt:lpstr>
      <vt:lpstr>Examples of trademarks</vt:lpstr>
      <vt:lpstr>Copyright © 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11</vt:lpstr>
      <vt:lpstr>Question 12</vt:lpstr>
      <vt:lpstr>Question 13</vt:lpstr>
      <vt:lpstr>Question 14</vt:lpstr>
      <vt:lpstr>Question 15</vt:lpstr>
      <vt:lpstr>Answers:</vt:lpstr>
      <vt:lpstr>Answers:</vt:lpstr>
      <vt:lpstr>Answers: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Legislation</dc:title>
  <dc:creator>alextwiddy</dc:creator>
  <cp:lastModifiedBy>Daniel BIGMORE</cp:lastModifiedBy>
  <cp:revision>50</cp:revision>
  <dcterms:created xsi:type="dcterms:W3CDTF">2011-02-10T10:42:24Z</dcterms:created>
  <dcterms:modified xsi:type="dcterms:W3CDTF">2018-05-22T15:11:05Z</dcterms:modified>
</cp:coreProperties>
</file>