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61" r:id="rId3"/>
    <p:sldId id="286" r:id="rId4"/>
    <p:sldId id="262" r:id="rId5"/>
    <p:sldId id="263" r:id="rId6"/>
    <p:sldId id="264" r:id="rId7"/>
    <p:sldId id="265" r:id="rId8"/>
    <p:sldId id="266" r:id="rId9"/>
    <p:sldId id="268" r:id="rId10"/>
    <p:sldId id="269" r:id="rId11"/>
    <p:sldId id="289" r:id="rId12"/>
    <p:sldId id="271" r:id="rId13"/>
    <p:sldId id="272" r:id="rId14"/>
    <p:sldId id="290" r:id="rId15"/>
    <p:sldId id="291" r:id="rId16"/>
    <p:sldId id="275" r:id="rId17"/>
    <p:sldId id="285" r:id="rId18"/>
    <p:sldId id="288" r:id="rId19"/>
    <p:sldId id="277"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0000"/>
    <a:srgbClr val="EC0A86"/>
    <a:srgbClr val="6CBE4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0" autoAdjust="0"/>
    <p:restoredTop sz="87445" autoAdjust="0"/>
  </p:normalViewPr>
  <p:slideViewPr>
    <p:cSldViewPr>
      <p:cViewPr varScale="1">
        <p:scale>
          <a:sx n="101" d="100"/>
          <a:sy n="101" d="100"/>
        </p:scale>
        <p:origin x="1908" y="72"/>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76703C7-A634-4E58-A6BC-34D33B9FE037}"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675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4BA7069C-43BA-4091-A7D8-925509162C9B}" type="datetimeFigureOut">
              <a:rPr lang="en-US"/>
              <a:pPr>
                <a:defRPr/>
              </a:pPr>
              <a:t>5/22/2018</a:t>
            </a:fld>
            <a:endParaRPr lang="en-US"/>
          </a:p>
        </p:txBody>
      </p:sp>
      <p:sp>
        <p:nvSpPr>
          <p:cNvPr id="2150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75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675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B1B4509F-B135-479A-BC79-AC44210C81F8}"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740861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225299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493318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850443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123488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78638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620418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844437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865866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99779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965684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844167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carbonfootprint.com/calculator.asp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fsd.org.u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practicalaction.or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US" altLang="en-US" sz="1200" smtClean="0"/>
              <a:t>© Wallingford</a:t>
            </a:r>
          </a:p>
        </p:txBody>
      </p:sp>
      <p:graphicFrame>
        <p:nvGraphicFramePr>
          <p:cNvPr id="2051"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6"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Rectangle 2"/>
          <p:cNvSpPr>
            <a:spLocks noGrp="1" noChangeArrowheads="1"/>
          </p:cNvSpPr>
          <p:nvPr>
            <p:ph type="ctrTitle"/>
          </p:nvPr>
        </p:nvSpPr>
        <p:spPr>
          <a:xfrm>
            <a:off x="685800" y="2492375"/>
            <a:ext cx="7772400" cy="1152525"/>
          </a:xfrm>
        </p:spPr>
        <p:txBody>
          <a:bodyPr/>
          <a:lstStyle/>
          <a:p>
            <a:pPr eaLnBrk="1" hangingPunct="1"/>
            <a:r>
              <a:rPr lang="en-GB" altLang="en-US" sz="4400" smtClean="0"/>
              <a:t>Sustainability of design</a:t>
            </a:r>
            <a:endParaRPr lang="en-US" altLang="en-US" sz="4400" smtClean="0"/>
          </a:p>
        </p:txBody>
      </p:sp>
      <p:sp>
        <p:nvSpPr>
          <p:cNvPr id="2053"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4"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5"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7"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6Rs: Repair</a:t>
            </a:r>
            <a:endParaRPr lang="en-US" altLang="en-US" smtClean="0"/>
          </a:p>
        </p:txBody>
      </p:sp>
      <p:sp>
        <p:nvSpPr>
          <p:cNvPr id="51203" name="Rectangle 3"/>
          <p:cNvSpPr>
            <a:spLocks noGrp="1" noChangeArrowheads="1"/>
          </p:cNvSpPr>
          <p:nvPr>
            <p:ph type="body" idx="1"/>
          </p:nvPr>
        </p:nvSpPr>
        <p:spPr>
          <a:xfrm>
            <a:off x="468313" y="1989138"/>
            <a:ext cx="5256212" cy="4137025"/>
          </a:xfrm>
        </p:spPr>
        <p:txBody>
          <a:bodyPr/>
          <a:lstStyle/>
          <a:p>
            <a:pPr>
              <a:lnSpc>
                <a:spcPct val="80000"/>
              </a:lnSpc>
            </a:pPr>
            <a:r>
              <a:rPr lang="en-GB" altLang="en-US" sz="1900" smtClean="0"/>
              <a:t>We often throw things away because they are broken. Would it be better or cheaper if we could repair them? </a:t>
            </a:r>
          </a:p>
          <a:p>
            <a:pPr>
              <a:lnSpc>
                <a:spcPct val="80000"/>
              </a:lnSpc>
            </a:pPr>
            <a:r>
              <a:rPr lang="en-GB" altLang="en-US" sz="1900" smtClean="0"/>
              <a:t>Washing machines used to last a lifetime. Not any more. When you buy a new washing machine it will come with a one-year guarantee – this used to be five years! </a:t>
            </a:r>
          </a:p>
          <a:p>
            <a:pPr>
              <a:lnSpc>
                <a:spcPct val="80000"/>
              </a:lnSpc>
            </a:pPr>
            <a:r>
              <a:rPr lang="en-GB" altLang="en-US" sz="1900" smtClean="0"/>
              <a:t>There is now a big industry based on the repair of these machines rather than the disposal of them. </a:t>
            </a:r>
          </a:p>
          <a:p>
            <a:pPr>
              <a:lnSpc>
                <a:spcPct val="80000"/>
              </a:lnSpc>
            </a:pPr>
            <a:r>
              <a:rPr lang="en-GB" altLang="en-US" sz="1900" smtClean="0"/>
              <a:t>The washing machine will also come with suggested insurance. When the machine breaks down the insurance will cover the cost of repairs. This is how the company makes more money and keeps its costs down.</a:t>
            </a:r>
            <a:endParaRPr lang="en-US" altLang="en-US" sz="1900" smtClean="0"/>
          </a:p>
        </p:txBody>
      </p:sp>
      <p:sp>
        <p:nvSpPr>
          <p:cNvPr id="11268"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51212" name="Picture 12" descr="U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5963" y="1916113"/>
            <a:ext cx="3132137"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ntr" presetSubtype="0" fill="hold" nodeType="clickEffect">
                                  <p:stCondLst>
                                    <p:cond delay="0"/>
                                  </p:stCondLst>
                                  <p:childTnLst>
                                    <p:set>
                                      <p:cBhvr>
                                        <p:cTn id="10" dur="1" fill="hold">
                                          <p:stCondLst>
                                            <p:cond delay="0"/>
                                          </p:stCondLst>
                                        </p:cTn>
                                        <p:tgtEl>
                                          <p:spTgt spid="51212"/>
                                        </p:tgtEl>
                                        <p:attrNameLst>
                                          <p:attrName>style.visibility</p:attrName>
                                        </p:attrNameLst>
                                      </p:cBhvr>
                                      <p:to>
                                        <p:strVal val="visible"/>
                                      </p:to>
                                    </p:set>
                                    <p:animEffect transition="in" filter="fade">
                                      <p:cBhvr>
                                        <p:cTn id="11" dur="2000"/>
                                        <p:tgtEl>
                                          <p:spTgt spid="51212"/>
                                        </p:tgtEl>
                                      </p:cBhvr>
                                    </p:animEffect>
                                    <p:anim calcmode="lin" valueType="num">
                                      <p:cBhvr>
                                        <p:cTn id="12" dur="2000" fill="hold"/>
                                        <p:tgtEl>
                                          <p:spTgt spid="51212"/>
                                        </p:tgtEl>
                                        <p:attrNameLst>
                                          <p:attrName>style.rotation</p:attrName>
                                        </p:attrNameLst>
                                      </p:cBhvr>
                                      <p:tavLst>
                                        <p:tav tm="0">
                                          <p:val>
                                            <p:fltVal val="720"/>
                                          </p:val>
                                        </p:tav>
                                        <p:tav tm="100000">
                                          <p:val>
                                            <p:fltVal val="0"/>
                                          </p:val>
                                        </p:tav>
                                      </p:tavLst>
                                    </p:anim>
                                    <p:anim calcmode="lin" valueType="num">
                                      <p:cBhvr>
                                        <p:cTn id="13" dur="2000" fill="hold"/>
                                        <p:tgtEl>
                                          <p:spTgt spid="51212"/>
                                        </p:tgtEl>
                                        <p:attrNameLst>
                                          <p:attrName>ppt_h</p:attrName>
                                        </p:attrNameLst>
                                      </p:cBhvr>
                                      <p:tavLst>
                                        <p:tav tm="0">
                                          <p:val>
                                            <p:fltVal val="0"/>
                                          </p:val>
                                        </p:tav>
                                        <p:tav tm="100000">
                                          <p:val>
                                            <p:strVal val="#ppt_h"/>
                                          </p:val>
                                        </p:tav>
                                      </p:tavLst>
                                    </p:anim>
                                    <p:anim calcmode="lin" valueType="num">
                                      <p:cBhvr>
                                        <p:cTn id="14" dur="2000" fill="hold"/>
                                        <p:tgtEl>
                                          <p:spTgt spid="51212"/>
                                        </p:tgtEl>
                                        <p:attrNameLst>
                                          <p:attrName>ppt_w</p:attrName>
                                        </p:attrNameLst>
                                      </p:cBhvr>
                                      <p:tavLst>
                                        <p:tav tm="0">
                                          <p:val>
                                            <p:fltVal val="0"/>
                                          </p:val>
                                        </p:tav>
                                        <p:tav tm="100000">
                                          <p:val>
                                            <p:strVal val="#ppt_w"/>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altLang="en-US" smtClean="0"/>
              <a:t>6Rs: Reduce</a:t>
            </a:r>
            <a:endParaRPr lang="en-US" altLang="en-US" smtClean="0"/>
          </a:p>
        </p:txBody>
      </p:sp>
      <p:sp>
        <p:nvSpPr>
          <p:cNvPr id="90115" name="Rectangle 3"/>
          <p:cNvSpPr>
            <a:spLocks noGrp="1" noChangeArrowheads="1"/>
          </p:cNvSpPr>
          <p:nvPr>
            <p:ph type="body" idx="1"/>
          </p:nvPr>
        </p:nvSpPr>
        <p:spPr>
          <a:xfrm>
            <a:off x="457200" y="1989138"/>
            <a:ext cx="5410200" cy="1944687"/>
          </a:xfrm>
        </p:spPr>
        <p:txBody>
          <a:bodyPr/>
          <a:lstStyle/>
          <a:p>
            <a:r>
              <a:rPr lang="en-GB" altLang="en-US" sz="1800" smtClean="0"/>
              <a:t>When we design products we have to think about the effect they will have in the future.</a:t>
            </a:r>
          </a:p>
          <a:p>
            <a:r>
              <a:rPr lang="en-GB" altLang="en-US" sz="1800" smtClean="0"/>
              <a:t>Plastic bags are made from oil, which is a finite resource, and are thrown away after use. Unfortunately they don’t rot away (i.e. </a:t>
            </a:r>
            <a:r>
              <a:rPr lang="en-GB" altLang="en-US" sz="1800" b="1" smtClean="0"/>
              <a:t>biodegrade</a:t>
            </a:r>
            <a:r>
              <a:rPr lang="en-GB" altLang="en-US" sz="1800" smtClean="0"/>
              <a:t>), and badly affect the planet.</a:t>
            </a:r>
            <a:endParaRPr lang="en-US" altLang="en-US" sz="1800" smtClean="0"/>
          </a:p>
        </p:txBody>
      </p:sp>
      <p:pic>
        <p:nvPicPr>
          <p:cNvPr id="90116" name="Picture 4" descr="U2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5963" y="1700213"/>
            <a:ext cx="2952750"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Rectangle 5"/>
          <p:cNvSpPr>
            <a:spLocks noChangeArrowheads="1"/>
          </p:cNvSpPr>
          <p:nvPr/>
        </p:nvSpPr>
        <p:spPr bwMode="auto">
          <a:xfrm>
            <a:off x="468313" y="3860800"/>
            <a:ext cx="8351837"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r>
              <a:rPr lang="en-GB" altLang="en-US" sz="1800"/>
              <a:t>Plastic bags have been dramatically reduced in thickness.</a:t>
            </a:r>
          </a:p>
          <a:p>
            <a:r>
              <a:rPr lang="en-GB" altLang="en-US" sz="1800"/>
              <a:t>Now the government is saying we must reduce even more to save our local and global environment.</a:t>
            </a:r>
          </a:p>
          <a:p>
            <a:r>
              <a:rPr lang="en-GB" altLang="en-US" sz="1800"/>
              <a:t>Other methods are being used, and companies are finding other ways of producing carrier bags.</a:t>
            </a:r>
          </a:p>
          <a:p>
            <a:r>
              <a:rPr lang="en-GB" altLang="en-US" sz="1800"/>
              <a:t>Biodegradable bags can be thrown away, and disintegrate back into the earth.</a:t>
            </a:r>
            <a:endParaRPr lang="en-US" altLang="en-US" sz="1800"/>
          </a:p>
        </p:txBody>
      </p:sp>
      <p:sp>
        <p:nvSpPr>
          <p:cNvPr id="12294"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01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nodeType="click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fade">
                                      <p:cBhvr>
                                        <p:cTn id="15" dur="1000"/>
                                        <p:tgtEl>
                                          <p:spTgt spid="90116"/>
                                        </p:tgtEl>
                                      </p:cBhvr>
                                    </p:animEffect>
                                    <p:anim calcmode="lin" valueType="num">
                                      <p:cBhvr>
                                        <p:cTn id="16" dur="1000" fill="hold"/>
                                        <p:tgtEl>
                                          <p:spTgt spid="90116"/>
                                        </p:tgtEl>
                                        <p:attrNameLst>
                                          <p:attrName>ppt_x</p:attrName>
                                        </p:attrNameLst>
                                      </p:cBhvr>
                                      <p:tavLst>
                                        <p:tav tm="0">
                                          <p:val>
                                            <p:strVal val="#ppt_x"/>
                                          </p:val>
                                        </p:tav>
                                        <p:tav tm="100000">
                                          <p:val>
                                            <p:strVal val="#ppt_x"/>
                                          </p:val>
                                        </p:tav>
                                      </p:tavLst>
                                    </p:anim>
                                    <p:anim calcmode="lin" valueType="num">
                                      <p:cBhvr>
                                        <p:cTn id="17" dur="1000" fill="hold"/>
                                        <p:tgtEl>
                                          <p:spTgt spid="90116"/>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90117">
                                            <p:txEl>
                                              <p:pRg st="0" end="0"/>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90117">
                                            <p:txEl>
                                              <p:pRg st="1" end="1"/>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90117">
                                            <p:txEl>
                                              <p:pRg st="2" end="2"/>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901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altLang="en-US" smtClean="0"/>
              <a:t>6Rs: Recycle</a:t>
            </a:r>
            <a:endParaRPr lang="en-US" altLang="en-US" smtClean="0"/>
          </a:p>
        </p:txBody>
      </p:sp>
      <p:sp>
        <p:nvSpPr>
          <p:cNvPr id="53251" name="Rectangle 3"/>
          <p:cNvSpPr>
            <a:spLocks noGrp="1" noChangeArrowheads="1"/>
          </p:cNvSpPr>
          <p:nvPr>
            <p:ph type="body" idx="1"/>
          </p:nvPr>
        </p:nvSpPr>
        <p:spPr>
          <a:xfrm>
            <a:off x="457200" y="1989138"/>
            <a:ext cx="3898900" cy="4137025"/>
          </a:xfrm>
        </p:spPr>
        <p:txBody>
          <a:bodyPr/>
          <a:lstStyle/>
          <a:p>
            <a:r>
              <a:rPr lang="en-GB" altLang="en-US" sz="2000" smtClean="0"/>
              <a:t>Recycling is now very much a part of all our lives. It is only in the last 15 years we have been making the effort to recycle. Now we have to recycle most of our rubbish.</a:t>
            </a:r>
          </a:p>
          <a:p>
            <a:r>
              <a:rPr lang="en-GB" altLang="en-US" sz="2000" smtClean="0"/>
              <a:t>For example, bottle banks for used glass are now commonplace in our society. A visit to the bottle bank can be a regular trip for many households.</a:t>
            </a:r>
          </a:p>
          <a:p>
            <a:endParaRPr lang="en-US" altLang="en-US" sz="2000" smtClean="0"/>
          </a:p>
        </p:txBody>
      </p:sp>
      <p:sp>
        <p:nvSpPr>
          <p:cNvPr id="53254" name="Text Box 6"/>
          <p:cNvSpPr txBox="1">
            <a:spLocks noChangeArrowheads="1"/>
          </p:cNvSpPr>
          <p:nvPr/>
        </p:nvSpPr>
        <p:spPr bwMode="auto">
          <a:xfrm>
            <a:off x="4211638" y="5805488"/>
            <a:ext cx="4591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1800" i="1">
                <a:solidFill>
                  <a:srgbClr val="EC0A86"/>
                </a:solidFill>
              </a:rPr>
              <a:t>What other recycling symbols can you find?</a:t>
            </a:r>
            <a:endParaRPr lang="en-US" altLang="en-US" sz="1800" i="1">
              <a:solidFill>
                <a:srgbClr val="EC0A86"/>
              </a:solidFill>
            </a:endParaRPr>
          </a:p>
        </p:txBody>
      </p:sp>
      <p:sp>
        <p:nvSpPr>
          <p:cNvPr id="13317"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53260" name="Picture 12" descr="RecyclingSymbolGree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1557338"/>
            <a:ext cx="3887787"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53260"/>
                                        </p:tgtEl>
                                        <p:attrNameLst>
                                          <p:attrName>style.visibility</p:attrName>
                                        </p:attrNameLst>
                                      </p:cBhvr>
                                      <p:to>
                                        <p:strVal val="visible"/>
                                      </p:to>
                                    </p:set>
                                    <p:animEffect transition="in" filter="fade">
                                      <p:cBhvr>
                                        <p:cTn id="7" dur="2000"/>
                                        <p:tgtEl>
                                          <p:spTgt spid="53260"/>
                                        </p:tgtEl>
                                      </p:cBhvr>
                                    </p:animEffect>
                                    <p:anim calcmode="lin" valueType="num">
                                      <p:cBhvr>
                                        <p:cTn id="8" dur="2000" fill="hold"/>
                                        <p:tgtEl>
                                          <p:spTgt spid="53260"/>
                                        </p:tgtEl>
                                        <p:attrNameLst>
                                          <p:attrName>style.rotation</p:attrName>
                                        </p:attrNameLst>
                                      </p:cBhvr>
                                      <p:tavLst>
                                        <p:tav tm="0">
                                          <p:val>
                                            <p:fltVal val="720"/>
                                          </p:val>
                                        </p:tav>
                                        <p:tav tm="100000">
                                          <p:val>
                                            <p:fltVal val="0"/>
                                          </p:val>
                                        </p:tav>
                                      </p:tavLst>
                                    </p:anim>
                                    <p:anim calcmode="lin" valueType="num">
                                      <p:cBhvr>
                                        <p:cTn id="9" dur="2000" fill="hold"/>
                                        <p:tgtEl>
                                          <p:spTgt spid="53260"/>
                                        </p:tgtEl>
                                        <p:attrNameLst>
                                          <p:attrName>ppt_h</p:attrName>
                                        </p:attrNameLst>
                                      </p:cBhvr>
                                      <p:tavLst>
                                        <p:tav tm="0">
                                          <p:val>
                                            <p:fltVal val="0"/>
                                          </p:val>
                                        </p:tav>
                                        <p:tav tm="100000">
                                          <p:val>
                                            <p:strVal val="#ppt_h"/>
                                          </p:val>
                                        </p:tav>
                                      </p:tavLst>
                                    </p:anim>
                                    <p:anim calcmode="lin" valueType="num">
                                      <p:cBhvr>
                                        <p:cTn id="10" dur="2000" fill="hold"/>
                                        <p:tgtEl>
                                          <p:spTgt spid="53260"/>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3254"/>
                                        </p:tgtEl>
                                        <p:attrNameLst>
                                          <p:attrName>style.visibility</p:attrName>
                                        </p:attrNameLst>
                                      </p:cBhvr>
                                      <p:to>
                                        <p:strVal val="visible"/>
                                      </p:to>
                                    </p:set>
                                    <p:animEffect transition="in" filter="fade">
                                      <p:cBhvr>
                                        <p:cTn id="23" dur="1000"/>
                                        <p:tgtEl>
                                          <p:spTgt spid="53254"/>
                                        </p:tgtEl>
                                      </p:cBhvr>
                                    </p:animEffect>
                                    <p:anim calcmode="lin" valueType="num">
                                      <p:cBhvr>
                                        <p:cTn id="24" dur="1000" fill="hold"/>
                                        <p:tgtEl>
                                          <p:spTgt spid="53254"/>
                                        </p:tgtEl>
                                        <p:attrNameLst>
                                          <p:attrName>ppt_x</p:attrName>
                                        </p:attrNameLst>
                                      </p:cBhvr>
                                      <p:tavLst>
                                        <p:tav tm="0">
                                          <p:val>
                                            <p:strVal val="#ppt_x"/>
                                          </p:val>
                                        </p:tav>
                                        <p:tav tm="100000">
                                          <p:val>
                                            <p:strVal val="#ppt_x"/>
                                          </p:val>
                                        </p:tav>
                                      </p:tavLst>
                                    </p:anim>
                                    <p:anim calcmode="lin" valueType="num">
                                      <p:cBhvr>
                                        <p:cTn id="25" dur="1000" fill="hold"/>
                                        <p:tgtEl>
                                          <p:spTgt spid="532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P spid="532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n-US" smtClean="0"/>
              <a:t>6Rs: Reuse</a:t>
            </a:r>
            <a:endParaRPr lang="en-US" altLang="en-US" smtClean="0"/>
          </a:p>
        </p:txBody>
      </p:sp>
      <p:sp>
        <p:nvSpPr>
          <p:cNvPr id="54275" name="Rectangle 3"/>
          <p:cNvSpPr>
            <a:spLocks noGrp="1" noChangeArrowheads="1"/>
          </p:cNvSpPr>
          <p:nvPr>
            <p:ph type="body" idx="1"/>
          </p:nvPr>
        </p:nvSpPr>
        <p:spPr>
          <a:xfrm>
            <a:off x="457200" y="1989138"/>
            <a:ext cx="5267325" cy="4137025"/>
          </a:xfrm>
        </p:spPr>
        <p:txBody>
          <a:bodyPr/>
          <a:lstStyle/>
          <a:p>
            <a:pPr>
              <a:lnSpc>
                <a:spcPct val="90000"/>
              </a:lnSpc>
            </a:pPr>
            <a:r>
              <a:rPr lang="en-GB" altLang="en-US" sz="2000" smtClean="0"/>
              <a:t>Many of us reuse plastic bags, but eventually they get thrown away. </a:t>
            </a:r>
          </a:p>
          <a:p>
            <a:pPr>
              <a:lnSpc>
                <a:spcPct val="90000"/>
              </a:lnSpc>
            </a:pPr>
            <a:r>
              <a:rPr lang="en-GB" altLang="en-US" sz="2000" smtClean="0"/>
              <a:t>Not many of us want to reuse. We live in a throwaway society where products are cheaper but last for less time, and fashion controls our spending patterns. </a:t>
            </a:r>
          </a:p>
          <a:p>
            <a:pPr>
              <a:lnSpc>
                <a:spcPct val="90000"/>
              </a:lnSpc>
            </a:pPr>
            <a:r>
              <a:rPr lang="en-GB" altLang="en-US" sz="2000" smtClean="0"/>
              <a:t>Take the iPod. Now there are many versions, with different sizes and memory capacities. What has happened to the original designs? Have they been thrown away? </a:t>
            </a:r>
          </a:p>
          <a:p>
            <a:pPr>
              <a:lnSpc>
                <a:spcPct val="90000"/>
              </a:lnSpc>
            </a:pPr>
            <a:r>
              <a:rPr lang="en-GB" altLang="en-US" sz="2000" b="1" smtClean="0"/>
              <a:t>Task: </a:t>
            </a:r>
            <a:r>
              <a:rPr lang="en-GB" altLang="en-US" sz="2000" smtClean="0"/>
              <a:t>Research the history of iPods to find out how their design has changed over time.</a:t>
            </a:r>
            <a:endParaRPr lang="en-US" altLang="en-US" sz="2000" b="1" smtClean="0"/>
          </a:p>
        </p:txBody>
      </p:sp>
      <p:sp>
        <p:nvSpPr>
          <p:cNvPr id="14340"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54280" name="Picture 8" descr="U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7400" y="1700213"/>
            <a:ext cx="2952750"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1" name="Picture 9" descr="(A)U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1863" y="4005263"/>
            <a:ext cx="2519362"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4280"/>
                                        </p:tgtEl>
                                        <p:attrNameLst>
                                          <p:attrName>style.visibility</p:attrName>
                                        </p:attrNameLst>
                                      </p:cBhvr>
                                      <p:to>
                                        <p:strVal val="visible"/>
                                      </p:to>
                                    </p:set>
                                    <p:animEffect transition="in" filter="fade">
                                      <p:cBhvr>
                                        <p:cTn id="7" dur="1000"/>
                                        <p:tgtEl>
                                          <p:spTgt spid="54280"/>
                                        </p:tgtEl>
                                      </p:cBhvr>
                                    </p:animEffect>
                                    <p:anim calcmode="lin" valueType="num">
                                      <p:cBhvr>
                                        <p:cTn id="8" dur="1000" fill="hold"/>
                                        <p:tgtEl>
                                          <p:spTgt spid="54280"/>
                                        </p:tgtEl>
                                        <p:attrNameLst>
                                          <p:attrName>ppt_x</p:attrName>
                                        </p:attrNameLst>
                                      </p:cBhvr>
                                      <p:tavLst>
                                        <p:tav tm="0">
                                          <p:val>
                                            <p:strVal val="#ppt_x"/>
                                          </p:val>
                                        </p:tav>
                                        <p:tav tm="100000">
                                          <p:val>
                                            <p:strVal val="#ppt_x"/>
                                          </p:val>
                                        </p:tav>
                                      </p:tavLst>
                                    </p:anim>
                                    <p:anim calcmode="lin" valueType="num">
                                      <p:cBhvr>
                                        <p:cTn id="9" dur="1000" fill="hold"/>
                                        <p:tgtEl>
                                          <p:spTgt spid="5428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42" presetClass="entr" presetSubtype="0" fill="hold" nodeType="clickEffect">
                                  <p:stCondLst>
                                    <p:cond delay="0"/>
                                  </p:stCondLst>
                                  <p:childTnLst>
                                    <p:set>
                                      <p:cBhvr>
                                        <p:cTn id="21" dur="1" fill="hold">
                                          <p:stCondLst>
                                            <p:cond delay="0"/>
                                          </p:stCondLst>
                                        </p:cTn>
                                        <p:tgtEl>
                                          <p:spTgt spid="54281"/>
                                        </p:tgtEl>
                                        <p:attrNameLst>
                                          <p:attrName>style.visibility</p:attrName>
                                        </p:attrNameLst>
                                      </p:cBhvr>
                                      <p:to>
                                        <p:strVal val="visible"/>
                                      </p:to>
                                    </p:set>
                                    <p:animEffect transition="in" filter="fade">
                                      <p:cBhvr>
                                        <p:cTn id="22" dur="1000"/>
                                        <p:tgtEl>
                                          <p:spTgt spid="54281"/>
                                        </p:tgtEl>
                                      </p:cBhvr>
                                    </p:animEffect>
                                    <p:anim calcmode="lin" valueType="num">
                                      <p:cBhvr>
                                        <p:cTn id="23" dur="1000" fill="hold"/>
                                        <p:tgtEl>
                                          <p:spTgt spid="54281"/>
                                        </p:tgtEl>
                                        <p:attrNameLst>
                                          <p:attrName>ppt_x</p:attrName>
                                        </p:attrNameLst>
                                      </p:cBhvr>
                                      <p:tavLst>
                                        <p:tav tm="0">
                                          <p:val>
                                            <p:strVal val="#ppt_x"/>
                                          </p:val>
                                        </p:tav>
                                        <p:tav tm="100000">
                                          <p:val>
                                            <p:strVal val="#ppt_x"/>
                                          </p:val>
                                        </p:tav>
                                      </p:tavLst>
                                    </p:anim>
                                    <p:anim calcmode="lin" valueType="num">
                                      <p:cBhvr>
                                        <p:cTn id="24" dur="1000" fill="hold"/>
                                        <p:tgtEl>
                                          <p:spTgt spid="54281"/>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n-US" smtClean="0"/>
              <a:t>6Rs: Rethink (1)</a:t>
            </a:r>
            <a:endParaRPr lang="en-US" altLang="en-US" smtClean="0"/>
          </a:p>
        </p:txBody>
      </p:sp>
      <p:sp>
        <p:nvSpPr>
          <p:cNvPr id="91139" name="Rectangle 3"/>
          <p:cNvSpPr>
            <a:spLocks noGrp="1" noChangeArrowheads="1"/>
          </p:cNvSpPr>
          <p:nvPr>
            <p:ph type="body" idx="1"/>
          </p:nvPr>
        </p:nvSpPr>
        <p:spPr>
          <a:xfrm>
            <a:off x="457200" y="1989138"/>
            <a:ext cx="5483225" cy="4137025"/>
          </a:xfrm>
        </p:spPr>
        <p:txBody>
          <a:bodyPr/>
          <a:lstStyle/>
          <a:p>
            <a:r>
              <a:rPr lang="en-GB" altLang="en-US" sz="1800" smtClean="0"/>
              <a:t>We need to rethink the way we use our planet, what energy we are using, and how. </a:t>
            </a:r>
          </a:p>
          <a:p>
            <a:r>
              <a:rPr lang="en-GB" altLang="en-US" sz="1800" smtClean="0"/>
              <a:t>For example, many companies are now producing energy-saving light bulbs. </a:t>
            </a:r>
          </a:p>
          <a:p>
            <a:r>
              <a:rPr lang="en-GB" altLang="en-US" sz="1800" smtClean="0"/>
              <a:t>The government also advises us on how to use the energy in our house. </a:t>
            </a:r>
          </a:p>
          <a:p>
            <a:r>
              <a:rPr lang="en-GB" altLang="en-US" sz="1800" smtClean="0"/>
              <a:t>How can you reduce energy consumption?</a:t>
            </a:r>
          </a:p>
          <a:p>
            <a:pPr>
              <a:buFontTx/>
              <a:buNone/>
            </a:pPr>
            <a:endParaRPr lang="en-GB" altLang="en-US" sz="1800" smtClean="0"/>
          </a:p>
          <a:p>
            <a:pPr>
              <a:buFontTx/>
              <a:buNone/>
            </a:pPr>
            <a:r>
              <a:rPr lang="en-GB" altLang="en-US" sz="1800" smtClean="0"/>
              <a:t>You could:</a:t>
            </a:r>
          </a:p>
          <a:p>
            <a:r>
              <a:rPr lang="en-GB" altLang="en-US" sz="1800" smtClean="0"/>
              <a:t>switch lights off when you are out of the room.</a:t>
            </a:r>
          </a:p>
          <a:p>
            <a:r>
              <a:rPr lang="en-GB" altLang="en-US" sz="1800" smtClean="0"/>
              <a:t>switch your TV off; don’t leave it on standby.</a:t>
            </a:r>
          </a:p>
          <a:p>
            <a:r>
              <a:rPr lang="en-GB" altLang="en-US" sz="1800" smtClean="0"/>
              <a:t>insulate your loft with a thicker layer of lagging.</a:t>
            </a:r>
            <a:endParaRPr lang="en-US" altLang="en-US" sz="1800" smtClean="0"/>
          </a:p>
        </p:txBody>
      </p:sp>
      <p:sp>
        <p:nvSpPr>
          <p:cNvPr id="15364"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1142" name="Picture 6" descr="U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7400" y="1844675"/>
            <a:ext cx="2787650"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91142"/>
                                        </p:tgtEl>
                                        <p:attrNameLst>
                                          <p:attrName>style.visibility</p:attrName>
                                        </p:attrNameLst>
                                      </p:cBhvr>
                                      <p:to>
                                        <p:strVal val="visible"/>
                                      </p:to>
                                    </p:set>
                                    <p:animEffect transition="in" filter="fade">
                                      <p:cBhvr>
                                        <p:cTn id="7" dur="1000"/>
                                        <p:tgtEl>
                                          <p:spTgt spid="91142"/>
                                        </p:tgtEl>
                                      </p:cBhvr>
                                    </p:animEffect>
                                    <p:anim calcmode="lin" valueType="num">
                                      <p:cBhvr>
                                        <p:cTn id="8" dur="1000" fill="hold"/>
                                        <p:tgtEl>
                                          <p:spTgt spid="91142"/>
                                        </p:tgtEl>
                                        <p:attrNameLst>
                                          <p:attrName>ppt_x</p:attrName>
                                        </p:attrNameLst>
                                      </p:cBhvr>
                                      <p:tavLst>
                                        <p:tav tm="0">
                                          <p:val>
                                            <p:strVal val="#ppt_x"/>
                                          </p:val>
                                        </p:tav>
                                        <p:tav tm="100000">
                                          <p:val>
                                            <p:strVal val="#ppt_x"/>
                                          </p:val>
                                        </p:tav>
                                      </p:tavLst>
                                    </p:anim>
                                    <p:anim calcmode="lin" valueType="num">
                                      <p:cBhvr>
                                        <p:cTn id="9" dur="900" decel="100000" fill="hold"/>
                                        <p:tgtEl>
                                          <p:spTgt spid="9114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114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1139">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1139">
                                            <p:txEl>
                                              <p:pRg st="6" end="6"/>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1139">
                                            <p:txEl>
                                              <p:pRg st="7" end="7"/>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11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smtClean="0"/>
              <a:t>6Rs: Rethink (2)</a:t>
            </a:r>
            <a:endParaRPr lang="en-US" altLang="en-US" smtClean="0"/>
          </a:p>
        </p:txBody>
      </p:sp>
      <p:sp>
        <p:nvSpPr>
          <p:cNvPr id="92163" name="Rectangle 3"/>
          <p:cNvSpPr>
            <a:spLocks noGrp="1" noChangeArrowheads="1"/>
          </p:cNvSpPr>
          <p:nvPr>
            <p:ph type="body" idx="1"/>
          </p:nvPr>
        </p:nvSpPr>
        <p:spPr>
          <a:xfrm>
            <a:off x="457200" y="1989138"/>
            <a:ext cx="4475163" cy="2952750"/>
          </a:xfrm>
        </p:spPr>
        <p:txBody>
          <a:bodyPr/>
          <a:lstStyle/>
          <a:p>
            <a:r>
              <a:rPr lang="en-GB" altLang="en-US" sz="2000" smtClean="0"/>
              <a:t>Biotechnology helps produce trees that grow quickly, and improves the quantity of high-quality trees.</a:t>
            </a:r>
          </a:p>
          <a:p>
            <a:r>
              <a:rPr lang="en-GB" altLang="en-US" sz="2000" smtClean="0"/>
              <a:t>Through biotechnology, scientists introduce additional desirable traits to trees to produce even more benefits, such as insect protection, disease resistance, faster growth and more stability.</a:t>
            </a:r>
            <a:endParaRPr lang="en-US" altLang="en-US" sz="2000" smtClean="0"/>
          </a:p>
        </p:txBody>
      </p:sp>
      <p:sp>
        <p:nvSpPr>
          <p:cNvPr id="92165" name="Rectangle 5"/>
          <p:cNvSpPr>
            <a:spLocks noChangeArrowheads="1"/>
          </p:cNvSpPr>
          <p:nvPr/>
        </p:nvSpPr>
        <p:spPr bwMode="auto">
          <a:xfrm>
            <a:off x="468313" y="4868863"/>
            <a:ext cx="835183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r>
              <a:rPr lang="en-GB" altLang="en-US" sz="2000"/>
              <a:t>Forest and tree biotechnology research provides promising tools that can benefit forest growth and promote sustainable development, growing more wood on less land.</a:t>
            </a:r>
            <a:endParaRPr lang="en-US" altLang="en-US" sz="2000"/>
          </a:p>
          <a:p>
            <a:endParaRPr lang="en-US" altLang="en-US" sz="2000"/>
          </a:p>
        </p:txBody>
      </p:sp>
      <p:sp>
        <p:nvSpPr>
          <p:cNvPr id="16389"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2167" name="Picture 7" descr="U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3800" y="2133600"/>
            <a:ext cx="38893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92167"/>
                                        </p:tgtEl>
                                        <p:attrNameLst>
                                          <p:attrName>style.visibility</p:attrName>
                                        </p:attrNameLst>
                                      </p:cBhvr>
                                      <p:to>
                                        <p:strVal val="visible"/>
                                      </p:to>
                                    </p:set>
                                    <p:animEffect transition="in" filter="fade">
                                      <p:cBhvr>
                                        <p:cTn id="7" dur="1000"/>
                                        <p:tgtEl>
                                          <p:spTgt spid="92167"/>
                                        </p:tgtEl>
                                      </p:cBhvr>
                                    </p:animEffect>
                                    <p:anim calcmode="lin" valueType="num">
                                      <p:cBhvr>
                                        <p:cTn id="8" dur="1000" fill="hold"/>
                                        <p:tgtEl>
                                          <p:spTgt spid="92167"/>
                                        </p:tgtEl>
                                        <p:attrNameLst>
                                          <p:attrName>ppt_x</p:attrName>
                                        </p:attrNameLst>
                                      </p:cBhvr>
                                      <p:tavLst>
                                        <p:tav tm="0">
                                          <p:val>
                                            <p:strVal val="#ppt_x"/>
                                          </p:val>
                                        </p:tav>
                                        <p:tav tm="100000">
                                          <p:val>
                                            <p:strVal val="#ppt_x"/>
                                          </p:val>
                                        </p:tav>
                                      </p:tavLst>
                                    </p:anim>
                                    <p:anim calcmode="lin" valueType="num">
                                      <p:cBhvr>
                                        <p:cTn id="9" dur="1000" fill="hold"/>
                                        <p:tgtEl>
                                          <p:spTgt spid="9216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921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921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6Rs: Refuse</a:t>
            </a:r>
            <a:endParaRPr lang="en-US" altLang="en-US" smtClean="0"/>
          </a:p>
        </p:txBody>
      </p:sp>
      <p:sp>
        <p:nvSpPr>
          <p:cNvPr id="57347" name="Rectangle 3"/>
          <p:cNvSpPr>
            <a:spLocks noGrp="1" noChangeArrowheads="1"/>
          </p:cNvSpPr>
          <p:nvPr>
            <p:ph type="body" idx="1"/>
          </p:nvPr>
        </p:nvSpPr>
        <p:spPr>
          <a:xfrm>
            <a:off x="457200" y="1989138"/>
            <a:ext cx="3898900" cy="4137025"/>
          </a:xfrm>
        </p:spPr>
        <p:txBody>
          <a:bodyPr/>
          <a:lstStyle/>
          <a:p>
            <a:pPr>
              <a:lnSpc>
                <a:spcPct val="90000"/>
              </a:lnSpc>
            </a:pPr>
            <a:r>
              <a:rPr lang="en-GB" altLang="en-US" sz="2000" smtClean="0"/>
              <a:t>Rubbish sites are changing to accommodate our waste. </a:t>
            </a:r>
          </a:p>
          <a:p>
            <a:pPr>
              <a:lnSpc>
                <a:spcPct val="90000"/>
              </a:lnSpc>
            </a:pPr>
            <a:r>
              <a:rPr lang="en-GB" altLang="en-US" sz="2000" smtClean="0"/>
              <a:t>If you go to your local tip, you will find they will have different sections, according to the waste you take in.</a:t>
            </a:r>
          </a:p>
          <a:p>
            <a:pPr>
              <a:lnSpc>
                <a:spcPct val="90000"/>
              </a:lnSpc>
            </a:pPr>
            <a:r>
              <a:rPr lang="en-GB" altLang="en-US" sz="2000" smtClean="0"/>
              <a:t>For example: </a:t>
            </a:r>
          </a:p>
          <a:p>
            <a:pPr>
              <a:lnSpc>
                <a:spcPct val="90000"/>
              </a:lnSpc>
              <a:buFontTx/>
              <a:buNone/>
            </a:pPr>
            <a:r>
              <a:rPr lang="en-GB" altLang="en-US" sz="2000" smtClean="0"/>
              <a:t>	</a:t>
            </a:r>
            <a:r>
              <a:rPr lang="en-GB" altLang="en-US" sz="2000" smtClean="0">
                <a:cs typeface="Arial" panose="020B0604020202020204" pitchFamily="34" charset="0"/>
              </a:rPr>
              <a:t>– </a:t>
            </a:r>
            <a:r>
              <a:rPr lang="en-GB" altLang="en-US" sz="2000" smtClean="0"/>
              <a:t>computers</a:t>
            </a:r>
          </a:p>
          <a:p>
            <a:pPr>
              <a:lnSpc>
                <a:spcPct val="90000"/>
              </a:lnSpc>
              <a:buFontTx/>
              <a:buNone/>
            </a:pPr>
            <a:r>
              <a:rPr lang="en-GB" altLang="en-US" sz="2000" smtClean="0"/>
              <a:t>	</a:t>
            </a:r>
            <a:r>
              <a:rPr lang="en-GB" altLang="en-US" sz="2000" smtClean="0">
                <a:cs typeface="Arial" panose="020B0604020202020204" pitchFamily="34" charset="0"/>
              </a:rPr>
              <a:t>– </a:t>
            </a:r>
            <a:r>
              <a:rPr lang="en-GB" altLang="en-US" sz="2000" smtClean="0"/>
              <a:t>fridges and freezers</a:t>
            </a:r>
          </a:p>
          <a:p>
            <a:pPr>
              <a:lnSpc>
                <a:spcPct val="90000"/>
              </a:lnSpc>
              <a:buFontTx/>
              <a:buNone/>
            </a:pPr>
            <a:r>
              <a:rPr lang="en-GB" altLang="en-US" sz="2000" smtClean="0"/>
              <a:t>	</a:t>
            </a:r>
            <a:r>
              <a:rPr lang="en-GB" altLang="en-US" sz="2000" smtClean="0">
                <a:cs typeface="Arial" panose="020B0604020202020204" pitchFamily="34" charset="0"/>
              </a:rPr>
              <a:t>– </a:t>
            </a:r>
            <a:r>
              <a:rPr lang="en-GB" altLang="en-US" sz="2000" smtClean="0"/>
              <a:t>household waste</a:t>
            </a:r>
          </a:p>
          <a:p>
            <a:pPr>
              <a:lnSpc>
                <a:spcPct val="90000"/>
              </a:lnSpc>
              <a:buFontTx/>
              <a:buNone/>
            </a:pPr>
            <a:r>
              <a:rPr lang="en-GB" altLang="en-US" sz="2000" smtClean="0"/>
              <a:t>	</a:t>
            </a:r>
            <a:r>
              <a:rPr lang="en-GB" altLang="en-US" sz="2000" smtClean="0">
                <a:cs typeface="Arial" panose="020B0604020202020204" pitchFamily="34" charset="0"/>
              </a:rPr>
              <a:t>– </a:t>
            </a:r>
            <a:r>
              <a:rPr lang="en-GB" altLang="en-US" sz="2000" smtClean="0"/>
              <a:t>card</a:t>
            </a:r>
          </a:p>
          <a:p>
            <a:pPr>
              <a:lnSpc>
                <a:spcPct val="90000"/>
              </a:lnSpc>
              <a:buFontTx/>
              <a:buNone/>
            </a:pPr>
            <a:r>
              <a:rPr lang="en-GB" altLang="en-US" sz="2000" smtClean="0"/>
              <a:t>	</a:t>
            </a:r>
            <a:r>
              <a:rPr lang="en-GB" altLang="en-US" sz="2000" smtClean="0">
                <a:cs typeface="Arial" panose="020B0604020202020204" pitchFamily="34" charset="0"/>
              </a:rPr>
              <a:t>– </a:t>
            </a:r>
            <a:r>
              <a:rPr lang="en-GB" altLang="en-US" sz="2000" smtClean="0"/>
              <a:t>bottles.</a:t>
            </a:r>
          </a:p>
        </p:txBody>
      </p:sp>
      <p:sp>
        <p:nvSpPr>
          <p:cNvPr id="17412"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57354" name="Rectangle 10"/>
          <p:cNvSpPr>
            <a:spLocks noChangeArrowheads="1"/>
          </p:cNvSpPr>
          <p:nvPr/>
        </p:nvSpPr>
        <p:spPr bwMode="auto">
          <a:xfrm>
            <a:off x="3995738" y="5300663"/>
            <a:ext cx="4781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nSpc>
                <a:spcPct val="90000"/>
              </a:lnSpc>
              <a:buFontTx/>
              <a:buNone/>
            </a:pPr>
            <a:r>
              <a:rPr lang="en-GB" altLang="en-US" sz="2000" b="1">
                <a:solidFill>
                  <a:srgbClr val="EC0A86"/>
                </a:solidFill>
              </a:rPr>
              <a:t>What other sections can you think of?</a:t>
            </a:r>
          </a:p>
        </p:txBody>
      </p:sp>
      <p:pic>
        <p:nvPicPr>
          <p:cNvPr id="57355" name="Picture 11" descr="U2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538" y="2060575"/>
            <a:ext cx="446405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7355"/>
                                        </p:tgtEl>
                                        <p:attrNameLst>
                                          <p:attrName>style.visibility</p:attrName>
                                        </p:attrNameLst>
                                      </p:cBhvr>
                                      <p:to>
                                        <p:strVal val="visible"/>
                                      </p:to>
                                    </p:set>
                                    <p:anim calcmode="lin" valueType="num">
                                      <p:cBhvr>
                                        <p:cTn id="7" dur="1000" fill="hold"/>
                                        <p:tgtEl>
                                          <p:spTgt spid="57355"/>
                                        </p:tgtEl>
                                        <p:attrNameLst>
                                          <p:attrName>ppt_x</p:attrName>
                                        </p:attrNameLst>
                                      </p:cBhvr>
                                      <p:tavLst>
                                        <p:tav tm="0">
                                          <p:val>
                                            <p:strVal val="#ppt_x-.2"/>
                                          </p:val>
                                        </p:tav>
                                        <p:tav tm="100000">
                                          <p:val>
                                            <p:strVal val="#ppt_x"/>
                                          </p:val>
                                        </p:tav>
                                      </p:tavLst>
                                    </p:anim>
                                    <p:anim calcmode="lin" valueType="num">
                                      <p:cBhvr>
                                        <p:cTn id="8" dur="1000" fill="hold"/>
                                        <p:tgtEl>
                                          <p:spTgt spid="5735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735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7347">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7347">
                                            <p:txEl>
                                              <p:pRg st="6" end="6"/>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7347">
                                            <p:txEl>
                                              <p:pRg st="7" end="7"/>
                                            </p:txEl>
                                          </p:spTgt>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7354"/>
                                        </p:tgtEl>
                                        <p:attrNameLst>
                                          <p:attrName>style.visibility</p:attrName>
                                        </p:attrNameLst>
                                      </p:cBhvr>
                                      <p:to>
                                        <p:strVal val="visible"/>
                                      </p:to>
                                    </p:set>
                                    <p:animEffect transition="in" filter="fade">
                                      <p:cBhvr>
                                        <p:cTn id="46" dur="1000"/>
                                        <p:tgtEl>
                                          <p:spTgt spid="57354"/>
                                        </p:tgtEl>
                                      </p:cBhvr>
                                    </p:animEffect>
                                    <p:anim calcmode="lin" valueType="num">
                                      <p:cBhvr>
                                        <p:cTn id="47" dur="1000" fill="hold"/>
                                        <p:tgtEl>
                                          <p:spTgt spid="57354"/>
                                        </p:tgtEl>
                                        <p:attrNameLst>
                                          <p:attrName>ppt_x</p:attrName>
                                        </p:attrNameLst>
                                      </p:cBhvr>
                                      <p:tavLst>
                                        <p:tav tm="0">
                                          <p:val>
                                            <p:strVal val="#ppt_x"/>
                                          </p:val>
                                        </p:tav>
                                        <p:tav tm="100000">
                                          <p:val>
                                            <p:strVal val="#ppt_x"/>
                                          </p:val>
                                        </p:tav>
                                      </p:tavLst>
                                    </p:anim>
                                    <p:anim calcmode="lin" valueType="num">
                                      <p:cBhvr>
                                        <p:cTn id="48" dur="1000" fill="hold"/>
                                        <p:tgtEl>
                                          <p:spTgt spid="573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P spid="573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Natural resources</a:t>
            </a:r>
            <a:endParaRPr lang="en-US" altLang="en-US" smtClean="0"/>
          </a:p>
        </p:txBody>
      </p:sp>
      <p:sp>
        <p:nvSpPr>
          <p:cNvPr id="69635" name="Rectangle 3"/>
          <p:cNvSpPr>
            <a:spLocks noGrp="1" noChangeArrowheads="1"/>
          </p:cNvSpPr>
          <p:nvPr>
            <p:ph type="body" idx="1"/>
          </p:nvPr>
        </p:nvSpPr>
        <p:spPr/>
        <p:txBody>
          <a:bodyPr/>
          <a:lstStyle/>
          <a:p>
            <a:r>
              <a:rPr lang="en-GB" altLang="en-US" sz="2000" smtClean="0"/>
              <a:t>Our natural resources are said to be running out.</a:t>
            </a:r>
          </a:p>
          <a:p>
            <a:r>
              <a:rPr lang="en-GB" altLang="en-US" sz="2000" smtClean="0"/>
              <a:t>We need to be careful how we use them, and be aware of how long we have left before they run out.</a:t>
            </a:r>
          </a:p>
          <a:p>
            <a:r>
              <a:rPr lang="en-GB" altLang="en-US" sz="2000" smtClean="0"/>
              <a:t>Natural resources can be conserved, and the amount of pollution we emit into the atmosphere reduced, by using renewable forms of energy such as wind, solar, tidal and geothermal.</a:t>
            </a:r>
          </a:p>
          <a:p>
            <a:r>
              <a:rPr lang="en-GB" altLang="en-US" sz="2000" smtClean="0"/>
              <a:t>If you can show consideration of the 6Rs in your controlled assessment, and the potential impact of your product on the environment then you will gain high marks.</a:t>
            </a:r>
          </a:p>
          <a:p>
            <a:r>
              <a:rPr lang="en-GB" altLang="en-US" sz="2000" smtClean="0"/>
              <a:t>Every product uses resources of some sort - you need to show understanding of the wider consequences of your choice or materials in your products.</a:t>
            </a:r>
            <a:endParaRPr lang="en-US" altLang="en-US" sz="2000" smtClean="0"/>
          </a:p>
        </p:txBody>
      </p:sp>
      <p:sp>
        <p:nvSpPr>
          <p:cNvPr id="18436"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6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63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6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Task</a:t>
            </a:r>
            <a:endParaRPr lang="en-US" altLang="en-US" smtClean="0"/>
          </a:p>
        </p:txBody>
      </p:sp>
      <p:sp>
        <p:nvSpPr>
          <p:cNvPr id="78851" name="Rectangle 3"/>
          <p:cNvSpPr>
            <a:spLocks noGrp="1" noChangeArrowheads="1"/>
          </p:cNvSpPr>
          <p:nvPr>
            <p:ph type="body" idx="1"/>
          </p:nvPr>
        </p:nvSpPr>
        <p:spPr/>
        <p:txBody>
          <a:bodyPr/>
          <a:lstStyle/>
          <a:p>
            <a:pPr eaLnBrk="1" hangingPunct="1">
              <a:spcBef>
                <a:spcPct val="0"/>
              </a:spcBef>
            </a:pPr>
            <a:r>
              <a:rPr lang="en-GB" altLang="en-US" sz="2000" smtClean="0"/>
              <a:t>Look at your carbon footprint in terms of your use of materials and energy.</a:t>
            </a:r>
          </a:p>
          <a:p>
            <a:pPr eaLnBrk="1" hangingPunct="1">
              <a:spcBef>
                <a:spcPct val="0"/>
              </a:spcBef>
              <a:buClrTx/>
              <a:buFontTx/>
              <a:buNone/>
            </a:pPr>
            <a:endParaRPr lang="en-GB" altLang="en-US" sz="2000" smtClean="0"/>
          </a:p>
          <a:p>
            <a:r>
              <a:rPr lang="en-GB" altLang="en-US" sz="2000" smtClean="0"/>
              <a:t>Go to </a:t>
            </a:r>
            <a:r>
              <a:rPr lang="en-GB" altLang="en-US" sz="2000" b="1" u="sng" smtClean="0">
                <a:hlinkClick r:id="rId2"/>
              </a:rPr>
              <a:t>http://www.carbonfootprint.com/calculator.aspx</a:t>
            </a:r>
            <a:endParaRPr lang="en-GB" altLang="en-US" sz="2000" b="1" u="sng" smtClean="0"/>
          </a:p>
          <a:p>
            <a:endParaRPr lang="en-GB" altLang="en-US" sz="2000" b="1" smtClean="0"/>
          </a:p>
          <a:p>
            <a:r>
              <a:rPr lang="en-GB" altLang="en-US" sz="2000" smtClean="0"/>
              <a:t>This will help to calculate your carbon footprint.</a:t>
            </a:r>
          </a:p>
          <a:p>
            <a:r>
              <a:rPr lang="en-GB" altLang="en-US" sz="2000" smtClean="0"/>
              <a:t>You will probably need some details from whoever pays the household bills.</a:t>
            </a:r>
          </a:p>
          <a:p>
            <a:r>
              <a:rPr lang="en-GB" altLang="en-US" sz="2000" smtClean="0"/>
              <a:t>How can you reduce your footprint?</a:t>
            </a:r>
            <a:endParaRPr lang="en-US" altLang="en-US" sz="2000" smtClean="0"/>
          </a:p>
        </p:txBody>
      </p:sp>
      <p:sp>
        <p:nvSpPr>
          <p:cNvPr id="19460"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8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8851">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8851">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8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smtClean="0"/>
              <a:t>Summary</a:t>
            </a:r>
            <a:endParaRPr lang="en-US" altLang="en-US" smtClean="0"/>
          </a:p>
        </p:txBody>
      </p:sp>
      <p:sp>
        <p:nvSpPr>
          <p:cNvPr id="59395" name="Rectangle 3"/>
          <p:cNvSpPr>
            <a:spLocks noGrp="1" noChangeArrowheads="1"/>
          </p:cNvSpPr>
          <p:nvPr>
            <p:ph type="body" idx="1"/>
          </p:nvPr>
        </p:nvSpPr>
        <p:spPr/>
        <p:txBody>
          <a:bodyPr/>
          <a:lstStyle/>
          <a:p>
            <a:pPr>
              <a:lnSpc>
                <a:spcPct val="90000"/>
              </a:lnSpc>
            </a:pPr>
            <a:r>
              <a:rPr lang="en-GB" altLang="en-US" sz="2000" smtClean="0"/>
              <a:t>We have looked at many issues surrounding the environmental and sustainability debate. And that is what it is </a:t>
            </a:r>
            <a:r>
              <a:rPr lang="en-GB" altLang="en-US" sz="2000" smtClean="0">
                <a:cs typeface="Arial" panose="020B0604020202020204" pitchFamily="34" charset="0"/>
              </a:rPr>
              <a:t>–</a:t>
            </a:r>
            <a:r>
              <a:rPr lang="en-GB" altLang="en-US" sz="2000" smtClean="0"/>
              <a:t> a debate. </a:t>
            </a:r>
          </a:p>
          <a:p>
            <a:pPr>
              <a:lnSpc>
                <a:spcPct val="90000"/>
              </a:lnSpc>
            </a:pPr>
            <a:r>
              <a:rPr lang="en-GB" altLang="en-US" sz="2000" smtClean="0"/>
              <a:t>No one truly knows whether global warming is caused by us, or whether it is the planet in a natural cycle. </a:t>
            </a:r>
          </a:p>
          <a:p>
            <a:pPr>
              <a:lnSpc>
                <a:spcPct val="90000"/>
              </a:lnSpc>
            </a:pPr>
            <a:r>
              <a:rPr lang="en-GB" altLang="en-US" sz="2000" smtClean="0"/>
              <a:t>However, the evidence seems to suggest we are contributing. </a:t>
            </a:r>
          </a:p>
          <a:p>
            <a:pPr>
              <a:lnSpc>
                <a:spcPct val="90000"/>
              </a:lnSpc>
            </a:pPr>
            <a:r>
              <a:rPr lang="en-GB" altLang="en-US" sz="2000" smtClean="0"/>
              <a:t>Do your own research, and make up your own mind – where do you stand?</a:t>
            </a:r>
          </a:p>
          <a:p>
            <a:pPr>
              <a:lnSpc>
                <a:spcPct val="90000"/>
              </a:lnSpc>
            </a:pPr>
            <a:r>
              <a:rPr lang="en-GB" altLang="en-US" sz="2000" smtClean="0"/>
              <a:t>You can do further research on this by using the Internet, magazines, newspapers and other resources.</a:t>
            </a:r>
          </a:p>
          <a:p>
            <a:pPr>
              <a:lnSpc>
                <a:spcPct val="90000"/>
              </a:lnSpc>
            </a:pPr>
            <a:endParaRPr lang="en-US" altLang="en-US" sz="2000" smtClean="0"/>
          </a:p>
        </p:txBody>
      </p:sp>
      <p:sp>
        <p:nvSpPr>
          <p:cNvPr id="20484"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43011" name="Rectangle 3"/>
          <p:cNvSpPr>
            <a:spLocks noGrp="1" noChangeArrowheads="1"/>
          </p:cNvSpPr>
          <p:nvPr>
            <p:ph type="body" idx="1"/>
          </p:nvPr>
        </p:nvSpPr>
        <p:spPr>
          <a:xfrm>
            <a:off x="457200" y="1989138"/>
            <a:ext cx="3970338" cy="4137025"/>
          </a:xfrm>
        </p:spPr>
        <p:txBody>
          <a:bodyPr/>
          <a:lstStyle/>
          <a:p>
            <a:pPr marL="358775" indent="-358775"/>
            <a:r>
              <a:rPr lang="en-GB" altLang="en-US" sz="2000" smtClean="0"/>
              <a:t>In this lesson we shall be looking at many aspects of sustainability and environmental issues. </a:t>
            </a:r>
          </a:p>
          <a:p>
            <a:pPr marL="358775" indent="-358775"/>
            <a:r>
              <a:rPr lang="en-GB" altLang="en-US" sz="2000" smtClean="0"/>
              <a:t>The way we design products is important. No product will be used for ever.</a:t>
            </a:r>
          </a:p>
          <a:p>
            <a:pPr marL="358775" indent="-358775"/>
            <a:r>
              <a:rPr lang="en-GB" altLang="en-US" sz="2000" smtClean="0"/>
              <a:t>A good designer thinks about what will happen to the product, and the materials it is made from, after it has finished being used.</a:t>
            </a:r>
          </a:p>
          <a:p>
            <a:pPr marL="358775" indent="-358775"/>
            <a:endParaRPr lang="en-US" altLang="en-US" sz="2000" smtClean="0"/>
          </a:p>
        </p:txBody>
      </p:sp>
      <p:sp>
        <p:nvSpPr>
          <p:cNvPr id="3076"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43019" name="Picture 11" descr="U20-penp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2363" y="1484313"/>
            <a:ext cx="351155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3019"/>
                                        </p:tgtEl>
                                        <p:attrNameLst>
                                          <p:attrName>style.visibility</p:attrName>
                                        </p:attrNameLst>
                                      </p:cBhvr>
                                      <p:to>
                                        <p:strVal val="visible"/>
                                      </p:to>
                                    </p:set>
                                    <p:animEffect transition="in" filter="wipe(down)">
                                      <p:cBhvr>
                                        <p:cTn id="7" dur="580">
                                          <p:stCondLst>
                                            <p:cond delay="0"/>
                                          </p:stCondLst>
                                        </p:cTn>
                                        <p:tgtEl>
                                          <p:spTgt spid="43019"/>
                                        </p:tgtEl>
                                      </p:cBhvr>
                                    </p:animEffect>
                                    <p:anim calcmode="lin" valueType="num">
                                      <p:cBhvr>
                                        <p:cTn id="8" dur="1822" tmFilter="0,0; 0.14,0.36; 0.43,0.73; 0.71,0.91; 1.0,1.0">
                                          <p:stCondLst>
                                            <p:cond delay="0"/>
                                          </p:stCondLst>
                                        </p:cTn>
                                        <p:tgtEl>
                                          <p:spTgt spid="430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30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30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30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3019"/>
                                        </p:tgtEl>
                                        <p:attrNameLst>
                                          <p:attrName>ppt_y</p:attrName>
                                        </p:attrNameLst>
                                      </p:cBhvr>
                                      <p:tavLst>
                                        <p:tav tm="0" fmla="#ppt_y-sin(pi*$)/81">
                                          <p:val>
                                            <p:fltVal val="0"/>
                                          </p:val>
                                        </p:tav>
                                        <p:tav tm="100000">
                                          <p:val>
                                            <p:fltVal val="1"/>
                                          </p:val>
                                        </p:tav>
                                      </p:tavLst>
                                    </p:anim>
                                    <p:animScale>
                                      <p:cBhvr>
                                        <p:cTn id="13" dur="26">
                                          <p:stCondLst>
                                            <p:cond delay="650"/>
                                          </p:stCondLst>
                                        </p:cTn>
                                        <p:tgtEl>
                                          <p:spTgt spid="43019"/>
                                        </p:tgtEl>
                                      </p:cBhvr>
                                      <p:to x="100000" y="60000"/>
                                    </p:animScale>
                                    <p:animScale>
                                      <p:cBhvr>
                                        <p:cTn id="14" dur="166" decel="50000">
                                          <p:stCondLst>
                                            <p:cond delay="676"/>
                                          </p:stCondLst>
                                        </p:cTn>
                                        <p:tgtEl>
                                          <p:spTgt spid="43019"/>
                                        </p:tgtEl>
                                      </p:cBhvr>
                                      <p:to x="100000" y="100000"/>
                                    </p:animScale>
                                    <p:animScale>
                                      <p:cBhvr>
                                        <p:cTn id="15" dur="26">
                                          <p:stCondLst>
                                            <p:cond delay="1312"/>
                                          </p:stCondLst>
                                        </p:cTn>
                                        <p:tgtEl>
                                          <p:spTgt spid="43019"/>
                                        </p:tgtEl>
                                      </p:cBhvr>
                                      <p:to x="100000" y="80000"/>
                                    </p:animScale>
                                    <p:animScale>
                                      <p:cBhvr>
                                        <p:cTn id="16" dur="166" decel="50000">
                                          <p:stCondLst>
                                            <p:cond delay="1338"/>
                                          </p:stCondLst>
                                        </p:cTn>
                                        <p:tgtEl>
                                          <p:spTgt spid="43019"/>
                                        </p:tgtEl>
                                      </p:cBhvr>
                                      <p:to x="100000" y="100000"/>
                                    </p:animScale>
                                    <p:animScale>
                                      <p:cBhvr>
                                        <p:cTn id="17" dur="26">
                                          <p:stCondLst>
                                            <p:cond delay="1642"/>
                                          </p:stCondLst>
                                        </p:cTn>
                                        <p:tgtEl>
                                          <p:spTgt spid="43019"/>
                                        </p:tgtEl>
                                      </p:cBhvr>
                                      <p:to x="100000" y="90000"/>
                                    </p:animScale>
                                    <p:animScale>
                                      <p:cBhvr>
                                        <p:cTn id="18" dur="166" decel="50000">
                                          <p:stCondLst>
                                            <p:cond delay="1668"/>
                                          </p:stCondLst>
                                        </p:cTn>
                                        <p:tgtEl>
                                          <p:spTgt spid="43019"/>
                                        </p:tgtEl>
                                      </p:cBhvr>
                                      <p:to x="100000" y="100000"/>
                                    </p:animScale>
                                    <p:animScale>
                                      <p:cBhvr>
                                        <p:cTn id="19" dur="26">
                                          <p:stCondLst>
                                            <p:cond delay="1808"/>
                                          </p:stCondLst>
                                        </p:cTn>
                                        <p:tgtEl>
                                          <p:spTgt spid="43019"/>
                                        </p:tgtEl>
                                      </p:cBhvr>
                                      <p:to x="100000" y="95000"/>
                                    </p:animScale>
                                    <p:animScale>
                                      <p:cBhvr>
                                        <p:cTn id="20" dur="166" decel="50000">
                                          <p:stCondLst>
                                            <p:cond delay="1834"/>
                                          </p:stCondLst>
                                        </p:cTn>
                                        <p:tgtEl>
                                          <p:spTgt spid="4301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idx="1"/>
          </p:nvPr>
        </p:nvSpPr>
        <p:spPr>
          <a:xfrm>
            <a:off x="395288" y="1989138"/>
            <a:ext cx="8064500" cy="4137025"/>
          </a:xfrm>
        </p:spPr>
        <p:txBody>
          <a:bodyPr/>
          <a:lstStyle/>
          <a:p>
            <a:pPr>
              <a:lnSpc>
                <a:spcPct val="90000"/>
              </a:lnSpc>
            </a:pPr>
            <a:r>
              <a:rPr lang="en-GB" altLang="en-US" sz="2000" smtClean="0"/>
              <a:t>How many things did you throw away yesterday?</a:t>
            </a:r>
          </a:p>
          <a:p>
            <a:pPr>
              <a:lnSpc>
                <a:spcPct val="90000"/>
              </a:lnSpc>
            </a:pPr>
            <a:r>
              <a:rPr lang="en-GB" altLang="en-US" sz="2000" smtClean="0"/>
              <a:t>Try to think of how many things you threw in the bin. List them if you can.</a:t>
            </a:r>
          </a:p>
          <a:p>
            <a:pPr>
              <a:lnSpc>
                <a:spcPct val="90000"/>
              </a:lnSpc>
            </a:pPr>
            <a:r>
              <a:rPr lang="en-GB" altLang="en-US" sz="2000" smtClean="0"/>
              <a:t>Now think about each one.</a:t>
            </a:r>
          </a:p>
          <a:p>
            <a:pPr>
              <a:lnSpc>
                <a:spcPct val="90000"/>
              </a:lnSpc>
            </a:pPr>
            <a:r>
              <a:rPr lang="en-GB" altLang="en-US" sz="2000" smtClean="0"/>
              <a:t>Could you have reused it?</a:t>
            </a:r>
          </a:p>
          <a:p>
            <a:pPr>
              <a:lnSpc>
                <a:spcPct val="90000"/>
              </a:lnSpc>
            </a:pPr>
            <a:r>
              <a:rPr lang="en-GB" altLang="en-US" sz="2000" smtClean="0"/>
              <a:t>Could it have been made smaller or less wasteful?</a:t>
            </a:r>
          </a:p>
          <a:p>
            <a:pPr>
              <a:lnSpc>
                <a:spcPct val="90000"/>
              </a:lnSpc>
            </a:pPr>
            <a:r>
              <a:rPr lang="en-GB" altLang="en-US" sz="2000" smtClean="0"/>
              <a:t>Work out how much the material weighs.</a:t>
            </a:r>
          </a:p>
          <a:p>
            <a:pPr>
              <a:lnSpc>
                <a:spcPct val="90000"/>
              </a:lnSpc>
            </a:pPr>
            <a:r>
              <a:rPr lang="en-GB" altLang="en-US" sz="2000" smtClean="0"/>
              <a:t>Now multiply it by 365 </a:t>
            </a:r>
            <a:r>
              <a:rPr lang="en-GB" altLang="en-US" sz="2000" smtClean="0">
                <a:cs typeface="Arial" panose="020B0604020202020204" pitchFamily="34" charset="0"/>
              </a:rPr>
              <a:t>– </a:t>
            </a:r>
            <a:r>
              <a:rPr lang="en-GB" altLang="en-US" sz="2000" smtClean="0"/>
              <a:t>this is the amount you throw away per year.</a:t>
            </a:r>
          </a:p>
          <a:p>
            <a:pPr>
              <a:lnSpc>
                <a:spcPct val="90000"/>
              </a:lnSpc>
            </a:pPr>
            <a:r>
              <a:rPr lang="en-GB" altLang="en-US" sz="2000" smtClean="0"/>
              <a:t>Could you reduce it somehow?</a:t>
            </a:r>
            <a:endParaRPr lang="en-US" altLang="en-US" sz="2000" smtClean="0"/>
          </a:p>
        </p:txBody>
      </p:sp>
      <p:sp>
        <p:nvSpPr>
          <p:cNvPr id="4099"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77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577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577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5779">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57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What is sustainability?</a:t>
            </a:r>
            <a:endParaRPr lang="en-US" altLang="en-US" smtClean="0"/>
          </a:p>
        </p:txBody>
      </p:sp>
      <p:sp>
        <p:nvSpPr>
          <p:cNvPr id="44035" name="Rectangle 3"/>
          <p:cNvSpPr>
            <a:spLocks noGrp="1" noChangeArrowheads="1"/>
          </p:cNvSpPr>
          <p:nvPr>
            <p:ph type="body" idx="1"/>
          </p:nvPr>
        </p:nvSpPr>
        <p:spPr/>
        <p:txBody>
          <a:bodyPr/>
          <a:lstStyle/>
          <a:p>
            <a:r>
              <a:rPr lang="en-GB" altLang="en-US" sz="2000" smtClean="0"/>
              <a:t>Sustainability is using materials in the present without exhausting them for future generations.</a:t>
            </a:r>
          </a:p>
          <a:p>
            <a:r>
              <a:rPr lang="en-GB" altLang="en-US" sz="2000" smtClean="0"/>
              <a:t>It also means using resources without adversely affecting the environment.</a:t>
            </a:r>
          </a:p>
          <a:p>
            <a:r>
              <a:rPr lang="en-GB" altLang="en-US" sz="2000" smtClean="0"/>
              <a:t>The Centre for Sustainable Design has lots more information on Sustainability: </a:t>
            </a:r>
            <a:r>
              <a:rPr lang="en-US" altLang="en-US" sz="2000" b="1" smtClean="0">
                <a:solidFill>
                  <a:srgbClr val="EC0A86"/>
                </a:solidFill>
                <a:hlinkClick r:id="rId3"/>
              </a:rPr>
              <a:t>www.cfsd.org.uk</a:t>
            </a:r>
            <a:endParaRPr lang="en-US" altLang="en-US" sz="2000" b="1" smtClean="0">
              <a:solidFill>
                <a:srgbClr val="EC0A86"/>
              </a:solidFill>
            </a:endParaRPr>
          </a:p>
          <a:p>
            <a:r>
              <a:rPr lang="en-US" altLang="en-US" sz="2000" smtClean="0"/>
              <a:t>You could also visit the Practical Action website, which has examples of sustainable projects in developing countries: </a:t>
            </a:r>
            <a:r>
              <a:rPr lang="en-US" altLang="en-US" sz="2000" b="1" u="sng" smtClean="0">
                <a:hlinkClick r:id="rId4"/>
              </a:rPr>
              <a:t>www.practicalaction.org</a:t>
            </a:r>
            <a:r>
              <a:rPr lang="en-US" altLang="en-US" sz="2000" b="1" u="sng" smtClean="0"/>
              <a:t> </a:t>
            </a:r>
            <a:endParaRPr lang="en-US" altLang="en-US" sz="2000" b="1" u="sng" smtClean="0">
              <a:solidFill>
                <a:srgbClr val="EC0A86"/>
              </a:solidFill>
            </a:endParaRPr>
          </a:p>
        </p:txBody>
      </p:sp>
      <p:sp>
        <p:nvSpPr>
          <p:cNvPr id="5124"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6" name="Picture 10" descr="U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2420938"/>
            <a:ext cx="3529013"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p:txBody>
          <a:bodyPr/>
          <a:lstStyle/>
          <a:p>
            <a:r>
              <a:rPr lang="en-GB" altLang="en-US" smtClean="0"/>
              <a:t>What are environmental issues?</a:t>
            </a:r>
            <a:endParaRPr lang="en-US" altLang="en-US" smtClean="0"/>
          </a:p>
        </p:txBody>
      </p:sp>
      <p:sp>
        <p:nvSpPr>
          <p:cNvPr id="45059" name="Rectangle 3"/>
          <p:cNvSpPr>
            <a:spLocks noGrp="1" noChangeArrowheads="1"/>
          </p:cNvSpPr>
          <p:nvPr>
            <p:ph type="body" idx="1"/>
          </p:nvPr>
        </p:nvSpPr>
        <p:spPr>
          <a:xfrm>
            <a:off x="457200" y="1989138"/>
            <a:ext cx="4402138" cy="3960812"/>
          </a:xfrm>
        </p:spPr>
        <p:txBody>
          <a:bodyPr/>
          <a:lstStyle/>
          <a:p>
            <a:pPr>
              <a:lnSpc>
                <a:spcPct val="90000"/>
              </a:lnSpc>
            </a:pPr>
            <a:r>
              <a:rPr lang="en-GB" altLang="en-US" sz="1800" smtClean="0"/>
              <a:t>Waste disposal and recycling.</a:t>
            </a:r>
          </a:p>
          <a:p>
            <a:pPr>
              <a:lnSpc>
                <a:spcPct val="90000"/>
              </a:lnSpc>
            </a:pPr>
            <a:r>
              <a:rPr lang="en-GB" altLang="en-US" sz="1800" smtClean="0"/>
              <a:t>Global warming and pollution.</a:t>
            </a:r>
          </a:p>
          <a:p>
            <a:pPr>
              <a:lnSpc>
                <a:spcPct val="90000"/>
              </a:lnSpc>
            </a:pPr>
            <a:r>
              <a:rPr lang="en-GB" altLang="en-US" sz="1800" smtClean="0"/>
              <a:t>Modern designers have to take these factors into consideration when designing a new product.</a:t>
            </a:r>
          </a:p>
          <a:p>
            <a:pPr>
              <a:lnSpc>
                <a:spcPct val="90000"/>
              </a:lnSpc>
            </a:pPr>
            <a:r>
              <a:rPr lang="en-GB" altLang="en-US" sz="1800" smtClean="0"/>
              <a:t>An example of good sustainable design is a DVD/video hire shop.</a:t>
            </a:r>
          </a:p>
          <a:p>
            <a:pPr>
              <a:lnSpc>
                <a:spcPct val="90000"/>
              </a:lnSpc>
            </a:pPr>
            <a:r>
              <a:rPr lang="en-GB" altLang="en-US" sz="1800" smtClean="0"/>
              <a:t>The DVDs and DVD cases are made from plastic, and are used over and over </a:t>
            </a:r>
            <a:r>
              <a:rPr lang="en-GB" altLang="en-US" sz="1800" smtClean="0">
                <a:cs typeface="Arial" panose="020B0604020202020204" pitchFamily="34" charset="0"/>
              </a:rPr>
              <a:t>– probably </a:t>
            </a:r>
            <a:r>
              <a:rPr lang="en-GB" altLang="en-US" sz="1800" smtClean="0"/>
              <a:t>ten times more than a DVD that is bought and kept at home.</a:t>
            </a:r>
          </a:p>
          <a:p>
            <a:pPr>
              <a:lnSpc>
                <a:spcPct val="90000"/>
              </a:lnSpc>
            </a:pPr>
            <a:r>
              <a:rPr lang="en-US" altLang="en-US" sz="1800" smtClean="0"/>
              <a:t>How could this be improved upon?</a:t>
            </a:r>
          </a:p>
        </p:txBody>
      </p:sp>
      <p:sp>
        <p:nvSpPr>
          <p:cNvPr id="6149"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5066"/>
                                        </p:tgtEl>
                                        <p:attrNameLst>
                                          <p:attrName>style.visibility</p:attrName>
                                        </p:attrNameLst>
                                      </p:cBhvr>
                                      <p:to>
                                        <p:strVal val="visible"/>
                                      </p:to>
                                    </p:set>
                                    <p:anim calcmode="lin" valueType="num">
                                      <p:cBhvr>
                                        <p:cTn id="7" dur="1000" fill="hold"/>
                                        <p:tgtEl>
                                          <p:spTgt spid="45066"/>
                                        </p:tgtEl>
                                        <p:attrNameLst>
                                          <p:attrName>ppt_x</p:attrName>
                                        </p:attrNameLst>
                                      </p:cBhvr>
                                      <p:tavLst>
                                        <p:tav tm="0">
                                          <p:val>
                                            <p:strVal val="#ppt_x-.2"/>
                                          </p:val>
                                        </p:tav>
                                        <p:tav tm="100000">
                                          <p:val>
                                            <p:strVal val="#ppt_x"/>
                                          </p:val>
                                        </p:tav>
                                      </p:tavLst>
                                    </p:anim>
                                    <p:anim calcmode="lin" valueType="num">
                                      <p:cBhvr>
                                        <p:cTn id="8" dur="1000" fill="hold"/>
                                        <p:tgtEl>
                                          <p:spTgt spid="450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450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Waste disposal and recycling (1)</a:t>
            </a:r>
            <a:endParaRPr lang="en-US" altLang="en-US" smtClean="0"/>
          </a:p>
        </p:txBody>
      </p:sp>
      <p:sp>
        <p:nvSpPr>
          <p:cNvPr id="46083" name="Rectangle 3"/>
          <p:cNvSpPr>
            <a:spLocks noGrp="1" noChangeArrowheads="1"/>
          </p:cNvSpPr>
          <p:nvPr>
            <p:ph type="body" idx="1"/>
          </p:nvPr>
        </p:nvSpPr>
        <p:spPr>
          <a:xfrm>
            <a:off x="468313" y="2060575"/>
            <a:ext cx="4535487" cy="3744913"/>
          </a:xfrm>
        </p:spPr>
        <p:txBody>
          <a:bodyPr/>
          <a:lstStyle/>
          <a:p>
            <a:r>
              <a:rPr lang="en-GB" altLang="en-US" sz="1800" smtClean="0"/>
              <a:t>Waste disposal has a direct effect on our lives. </a:t>
            </a:r>
          </a:p>
          <a:p>
            <a:r>
              <a:rPr lang="en-GB" altLang="en-US" sz="1800" smtClean="0"/>
              <a:t>It is probably the most visible aspect of environmental issues, as we have to physically put our rubbish into bins. </a:t>
            </a:r>
          </a:p>
          <a:p>
            <a:r>
              <a:rPr lang="en-GB" altLang="en-US" sz="1800" smtClean="0"/>
              <a:t>Depending on where you live, different bins are issued by your local council.</a:t>
            </a:r>
          </a:p>
          <a:p>
            <a:r>
              <a:rPr lang="en-GB" altLang="en-US" sz="1800" smtClean="0"/>
              <a:t>For example, in the borough of Harrow in London households are issued with a rubbish bin, a green waste bin, and a card recycling bin.</a:t>
            </a:r>
          </a:p>
          <a:p>
            <a:r>
              <a:rPr lang="en-GB" altLang="en-US" sz="1800" smtClean="0"/>
              <a:t>This means three big bins per household!</a:t>
            </a:r>
            <a:endParaRPr lang="en-US" altLang="en-US" sz="1800" smtClean="0"/>
          </a:p>
        </p:txBody>
      </p:sp>
      <p:sp>
        <p:nvSpPr>
          <p:cNvPr id="7172"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46090" name="Picture 10" descr="U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800" y="2852738"/>
            <a:ext cx="3995738"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6090"/>
                                        </p:tgtEl>
                                        <p:attrNameLst>
                                          <p:attrName>style.visibility</p:attrName>
                                        </p:attrNameLst>
                                      </p:cBhvr>
                                      <p:to>
                                        <p:strVal val="visible"/>
                                      </p:to>
                                    </p:set>
                                    <p:animEffect transition="in" filter="fade">
                                      <p:cBhvr>
                                        <p:cTn id="7" dur="1000"/>
                                        <p:tgtEl>
                                          <p:spTgt spid="46090"/>
                                        </p:tgtEl>
                                      </p:cBhvr>
                                    </p:animEffect>
                                    <p:anim calcmode="lin" valueType="num">
                                      <p:cBhvr>
                                        <p:cTn id="8" dur="1000" fill="hold"/>
                                        <p:tgtEl>
                                          <p:spTgt spid="46090"/>
                                        </p:tgtEl>
                                        <p:attrNameLst>
                                          <p:attrName>ppt_x</p:attrName>
                                        </p:attrNameLst>
                                      </p:cBhvr>
                                      <p:tavLst>
                                        <p:tav tm="0">
                                          <p:val>
                                            <p:strVal val="#ppt_x"/>
                                          </p:val>
                                        </p:tav>
                                        <p:tav tm="100000">
                                          <p:val>
                                            <p:strVal val="#ppt_x"/>
                                          </p:val>
                                        </p:tav>
                                      </p:tavLst>
                                    </p:anim>
                                    <p:anim calcmode="lin" valueType="num">
                                      <p:cBhvr>
                                        <p:cTn id="9" dur="1000" fill="hold"/>
                                        <p:tgtEl>
                                          <p:spTgt spid="4609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Waste disposal and recycling (2)</a:t>
            </a:r>
            <a:endParaRPr lang="en-US" altLang="en-US" smtClean="0"/>
          </a:p>
        </p:txBody>
      </p:sp>
      <p:sp>
        <p:nvSpPr>
          <p:cNvPr id="47107" name="Rectangle 3"/>
          <p:cNvSpPr>
            <a:spLocks noGrp="1" noChangeArrowheads="1"/>
          </p:cNvSpPr>
          <p:nvPr>
            <p:ph type="body" idx="1"/>
          </p:nvPr>
        </p:nvSpPr>
        <p:spPr/>
        <p:txBody>
          <a:bodyPr/>
          <a:lstStyle/>
          <a:p>
            <a:r>
              <a:rPr lang="en-GB" altLang="en-US" sz="2000" smtClean="0"/>
              <a:t>It could be worse though.</a:t>
            </a:r>
          </a:p>
          <a:p>
            <a:r>
              <a:rPr lang="en-GB" altLang="en-US" sz="2000" smtClean="0"/>
              <a:t>Imagine if we had to split our rubbish up into this many different bins for recycling!</a:t>
            </a:r>
          </a:p>
          <a:p>
            <a:endParaRPr lang="en-US" altLang="en-US" sz="2000" smtClean="0"/>
          </a:p>
        </p:txBody>
      </p:sp>
      <p:pic>
        <p:nvPicPr>
          <p:cNvPr id="47109" name="Picture 5" descr="bin-colours"/>
          <p:cNvPicPr>
            <a:picLocks noChangeAspect="1" noChangeArrowheads="1"/>
          </p:cNvPicPr>
          <p:nvPr/>
        </p:nvPicPr>
        <p:blipFill>
          <a:blip r:embed="rId3" cstate="email">
            <a:extLst>
              <a:ext uri="{28A0092B-C50C-407E-A947-70E740481C1C}">
                <a14:useLocalDpi xmlns:a14="http://schemas.microsoft.com/office/drawing/2010/main"/>
              </a:ext>
            </a:extLst>
          </a:blip>
          <a:srcRect t="34254"/>
          <a:stretch>
            <a:fillRect/>
          </a:stretch>
        </p:blipFill>
        <p:spPr bwMode="auto">
          <a:xfrm>
            <a:off x="539750" y="3933825"/>
            <a:ext cx="810101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nodeType="clickEffect">
                                  <p:stCondLst>
                                    <p:cond delay="0"/>
                                  </p:stCondLst>
                                  <p:childTnLst>
                                    <p:set>
                                      <p:cBhvr>
                                        <p:cTn id="14" dur="1" fill="hold">
                                          <p:stCondLst>
                                            <p:cond delay="0"/>
                                          </p:stCondLst>
                                        </p:cTn>
                                        <p:tgtEl>
                                          <p:spTgt spid="47109"/>
                                        </p:tgtEl>
                                        <p:attrNameLst>
                                          <p:attrName>style.visibility</p:attrName>
                                        </p:attrNameLst>
                                      </p:cBhvr>
                                      <p:to>
                                        <p:strVal val="visible"/>
                                      </p:to>
                                    </p:set>
                                    <p:animEffect transition="in" filter="fade">
                                      <p:cBhvr>
                                        <p:cTn id="15" dur="1000"/>
                                        <p:tgtEl>
                                          <p:spTgt spid="47109"/>
                                        </p:tgtEl>
                                      </p:cBhvr>
                                    </p:animEffect>
                                    <p:anim calcmode="lin" valueType="num">
                                      <p:cBhvr>
                                        <p:cTn id="16" dur="1000" fill="hold"/>
                                        <p:tgtEl>
                                          <p:spTgt spid="47109"/>
                                        </p:tgtEl>
                                        <p:attrNameLst>
                                          <p:attrName>ppt_x</p:attrName>
                                        </p:attrNameLst>
                                      </p:cBhvr>
                                      <p:tavLst>
                                        <p:tav tm="0">
                                          <p:val>
                                            <p:strVal val="#ppt_x"/>
                                          </p:val>
                                        </p:tav>
                                        <p:tav tm="100000">
                                          <p:val>
                                            <p:strVal val="#ppt_x"/>
                                          </p:val>
                                        </p:tav>
                                      </p:tavLst>
                                    </p:anim>
                                    <p:anim calcmode="lin" valueType="num">
                                      <p:cBhvr>
                                        <p:cTn id="17" dur="1000" fill="hold"/>
                                        <p:tgtEl>
                                          <p:spTgt spid="47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Global warming and pollution</a:t>
            </a:r>
            <a:endParaRPr lang="en-US" altLang="en-US" smtClean="0"/>
          </a:p>
        </p:txBody>
      </p:sp>
      <p:sp>
        <p:nvSpPr>
          <p:cNvPr id="48131" name="Rectangle 3"/>
          <p:cNvSpPr>
            <a:spLocks noGrp="1" noChangeArrowheads="1"/>
          </p:cNvSpPr>
          <p:nvPr>
            <p:ph type="body" idx="1"/>
          </p:nvPr>
        </p:nvSpPr>
        <p:spPr>
          <a:xfrm>
            <a:off x="457200" y="1989138"/>
            <a:ext cx="5051425" cy="4137025"/>
          </a:xfrm>
        </p:spPr>
        <p:txBody>
          <a:bodyPr/>
          <a:lstStyle/>
          <a:p>
            <a:pPr eaLnBrk="1" hangingPunct="1">
              <a:lnSpc>
                <a:spcPct val="90000"/>
              </a:lnSpc>
              <a:spcBef>
                <a:spcPct val="0"/>
              </a:spcBef>
            </a:pPr>
            <a:r>
              <a:rPr lang="en-GB" altLang="en-US" sz="2000" smtClean="0"/>
              <a:t>There is a growing concern over the way our ice caps are melting, and how this affects the planet’s ecosystem. This effect is known as </a:t>
            </a:r>
            <a:r>
              <a:rPr lang="en-GB" altLang="en-US" sz="2000" b="1" smtClean="0"/>
              <a:t>global warming</a:t>
            </a:r>
            <a:r>
              <a:rPr lang="en-GB" altLang="en-US" sz="2000" smtClean="0"/>
              <a:t>, caused by the greenhouse effect.</a:t>
            </a:r>
          </a:p>
          <a:p>
            <a:pPr eaLnBrk="1" hangingPunct="1">
              <a:lnSpc>
                <a:spcPct val="90000"/>
              </a:lnSpc>
              <a:spcBef>
                <a:spcPct val="0"/>
              </a:spcBef>
            </a:pPr>
            <a:r>
              <a:rPr lang="en-GB" altLang="en-US" sz="2000" smtClean="0"/>
              <a:t>As designers, the products we make can contribute directly towards the greenhouse effect if we choose the wrong materials.</a:t>
            </a:r>
          </a:p>
          <a:p>
            <a:pPr eaLnBrk="1" hangingPunct="1">
              <a:lnSpc>
                <a:spcPct val="90000"/>
              </a:lnSpc>
              <a:spcBef>
                <a:spcPct val="0"/>
              </a:spcBef>
            </a:pPr>
            <a:r>
              <a:rPr lang="en-GB" altLang="en-US" sz="2000" smtClean="0"/>
              <a:t>We also have to think of what will happen to the product when it’s no longer required. Can it be reused? Or will it damage the planet once disposed of?</a:t>
            </a:r>
            <a:endParaRPr lang="en-US" altLang="en-US" sz="2000" smtClean="0"/>
          </a:p>
        </p:txBody>
      </p:sp>
      <p:sp>
        <p:nvSpPr>
          <p:cNvPr id="9220"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48137" name="Picture 9" descr="U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80063" y="2276475"/>
            <a:ext cx="3311525"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8137"/>
                                        </p:tgtEl>
                                        <p:attrNameLst>
                                          <p:attrName>style.visibility</p:attrName>
                                        </p:attrNameLst>
                                      </p:cBhvr>
                                      <p:to>
                                        <p:strVal val="visible"/>
                                      </p:to>
                                    </p:set>
                                    <p:animEffect transition="in" filter="fade">
                                      <p:cBhvr>
                                        <p:cTn id="7" dur="1000"/>
                                        <p:tgtEl>
                                          <p:spTgt spid="48137"/>
                                        </p:tgtEl>
                                      </p:cBhvr>
                                    </p:animEffect>
                                    <p:anim calcmode="lin" valueType="num">
                                      <p:cBhvr>
                                        <p:cTn id="8" dur="1000" fill="hold"/>
                                        <p:tgtEl>
                                          <p:spTgt spid="48137"/>
                                        </p:tgtEl>
                                        <p:attrNameLst>
                                          <p:attrName>ppt_x</p:attrName>
                                        </p:attrNameLst>
                                      </p:cBhvr>
                                      <p:tavLst>
                                        <p:tav tm="0">
                                          <p:val>
                                            <p:strVal val="#ppt_x"/>
                                          </p:val>
                                        </p:tav>
                                        <p:tav tm="100000">
                                          <p:val>
                                            <p:strVal val="#ppt_x"/>
                                          </p:val>
                                        </p:tav>
                                      </p:tavLst>
                                    </p:anim>
                                    <p:anim calcmode="lin" valueType="num">
                                      <p:cBhvr>
                                        <p:cTn id="9" dur="1000" fill="hold"/>
                                        <p:tgtEl>
                                          <p:spTgt spid="4813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981075"/>
            <a:ext cx="2087562" cy="854075"/>
          </a:xfrm>
        </p:spPr>
        <p:txBody>
          <a:bodyPr/>
          <a:lstStyle/>
          <a:p>
            <a:r>
              <a:rPr lang="en-GB" altLang="en-US" smtClean="0"/>
              <a:t>The 6Rs</a:t>
            </a:r>
            <a:endParaRPr lang="en-US" altLang="en-US" smtClean="0"/>
          </a:p>
        </p:txBody>
      </p:sp>
      <p:sp>
        <p:nvSpPr>
          <p:cNvPr id="10243"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50182" name="Text Box 6"/>
          <p:cNvSpPr txBox="1">
            <a:spLocks noChangeArrowheads="1"/>
          </p:cNvSpPr>
          <p:nvPr/>
        </p:nvSpPr>
        <p:spPr bwMode="auto">
          <a:xfrm>
            <a:off x="3492500" y="1844675"/>
            <a:ext cx="21113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Reduce</a:t>
            </a:r>
            <a:endParaRPr lang="en-US" altLang="en-US" sz="4200" b="1">
              <a:solidFill>
                <a:srgbClr val="00FF00"/>
              </a:solidFill>
            </a:endParaRPr>
          </a:p>
        </p:txBody>
      </p:sp>
      <p:sp>
        <p:nvSpPr>
          <p:cNvPr id="50183" name="Rectangle 7"/>
          <p:cNvSpPr>
            <a:spLocks noChangeArrowheads="1"/>
          </p:cNvSpPr>
          <p:nvPr/>
        </p:nvSpPr>
        <p:spPr bwMode="auto">
          <a:xfrm>
            <a:off x="6084888" y="2420938"/>
            <a:ext cx="2201862"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Recycle</a:t>
            </a:r>
            <a:endParaRPr lang="en-US" altLang="en-US" sz="4200" b="1">
              <a:solidFill>
                <a:srgbClr val="00FF00"/>
              </a:solidFill>
            </a:endParaRPr>
          </a:p>
        </p:txBody>
      </p:sp>
      <p:sp>
        <p:nvSpPr>
          <p:cNvPr id="50184" name="Rectangle 8"/>
          <p:cNvSpPr>
            <a:spLocks noChangeArrowheads="1"/>
          </p:cNvSpPr>
          <p:nvPr/>
        </p:nvSpPr>
        <p:spPr bwMode="auto">
          <a:xfrm>
            <a:off x="6300788" y="4508500"/>
            <a:ext cx="1785937"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Reuse</a:t>
            </a:r>
            <a:endParaRPr lang="en-US" altLang="en-US" sz="4200" b="1">
              <a:solidFill>
                <a:srgbClr val="00FF00"/>
              </a:solidFill>
            </a:endParaRPr>
          </a:p>
        </p:txBody>
      </p:sp>
      <p:sp>
        <p:nvSpPr>
          <p:cNvPr id="50185" name="Rectangle 9"/>
          <p:cNvSpPr>
            <a:spLocks noChangeArrowheads="1"/>
          </p:cNvSpPr>
          <p:nvPr/>
        </p:nvSpPr>
        <p:spPr bwMode="auto">
          <a:xfrm>
            <a:off x="3492500" y="5373688"/>
            <a:ext cx="21399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Rethink</a:t>
            </a:r>
            <a:endParaRPr lang="en-US" altLang="en-US" sz="4200" b="1">
              <a:solidFill>
                <a:srgbClr val="00FF00"/>
              </a:solidFill>
            </a:endParaRPr>
          </a:p>
        </p:txBody>
      </p:sp>
      <p:sp>
        <p:nvSpPr>
          <p:cNvPr id="50186" name="Rectangle 10"/>
          <p:cNvSpPr>
            <a:spLocks noChangeArrowheads="1"/>
          </p:cNvSpPr>
          <p:nvPr/>
        </p:nvSpPr>
        <p:spPr bwMode="auto">
          <a:xfrm>
            <a:off x="900113" y="4292600"/>
            <a:ext cx="1963737"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Refuse</a:t>
            </a:r>
            <a:endParaRPr lang="en-US" altLang="en-US" sz="4200" b="1">
              <a:solidFill>
                <a:srgbClr val="00FF00"/>
              </a:solidFill>
            </a:endParaRPr>
          </a:p>
        </p:txBody>
      </p:sp>
      <p:sp>
        <p:nvSpPr>
          <p:cNvPr id="50187" name="Rectangle 11"/>
          <p:cNvSpPr>
            <a:spLocks noChangeArrowheads="1"/>
          </p:cNvSpPr>
          <p:nvPr/>
        </p:nvSpPr>
        <p:spPr bwMode="auto">
          <a:xfrm>
            <a:off x="900113" y="2420938"/>
            <a:ext cx="1844675"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4200" b="1">
                <a:solidFill>
                  <a:srgbClr val="00FF00"/>
                </a:solidFill>
              </a:rPr>
              <a:t>Repair</a:t>
            </a:r>
            <a:endParaRPr lang="en-US" altLang="en-US" sz="4200" b="1">
              <a:solidFill>
                <a:srgbClr val="00FF00"/>
              </a:solidFill>
            </a:endParaRPr>
          </a:p>
        </p:txBody>
      </p:sp>
      <p:sp>
        <p:nvSpPr>
          <p:cNvPr id="50189" name="Text Box 13"/>
          <p:cNvSpPr txBox="1">
            <a:spLocks noChangeArrowheads="1"/>
          </p:cNvSpPr>
          <p:nvPr/>
        </p:nvSpPr>
        <p:spPr bwMode="auto">
          <a:xfrm>
            <a:off x="5867400" y="1125538"/>
            <a:ext cx="306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2000" b="1">
                <a:solidFill>
                  <a:srgbClr val="EC0A86"/>
                </a:solidFill>
              </a:rPr>
              <a:t>Can you name the 6Rs?</a:t>
            </a:r>
            <a:endParaRPr lang="en-US" altLang="en-US" sz="2000" b="1">
              <a:solidFill>
                <a:srgbClr val="EC0A8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0189"/>
                                        </p:tgtEl>
                                        <p:attrNameLst>
                                          <p:attrName>style.visibility</p:attrName>
                                        </p:attrNameLst>
                                      </p:cBhvr>
                                      <p:to>
                                        <p:strVal val="visible"/>
                                      </p:to>
                                    </p:set>
                                    <p:animEffect transition="in" filter="fade">
                                      <p:cBhvr>
                                        <p:cTn id="7" dur="1000"/>
                                        <p:tgtEl>
                                          <p:spTgt spid="50189"/>
                                        </p:tgtEl>
                                      </p:cBhvr>
                                    </p:animEffect>
                                    <p:anim calcmode="lin" valueType="num">
                                      <p:cBhvr>
                                        <p:cTn id="8" dur="1000" fill="hold"/>
                                        <p:tgtEl>
                                          <p:spTgt spid="50189"/>
                                        </p:tgtEl>
                                        <p:attrNameLst>
                                          <p:attrName>ppt_x</p:attrName>
                                        </p:attrNameLst>
                                      </p:cBhvr>
                                      <p:tavLst>
                                        <p:tav tm="0">
                                          <p:val>
                                            <p:strVal val="#ppt_x"/>
                                          </p:val>
                                        </p:tav>
                                        <p:tav tm="100000">
                                          <p:val>
                                            <p:strVal val="#ppt_x"/>
                                          </p:val>
                                        </p:tav>
                                      </p:tavLst>
                                    </p:anim>
                                    <p:anim calcmode="lin" valueType="num">
                                      <p:cBhvr>
                                        <p:cTn id="9" dur="1000" fill="hold"/>
                                        <p:tgtEl>
                                          <p:spTgt spid="5018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0" presetClass="path" presetSubtype="0" accel="50000" decel="50000" fill="hold" grpId="0" nodeType="clickEffect">
                                  <p:stCondLst>
                                    <p:cond delay="0"/>
                                  </p:stCondLst>
                                  <p:childTnLst>
                                    <p:animMotion origin="layout" path="M 0.01979 0.07401 L 0.33472 0.35731 " pathEditMode="relative" ptsTypes="AA">
                                      <p:cBhvr>
                                        <p:cTn id="13" dur="2000" fill="hold"/>
                                        <p:tgtEl>
                                          <p:spTgt spid="50178"/>
                                        </p:tgtEl>
                                        <p:attrNameLst>
                                          <p:attrName>ppt_x</p:attrName>
                                          <p:attrName>ppt_y</p:attrName>
                                        </p:attrNameLst>
                                      </p:cBhvr>
                                    </p:animMotion>
                                  </p:childTnLst>
                                </p:cTn>
                              </p:par>
                            </p:childTnLst>
                          </p:cTn>
                        </p:par>
                      </p:childTnLst>
                    </p:cTn>
                  </p:par>
                  <p:par>
                    <p:cTn id="14" fill="hold" nodeType="clickPar">
                      <p:stCondLst>
                        <p:cond delay="indefinite"/>
                      </p:stCondLst>
                      <p:childTnLst>
                        <p:par>
                          <p:cTn id="15" fill="hold" nodeType="withGroup">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50187"/>
                                        </p:tgtEl>
                                        <p:attrNameLst>
                                          <p:attrName>style.visibility</p:attrName>
                                        </p:attrNameLst>
                                      </p:cBhvr>
                                      <p:to>
                                        <p:strVal val="visible"/>
                                      </p:to>
                                    </p:set>
                                    <p:anim calcmode="lin" valueType="num">
                                      <p:cBhvr>
                                        <p:cTn id="18" dur="1000" fill="hold"/>
                                        <p:tgtEl>
                                          <p:spTgt spid="50187"/>
                                        </p:tgtEl>
                                        <p:attrNameLst>
                                          <p:attrName>ppt_x</p:attrName>
                                        </p:attrNameLst>
                                      </p:cBhvr>
                                      <p:tavLst>
                                        <p:tav tm="0">
                                          <p:val>
                                            <p:strVal val="#ppt_x-.2"/>
                                          </p:val>
                                        </p:tav>
                                        <p:tav tm="100000">
                                          <p:val>
                                            <p:strVal val="#ppt_x"/>
                                          </p:val>
                                        </p:tav>
                                      </p:tavLst>
                                    </p:anim>
                                    <p:anim calcmode="lin" valueType="num">
                                      <p:cBhvr>
                                        <p:cTn id="19" dur="1000" fill="hold"/>
                                        <p:tgtEl>
                                          <p:spTgt spid="50187"/>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018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50182"/>
                                        </p:tgtEl>
                                        <p:attrNameLst>
                                          <p:attrName>style.visibility</p:attrName>
                                        </p:attrNameLst>
                                      </p:cBhvr>
                                      <p:to>
                                        <p:strVal val="visible"/>
                                      </p:to>
                                    </p:set>
                                    <p:animEffect transition="in" filter="fade">
                                      <p:cBhvr>
                                        <p:cTn id="25" dur="1000"/>
                                        <p:tgtEl>
                                          <p:spTgt spid="50182"/>
                                        </p:tgtEl>
                                      </p:cBhvr>
                                    </p:animEffect>
                                    <p:anim calcmode="lin" valueType="num">
                                      <p:cBhvr>
                                        <p:cTn id="26" dur="1000" fill="hold"/>
                                        <p:tgtEl>
                                          <p:spTgt spid="50182"/>
                                        </p:tgtEl>
                                        <p:attrNameLst>
                                          <p:attrName>ppt_x</p:attrName>
                                        </p:attrNameLst>
                                      </p:cBhvr>
                                      <p:tavLst>
                                        <p:tav tm="0">
                                          <p:val>
                                            <p:strVal val="#ppt_x"/>
                                          </p:val>
                                        </p:tav>
                                        <p:tav tm="100000">
                                          <p:val>
                                            <p:strVal val="#ppt_x"/>
                                          </p:val>
                                        </p:tav>
                                      </p:tavLst>
                                    </p:anim>
                                    <p:anim calcmode="lin" valueType="num">
                                      <p:cBhvr>
                                        <p:cTn id="27" dur="1000" fill="hold"/>
                                        <p:tgtEl>
                                          <p:spTgt spid="50182"/>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52" presetClass="entr" presetSubtype="0" fill="hold" grpId="0" nodeType="clickEffect">
                                  <p:stCondLst>
                                    <p:cond delay="0"/>
                                  </p:stCondLst>
                                  <p:childTnLst>
                                    <p:set>
                                      <p:cBhvr>
                                        <p:cTn id="31" dur="1" fill="hold">
                                          <p:stCondLst>
                                            <p:cond delay="0"/>
                                          </p:stCondLst>
                                        </p:cTn>
                                        <p:tgtEl>
                                          <p:spTgt spid="50183"/>
                                        </p:tgtEl>
                                        <p:attrNameLst>
                                          <p:attrName>style.visibility</p:attrName>
                                        </p:attrNameLst>
                                      </p:cBhvr>
                                      <p:to>
                                        <p:strVal val="visible"/>
                                      </p:to>
                                    </p:set>
                                    <p:animScale>
                                      <p:cBhvr>
                                        <p:cTn id="32" dur="2000" decel="50000" fill="hold">
                                          <p:stCondLst>
                                            <p:cond delay="0"/>
                                          </p:stCondLst>
                                        </p:cTn>
                                        <p:tgtEl>
                                          <p:spTgt spid="501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2000" decel="50000" fill="hold">
                                          <p:stCondLst>
                                            <p:cond delay="0"/>
                                          </p:stCondLst>
                                        </p:cTn>
                                        <p:tgtEl>
                                          <p:spTgt spid="50183"/>
                                        </p:tgtEl>
                                        <p:attrNameLst>
                                          <p:attrName>ppt_x</p:attrName>
                                          <p:attrName>ppt_y</p:attrName>
                                        </p:attrNameLst>
                                      </p:cBhvr>
                                    </p:animMotion>
                                    <p:animEffect transition="in" filter="fade">
                                      <p:cBhvr>
                                        <p:cTn id="34" dur="2000"/>
                                        <p:tgtEl>
                                          <p:spTgt spid="5018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50184"/>
                                        </p:tgtEl>
                                        <p:attrNameLst>
                                          <p:attrName>style.visibility</p:attrName>
                                        </p:attrNameLst>
                                      </p:cBhvr>
                                      <p:to>
                                        <p:strVal val="visible"/>
                                      </p:to>
                                    </p:set>
                                    <p:animEffect transition="in" filter="fade">
                                      <p:cBhvr>
                                        <p:cTn id="39" dur="1000"/>
                                        <p:tgtEl>
                                          <p:spTgt spid="50184"/>
                                        </p:tgtEl>
                                      </p:cBhvr>
                                    </p:animEffect>
                                    <p:anim calcmode="lin" valueType="num">
                                      <p:cBhvr>
                                        <p:cTn id="40" dur="1000" fill="hold"/>
                                        <p:tgtEl>
                                          <p:spTgt spid="50184"/>
                                        </p:tgtEl>
                                        <p:attrNameLst>
                                          <p:attrName>ppt_x</p:attrName>
                                        </p:attrNameLst>
                                      </p:cBhvr>
                                      <p:tavLst>
                                        <p:tav tm="0">
                                          <p:val>
                                            <p:strVal val="#ppt_x"/>
                                          </p:val>
                                        </p:tav>
                                        <p:tav tm="100000">
                                          <p:val>
                                            <p:strVal val="#ppt_x"/>
                                          </p:val>
                                        </p:tav>
                                      </p:tavLst>
                                    </p:anim>
                                    <p:anim calcmode="lin" valueType="num">
                                      <p:cBhvr>
                                        <p:cTn id="41" dur="900" decel="100000" fill="hold"/>
                                        <p:tgtEl>
                                          <p:spTgt spid="50184"/>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0184"/>
                                        </p:tgtEl>
                                        <p:attrNameLst>
                                          <p:attrName>ppt_y</p:attrName>
                                        </p:attrNameLst>
                                      </p:cBhvr>
                                      <p:tavLst>
                                        <p:tav tm="0">
                                          <p:val>
                                            <p:strVal val="#ppt_y-.03"/>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50185"/>
                                        </p:tgtEl>
                                        <p:attrNameLst>
                                          <p:attrName>style.visibility</p:attrName>
                                        </p:attrNameLst>
                                      </p:cBhvr>
                                      <p:to>
                                        <p:strVal val="visible"/>
                                      </p:to>
                                    </p:set>
                                    <p:animEffect transition="in" filter="fade">
                                      <p:cBhvr>
                                        <p:cTn id="47" dur="2000"/>
                                        <p:tgtEl>
                                          <p:spTgt spid="50185"/>
                                        </p:tgtEl>
                                      </p:cBhvr>
                                    </p:animEffect>
                                    <p:anim calcmode="lin" valueType="num">
                                      <p:cBhvr>
                                        <p:cTn id="48" dur="2000" fill="hold"/>
                                        <p:tgtEl>
                                          <p:spTgt spid="50185"/>
                                        </p:tgtEl>
                                        <p:attrNameLst>
                                          <p:attrName>style.rotation</p:attrName>
                                        </p:attrNameLst>
                                      </p:cBhvr>
                                      <p:tavLst>
                                        <p:tav tm="0">
                                          <p:val>
                                            <p:fltVal val="720"/>
                                          </p:val>
                                        </p:tav>
                                        <p:tav tm="100000">
                                          <p:val>
                                            <p:fltVal val="0"/>
                                          </p:val>
                                        </p:tav>
                                      </p:tavLst>
                                    </p:anim>
                                    <p:anim calcmode="lin" valueType="num">
                                      <p:cBhvr>
                                        <p:cTn id="49" dur="2000" fill="hold"/>
                                        <p:tgtEl>
                                          <p:spTgt spid="50185"/>
                                        </p:tgtEl>
                                        <p:attrNameLst>
                                          <p:attrName>ppt_h</p:attrName>
                                        </p:attrNameLst>
                                      </p:cBhvr>
                                      <p:tavLst>
                                        <p:tav tm="0">
                                          <p:val>
                                            <p:fltVal val="0"/>
                                          </p:val>
                                        </p:tav>
                                        <p:tav tm="100000">
                                          <p:val>
                                            <p:strVal val="#ppt_h"/>
                                          </p:val>
                                        </p:tav>
                                      </p:tavLst>
                                    </p:anim>
                                    <p:anim calcmode="lin" valueType="num">
                                      <p:cBhvr>
                                        <p:cTn id="50" dur="2000" fill="hold"/>
                                        <p:tgtEl>
                                          <p:spTgt spid="50185"/>
                                        </p:tgtEl>
                                        <p:attrNameLst>
                                          <p:attrName>ppt_w</p:attrName>
                                        </p:attrNameLst>
                                      </p:cBhvr>
                                      <p:tavLst>
                                        <p:tav tm="0">
                                          <p:val>
                                            <p:fltVal val="0"/>
                                          </p:val>
                                        </p:tav>
                                        <p:tav tm="100000">
                                          <p:val>
                                            <p:strVal val="#ppt_w"/>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50186"/>
                                        </p:tgtEl>
                                        <p:attrNameLst>
                                          <p:attrName>style.visibility</p:attrName>
                                        </p:attrNameLst>
                                      </p:cBhvr>
                                      <p:to>
                                        <p:strVal val="visible"/>
                                      </p:to>
                                    </p:set>
                                    <p:anim by="(-#ppt_w*2)" calcmode="lin" valueType="num">
                                      <p:cBhvr rctx="PPT">
                                        <p:cTn id="55" dur="500" autoRev="1" fill="hold">
                                          <p:stCondLst>
                                            <p:cond delay="0"/>
                                          </p:stCondLst>
                                        </p:cTn>
                                        <p:tgtEl>
                                          <p:spTgt spid="50186"/>
                                        </p:tgtEl>
                                        <p:attrNameLst>
                                          <p:attrName>ppt_w</p:attrName>
                                        </p:attrNameLst>
                                      </p:cBhvr>
                                    </p:anim>
                                    <p:anim by="(#ppt_w*0.50)" calcmode="lin" valueType="num">
                                      <p:cBhvr>
                                        <p:cTn id="56" dur="500" decel="50000" autoRev="1" fill="hold">
                                          <p:stCondLst>
                                            <p:cond delay="0"/>
                                          </p:stCondLst>
                                        </p:cTn>
                                        <p:tgtEl>
                                          <p:spTgt spid="50186"/>
                                        </p:tgtEl>
                                        <p:attrNameLst>
                                          <p:attrName>ppt_x</p:attrName>
                                        </p:attrNameLst>
                                      </p:cBhvr>
                                    </p:anim>
                                    <p:anim from="(-#ppt_h/2)" to="(#ppt_y)" calcmode="lin" valueType="num">
                                      <p:cBhvr>
                                        <p:cTn id="57" dur="1000" fill="hold">
                                          <p:stCondLst>
                                            <p:cond delay="0"/>
                                          </p:stCondLst>
                                        </p:cTn>
                                        <p:tgtEl>
                                          <p:spTgt spid="50186"/>
                                        </p:tgtEl>
                                        <p:attrNameLst>
                                          <p:attrName>ppt_y</p:attrName>
                                        </p:attrNameLst>
                                      </p:cBhvr>
                                    </p:anim>
                                    <p:animRot by="21600000">
                                      <p:cBhvr>
                                        <p:cTn id="58" dur="1000" fill="hold">
                                          <p:stCondLst>
                                            <p:cond delay="0"/>
                                          </p:stCondLst>
                                        </p:cTn>
                                        <p:tgtEl>
                                          <p:spTgt spid="5018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82" grpId="0"/>
      <p:bldP spid="50183" grpId="0"/>
      <p:bldP spid="50184" grpId="0"/>
      <p:bldP spid="50185" grpId="0"/>
      <p:bldP spid="50186" grpId="0"/>
      <p:bldP spid="50187" grpId="0"/>
      <p:bldP spid="5018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TotalTime>
  <Words>1463</Words>
  <Application>Microsoft Office PowerPoint</Application>
  <PresentationFormat>On-screen Show (4:3)</PresentationFormat>
  <Paragraphs>132</Paragraphs>
  <Slides>19</Slides>
  <Notes>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3" baseType="lpstr">
      <vt:lpstr>Arial</vt:lpstr>
      <vt:lpstr>Calibri</vt:lpstr>
      <vt:lpstr>Default Design</vt:lpstr>
      <vt:lpstr>Adobe Photoshop Image</vt:lpstr>
      <vt:lpstr>Sustainability of design</vt:lpstr>
      <vt:lpstr>Introduction</vt:lpstr>
      <vt:lpstr>PowerPoint Presentation</vt:lpstr>
      <vt:lpstr>What is sustainability?</vt:lpstr>
      <vt:lpstr>What are environmental issues?</vt:lpstr>
      <vt:lpstr>Waste disposal and recycling (1)</vt:lpstr>
      <vt:lpstr>Waste disposal and recycling (2)</vt:lpstr>
      <vt:lpstr>Global warming and pollution</vt:lpstr>
      <vt:lpstr>The 6Rs</vt:lpstr>
      <vt:lpstr>6Rs: Repair</vt:lpstr>
      <vt:lpstr>6Rs: Reduce</vt:lpstr>
      <vt:lpstr>6Rs: Recycle</vt:lpstr>
      <vt:lpstr>6Rs: Reuse</vt:lpstr>
      <vt:lpstr>6Rs: Rethink (1)</vt:lpstr>
      <vt:lpstr>6Rs: Rethink (2)</vt:lpstr>
      <vt:lpstr>6Rs: Refuse</vt:lpstr>
      <vt:lpstr>Natural resources</vt:lpstr>
      <vt:lpstr>Task</vt:lpstr>
      <vt:lpstr>Summary</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74</cp:revision>
  <dcterms:created xsi:type="dcterms:W3CDTF">2008-10-01T09:56:58Z</dcterms:created>
  <dcterms:modified xsi:type="dcterms:W3CDTF">2018-05-22T15:13:21Z</dcterms:modified>
</cp:coreProperties>
</file>