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6"/>
  </p:notesMasterIdLst>
  <p:sldIdLst>
    <p:sldId id="257" r:id="rId2"/>
    <p:sldId id="278" r:id="rId3"/>
    <p:sldId id="277" r:id="rId4"/>
    <p:sldId id="261" r:id="rId5"/>
    <p:sldId id="292" r:id="rId6"/>
    <p:sldId id="289" r:id="rId7"/>
    <p:sldId id="279" r:id="rId8"/>
    <p:sldId id="290" r:id="rId9"/>
    <p:sldId id="269" r:id="rId10"/>
    <p:sldId id="291" r:id="rId11"/>
    <p:sldId id="281" r:id="rId12"/>
    <p:sldId id="282" r:id="rId13"/>
    <p:sldId id="286" r:id="rId14"/>
    <p:sldId id="287" r:id="rId15"/>
  </p:sldIdLst>
  <p:sldSz cx="9144000" cy="6858000" type="screen4x3"/>
  <p:notesSz cx="6858000" cy="9144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FF3399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8650" autoAdjust="0"/>
  </p:normalViewPr>
  <p:slideViewPr>
    <p:cSldViewPr>
      <p:cViewPr varScale="1">
        <p:scale>
          <a:sx n="102" d="100"/>
          <a:sy n="102" d="100"/>
        </p:scale>
        <p:origin x="1884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8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E7436392-F4EB-4C5E-8460-6233D66FE57A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5BA5BEDC-E1FB-4719-A4F2-CF8758B6CE3B}" type="slidenum">
              <a:rPr lang="en-US" altLang="en-US"/>
              <a:pPr eaLnBrk="1" hangingPunct="1">
                <a:spcBef>
                  <a:spcPct val="0"/>
                </a:spcBef>
              </a:pPr>
              <a:t>2</a:t>
            </a:fld>
            <a:endParaRPr lang="en-US" altLang="en-US"/>
          </a:p>
        </p:txBody>
      </p:sp>
      <p:sp>
        <p:nvSpPr>
          <p:cNvPr id="17411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F15DEBA5-0E00-485A-9533-02D3F9EAAFF0}" type="slidenum">
              <a:rPr lang="en-US" altLang="en-US"/>
              <a:pPr eaLnBrk="1" hangingPunct="1">
                <a:spcBef>
                  <a:spcPct val="0"/>
                </a:spcBef>
              </a:pPr>
              <a:t>4</a:t>
            </a:fld>
            <a:endParaRPr lang="en-US" altLang="en-US"/>
          </a:p>
        </p:txBody>
      </p:sp>
      <p:sp>
        <p:nvSpPr>
          <p:cNvPr id="1843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4EF4B836-3CB7-4C89-B37A-185404D8FEC1}" type="slidenum">
              <a:rPr lang="en-US" altLang="en-US"/>
              <a:pPr eaLnBrk="1" hangingPunct="1">
                <a:spcBef>
                  <a:spcPct val="0"/>
                </a:spcBef>
              </a:pPr>
              <a:t>9</a:t>
            </a:fld>
            <a:endParaRPr lang="en-US" altLang="en-US"/>
          </a:p>
        </p:txBody>
      </p:sp>
      <p:sp>
        <p:nvSpPr>
          <p:cNvPr id="19459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AEF14C8E-3C84-41A8-B5A5-76B53AB9CEF1}" type="slidenum">
              <a:rPr lang="en-US" altLang="en-US"/>
              <a:pPr eaLnBrk="1" hangingPunct="1">
                <a:spcBef>
                  <a:spcPct val="0"/>
                </a:spcBef>
              </a:pPr>
              <a:t>13</a:t>
            </a:fld>
            <a:endParaRPr lang="en-US" altLang="en-US"/>
          </a:p>
        </p:txBody>
      </p:sp>
      <p:sp>
        <p:nvSpPr>
          <p:cNvPr id="20483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534C7A75-EA58-41D4-9D78-7B9F7D4898DA}" type="slidenum">
              <a:rPr lang="en-US" altLang="en-US"/>
              <a:pPr eaLnBrk="1" hangingPunct="1">
                <a:spcBef>
                  <a:spcPct val="0"/>
                </a:spcBef>
              </a:pPr>
              <a:t>14</a:t>
            </a:fld>
            <a:endParaRPr lang="en-US" altLang="en-US"/>
          </a:p>
        </p:txBody>
      </p:sp>
      <p:sp>
        <p:nvSpPr>
          <p:cNvPr id="21507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</a:t>
            </a:r>
            <a:r>
              <a:rPr lang="en-US" smtClean="0"/>
              <a:t>Wallingford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7220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</a:t>
            </a:r>
            <a:r>
              <a:rPr lang="en-US" smtClean="0"/>
              <a:t>Wallingford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87273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38925" y="981075"/>
            <a:ext cx="2058988" cy="51450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81075"/>
            <a:ext cx="6029325" cy="51450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</a:t>
            </a:r>
            <a:r>
              <a:rPr lang="en-US" smtClean="0"/>
              <a:t>Wallingford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69029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</a:t>
            </a:r>
            <a:r>
              <a:rPr lang="en-US" smtClean="0"/>
              <a:t>Wallingford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39290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</a:t>
            </a:r>
            <a:r>
              <a:rPr lang="en-US" smtClean="0"/>
              <a:t>Wallingford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600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89138"/>
            <a:ext cx="4038600" cy="4137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9138"/>
            <a:ext cx="4038600" cy="4137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</a:t>
            </a:r>
            <a:r>
              <a:rPr lang="en-US" smtClean="0"/>
              <a:t>Wallingford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29869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</a:t>
            </a:r>
            <a:r>
              <a:rPr lang="en-US" smtClean="0"/>
              <a:t>Wallingford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81777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</a:t>
            </a:r>
            <a:r>
              <a:rPr lang="en-US" smtClean="0"/>
              <a:t>Wallingford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05762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</a:t>
            </a:r>
            <a:r>
              <a:rPr lang="en-US" smtClean="0"/>
              <a:t>Wallingford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68072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</a:t>
            </a:r>
            <a:r>
              <a:rPr lang="en-US" smtClean="0"/>
              <a:t>Wallingford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22949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</a:t>
            </a:r>
            <a:r>
              <a:rPr lang="en-US" smtClean="0"/>
              <a:t>Wallingford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75651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981075"/>
            <a:ext cx="8229600" cy="85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9138"/>
            <a:ext cx="8229600" cy="4137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0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669213" y="6553200"/>
            <a:ext cx="1439862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r>
              <a:rPr lang="en-US"/>
              <a:t>© </a:t>
            </a:r>
            <a:r>
              <a:rPr lang="en-US" smtClean="0"/>
              <a:t>Wallingford</a:t>
            </a:r>
            <a:endParaRPr lang="en-US"/>
          </a:p>
        </p:txBody>
      </p:sp>
      <p:pic>
        <p:nvPicPr>
          <p:cNvPr id="2" name="Picture 8" descr="dtlogo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950" y="6199188"/>
            <a:ext cx="1171575" cy="542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EC0A86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EC0A86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EC0A86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EC0A86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EC0A86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EC0A86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EC0A86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EC0A86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EC0A86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EC0A86"/>
        </a:buClr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522288" indent="-65088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  <a:cs typeface="+mn-cs"/>
        </a:defRPr>
      </a:lvl2pPr>
      <a:lvl3pPr marL="1231900" indent="-228600" algn="l" rtl="0" eaLnBrk="0" fontAlgn="base" hangingPunct="0">
        <a:spcBef>
          <a:spcPct val="20000"/>
        </a:spcBef>
        <a:spcAft>
          <a:spcPct val="0"/>
        </a:spcAft>
        <a:buClr>
          <a:srgbClr val="EC0A86"/>
        </a:buClr>
        <a:buChar char="•"/>
        <a:defRPr sz="2000">
          <a:solidFill>
            <a:schemeClr val="tx1"/>
          </a:solidFill>
          <a:latin typeface="+mn-lt"/>
          <a:cs typeface="+mn-cs"/>
        </a:defRPr>
      </a:lvl3pPr>
      <a:lvl4pPr marL="1639888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EC0A86"/>
        </a:buClr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EC0A86"/>
        </a:buClr>
        <a:buFont typeface="Arial" charset="0"/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EC0A86"/>
        </a:buClr>
        <a:buFont typeface="Arial" charset="0"/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EC0A86"/>
        </a:buClr>
        <a:buFont typeface="Arial" charset="0"/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EC0A86"/>
        </a:buClr>
        <a:buFont typeface="Arial" charset="0"/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.png"/><Relationship Id="rId5" Type="http://schemas.openxmlformats.org/officeDocument/2006/relationships/oleObject" Target="../embeddings/oleObject2.bin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Wallingford</a:t>
            </a:r>
          </a:p>
        </p:txBody>
      </p:sp>
      <p:sp>
        <p:nvSpPr>
          <p:cNvPr id="2051" name="Footer Placeholder 3"/>
          <p:cNvSpPr txBox="1">
            <a:spLocks noGrp="1"/>
          </p:cNvSpPr>
          <p:nvPr/>
        </p:nvSpPr>
        <p:spPr bwMode="auto">
          <a:xfrm>
            <a:off x="7669213" y="6553200"/>
            <a:ext cx="1439862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EC0A86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EC0A86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200"/>
              <a:t>© Wallingford</a:t>
            </a:r>
          </a:p>
        </p:txBody>
      </p:sp>
      <p:graphicFrame>
        <p:nvGraphicFramePr>
          <p:cNvPr id="2052" name="Object 18"/>
          <p:cNvGraphicFramePr>
            <a:graphicFrameLocks noChangeAspect="1"/>
          </p:cNvGraphicFramePr>
          <p:nvPr/>
        </p:nvGraphicFramePr>
        <p:xfrm>
          <a:off x="0" y="0"/>
          <a:ext cx="9144000" cy="1698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7" name="Image" r:id="rId3" imgW="21333333" imgH="3961905" progId="Photoshop.Image.10">
                  <p:embed/>
                </p:oleObj>
              </mc:Choice>
              <mc:Fallback>
                <p:oleObj name="Image" r:id="rId3" imgW="21333333" imgH="3961905" progId="Photoshop.Image.10">
                  <p:embed/>
                  <p:pic>
                    <p:nvPicPr>
                      <p:cNvPr id="0" name="Object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9144000" cy="1698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53" name="Text Box 13"/>
          <p:cNvSpPr txBox="1">
            <a:spLocks noChangeArrowheads="1"/>
          </p:cNvSpPr>
          <p:nvPr/>
        </p:nvSpPr>
        <p:spPr bwMode="auto">
          <a:xfrm>
            <a:off x="3995738" y="115888"/>
            <a:ext cx="51847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EC0A86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EC0A86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FontTx/>
              <a:buNone/>
            </a:pPr>
            <a:r>
              <a:rPr lang="en-GB" altLang="en-US" sz="1600">
                <a:solidFill>
                  <a:schemeClr val="bg1"/>
                </a:solidFill>
              </a:rPr>
              <a:t>Ian Bark &amp; Lloyd Ansell</a:t>
            </a:r>
            <a:endParaRPr lang="en-US" altLang="en-US" sz="1600">
              <a:solidFill>
                <a:schemeClr val="bg1"/>
              </a:solidFill>
            </a:endParaRPr>
          </a:p>
        </p:txBody>
      </p:sp>
      <p:sp>
        <p:nvSpPr>
          <p:cNvPr id="2054" name="Text Box 14"/>
          <p:cNvSpPr txBox="1">
            <a:spLocks noChangeArrowheads="1"/>
          </p:cNvSpPr>
          <p:nvPr/>
        </p:nvSpPr>
        <p:spPr bwMode="auto">
          <a:xfrm>
            <a:off x="3995738" y="417513"/>
            <a:ext cx="4824412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EC0A86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EC0A86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FontTx/>
              <a:buNone/>
            </a:pPr>
            <a:r>
              <a:rPr lang="en-GB" altLang="en-US" sz="1200">
                <a:solidFill>
                  <a:schemeClr val="bg1"/>
                </a:solidFill>
              </a:rPr>
              <a:t>Series Editor: Louise T Davies</a:t>
            </a:r>
            <a:endParaRPr lang="en-US" altLang="en-US" sz="1200">
              <a:solidFill>
                <a:schemeClr val="bg1"/>
              </a:solidFill>
            </a:endParaRPr>
          </a:p>
        </p:txBody>
      </p:sp>
      <p:graphicFrame>
        <p:nvGraphicFramePr>
          <p:cNvPr id="2055" name="Object 15"/>
          <p:cNvGraphicFramePr>
            <a:graphicFrameLocks noChangeAspect="1"/>
          </p:cNvGraphicFramePr>
          <p:nvPr/>
        </p:nvGraphicFramePr>
        <p:xfrm>
          <a:off x="71438" y="5632450"/>
          <a:ext cx="2339975" cy="1109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8" name="Image" r:id="rId5" imgW="3238095" imgH="1536508" progId="Photoshop.Image.10">
                  <p:embed/>
                </p:oleObj>
              </mc:Choice>
              <mc:Fallback>
                <p:oleObj name="Image" r:id="rId5" imgW="3238095" imgH="1536508" progId="Photoshop.Image.10">
                  <p:embed/>
                  <p:pic>
                    <p:nvPicPr>
                      <p:cNvPr id="0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438" y="5632450"/>
                        <a:ext cx="2339975" cy="11096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56" name="Rectangle 2"/>
          <p:cNvSpPr>
            <a:spLocks noChangeArrowheads="1"/>
          </p:cNvSpPr>
          <p:nvPr/>
        </p:nvSpPr>
        <p:spPr bwMode="auto">
          <a:xfrm>
            <a:off x="685800" y="2492375"/>
            <a:ext cx="7772400" cy="115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lr>
                <a:srgbClr val="EC0A86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EC0A86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4400" b="1">
                <a:solidFill>
                  <a:srgbClr val="EC0A86"/>
                </a:solidFill>
              </a:rPr>
              <a:t>Quality control</a:t>
            </a:r>
            <a:endParaRPr lang="en-US" altLang="en-US" sz="4400" b="1">
              <a:solidFill>
                <a:srgbClr val="EC0A8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Wallingford</a:t>
            </a:r>
          </a:p>
        </p:txBody>
      </p:sp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Templates</a:t>
            </a:r>
            <a:endParaRPr lang="en-US" altLang="en-US" smtClean="0"/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89138"/>
            <a:ext cx="4978400" cy="4137025"/>
          </a:xfrm>
        </p:spPr>
        <p:txBody>
          <a:bodyPr/>
          <a:lstStyle/>
          <a:p>
            <a:pPr eaLnBrk="1" hangingPunct="1"/>
            <a:r>
              <a:rPr lang="en-US" altLang="en-US" sz="2000" smtClean="0"/>
              <a:t>The diagram on the right shows a template for a games handset design.</a:t>
            </a:r>
          </a:p>
          <a:p>
            <a:pPr eaLnBrk="1" hangingPunct="1"/>
            <a:r>
              <a:rPr lang="en-US" altLang="en-US" sz="2000" smtClean="0"/>
              <a:t>The product may be marked out using the template.</a:t>
            </a:r>
          </a:p>
          <a:p>
            <a:pPr eaLnBrk="1" hangingPunct="1"/>
            <a:r>
              <a:rPr lang="en-US" altLang="en-US" sz="2000" smtClean="0"/>
              <a:t>This would be drawn onto card and then cut out carefully using scissors.</a:t>
            </a:r>
          </a:p>
          <a:p>
            <a:pPr eaLnBrk="1" hangingPunct="1"/>
            <a:r>
              <a:rPr lang="en-US" altLang="en-US" sz="2000" smtClean="0"/>
              <a:t>This can then be used to draw around on wood, metal or plastic.</a:t>
            </a:r>
          </a:p>
          <a:p>
            <a:pPr eaLnBrk="1" hangingPunct="1"/>
            <a:r>
              <a:rPr lang="en-US" altLang="en-US" sz="2000" smtClean="0"/>
              <a:t>This means that each of the handsets cut out will be identical.</a:t>
            </a:r>
          </a:p>
        </p:txBody>
      </p:sp>
      <p:pic>
        <p:nvPicPr>
          <p:cNvPr id="51205" name="Picture 5" descr="(A)U16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7400" y="1268413"/>
            <a:ext cx="2717800" cy="5113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12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120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12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512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0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Wallingford</a:t>
            </a:r>
          </a:p>
        </p:txBody>
      </p:sp>
      <p:sp>
        <p:nvSpPr>
          <p:cNvPr id="1229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Micrometer</a:t>
            </a:r>
            <a:endParaRPr lang="en-US" altLang="en-US" smtClean="0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89138"/>
            <a:ext cx="3178175" cy="4137025"/>
          </a:xfrm>
        </p:spPr>
        <p:txBody>
          <a:bodyPr/>
          <a:lstStyle/>
          <a:p>
            <a:pPr eaLnBrk="1" hangingPunct="1">
              <a:spcBef>
                <a:spcPct val="0"/>
              </a:spcBef>
              <a:buClr>
                <a:srgbClr val="FF0066"/>
              </a:buClr>
            </a:pPr>
            <a:r>
              <a:rPr lang="en-GB" altLang="en-US" sz="2000" smtClean="0"/>
              <a:t>A micrometer is used to measure with great accuracy. </a:t>
            </a:r>
          </a:p>
          <a:p>
            <a:pPr eaLnBrk="1" hangingPunct="1"/>
            <a:r>
              <a:rPr lang="en-GB" altLang="en-US" sz="2000" smtClean="0"/>
              <a:t>It typically measures to an accuracy of 0.001mm. </a:t>
            </a:r>
          </a:p>
          <a:p>
            <a:pPr eaLnBrk="1" hangingPunct="1"/>
            <a:r>
              <a:rPr lang="en-GB" altLang="en-US" sz="2000" smtClean="0"/>
              <a:t>The most common type is the 0 to 25mm external micrometer, as shown here.</a:t>
            </a:r>
          </a:p>
          <a:p>
            <a:pPr algn="just" eaLnBrk="1" hangingPunct="1">
              <a:lnSpc>
                <a:spcPct val="80000"/>
              </a:lnSpc>
              <a:buClrTx/>
            </a:pPr>
            <a:endParaRPr lang="en-GB" altLang="en-US" sz="2000" smtClean="0"/>
          </a:p>
          <a:p>
            <a:pPr eaLnBrk="1" hangingPunct="1"/>
            <a:endParaRPr lang="en-US" altLang="en-US" sz="2000" smtClean="0"/>
          </a:p>
        </p:txBody>
      </p:sp>
      <p:pic>
        <p:nvPicPr>
          <p:cNvPr id="32775" name="Picture 7" descr="U1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40200" y="2781300"/>
            <a:ext cx="4694238" cy="175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27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1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Wallingford</a:t>
            </a:r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Digital vernier</a:t>
            </a:r>
            <a:endParaRPr lang="en-US" altLang="en-US" smtClean="0"/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89138"/>
            <a:ext cx="4762500" cy="4137025"/>
          </a:xfrm>
        </p:spPr>
        <p:txBody>
          <a:bodyPr/>
          <a:lstStyle/>
          <a:p>
            <a:pPr eaLnBrk="1" hangingPunct="1"/>
            <a:r>
              <a:rPr lang="en-GB" altLang="en-US" sz="2000" smtClean="0"/>
              <a:t>This is used to measure with great accuracy. </a:t>
            </a:r>
          </a:p>
          <a:p>
            <a:pPr eaLnBrk="1" hangingPunct="1"/>
            <a:r>
              <a:rPr lang="en-GB" altLang="en-US" sz="2000" smtClean="0"/>
              <a:t>It typically measures to an accuracy of 0.01mm. </a:t>
            </a:r>
          </a:p>
          <a:p>
            <a:pPr eaLnBrk="1" hangingPunct="1"/>
            <a:r>
              <a:rPr lang="en-GB" altLang="en-US" sz="2000" smtClean="0"/>
              <a:t>The combination of jaws enables it to be used to measure both external and internal dimensions, plus depths.</a:t>
            </a:r>
          </a:p>
          <a:p>
            <a:pPr eaLnBrk="1" hangingPunct="1"/>
            <a:r>
              <a:rPr lang="en-GB" altLang="en-US" sz="2000" smtClean="0"/>
              <a:t>You will learn more about measuring in </a:t>
            </a:r>
            <a:r>
              <a:rPr lang="en-GB" altLang="en-US" sz="2000" b="1" smtClean="0">
                <a:solidFill>
                  <a:srgbClr val="FF0066"/>
                </a:solidFill>
              </a:rPr>
              <a:t>Lesson 25: Measuring</a:t>
            </a:r>
            <a:r>
              <a:rPr lang="en-GB" altLang="en-US" sz="2000" smtClean="0"/>
              <a:t>.</a:t>
            </a:r>
          </a:p>
          <a:p>
            <a:pPr eaLnBrk="1" hangingPunct="1"/>
            <a:endParaRPr lang="en-US" altLang="en-US" sz="2000" smtClean="0"/>
          </a:p>
        </p:txBody>
      </p:sp>
      <p:pic>
        <p:nvPicPr>
          <p:cNvPr id="33800" name="Picture 8" descr="U16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51500" y="1484313"/>
            <a:ext cx="3117850" cy="4676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38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380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38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38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38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38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5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Wallingford</a:t>
            </a:r>
          </a:p>
        </p:txBody>
      </p:sp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Task 1</a:t>
            </a:r>
            <a:endParaRPr lang="en-US" altLang="en-US" smtClean="0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89138"/>
            <a:ext cx="8229600" cy="2160587"/>
          </a:xfrm>
        </p:spPr>
        <p:txBody>
          <a:bodyPr/>
          <a:lstStyle/>
          <a:p>
            <a:pPr eaLnBrk="1" hangingPunct="1"/>
            <a:r>
              <a:rPr lang="en-GB" altLang="en-US" sz="1800" smtClean="0"/>
              <a:t>Use a spreadsheet to draw up a Gantt Chart for the product you intend to make for your Controlled Assessment.</a:t>
            </a:r>
          </a:p>
          <a:p>
            <a:pPr eaLnBrk="1" hangingPunct="1"/>
            <a:r>
              <a:rPr lang="en-GB" altLang="en-US" sz="1800" smtClean="0"/>
              <a:t>Break the basics down into smaller tasks until you have every single action defined and accounted for.</a:t>
            </a:r>
            <a:endParaRPr lang="en-US" altLang="en-US" sz="1800" smtClean="0"/>
          </a:p>
          <a:p>
            <a:pPr eaLnBrk="1" hangingPunct="1"/>
            <a:r>
              <a:rPr lang="en-GB" altLang="en-US" sz="1800" smtClean="0"/>
              <a:t>There should be consideration of health and safety across the whole plan.</a:t>
            </a:r>
            <a:endParaRPr lang="en-US" altLang="en-US" sz="1800" smtClean="0"/>
          </a:p>
          <a:p>
            <a:pPr eaLnBrk="1" hangingPunct="1"/>
            <a:endParaRPr lang="en-US" altLang="en-US" sz="1800" smtClean="0"/>
          </a:p>
        </p:txBody>
      </p:sp>
      <p:pic>
        <p:nvPicPr>
          <p:cNvPr id="37895" name="Picture 7" descr="00012-Gantt-Chart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35150" y="3716338"/>
            <a:ext cx="5616575" cy="265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78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78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900" decel="100000" fill="hold"/>
                                        <p:tgtEl>
                                          <p:spTgt spid="378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78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1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Wallingford</a:t>
            </a:r>
          </a:p>
        </p:txBody>
      </p:sp>
      <p:sp>
        <p:nvSpPr>
          <p:cNvPr id="1536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Task 2</a:t>
            </a:r>
            <a:endParaRPr lang="en-US" altLang="en-US" smtClean="0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89138"/>
            <a:ext cx="8229600" cy="2735262"/>
          </a:xfrm>
        </p:spPr>
        <p:txBody>
          <a:bodyPr/>
          <a:lstStyle/>
          <a:p>
            <a:pPr eaLnBrk="1" hangingPunct="1"/>
            <a:r>
              <a:rPr lang="en-GB" altLang="en-US" sz="2000" smtClean="0"/>
              <a:t>Look at some jigs or templates and try to work out what they might be used for. </a:t>
            </a:r>
          </a:p>
          <a:p>
            <a:pPr eaLnBrk="1" hangingPunct="1"/>
            <a:r>
              <a:rPr lang="en-GB" altLang="en-US" sz="2000" smtClean="0"/>
              <a:t>Do a sketch of each jig or template.</a:t>
            </a:r>
          </a:p>
          <a:p>
            <a:pPr eaLnBrk="1" hangingPunct="1"/>
            <a:r>
              <a:rPr lang="en-GB" altLang="en-US" sz="2000" smtClean="0"/>
              <a:t>Write underneath the tools and equipment that might be used with it, and what part it would create.</a:t>
            </a:r>
            <a:endParaRPr lang="en-US" altLang="en-US" sz="2000" smtClean="0"/>
          </a:p>
          <a:p>
            <a:pPr eaLnBrk="1" hangingPunct="1"/>
            <a:r>
              <a:rPr lang="en-GB" altLang="en-US" sz="2000" smtClean="0"/>
              <a:t>Try to draw the finished part.</a:t>
            </a:r>
            <a:endParaRPr lang="en-US" altLang="en-US" sz="2000" smtClean="0"/>
          </a:p>
          <a:p>
            <a:pPr eaLnBrk="1" hangingPunct="1"/>
            <a:endParaRPr lang="en-US" altLang="en-US" sz="200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5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Wallingford</a:t>
            </a:r>
          </a:p>
        </p:txBody>
      </p:sp>
      <p:sp>
        <p:nvSpPr>
          <p:cNvPr id="30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Introduction</a:t>
            </a:r>
            <a:endParaRPr lang="en-US" altLang="en-US" smtClean="0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89138"/>
            <a:ext cx="8147050" cy="4137025"/>
          </a:xfrm>
        </p:spPr>
        <p:txBody>
          <a:bodyPr/>
          <a:lstStyle/>
          <a:p>
            <a:pPr marL="355600" indent="-355600" eaLnBrk="1" hangingPunct="1">
              <a:buClr>
                <a:srgbClr val="FF3399"/>
              </a:buClr>
            </a:pPr>
            <a:r>
              <a:rPr lang="en-GB" altLang="en-US" sz="2000" smtClean="0"/>
              <a:t>As a Resistant Materials student it is vital that you create well-made products, and use methods of construction that ensure the products are of a high quality.</a:t>
            </a:r>
          </a:p>
          <a:p>
            <a:pPr marL="355600" indent="-355600" eaLnBrk="1" hangingPunct="1">
              <a:buClr>
                <a:srgbClr val="FF3399"/>
              </a:buClr>
            </a:pPr>
            <a:r>
              <a:rPr lang="en-GB" altLang="en-US" sz="2000" smtClean="0"/>
              <a:t>In this lesson we shall look at ways of continually maintaining the quality of a product, while making the manufacture simpler and quicker in its production.</a:t>
            </a:r>
          </a:p>
          <a:p>
            <a:pPr marL="355600" indent="-355600" eaLnBrk="1" hangingPunct="1">
              <a:buClr>
                <a:srgbClr val="FF3399"/>
              </a:buClr>
            </a:pPr>
            <a:r>
              <a:rPr lang="en-GB" altLang="en-US" sz="2000" smtClean="0"/>
              <a:t>Quality controls are vital in industry to ensure accuracy - you need to show understanding of these processes in your Controlled Assessment in order to gain a high grade.</a:t>
            </a:r>
          </a:p>
          <a:p>
            <a:pPr marL="355600" indent="-355600" eaLnBrk="1" hangingPunct="1">
              <a:buClr>
                <a:srgbClr val="FF0066"/>
              </a:buClr>
            </a:pPr>
            <a:endParaRPr lang="en-US" altLang="en-US" sz="200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1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Wallingford</a:t>
            </a:r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Starter</a:t>
            </a:r>
            <a:endParaRPr lang="en-US" altLang="en-US" smtClean="0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89138"/>
            <a:ext cx="4475163" cy="4137025"/>
          </a:xfrm>
        </p:spPr>
        <p:txBody>
          <a:bodyPr/>
          <a:lstStyle/>
          <a:p>
            <a:pPr eaLnBrk="1" hangingPunct="1"/>
            <a:r>
              <a:rPr lang="en-GB" altLang="en-US" sz="2000" smtClean="0"/>
              <a:t>How tall are you?</a:t>
            </a:r>
          </a:p>
          <a:p>
            <a:pPr eaLnBrk="1" hangingPunct="1"/>
            <a:r>
              <a:rPr lang="en-GB" altLang="en-US" sz="2000" smtClean="0"/>
              <a:t>Measure the height of the person sitting next to you.</a:t>
            </a:r>
          </a:p>
          <a:p>
            <a:pPr eaLnBrk="1" hangingPunct="1"/>
            <a:r>
              <a:rPr lang="en-GB" altLang="en-US" sz="2000" smtClean="0"/>
              <a:t>How will you make sure you are measuring them accurately?</a:t>
            </a:r>
          </a:p>
          <a:p>
            <a:pPr eaLnBrk="1" hangingPunct="1"/>
            <a:r>
              <a:rPr lang="en-GB" altLang="en-US" sz="2000" smtClean="0"/>
              <a:t>Will you use feet and inches, or centimetres?</a:t>
            </a:r>
          </a:p>
          <a:p>
            <a:pPr eaLnBrk="1" hangingPunct="1"/>
            <a:r>
              <a:rPr lang="en-GB" altLang="en-US" sz="2000" smtClean="0"/>
              <a:t>How precise a measurement can you get?</a:t>
            </a:r>
          </a:p>
          <a:p>
            <a:pPr eaLnBrk="1" hangingPunct="1"/>
            <a:r>
              <a:rPr lang="en-GB" altLang="en-US" sz="2000" smtClean="0"/>
              <a:t>How can you improve your accuracy?</a:t>
            </a:r>
            <a:endParaRPr lang="en-US" altLang="en-US" sz="2000" smtClean="0"/>
          </a:p>
        </p:txBody>
      </p:sp>
      <p:pic>
        <p:nvPicPr>
          <p:cNvPr id="26632" name="Picture 8" descr="U1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4163" y="1557338"/>
            <a:ext cx="3190875" cy="4519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266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266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7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Wallingford</a:t>
            </a:r>
          </a:p>
        </p:txBody>
      </p:sp>
      <p:sp>
        <p:nvSpPr>
          <p:cNvPr id="5123" name="Footer Placeholder 3"/>
          <p:cNvSpPr txBox="1">
            <a:spLocks noGrp="1"/>
          </p:cNvSpPr>
          <p:nvPr/>
        </p:nvSpPr>
        <p:spPr bwMode="auto">
          <a:xfrm>
            <a:off x="7669213" y="6553200"/>
            <a:ext cx="1439862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EC0A86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EC0A86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200"/>
              <a:t>© Wallingford</a:t>
            </a:r>
          </a:p>
        </p:txBody>
      </p:sp>
      <p:sp>
        <p:nvSpPr>
          <p:cNvPr id="7176" name="Text Box 8"/>
          <p:cNvSpPr txBox="1">
            <a:spLocks noChangeArrowheads="1"/>
          </p:cNvSpPr>
          <p:nvPr/>
        </p:nvSpPr>
        <p:spPr bwMode="auto">
          <a:xfrm>
            <a:off x="468313" y="2060575"/>
            <a:ext cx="7796212" cy="301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60363" indent="-360363" eaLnBrk="0" hangingPunct="0">
              <a:spcBef>
                <a:spcPct val="20000"/>
              </a:spcBef>
              <a:buClr>
                <a:srgbClr val="EC0A86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EC0A86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buClr>
                <a:srgbClr val="FF3399"/>
              </a:buClr>
            </a:pPr>
            <a:r>
              <a:rPr lang="en-GB" altLang="en-US" sz="2000"/>
              <a:t>Points for quality control are crucial to the success of the product, and to avoid the cost of problems with parts not fitting.</a:t>
            </a:r>
          </a:p>
          <a:p>
            <a:pPr eaLnBrk="1" hangingPunct="1">
              <a:buClr>
                <a:srgbClr val="FF3399"/>
              </a:buClr>
            </a:pPr>
            <a:r>
              <a:rPr lang="en-GB" altLang="en-US" sz="2000"/>
              <a:t>As a product is made, it needs to be checked at certain crucial times to ensure that it will function and is of a high quality.</a:t>
            </a:r>
          </a:p>
          <a:p>
            <a:pPr eaLnBrk="1" hangingPunct="1">
              <a:buClr>
                <a:srgbClr val="FF3399"/>
              </a:buClr>
            </a:pPr>
            <a:r>
              <a:rPr lang="en-GB" altLang="en-US" sz="2000"/>
              <a:t>In the next few slides we shall look at how this happens in an example.</a:t>
            </a:r>
          </a:p>
          <a:p>
            <a:pPr eaLnBrk="1" hangingPunct="1">
              <a:buClr>
                <a:srgbClr val="FF3399"/>
              </a:buClr>
            </a:pPr>
            <a:r>
              <a:rPr lang="en-GB" altLang="en-US" sz="2000"/>
              <a:t>We shall look at Gantt charts, control using plans, accuracy in manufacture, and jigs and templates.</a:t>
            </a:r>
          </a:p>
          <a:p>
            <a:pPr eaLnBrk="1" hangingPunct="1">
              <a:spcBef>
                <a:spcPct val="0"/>
              </a:spcBef>
              <a:buClr>
                <a:srgbClr val="FF3399"/>
              </a:buClr>
            </a:pPr>
            <a:endParaRPr lang="en-GB" altLang="en-US" sz="2000"/>
          </a:p>
        </p:txBody>
      </p:sp>
      <p:sp>
        <p:nvSpPr>
          <p:cNvPr id="5125" name="Rectangle 9"/>
          <p:cNvSpPr>
            <a:spLocks noChangeArrowheads="1"/>
          </p:cNvSpPr>
          <p:nvPr/>
        </p:nvSpPr>
        <p:spPr bwMode="auto">
          <a:xfrm>
            <a:off x="468313" y="981075"/>
            <a:ext cx="8229600" cy="85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lr>
                <a:srgbClr val="EC0A86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EC0A86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3600" b="1">
                <a:solidFill>
                  <a:srgbClr val="EC0A86"/>
                </a:solidFill>
              </a:rPr>
              <a:t>Quality control points</a:t>
            </a:r>
            <a:endParaRPr lang="en-US" altLang="en-US" sz="3600" b="1">
              <a:solidFill>
                <a:srgbClr val="EC0A8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Wallingford</a:t>
            </a:r>
          </a:p>
        </p:txBody>
      </p:sp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Control using Gantt charts</a:t>
            </a:r>
            <a:endParaRPr lang="en-US" altLang="en-US" smtClean="0"/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89138"/>
            <a:ext cx="4043363" cy="2663825"/>
          </a:xfrm>
        </p:spPr>
        <p:txBody>
          <a:bodyPr/>
          <a:lstStyle/>
          <a:p>
            <a:pPr eaLnBrk="1" hangingPunct="1"/>
            <a:r>
              <a:rPr lang="en-GB" altLang="en-US" sz="1800" smtClean="0"/>
              <a:t>This Gantt chart shows a product that is to be made over 16 weeks.</a:t>
            </a:r>
          </a:p>
          <a:p>
            <a:pPr eaLnBrk="1" hangingPunct="1"/>
            <a:r>
              <a:rPr lang="en-GB" altLang="en-US" sz="1800" smtClean="0"/>
              <a:t>At various crucial points the parts will need checking for accuracy and quality.</a:t>
            </a:r>
          </a:p>
          <a:p>
            <a:pPr eaLnBrk="1" hangingPunct="1"/>
            <a:r>
              <a:rPr lang="en-GB" altLang="en-US" sz="1800" smtClean="0"/>
              <a:t>During your Controlled Assessment you have a limited amount of time to design and make your product.</a:t>
            </a:r>
          </a:p>
          <a:p>
            <a:pPr eaLnBrk="1" hangingPunct="1"/>
            <a:r>
              <a:rPr lang="en-GB" altLang="en-US" sz="1800" smtClean="0"/>
              <a:t>It is important you plan every stage of the process and think about the amount of time each step needs.</a:t>
            </a:r>
          </a:p>
        </p:txBody>
      </p:sp>
      <p:pic>
        <p:nvPicPr>
          <p:cNvPr id="52228" name="Picture 4" descr="00012-Gantt-Chart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3438" y="2133600"/>
            <a:ext cx="4176712" cy="1973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2229" name="Rectangle 5"/>
          <p:cNvSpPr>
            <a:spLocks noChangeArrowheads="1"/>
          </p:cNvSpPr>
          <p:nvPr/>
        </p:nvSpPr>
        <p:spPr bwMode="auto">
          <a:xfrm>
            <a:off x="4500563" y="4437063"/>
            <a:ext cx="4464050" cy="2592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Clr>
                <a:srgbClr val="EC0A86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EC0A86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 sz="1800"/>
              <a:t>The examiner wants to evidence of this during the process.</a:t>
            </a:r>
          </a:p>
          <a:p>
            <a:pPr eaLnBrk="1" hangingPunct="1"/>
            <a:r>
              <a:rPr lang="en-GB" altLang="en-US" sz="1800"/>
              <a:t>If you need to change the plan halfway through that's fine - if you make reference to this in your work you will gain extra evaluation marks.</a:t>
            </a:r>
            <a:endParaRPr lang="en-US" altLang="en-US" sz="18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22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22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2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227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Wallingford</a:t>
            </a:r>
          </a:p>
        </p:txBody>
      </p:sp>
      <p:sp>
        <p:nvSpPr>
          <p:cNvPr id="717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Control using plans</a:t>
            </a:r>
            <a:endParaRPr lang="en-US" altLang="en-US" smtClean="0"/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89138"/>
            <a:ext cx="3178175" cy="4137025"/>
          </a:xfrm>
        </p:spPr>
        <p:txBody>
          <a:bodyPr/>
          <a:lstStyle/>
          <a:p>
            <a:pPr eaLnBrk="1" hangingPunct="1"/>
            <a:r>
              <a:rPr lang="en-GB" altLang="en-US" sz="1800" smtClean="0"/>
              <a:t>A plan of making also helps to define where the product, and its parts, will be checked for quality and accuracy.</a:t>
            </a:r>
            <a:endParaRPr lang="en-US" altLang="en-US" sz="1800" smtClean="0"/>
          </a:p>
        </p:txBody>
      </p:sp>
      <p:pic>
        <p:nvPicPr>
          <p:cNvPr id="48132" name="Picture 4" descr="00014-Plan-of-Manu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1638" y="2492375"/>
            <a:ext cx="4608512" cy="28781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8133" name="Rectangle 5"/>
          <p:cNvSpPr>
            <a:spLocks noChangeArrowheads="1"/>
          </p:cNvSpPr>
          <p:nvPr/>
        </p:nvSpPr>
        <p:spPr bwMode="auto">
          <a:xfrm>
            <a:off x="6011863" y="3644900"/>
            <a:ext cx="1368425" cy="430213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rgbClr val="EC0A86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EC0A86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n-US" altLang="en-US" sz="1800"/>
          </a:p>
        </p:txBody>
      </p:sp>
      <p:sp>
        <p:nvSpPr>
          <p:cNvPr id="48134" name="Rectangle 6"/>
          <p:cNvSpPr>
            <a:spLocks noChangeArrowheads="1"/>
          </p:cNvSpPr>
          <p:nvPr/>
        </p:nvSpPr>
        <p:spPr bwMode="auto">
          <a:xfrm>
            <a:off x="611188" y="4221163"/>
            <a:ext cx="4321175" cy="1800225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rgbClr val="EC0A86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EC0A86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n-US" altLang="en-US" sz="1800"/>
          </a:p>
        </p:txBody>
      </p:sp>
      <p:sp>
        <p:nvSpPr>
          <p:cNvPr id="48135" name="Line 7"/>
          <p:cNvSpPr>
            <a:spLocks noChangeShapeType="1"/>
          </p:cNvSpPr>
          <p:nvPr/>
        </p:nvSpPr>
        <p:spPr bwMode="auto">
          <a:xfrm flipH="1">
            <a:off x="611188" y="3644900"/>
            <a:ext cx="5400675" cy="574675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8136" name="Line 8"/>
          <p:cNvSpPr>
            <a:spLocks noChangeShapeType="1"/>
          </p:cNvSpPr>
          <p:nvPr/>
        </p:nvSpPr>
        <p:spPr bwMode="auto">
          <a:xfrm flipH="1">
            <a:off x="4932363" y="4076700"/>
            <a:ext cx="2446337" cy="1944688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8137" name="Line 9"/>
          <p:cNvSpPr>
            <a:spLocks noChangeShapeType="1"/>
          </p:cNvSpPr>
          <p:nvPr/>
        </p:nvSpPr>
        <p:spPr bwMode="auto">
          <a:xfrm flipV="1">
            <a:off x="4932363" y="3644900"/>
            <a:ext cx="2447925" cy="574675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pic>
        <p:nvPicPr>
          <p:cNvPr id="48138" name="Picture 10" descr="00014-Plan-of-Manu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4213" y="4508500"/>
            <a:ext cx="4175125" cy="1179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81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8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8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8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8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0" dur="1000"/>
                                        <p:tgtEl>
                                          <p:spTgt spid="48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8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8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5" dur="1000"/>
                                        <p:tgtEl>
                                          <p:spTgt spid="48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8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8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48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81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8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5" dur="1000"/>
                                        <p:tgtEl>
                                          <p:spTgt spid="48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81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8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0" dur="1000"/>
                                        <p:tgtEl>
                                          <p:spTgt spid="48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81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81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1" grpId="0" build="p"/>
      <p:bldP spid="48133" grpId="0" animBg="1"/>
      <p:bldP spid="4813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Wallingford</a:t>
            </a:r>
          </a:p>
        </p:txBody>
      </p:sp>
      <p:sp>
        <p:nvSpPr>
          <p:cNvPr id="819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Accuracy in manufacture</a:t>
            </a:r>
            <a:endParaRPr lang="en-US" altLang="en-US" smtClean="0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GB" altLang="en-US" sz="2000" smtClean="0"/>
              <a:t>It is important that you know how to ensure accuracy in your making.</a:t>
            </a:r>
          </a:p>
          <a:p>
            <a:pPr eaLnBrk="1" hangingPunct="1"/>
            <a:r>
              <a:rPr lang="en-GB" altLang="en-US" sz="2000" smtClean="0"/>
              <a:t>The most common methods that you will use are </a:t>
            </a:r>
            <a:r>
              <a:rPr lang="en-GB" altLang="en-US" sz="2000" b="1" smtClean="0"/>
              <a:t>jigs</a:t>
            </a:r>
            <a:r>
              <a:rPr lang="en-GB" altLang="en-US" sz="2000" smtClean="0"/>
              <a:t> and </a:t>
            </a:r>
            <a:r>
              <a:rPr lang="en-GB" altLang="en-US" sz="2000" b="1" smtClean="0"/>
              <a:t>templates</a:t>
            </a:r>
            <a:r>
              <a:rPr lang="en-GB" altLang="en-US" sz="2000" smtClean="0"/>
              <a:t>.</a:t>
            </a:r>
          </a:p>
          <a:p>
            <a:pPr eaLnBrk="1" hangingPunct="1"/>
            <a:r>
              <a:rPr lang="en-GB" altLang="en-US" sz="2000" smtClean="0"/>
              <a:t>These are tools that help the manufacturer or maker when making a batch of products.</a:t>
            </a:r>
          </a:p>
          <a:p>
            <a:pPr eaLnBrk="1" hangingPunct="1"/>
            <a:r>
              <a:rPr lang="en-GB" altLang="en-US" sz="2000" smtClean="0"/>
              <a:t>They make it possible to repeat a process without having to re-mark or reset the material.</a:t>
            </a:r>
          </a:p>
          <a:p>
            <a:pPr eaLnBrk="1" hangingPunct="1"/>
            <a:r>
              <a:rPr lang="en-GB" altLang="en-US" sz="2000" smtClean="0"/>
              <a:t>Examples are shown on the next few slides.</a:t>
            </a:r>
          </a:p>
          <a:p>
            <a:pPr eaLnBrk="1" hangingPunct="1"/>
            <a:endParaRPr lang="en-US" altLang="en-US" sz="200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5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Wallingford</a:t>
            </a:r>
          </a:p>
        </p:txBody>
      </p:sp>
      <p:pic>
        <p:nvPicPr>
          <p:cNvPr id="50186" name="Picture 10" descr="U1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463" y="2636838"/>
            <a:ext cx="1120775" cy="2087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0185" name="Picture 9" descr="U1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38813" y="1557338"/>
            <a:ext cx="3405187" cy="4752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Jigs</a:t>
            </a:r>
            <a:endParaRPr lang="en-US" altLang="en-US" smtClean="0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89138"/>
            <a:ext cx="3898900" cy="4137025"/>
          </a:xfrm>
        </p:spPr>
        <p:txBody>
          <a:bodyPr/>
          <a:lstStyle/>
          <a:p>
            <a:pPr eaLnBrk="1" hangingPunct="1"/>
            <a:r>
              <a:rPr lang="en-US" altLang="en-US" sz="2000" smtClean="0"/>
              <a:t>In this picture a hole needs to be drilled in the leg of the chair to accommodate the round dowel insert.</a:t>
            </a:r>
          </a:p>
          <a:p>
            <a:pPr eaLnBrk="1" hangingPunct="1"/>
            <a:r>
              <a:rPr lang="en-US" altLang="en-US" sz="2000" smtClean="0"/>
              <a:t>A jig is shown on the next page that will allow the manufacturer to repeat the process.</a:t>
            </a:r>
          </a:p>
          <a:p>
            <a:pPr eaLnBrk="1" hangingPunct="1"/>
            <a:endParaRPr lang="en-US" altLang="en-US" sz="2000" smtClean="0"/>
          </a:p>
        </p:txBody>
      </p:sp>
      <p:sp>
        <p:nvSpPr>
          <p:cNvPr id="50182" name="Line 6"/>
          <p:cNvSpPr>
            <a:spLocks noChangeShapeType="1"/>
          </p:cNvSpPr>
          <p:nvPr/>
        </p:nvSpPr>
        <p:spPr bwMode="auto">
          <a:xfrm flipH="1" flipV="1">
            <a:off x="5437188" y="3068638"/>
            <a:ext cx="1295400" cy="2159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50183" name="Oval 7"/>
          <p:cNvSpPr>
            <a:spLocks noChangeArrowheads="1"/>
          </p:cNvSpPr>
          <p:nvPr/>
        </p:nvSpPr>
        <p:spPr bwMode="auto">
          <a:xfrm>
            <a:off x="6300788" y="3284538"/>
            <a:ext cx="720725" cy="720725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rgbClr val="EC0A86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EC0A86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n-US" altLang="en-US" sz="1800"/>
          </a:p>
        </p:txBody>
      </p:sp>
      <p:sp>
        <p:nvSpPr>
          <p:cNvPr id="50184" name="Line 8"/>
          <p:cNvSpPr>
            <a:spLocks noChangeShapeType="1"/>
          </p:cNvSpPr>
          <p:nvPr/>
        </p:nvSpPr>
        <p:spPr bwMode="auto">
          <a:xfrm flipH="1">
            <a:off x="5364163" y="4005263"/>
            <a:ext cx="1368425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01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01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01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70" decel="100000"/>
                                        <p:tgtEl>
                                          <p:spTgt spid="5018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770" decel="100000"/>
                                        <p:tgtEl>
                                          <p:spTgt spid="50183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0183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7" dur="770" fill="hold"/>
                                        <p:tgtEl>
                                          <p:spTgt spid="501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01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9" dur="770" fill="hold"/>
                                        <p:tgtEl>
                                          <p:spTgt spid="501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01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1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70" decel="100000"/>
                                        <p:tgtEl>
                                          <p:spTgt spid="5018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770" decel="100000"/>
                                        <p:tgtEl>
                                          <p:spTgt spid="5018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018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6" dur="770" fill="hold"/>
                                        <p:tgtEl>
                                          <p:spTgt spid="501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01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8" dur="770" fill="hold"/>
                                        <p:tgtEl>
                                          <p:spTgt spid="501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01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0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70" decel="100000"/>
                                        <p:tgtEl>
                                          <p:spTgt spid="5018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3" dur="770" decel="100000"/>
                                        <p:tgtEl>
                                          <p:spTgt spid="5018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018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5" dur="770" fill="hold"/>
                                        <p:tgtEl>
                                          <p:spTgt spid="501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01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7" dur="770" fill="hold"/>
                                        <p:tgtEl>
                                          <p:spTgt spid="501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01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9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770" decel="100000"/>
                                        <p:tgtEl>
                                          <p:spTgt spid="5018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2" dur="770" decel="100000"/>
                                        <p:tgtEl>
                                          <p:spTgt spid="5018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018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4" dur="770" fill="hold"/>
                                        <p:tgtEl>
                                          <p:spTgt spid="501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01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6" dur="770" fill="hold"/>
                                        <p:tgtEl>
                                          <p:spTgt spid="501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01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79" grpId="0" build="p"/>
      <p:bldP spid="5018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Wallingford</a:t>
            </a:r>
          </a:p>
        </p:txBody>
      </p:sp>
      <p:pic>
        <p:nvPicPr>
          <p:cNvPr id="15400" name="Picture 40" descr="U1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16688" y="2708275"/>
            <a:ext cx="2063750" cy="2881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98" name="Picture 38" descr="untitled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95513" y="3716338"/>
            <a:ext cx="3844925" cy="2268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99" name="Picture 39" descr="U13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2988" y="3933825"/>
            <a:ext cx="733425" cy="1366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76" name="Line 16"/>
          <p:cNvSpPr>
            <a:spLocks noChangeShapeType="1"/>
          </p:cNvSpPr>
          <p:nvPr/>
        </p:nvSpPr>
        <p:spPr bwMode="auto">
          <a:xfrm flipV="1">
            <a:off x="1619250" y="4292600"/>
            <a:ext cx="1943100" cy="1444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0247" name="Footer Placeholder 3"/>
          <p:cNvSpPr txBox="1">
            <a:spLocks noGrp="1"/>
          </p:cNvSpPr>
          <p:nvPr/>
        </p:nvSpPr>
        <p:spPr bwMode="auto">
          <a:xfrm>
            <a:off x="7669213" y="6553200"/>
            <a:ext cx="1439862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EC0A86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EC0A86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200"/>
              <a:t>© Wallingford</a:t>
            </a:r>
          </a:p>
        </p:txBody>
      </p:sp>
      <p:sp>
        <p:nvSpPr>
          <p:cNvPr id="10248" name="Text Box 10"/>
          <p:cNvSpPr txBox="1">
            <a:spLocks noChangeArrowheads="1"/>
          </p:cNvSpPr>
          <p:nvPr/>
        </p:nvSpPr>
        <p:spPr bwMode="auto">
          <a:xfrm>
            <a:off x="1166813" y="2224088"/>
            <a:ext cx="184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rgbClr val="EC0A86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EC0A86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n-US" altLang="en-US" sz="1800"/>
          </a:p>
        </p:txBody>
      </p:sp>
      <p:sp>
        <p:nvSpPr>
          <p:cNvPr id="15371" name="Line 11"/>
          <p:cNvSpPr>
            <a:spLocks noChangeShapeType="1"/>
          </p:cNvSpPr>
          <p:nvPr/>
        </p:nvSpPr>
        <p:spPr bwMode="auto">
          <a:xfrm flipH="1" flipV="1">
            <a:off x="3779838" y="4437063"/>
            <a:ext cx="358775" cy="2873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0250" name="Rectangle 22"/>
          <p:cNvSpPr>
            <a:spLocks noChangeArrowheads="1"/>
          </p:cNvSpPr>
          <p:nvPr/>
        </p:nvSpPr>
        <p:spPr bwMode="auto">
          <a:xfrm>
            <a:off x="468313" y="981075"/>
            <a:ext cx="8229600" cy="85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lr>
                <a:srgbClr val="EC0A86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EC0A86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3600" b="1">
                <a:solidFill>
                  <a:srgbClr val="EC0A86"/>
                </a:solidFill>
              </a:rPr>
              <a:t>Jigs (2)</a:t>
            </a:r>
            <a:endParaRPr lang="en-US" altLang="en-US" sz="3600" b="1">
              <a:solidFill>
                <a:srgbClr val="EC0A86"/>
              </a:solidFill>
            </a:endParaRPr>
          </a:p>
        </p:txBody>
      </p:sp>
      <p:sp>
        <p:nvSpPr>
          <p:cNvPr id="15374" name="Line 14"/>
          <p:cNvSpPr>
            <a:spLocks noChangeShapeType="1"/>
          </p:cNvSpPr>
          <p:nvPr/>
        </p:nvSpPr>
        <p:spPr bwMode="auto">
          <a:xfrm flipH="1">
            <a:off x="5219700" y="4005263"/>
            <a:ext cx="1871663" cy="5762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5393" name="Text Box 33"/>
          <p:cNvSpPr txBox="1">
            <a:spLocks noChangeArrowheads="1"/>
          </p:cNvSpPr>
          <p:nvPr/>
        </p:nvSpPr>
        <p:spPr bwMode="auto">
          <a:xfrm>
            <a:off x="1692275" y="5661025"/>
            <a:ext cx="6142038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EC0A86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EC0A86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600"/>
              <a:t>The end of the aluminium section is covered over so the wood to be drilled remains up against it and in place.</a:t>
            </a:r>
          </a:p>
        </p:txBody>
      </p:sp>
      <p:sp>
        <p:nvSpPr>
          <p:cNvPr id="15394" name="Text Box 34"/>
          <p:cNvSpPr txBox="1">
            <a:spLocks noChangeArrowheads="1"/>
          </p:cNvSpPr>
          <p:nvPr/>
        </p:nvSpPr>
        <p:spPr bwMode="auto">
          <a:xfrm>
            <a:off x="468313" y="1989138"/>
            <a:ext cx="8351837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EC0A86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EC0A86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600"/>
              <a:t>In this diagram we see the jig which accommodates the wooden leg. The JIG would probably be made from aluminium section.</a:t>
            </a:r>
          </a:p>
        </p:txBody>
      </p:sp>
      <p:sp>
        <p:nvSpPr>
          <p:cNvPr id="15395" name="Text Box 35"/>
          <p:cNvSpPr txBox="1">
            <a:spLocks noChangeArrowheads="1"/>
          </p:cNvSpPr>
          <p:nvPr/>
        </p:nvSpPr>
        <p:spPr bwMode="auto">
          <a:xfrm>
            <a:off x="1331913" y="2924175"/>
            <a:ext cx="4103687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EC0A86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EC0A86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600"/>
              <a:t>The hole is the size of the dowel. The drill bit is fed through the hole, locating the hole in the correct place each time.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53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53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53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53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53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53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153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53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53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53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53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53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53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53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53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53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54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54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3" dur="1000"/>
                                        <p:tgtEl>
                                          <p:spTgt spid="154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53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53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53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93" grpId="0"/>
      <p:bldP spid="15394" grpId="0"/>
      <p:bldP spid="15395" grpId="0"/>
    </p:bldLst>
  </p:timing>
</p:sld>
</file>

<file path=ppt/theme/theme1.xml><?xml version="1.0" encoding="utf-8"?>
<a:theme xmlns:a="http://schemas.openxmlformats.org/drawingml/2006/main" name="1_Default Design">
  <a:themeElements>
    <a:clrScheme name="1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420</TotalTime>
  <Words>879</Words>
  <Application>Microsoft Office PowerPoint</Application>
  <PresentationFormat>On-screen Show (4:3)</PresentationFormat>
  <Paragraphs>87</Paragraphs>
  <Slides>14</Slides>
  <Notes>5</Notes>
  <HiddenSlides>0</HiddenSlides>
  <MMClips>0</MMClips>
  <ScaleCrop>false</ScaleCrop>
  <HeadingPairs>
    <vt:vector size="8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7" baseType="lpstr">
      <vt:lpstr>Arial</vt:lpstr>
      <vt:lpstr>1_Default Design</vt:lpstr>
      <vt:lpstr>Adobe Photoshop Image</vt:lpstr>
      <vt:lpstr>PowerPoint Presentation</vt:lpstr>
      <vt:lpstr>Introduction</vt:lpstr>
      <vt:lpstr>Starter</vt:lpstr>
      <vt:lpstr>PowerPoint Presentation</vt:lpstr>
      <vt:lpstr>Control using Gantt charts</vt:lpstr>
      <vt:lpstr>Control using plans</vt:lpstr>
      <vt:lpstr>Accuracy in manufacture</vt:lpstr>
      <vt:lpstr>Jigs</vt:lpstr>
      <vt:lpstr>PowerPoint Presentation</vt:lpstr>
      <vt:lpstr>Templates</vt:lpstr>
      <vt:lpstr>Micrometer</vt:lpstr>
      <vt:lpstr>Digital vernier</vt:lpstr>
      <vt:lpstr>Task 1</vt:lpstr>
      <vt:lpstr>Task 2</vt:lpstr>
    </vt:vector>
  </TitlesOfParts>
  <Company>Portsmouth Grammar School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IT Dept.</dc:creator>
  <cp:lastModifiedBy>Daniel BIGMORE</cp:lastModifiedBy>
  <cp:revision>65</cp:revision>
  <dcterms:created xsi:type="dcterms:W3CDTF">2008-11-28T11:06:08Z</dcterms:created>
  <dcterms:modified xsi:type="dcterms:W3CDTF">2018-05-22T15:12:08Z</dcterms:modified>
</cp:coreProperties>
</file>