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339" r:id="rId3"/>
    <p:sldId id="362" r:id="rId4"/>
    <p:sldId id="394" r:id="rId5"/>
    <p:sldId id="395" r:id="rId6"/>
    <p:sldId id="396" r:id="rId7"/>
    <p:sldId id="397" r:id="rId8"/>
    <p:sldId id="398" r:id="rId9"/>
    <p:sldId id="399" r:id="rId10"/>
    <p:sldId id="400" r:id="rId11"/>
    <p:sldId id="401" r:id="rId12"/>
    <p:sldId id="402" r:id="rId13"/>
    <p:sldId id="403" r:id="rId14"/>
    <p:sldId id="404"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0000"/>
    <a:srgbClr val="FFFF00"/>
    <a:srgbClr val="0066FF"/>
    <a:srgbClr val="00FF00"/>
    <a:srgbClr val="FFFFCC"/>
    <a:srgbClr val="FFCC66"/>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46" autoAdjust="0"/>
    <p:restoredTop sz="92910" autoAdjust="0"/>
  </p:normalViewPr>
  <p:slideViewPr>
    <p:cSldViewPr>
      <p:cViewPr varScale="1">
        <p:scale>
          <a:sx n="107" d="100"/>
          <a:sy n="107" d="100"/>
        </p:scale>
        <p:origin x="1608"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148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07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307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07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1889D81-0901-445B-AA2C-5E7B4843136A}"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en-US"/>
          </a:p>
        </p:txBody>
      </p:sp>
      <p:sp>
        <p:nvSpPr>
          <p:cNvPr id="512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0CE00DD7-73A8-4EAD-9D00-DAF864D211BC}" type="datetimeFigureOut">
              <a:rPr lang="en-US"/>
              <a:pPr>
                <a:defRPr/>
              </a:pPr>
              <a:t>5/22/2018</a:t>
            </a:fld>
            <a:endParaRPr lang="en-US"/>
          </a:p>
        </p:txBody>
      </p:sp>
      <p:sp>
        <p:nvSpPr>
          <p:cNvPr id="1638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endParaRPr lang="en-US"/>
          </a:p>
        </p:txBody>
      </p:sp>
      <p:sp>
        <p:nvSpPr>
          <p:cNvPr id="512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978736B0-0E2C-40DA-A2FA-F504990D77B1}"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636803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930215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981075"/>
            <a:ext cx="2058988" cy="51450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981075"/>
            <a:ext cx="6029325" cy="5145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2439954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981075"/>
            <a:ext cx="8229600" cy="85407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193946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661647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154929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735269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998912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734425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134023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4029019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175944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989138"/>
            <a:ext cx="82296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0"/>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ftr" sz="quarter" idx="3"/>
          </p:nvPr>
        </p:nvSpPr>
        <p:spPr bwMode="auto">
          <a:xfrm>
            <a:off x="7669213" y="6553200"/>
            <a:ext cx="14398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r>
              <a:rPr lang="en-US"/>
              <a:t>© </a:t>
            </a:r>
            <a:r>
              <a:rPr lang="en-US" smtClean="0"/>
              <a:t>Wallingford</a:t>
            </a:r>
            <a:endParaRPr lang="en-US"/>
          </a:p>
        </p:txBody>
      </p:sp>
      <p:pic>
        <p:nvPicPr>
          <p:cNvPr id="2" name="Picture 8" descr="dtlogo"/>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107950" y="6199188"/>
            <a:ext cx="11715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rtl="0" eaLnBrk="0" fontAlgn="base" hangingPunct="0">
        <a:spcBef>
          <a:spcPct val="0"/>
        </a:spcBef>
        <a:spcAft>
          <a:spcPct val="0"/>
        </a:spcAft>
        <a:defRPr sz="3600" b="1">
          <a:solidFill>
            <a:srgbClr val="EC0A86"/>
          </a:solidFill>
          <a:latin typeface="+mj-lt"/>
          <a:ea typeface="+mj-ea"/>
          <a:cs typeface="+mj-cs"/>
        </a:defRPr>
      </a:lvl1pPr>
      <a:lvl2pPr algn="l" rtl="0" eaLnBrk="0" fontAlgn="base" hangingPunct="0">
        <a:spcBef>
          <a:spcPct val="0"/>
        </a:spcBef>
        <a:spcAft>
          <a:spcPct val="0"/>
        </a:spcAft>
        <a:defRPr sz="3600" b="1">
          <a:solidFill>
            <a:srgbClr val="EC0A86"/>
          </a:solidFill>
          <a:latin typeface="Arial" charset="0"/>
        </a:defRPr>
      </a:lvl2pPr>
      <a:lvl3pPr algn="l" rtl="0" eaLnBrk="0" fontAlgn="base" hangingPunct="0">
        <a:spcBef>
          <a:spcPct val="0"/>
        </a:spcBef>
        <a:spcAft>
          <a:spcPct val="0"/>
        </a:spcAft>
        <a:defRPr sz="3600" b="1">
          <a:solidFill>
            <a:srgbClr val="EC0A86"/>
          </a:solidFill>
          <a:latin typeface="Arial" charset="0"/>
        </a:defRPr>
      </a:lvl3pPr>
      <a:lvl4pPr algn="l" rtl="0" eaLnBrk="0" fontAlgn="base" hangingPunct="0">
        <a:spcBef>
          <a:spcPct val="0"/>
        </a:spcBef>
        <a:spcAft>
          <a:spcPct val="0"/>
        </a:spcAft>
        <a:defRPr sz="3600" b="1">
          <a:solidFill>
            <a:srgbClr val="EC0A86"/>
          </a:solidFill>
          <a:latin typeface="Arial" charset="0"/>
        </a:defRPr>
      </a:lvl4pPr>
      <a:lvl5pPr algn="l" rtl="0" eaLnBrk="0" fontAlgn="base" hangingPunct="0">
        <a:spcBef>
          <a:spcPct val="0"/>
        </a:spcBef>
        <a:spcAft>
          <a:spcPct val="0"/>
        </a:spcAft>
        <a:defRPr sz="3600" b="1">
          <a:solidFill>
            <a:srgbClr val="EC0A86"/>
          </a:solidFill>
          <a:latin typeface="Arial" charset="0"/>
        </a:defRPr>
      </a:lvl5pPr>
      <a:lvl6pPr marL="457200" algn="l" rtl="0" fontAlgn="base">
        <a:spcBef>
          <a:spcPct val="0"/>
        </a:spcBef>
        <a:spcAft>
          <a:spcPct val="0"/>
        </a:spcAft>
        <a:defRPr sz="3600" b="1">
          <a:solidFill>
            <a:srgbClr val="EC0A86"/>
          </a:solidFill>
          <a:latin typeface="Arial" charset="0"/>
        </a:defRPr>
      </a:lvl6pPr>
      <a:lvl7pPr marL="914400" algn="l" rtl="0" fontAlgn="base">
        <a:spcBef>
          <a:spcPct val="0"/>
        </a:spcBef>
        <a:spcAft>
          <a:spcPct val="0"/>
        </a:spcAft>
        <a:defRPr sz="3600" b="1">
          <a:solidFill>
            <a:srgbClr val="EC0A86"/>
          </a:solidFill>
          <a:latin typeface="Arial" charset="0"/>
        </a:defRPr>
      </a:lvl7pPr>
      <a:lvl8pPr marL="1371600" algn="l" rtl="0" fontAlgn="base">
        <a:spcBef>
          <a:spcPct val="0"/>
        </a:spcBef>
        <a:spcAft>
          <a:spcPct val="0"/>
        </a:spcAft>
        <a:defRPr sz="3600" b="1">
          <a:solidFill>
            <a:srgbClr val="EC0A86"/>
          </a:solidFill>
          <a:latin typeface="Arial" charset="0"/>
        </a:defRPr>
      </a:lvl8pPr>
      <a:lvl9pPr marL="1828800" algn="l" rtl="0" fontAlgn="base">
        <a:spcBef>
          <a:spcPct val="0"/>
        </a:spcBef>
        <a:spcAft>
          <a:spcPct val="0"/>
        </a:spcAft>
        <a:defRPr sz="3600" b="1">
          <a:solidFill>
            <a:srgbClr val="EC0A86"/>
          </a:solidFill>
          <a:latin typeface="Arial" charset="0"/>
        </a:defRPr>
      </a:lvl9pPr>
    </p:titleStyle>
    <p:bodyStyle>
      <a:lvl1pPr marL="342900" indent="-342900" algn="l" rtl="0" eaLnBrk="0" fontAlgn="base" hangingPunct="0">
        <a:spcBef>
          <a:spcPct val="20000"/>
        </a:spcBef>
        <a:spcAft>
          <a:spcPct val="0"/>
        </a:spcAft>
        <a:buClr>
          <a:srgbClr val="EC0A86"/>
        </a:buClr>
        <a:buChar char="•"/>
        <a:defRPr sz="2400">
          <a:solidFill>
            <a:schemeClr val="tx1"/>
          </a:solidFill>
          <a:latin typeface="+mn-lt"/>
          <a:ea typeface="+mn-ea"/>
          <a:cs typeface="+mn-cs"/>
        </a:defRPr>
      </a:lvl1pPr>
      <a:lvl2pPr marL="522288" indent="-65088" algn="l" rtl="0" eaLnBrk="0" fontAlgn="base" hangingPunct="0">
        <a:spcBef>
          <a:spcPct val="20000"/>
        </a:spcBef>
        <a:spcAft>
          <a:spcPct val="0"/>
        </a:spcAft>
        <a:buChar char="–"/>
        <a:defRPr sz="2400">
          <a:solidFill>
            <a:schemeClr val="tx1"/>
          </a:solidFill>
          <a:latin typeface="+mn-lt"/>
        </a:defRPr>
      </a:lvl2pPr>
      <a:lvl3pPr marL="1231900" indent="-228600" algn="l" rtl="0" eaLnBrk="0" fontAlgn="base" hangingPunct="0">
        <a:spcBef>
          <a:spcPct val="20000"/>
        </a:spcBef>
        <a:spcAft>
          <a:spcPct val="0"/>
        </a:spcAft>
        <a:buClr>
          <a:srgbClr val="EC0A86"/>
        </a:buClr>
        <a:buChar char="•"/>
        <a:defRPr sz="2000">
          <a:solidFill>
            <a:schemeClr val="tx1"/>
          </a:solidFill>
          <a:latin typeface="+mn-lt"/>
        </a:defRPr>
      </a:lvl3pPr>
      <a:lvl4pPr marL="1639888"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mn-lt"/>
        </a:defRPr>
      </a:lvl5pPr>
      <a:lvl6pPr marL="2514600" indent="-228600" algn="l" rtl="0" fontAlgn="base">
        <a:spcBef>
          <a:spcPct val="20000"/>
        </a:spcBef>
        <a:spcAft>
          <a:spcPct val="0"/>
        </a:spcAft>
        <a:buClr>
          <a:srgbClr val="EC0A86"/>
        </a:buClr>
        <a:buFont typeface="Arial" charset="0"/>
        <a:buChar char="»"/>
        <a:defRPr>
          <a:solidFill>
            <a:schemeClr val="tx1"/>
          </a:solidFill>
          <a:latin typeface="+mn-lt"/>
        </a:defRPr>
      </a:lvl6pPr>
      <a:lvl7pPr marL="2971800" indent="-228600" algn="l" rtl="0" fontAlgn="base">
        <a:spcBef>
          <a:spcPct val="20000"/>
        </a:spcBef>
        <a:spcAft>
          <a:spcPct val="0"/>
        </a:spcAft>
        <a:buClr>
          <a:srgbClr val="EC0A86"/>
        </a:buClr>
        <a:buFont typeface="Arial" charset="0"/>
        <a:buChar char="»"/>
        <a:defRPr>
          <a:solidFill>
            <a:schemeClr val="tx1"/>
          </a:solidFill>
          <a:latin typeface="+mn-lt"/>
        </a:defRPr>
      </a:lvl7pPr>
      <a:lvl8pPr marL="3429000" indent="-228600" algn="l" rtl="0" fontAlgn="base">
        <a:spcBef>
          <a:spcPct val="20000"/>
        </a:spcBef>
        <a:spcAft>
          <a:spcPct val="0"/>
        </a:spcAft>
        <a:buClr>
          <a:srgbClr val="EC0A86"/>
        </a:buClr>
        <a:buFont typeface="Arial" charset="0"/>
        <a:buChar char="»"/>
        <a:defRPr>
          <a:solidFill>
            <a:schemeClr val="tx1"/>
          </a:solidFill>
          <a:latin typeface="+mn-lt"/>
        </a:defRPr>
      </a:lvl8pPr>
      <a:lvl9pPr marL="3886200" indent="-228600" algn="l" rtl="0" fontAlgn="base">
        <a:spcBef>
          <a:spcPct val="20000"/>
        </a:spcBef>
        <a:spcAft>
          <a:spcPct val="0"/>
        </a:spcAft>
        <a:buClr>
          <a:srgbClr val="EC0A86"/>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oleObject" Target="../embeddings/oleObject2.bin"/><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2055" name="Image" r:id="rId3" imgW="21333333" imgH="3961905" progId="Photoshop.Image.10">
                  <p:embed/>
                </p:oleObj>
              </mc:Choice>
              <mc:Fallback>
                <p:oleObj name="Image" r:id="rId3" imgW="21333333" imgH="3961905" progId="Photoshop.Image.10">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1" name="Rectangle 2"/>
          <p:cNvSpPr>
            <a:spLocks noGrp="1" noChangeArrowheads="1"/>
          </p:cNvSpPr>
          <p:nvPr>
            <p:ph type="ctrTitle"/>
          </p:nvPr>
        </p:nvSpPr>
        <p:spPr>
          <a:xfrm>
            <a:off x="685800" y="2492375"/>
            <a:ext cx="7772400" cy="1152525"/>
          </a:xfrm>
        </p:spPr>
        <p:txBody>
          <a:bodyPr/>
          <a:lstStyle/>
          <a:p>
            <a:pPr eaLnBrk="1" hangingPunct="1"/>
            <a:r>
              <a:rPr lang="en-GB" altLang="en-US" sz="4400" smtClean="0"/>
              <a:t>Joining Materials</a:t>
            </a:r>
            <a:r>
              <a:rPr lang="en-GB" altLang="en-US" sz="4000" smtClean="0"/>
              <a:t>	 - Metal</a:t>
            </a:r>
            <a:endParaRPr lang="en-US" altLang="en-US" sz="4000" smtClean="0"/>
          </a:p>
        </p:txBody>
      </p:sp>
      <p:sp>
        <p:nvSpPr>
          <p:cNvPr id="2052"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600">
                <a:solidFill>
                  <a:schemeClr val="bg1"/>
                </a:solidFill>
              </a:rPr>
              <a:t>Ian Bark &amp; Lloyd Ansell</a:t>
            </a:r>
            <a:endParaRPr lang="en-US" altLang="en-US" sz="1600">
              <a:solidFill>
                <a:schemeClr val="bg1"/>
              </a:solidFill>
            </a:endParaRPr>
          </a:p>
        </p:txBody>
      </p:sp>
      <p:sp>
        <p:nvSpPr>
          <p:cNvPr id="2053"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200">
                <a:solidFill>
                  <a:schemeClr val="bg1"/>
                </a:solidFill>
              </a:rPr>
              <a:t>Series Editor: Louise T Davies</a:t>
            </a:r>
            <a:endParaRPr lang="en-US" altLang="en-US" sz="1200">
              <a:solidFill>
                <a:schemeClr val="bg1"/>
              </a:solidFill>
            </a:endParaRPr>
          </a:p>
        </p:txBody>
      </p:sp>
      <p:graphicFrame>
        <p:nvGraphicFramePr>
          <p:cNvPr id="2054"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2056" name="Image" r:id="rId5" imgW="3238095" imgH="1536508" progId="Photoshop.Image.10">
                  <p:embed/>
                </p:oleObj>
              </mc:Choice>
              <mc:Fallback>
                <p:oleObj name="Image" r:id="rId5" imgW="3238095" imgH="1536508" progId="Photoshop.Image.10">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smtClean="0"/>
              <a:t>Welding (5)</a:t>
            </a:r>
            <a:endParaRPr lang="en-US" altLang="en-US" smtClean="0"/>
          </a:p>
        </p:txBody>
      </p:sp>
      <p:sp>
        <p:nvSpPr>
          <p:cNvPr id="293891" name="Rectangle 3"/>
          <p:cNvSpPr>
            <a:spLocks noGrp="1" noChangeArrowheads="1"/>
          </p:cNvSpPr>
          <p:nvPr>
            <p:ph type="body" idx="1"/>
          </p:nvPr>
        </p:nvSpPr>
        <p:spPr>
          <a:xfrm>
            <a:off x="457200" y="1989138"/>
            <a:ext cx="4906963" cy="4137025"/>
          </a:xfrm>
        </p:spPr>
        <p:txBody>
          <a:bodyPr/>
          <a:lstStyle/>
          <a:p>
            <a:pPr eaLnBrk="1" hangingPunct="1"/>
            <a:r>
              <a:rPr lang="en-GB" altLang="en-US" sz="1800" b="1" smtClean="0"/>
              <a:t>Spot welding</a:t>
            </a:r>
            <a:r>
              <a:rPr lang="en-GB" altLang="en-US" sz="1800" smtClean="0"/>
              <a:t> is a form of resistance welding, and is used for joining thin sheet steel together, e.g. car door panels. </a:t>
            </a:r>
          </a:p>
          <a:p>
            <a:pPr eaLnBrk="1" hangingPunct="1"/>
            <a:r>
              <a:rPr lang="en-GB" altLang="en-US" sz="1800" smtClean="0"/>
              <a:t>Two copper electrodes are clamped to the metal at the point where the join is to be made, and an electric current is passed between them.</a:t>
            </a:r>
          </a:p>
          <a:p>
            <a:pPr eaLnBrk="1" hangingPunct="1"/>
            <a:r>
              <a:rPr lang="en-GB" altLang="en-US" sz="1800" smtClean="0"/>
              <a:t>At the point where there is most resistance to the current flow, heat is generated, and this is the point at which the weld is made. </a:t>
            </a:r>
          </a:p>
          <a:p>
            <a:pPr eaLnBrk="1" hangingPunct="1"/>
            <a:r>
              <a:rPr lang="en-GB" altLang="en-US" sz="1800" smtClean="0"/>
              <a:t>Spot welding is often carried out by robots that have been programmed to make the series of welds necessary to weld two panels together.</a:t>
            </a:r>
          </a:p>
          <a:p>
            <a:endParaRPr lang="en-US" altLang="en-US" sz="1800" smtClean="0"/>
          </a:p>
        </p:txBody>
      </p:sp>
      <p:sp>
        <p:nvSpPr>
          <p:cNvPr id="1126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93894" name="Picture 6"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80063" y="1484313"/>
            <a:ext cx="3114675"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93894"/>
                                        </p:tgtEl>
                                        <p:attrNameLst>
                                          <p:attrName>style.visibility</p:attrName>
                                        </p:attrNameLst>
                                      </p:cBhvr>
                                      <p:to>
                                        <p:strVal val="visible"/>
                                      </p:to>
                                    </p:set>
                                    <p:anim calcmode="lin" valueType="num">
                                      <p:cBhvr>
                                        <p:cTn id="7" dur="1000" fill="hold"/>
                                        <p:tgtEl>
                                          <p:spTgt spid="293894"/>
                                        </p:tgtEl>
                                        <p:attrNameLst>
                                          <p:attrName>ppt_x</p:attrName>
                                        </p:attrNameLst>
                                      </p:cBhvr>
                                      <p:tavLst>
                                        <p:tav tm="0">
                                          <p:val>
                                            <p:strVal val="#ppt_x-.2"/>
                                          </p:val>
                                        </p:tav>
                                        <p:tav tm="100000">
                                          <p:val>
                                            <p:strVal val="#ppt_x"/>
                                          </p:val>
                                        </p:tav>
                                      </p:tavLst>
                                    </p:anim>
                                    <p:anim calcmode="lin" valueType="num">
                                      <p:cBhvr>
                                        <p:cTn id="8" dur="1000" fill="hold"/>
                                        <p:tgtEl>
                                          <p:spTgt spid="293894"/>
                                        </p:tgtEl>
                                        <p:attrNameLst>
                                          <p:attrName>ppt_y</p:attrName>
                                        </p:attrNameLst>
                                      </p:cBhvr>
                                      <p:tavLst>
                                        <p:tav tm="0">
                                          <p:val>
                                            <p:strVal val="#ppt_y"/>
                                          </p:val>
                                        </p:tav>
                                        <p:tav tm="100000">
                                          <p:val>
                                            <p:strVal val="#ppt_y"/>
                                          </p:val>
                                        </p:tav>
                                      </p:tavLst>
                                    </p:anim>
                                    <p:animEffect transition="in" filter="wipe(right)" prLst="gradientSize: 0.1">
                                      <p:cBhvr>
                                        <p:cTn id="9" dur="1000"/>
                                        <p:tgtEl>
                                          <p:spTgt spid="29389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9389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9389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9389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938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GB" altLang="en-US" smtClean="0"/>
              <a:t>Brazing and silver soldering (1)</a:t>
            </a:r>
            <a:endParaRPr lang="en-US" altLang="en-US" smtClean="0"/>
          </a:p>
        </p:txBody>
      </p:sp>
      <p:sp>
        <p:nvSpPr>
          <p:cNvPr id="294915" name="Rectangle 3"/>
          <p:cNvSpPr>
            <a:spLocks noGrp="1" noChangeArrowheads="1"/>
          </p:cNvSpPr>
          <p:nvPr>
            <p:ph type="body" idx="1"/>
          </p:nvPr>
        </p:nvSpPr>
        <p:spPr>
          <a:xfrm>
            <a:off x="457200" y="1989138"/>
            <a:ext cx="6419850" cy="4137025"/>
          </a:xfrm>
        </p:spPr>
        <p:txBody>
          <a:bodyPr/>
          <a:lstStyle/>
          <a:p>
            <a:pPr eaLnBrk="1" hangingPunct="1"/>
            <a:r>
              <a:rPr lang="en-GB" altLang="en-US" sz="1900" b="1" smtClean="0"/>
              <a:t>Brazing</a:t>
            </a:r>
            <a:r>
              <a:rPr lang="en-GB" altLang="en-US" sz="1900" smtClean="0"/>
              <a:t> is a method of joining metal with a melted solder called </a:t>
            </a:r>
            <a:r>
              <a:rPr lang="en-GB" altLang="en-US" sz="1900" b="1" smtClean="0"/>
              <a:t>brazing spelter</a:t>
            </a:r>
            <a:r>
              <a:rPr lang="en-GB" altLang="en-US" sz="1900" smtClean="0"/>
              <a:t>.</a:t>
            </a:r>
          </a:p>
          <a:p>
            <a:pPr eaLnBrk="1" hangingPunct="1"/>
            <a:r>
              <a:rPr lang="en-GB" altLang="en-US" sz="1900" smtClean="0"/>
              <a:t>This is a mixture of copper and zinc that melts at around 875</a:t>
            </a:r>
            <a:r>
              <a:rPr lang="en-GB" altLang="en-US" sz="1900" smtClean="0">
                <a:cs typeface="Arial" panose="020B0604020202020204" pitchFamily="34" charset="0"/>
              </a:rPr>
              <a:t>°</a:t>
            </a:r>
            <a:r>
              <a:rPr lang="en-GB" altLang="en-US" sz="1900" smtClean="0"/>
              <a:t>C. Its high melting point makes it most suitable for use with ferrous metals. </a:t>
            </a:r>
          </a:p>
          <a:p>
            <a:pPr eaLnBrk="1" hangingPunct="1"/>
            <a:r>
              <a:rPr lang="en-GB" altLang="en-US" sz="1900" b="1" smtClean="0"/>
              <a:t>Silver soldering</a:t>
            </a:r>
            <a:r>
              <a:rPr lang="en-GB" altLang="en-US" sz="1900" smtClean="0"/>
              <a:t> or hard soldering is a method of joining metal with a melted solder called </a:t>
            </a:r>
            <a:r>
              <a:rPr lang="en-GB" altLang="en-US" sz="1900" b="1" smtClean="0"/>
              <a:t>silver solder</a:t>
            </a:r>
            <a:r>
              <a:rPr lang="en-GB" altLang="en-US" sz="1900" smtClean="0"/>
              <a:t>.</a:t>
            </a:r>
          </a:p>
          <a:p>
            <a:pPr eaLnBrk="1" hangingPunct="1"/>
            <a:r>
              <a:rPr lang="en-GB" altLang="en-US" sz="1900" smtClean="0"/>
              <a:t>This is a mixture of copper, zinc and silver that, depending on the ratio, melts at different temperatures, from 625</a:t>
            </a:r>
            <a:r>
              <a:rPr lang="en-GB" altLang="en-US" sz="1900" smtClean="0">
                <a:cs typeface="Arial" panose="020B0604020202020204" pitchFamily="34" charset="0"/>
              </a:rPr>
              <a:t>°</a:t>
            </a:r>
            <a:r>
              <a:rPr lang="en-GB" altLang="en-US" sz="1900" smtClean="0"/>
              <a:t>C to 800</a:t>
            </a:r>
            <a:r>
              <a:rPr lang="en-GB" altLang="en-US" sz="1900" smtClean="0">
                <a:cs typeface="Arial" panose="020B0604020202020204" pitchFamily="34" charset="0"/>
              </a:rPr>
              <a:t>°</a:t>
            </a:r>
            <a:r>
              <a:rPr lang="en-GB" altLang="en-US" sz="1900" smtClean="0"/>
              <a:t>C.</a:t>
            </a:r>
          </a:p>
          <a:p>
            <a:pPr eaLnBrk="1" hangingPunct="1"/>
            <a:r>
              <a:rPr lang="en-GB" altLang="en-US" sz="1900" smtClean="0"/>
              <a:t>By using a range of solders with progressively lower melting points it is possible to make several joins in sequential stages.</a:t>
            </a:r>
          </a:p>
          <a:p>
            <a:pPr algn="just" eaLnBrk="1" hangingPunct="1">
              <a:buFontTx/>
              <a:buNone/>
            </a:pPr>
            <a:endParaRPr lang="en-GB" altLang="en-US" sz="1900" smtClean="0"/>
          </a:p>
          <a:p>
            <a:pPr>
              <a:buFontTx/>
              <a:buNone/>
            </a:pPr>
            <a:endParaRPr lang="en-US" altLang="en-US" sz="2000" smtClean="0"/>
          </a:p>
        </p:txBody>
      </p:sp>
      <p:sp>
        <p:nvSpPr>
          <p:cNvPr id="1229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94917" name="Picture 5"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77050" y="2636838"/>
            <a:ext cx="2057400" cy="279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94917"/>
                                        </p:tgtEl>
                                        <p:attrNameLst>
                                          <p:attrName>style.visibility</p:attrName>
                                        </p:attrNameLst>
                                      </p:cBhvr>
                                      <p:to>
                                        <p:strVal val="visible"/>
                                      </p:to>
                                    </p:set>
                                    <p:animEffect transition="in" filter="fade">
                                      <p:cBhvr>
                                        <p:cTn id="7" dur="1000"/>
                                        <p:tgtEl>
                                          <p:spTgt spid="294917"/>
                                        </p:tgtEl>
                                      </p:cBhvr>
                                    </p:animEffect>
                                    <p:anim calcmode="lin" valueType="num">
                                      <p:cBhvr>
                                        <p:cTn id="8" dur="1000" fill="hold"/>
                                        <p:tgtEl>
                                          <p:spTgt spid="294917"/>
                                        </p:tgtEl>
                                        <p:attrNameLst>
                                          <p:attrName>ppt_x</p:attrName>
                                        </p:attrNameLst>
                                      </p:cBhvr>
                                      <p:tavLst>
                                        <p:tav tm="0">
                                          <p:val>
                                            <p:strVal val="#ppt_x"/>
                                          </p:val>
                                        </p:tav>
                                        <p:tav tm="100000">
                                          <p:val>
                                            <p:strVal val="#ppt_x"/>
                                          </p:val>
                                        </p:tav>
                                      </p:tavLst>
                                    </p:anim>
                                    <p:anim calcmode="lin" valueType="num">
                                      <p:cBhvr>
                                        <p:cTn id="9" dur="1000" fill="hold"/>
                                        <p:tgtEl>
                                          <p:spTgt spid="29491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9491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9491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9491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94915">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949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altLang="en-US" smtClean="0"/>
              <a:t>Brazing and silver soldering (2)</a:t>
            </a:r>
            <a:endParaRPr lang="en-US" altLang="en-US" smtClean="0"/>
          </a:p>
        </p:txBody>
      </p:sp>
      <p:sp>
        <p:nvSpPr>
          <p:cNvPr id="295939" name="Rectangle 3"/>
          <p:cNvSpPr>
            <a:spLocks noGrp="1" noChangeArrowheads="1"/>
          </p:cNvSpPr>
          <p:nvPr>
            <p:ph type="body" idx="1"/>
          </p:nvPr>
        </p:nvSpPr>
        <p:spPr/>
        <p:txBody>
          <a:bodyPr/>
          <a:lstStyle/>
          <a:p>
            <a:pPr marL="457200" indent="-457200" algn="just" eaLnBrk="1" hangingPunct="1">
              <a:buFontTx/>
              <a:buNone/>
            </a:pPr>
            <a:r>
              <a:rPr lang="en-GB" altLang="en-US" sz="2000" b="1" smtClean="0"/>
              <a:t>How to make a brazed or silver soldered joint</a:t>
            </a:r>
          </a:p>
          <a:p>
            <a:pPr marL="457200" indent="-457200" algn="just" eaLnBrk="1" hangingPunct="1">
              <a:buFontTx/>
              <a:buAutoNum type="arabicPeriod"/>
            </a:pPr>
            <a:r>
              <a:rPr lang="en-GB" altLang="en-US" sz="2000" smtClean="0"/>
              <a:t>Make sure the surfaces to be joined are a good fit, and clean.</a:t>
            </a:r>
          </a:p>
          <a:p>
            <a:pPr marL="457200" indent="-457200" algn="just" eaLnBrk="1" hangingPunct="1">
              <a:buFontTx/>
              <a:buAutoNum type="arabicPeriod"/>
            </a:pPr>
            <a:r>
              <a:rPr lang="en-GB" altLang="en-US" sz="2000" smtClean="0"/>
              <a:t>If necessary, wire them together to prevent movement.</a:t>
            </a:r>
          </a:p>
          <a:p>
            <a:pPr marL="457200" indent="-457200" algn="just" eaLnBrk="1" hangingPunct="1">
              <a:buFontTx/>
              <a:buAutoNum type="arabicPeriod"/>
            </a:pPr>
            <a:r>
              <a:rPr lang="en-GB" altLang="en-US" sz="2000" smtClean="0"/>
              <a:t>Place on the brazing hearth, surrounded by firebricks.</a:t>
            </a:r>
          </a:p>
          <a:p>
            <a:pPr marL="457200" indent="-457200" algn="just" eaLnBrk="1" hangingPunct="1">
              <a:buFontTx/>
              <a:buAutoNum type="arabicPeriod"/>
            </a:pPr>
            <a:r>
              <a:rPr lang="en-GB" altLang="en-US" sz="2000" smtClean="0"/>
              <a:t>Apply a suitable flux to keep the joint clean.</a:t>
            </a:r>
          </a:p>
          <a:p>
            <a:pPr marL="457200" indent="-457200" algn="just" eaLnBrk="1" hangingPunct="1">
              <a:buFontTx/>
              <a:buAutoNum type="arabicPeriod"/>
            </a:pPr>
            <a:r>
              <a:rPr lang="en-GB" altLang="en-US" sz="2000" smtClean="0"/>
              <a:t>Warm up the joint with a ‘fluffy’ flame.</a:t>
            </a:r>
          </a:p>
          <a:p>
            <a:pPr marL="457200" indent="-457200" algn="just" eaLnBrk="1" hangingPunct="1">
              <a:buFontTx/>
              <a:buAutoNum type="arabicPeriod"/>
            </a:pPr>
            <a:r>
              <a:rPr lang="en-GB" altLang="en-US" sz="2000" smtClean="0"/>
              <a:t>Heat up the joint to red heat with a strong flame.</a:t>
            </a:r>
          </a:p>
          <a:p>
            <a:pPr marL="457200" indent="-457200" algn="just" eaLnBrk="1" hangingPunct="1">
              <a:buFontTx/>
              <a:buAutoNum type="arabicPeriod"/>
            </a:pPr>
            <a:r>
              <a:rPr lang="en-GB" altLang="en-US" sz="2000" smtClean="0"/>
              <a:t>Apply solder to the join line until it flows and the joint is made.</a:t>
            </a:r>
          </a:p>
          <a:p>
            <a:pPr marL="457200" indent="-457200" algn="just" eaLnBrk="1" hangingPunct="1">
              <a:buFontTx/>
              <a:buAutoNum type="arabicPeriod"/>
            </a:pPr>
            <a:r>
              <a:rPr lang="en-GB" altLang="en-US" sz="2000" smtClean="0"/>
              <a:t>Allow to cool.</a:t>
            </a:r>
            <a:endParaRPr lang="en-US" altLang="en-US" sz="2000" smtClean="0"/>
          </a:p>
        </p:txBody>
      </p:sp>
      <p:sp>
        <p:nvSpPr>
          <p:cNvPr id="1331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59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59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593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593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593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5939">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5939">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5939">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593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altLang="en-US" smtClean="0"/>
              <a:t>Soft soldering</a:t>
            </a:r>
            <a:endParaRPr lang="en-US" altLang="en-US" smtClean="0"/>
          </a:p>
        </p:txBody>
      </p:sp>
      <p:sp>
        <p:nvSpPr>
          <p:cNvPr id="296963" name="Rectangle 3"/>
          <p:cNvSpPr>
            <a:spLocks noGrp="1" noChangeArrowheads="1"/>
          </p:cNvSpPr>
          <p:nvPr>
            <p:ph type="body" idx="1"/>
          </p:nvPr>
        </p:nvSpPr>
        <p:spPr>
          <a:xfrm>
            <a:off x="457200" y="1989138"/>
            <a:ext cx="4691063" cy="2735262"/>
          </a:xfrm>
        </p:spPr>
        <p:txBody>
          <a:bodyPr/>
          <a:lstStyle/>
          <a:p>
            <a:pPr eaLnBrk="1" hangingPunct="1"/>
            <a:r>
              <a:rPr lang="en-GB" altLang="en-US" sz="2000" smtClean="0"/>
              <a:t>Soft soldering is a quick and easy method of joining copper, brass and tinplate. It is also used to connect electronic components to printed circuit boards.</a:t>
            </a:r>
          </a:p>
          <a:p>
            <a:pPr eaLnBrk="1" hangingPunct="1"/>
            <a:r>
              <a:rPr lang="en-GB" altLang="en-US" sz="2000" smtClean="0"/>
              <a:t>Soft solder is an alloy of lead, tin and antimony. The joining process relies on alloying: the tin alloys with the surface of the metal being joined.</a:t>
            </a:r>
          </a:p>
        </p:txBody>
      </p:sp>
      <p:sp>
        <p:nvSpPr>
          <p:cNvPr id="296965" name="Rectangle 5"/>
          <p:cNvSpPr>
            <a:spLocks noChangeArrowheads="1"/>
          </p:cNvSpPr>
          <p:nvPr/>
        </p:nvSpPr>
        <p:spPr bwMode="auto">
          <a:xfrm>
            <a:off x="468313" y="4868863"/>
            <a:ext cx="81470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r>
              <a:rPr lang="en-GB" altLang="en-US" sz="2000"/>
              <a:t>Soft solders used for electronics contain more lead than those used for sheet metalwork and plumbing. This makes them flow more easily, but the finished joint is not as hard.</a:t>
            </a:r>
            <a:endParaRPr lang="en-US" altLang="en-US" sz="2000"/>
          </a:p>
        </p:txBody>
      </p:sp>
      <p:sp>
        <p:nvSpPr>
          <p:cNvPr id="14341"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96967" name="Picture 7"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48263" y="2133600"/>
            <a:ext cx="3673475"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96967"/>
                                        </p:tgtEl>
                                        <p:attrNameLst>
                                          <p:attrName>style.visibility</p:attrName>
                                        </p:attrNameLst>
                                      </p:cBhvr>
                                      <p:to>
                                        <p:strVal val="visible"/>
                                      </p:to>
                                    </p:set>
                                    <p:animEffect transition="in" filter="fade">
                                      <p:cBhvr>
                                        <p:cTn id="7" dur="1000"/>
                                        <p:tgtEl>
                                          <p:spTgt spid="296967"/>
                                        </p:tgtEl>
                                      </p:cBhvr>
                                    </p:animEffect>
                                    <p:anim calcmode="lin" valueType="num">
                                      <p:cBhvr>
                                        <p:cTn id="8" dur="1000" fill="hold"/>
                                        <p:tgtEl>
                                          <p:spTgt spid="296967"/>
                                        </p:tgtEl>
                                        <p:attrNameLst>
                                          <p:attrName>ppt_x</p:attrName>
                                        </p:attrNameLst>
                                      </p:cBhvr>
                                      <p:tavLst>
                                        <p:tav tm="0">
                                          <p:val>
                                            <p:strVal val="#ppt_x"/>
                                          </p:val>
                                        </p:tav>
                                        <p:tav tm="100000">
                                          <p:val>
                                            <p:strVal val="#ppt_x"/>
                                          </p:val>
                                        </p:tav>
                                      </p:tavLst>
                                    </p:anim>
                                    <p:anim calcmode="lin" valueType="num">
                                      <p:cBhvr>
                                        <p:cTn id="9" dur="1000" fill="hold"/>
                                        <p:tgtEl>
                                          <p:spTgt spid="29696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9696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9696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29696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altLang="en-US" smtClean="0"/>
              <a:t>Welding plastics</a:t>
            </a:r>
            <a:endParaRPr lang="en-US" altLang="en-US" smtClean="0"/>
          </a:p>
        </p:txBody>
      </p:sp>
      <p:sp>
        <p:nvSpPr>
          <p:cNvPr id="297987" name="Rectangle 3"/>
          <p:cNvSpPr>
            <a:spLocks noGrp="1" noChangeArrowheads="1"/>
          </p:cNvSpPr>
          <p:nvPr>
            <p:ph type="body" idx="1"/>
          </p:nvPr>
        </p:nvSpPr>
        <p:spPr>
          <a:xfrm>
            <a:off x="457200" y="1989138"/>
            <a:ext cx="5194300" cy="4137025"/>
          </a:xfrm>
        </p:spPr>
        <p:txBody>
          <a:bodyPr/>
          <a:lstStyle/>
          <a:p>
            <a:pPr eaLnBrk="1" hangingPunct="1"/>
            <a:r>
              <a:rPr lang="en-GB" altLang="en-US" sz="1800" smtClean="0"/>
              <a:t>The process is basically the same as welding metals, in that the two surfaces to be joined are heated until they soften, and pressure applied to make the weld. Only thermoplastics that do not burn when heated to their melting point can be welded.</a:t>
            </a:r>
          </a:p>
          <a:p>
            <a:pPr eaLnBrk="1" hangingPunct="1"/>
            <a:r>
              <a:rPr lang="en-GB" altLang="en-US" sz="1800" smtClean="0"/>
              <a:t>The two methods most commonly used are:</a:t>
            </a:r>
          </a:p>
          <a:p>
            <a:pPr eaLnBrk="1" hangingPunct="1"/>
            <a:r>
              <a:rPr lang="en-GB" altLang="en-US" sz="1800" b="1" smtClean="0"/>
              <a:t>Hot air</a:t>
            </a:r>
            <a:r>
              <a:rPr lang="en-GB" altLang="en-US" sz="1800" smtClean="0"/>
              <a:t> – The seam to be joined is heated using hot air and a filler rod of the same material is applied as the nozzle moves along.</a:t>
            </a:r>
          </a:p>
          <a:p>
            <a:pPr eaLnBrk="1" hangingPunct="1"/>
            <a:r>
              <a:rPr lang="en-GB" altLang="en-US" sz="1800" b="1" smtClean="0"/>
              <a:t>Heated tool</a:t>
            </a:r>
            <a:r>
              <a:rPr lang="en-GB" altLang="en-US" sz="1800" smtClean="0"/>
              <a:t> – A heated tool similar to a soldering iron is passed over the join, causing the material to melt and fuse.</a:t>
            </a:r>
          </a:p>
          <a:p>
            <a:endParaRPr lang="en-US" altLang="en-US" sz="1800" smtClean="0"/>
          </a:p>
        </p:txBody>
      </p:sp>
      <p:sp>
        <p:nvSpPr>
          <p:cNvPr id="1536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97990" name="Picture 6" descr="welding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867400" y="1989138"/>
            <a:ext cx="2879725"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97990"/>
                                        </p:tgtEl>
                                        <p:attrNameLst>
                                          <p:attrName>style.visibility</p:attrName>
                                        </p:attrNameLst>
                                      </p:cBhvr>
                                      <p:to>
                                        <p:strVal val="visible"/>
                                      </p:to>
                                    </p:set>
                                    <p:anim calcmode="lin" valueType="num">
                                      <p:cBhvr>
                                        <p:cTn id="7" dur="1000" fill="hold"/>
                                        <p:tgtEl>
                                          <p:spTgt spid="297990"/>
                                        </p:tgtEl>
                                        <p:attrNameLst>
                                          <p:attrName>ppt_x</p:attrName>
                                        </p:attrNameLst>
                                      </p:cBhvr>
                                      <p:tavLst>
                                        <p:tav tm="0">
                                          <p:val>
                                            <p:strVal val="#ppt_x-.2"/>
                                          </p:val>
                                        </p:tav>
                                        <p:tav tm="100000">
                                          <p:val>
                                            <p:strVal val="#ppt_x"/>
                                          </p:val>
                                        </p:tav>
                                      </p:tavLst>
                                    </p:anim>
                                    <p:anim calcmode="lin" valueType="num">
                                      <p:cBhvr>
                                        <p:cTn id="8" dur="1000" fill="hold"/>
                                        <p:tgtEl>
                                          <p:spTgt spid="297990"/>
                                        </p:tgtEl>
                                        <p:attrNameLst>
                                          <p:attrName>ppt_y</p:attrName>
                                        </p:attrNameLst>
                                      </p:cBhvr>
                                      <p:tavLst>
                                        <p:tav tm="0">
                                          <p:val>
                                            <p:strVal val="#ppt_y"/>
                                          </p:val>
                                        </p:tav>
                                        <p:tav tm="100000">
                                          <p:val>
                                            <p:strVal val="#ppt_y"/>
                                          </p:val>
                                        </p:tav>
                                      </p:tavLst>
                                    </p:anim>
                                    <p:animEffect transition="in" filter="wipe(right)" prLst="gradientSize: 0.1">
                                      <p:cBhvr>
                                        <p:cTn id="9" dur="1000"/>
                                        <p:tgtEl>
                                          <p:spTgt spid="29799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9798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9798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9798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979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GB" altLang="en-US" smtClean="0"/>
              <a:t>Introduction</a:t>
            </a:r>
            <a:endParaRPr lang="en-US" altLang="en-US" smtClean="0"/>
          </a:p>
        </p:txBody>
      </p:sp>
      <p:sp>
        <p:nvSpPr>
          <p:cNvPr id="227331" name="Rectangle 3"/>
          <p:cNvSpPr>
            <a:spLocks noGrp="1" noChangeArrowheads="1"/>
          </p:cNvSpPr>
          <p:nvPr>
            <p:ph type="body" idx="1"/>
          </p:nvPr>
        </p:nvSpPr>
        <p:spPr/>
        <p:txBody>
          <a:bodyPr/>
          <a:lstStyle/>
          <a:p>
            <a:pPr eaLnBrk="1" hangingPunct="1">
              <a:buFontTx/>
              <a:buNone/>
            </a:pPr>
            <a:r>
              <a:rPr lang="en-GB" altLang="en-US" sz="2000" smtClean="0"/>
              <a:t>Methods of joining materials fall into two broad groups:</a:t>
            </a:r>
          </a:p>
          <a:p>
            <a:pPr eaLnBrk="1" hangingPunct="1"/>
            <a:endParaRPr lang="en-GB" altLang="en-US" sz="2000" smtClean="0"/>
          </a:p>
          <a:p>
            <a:pPr eaLnBrk="1" hangingPunct="1"/>
            <a:r>
              <a:rPr lang="en-GB" altLang="en-US" sz="2000" b="1" smtClean="0"/>
              <a:t>Semi-permanent</a:t>
            </a:r>
            <a:r>
              <a:rPr lang="en-GB" altLang="en-US" sz="2000" smtClean="0"/>
              <a:t> – can be disassembled without damaging the material or the method of joining.</a:t>
            </a:r>
          </a:p>
          <a:p>
            <a:pPr eaLnBrk="1" hangingPunct="1"/>
            <a:r>
              <a:rPr lang="en-GB" altLang="en-US" sz="2000" b="1" smtClean="0"/>
              <a:t>Permanent </a:t>
            </a:r>
            <a:r>
              <a:rPr lang="en-GB" altLang="en-US" sz="2000" smtClean="0"/>
              <a:t>– cannot be disassembled without damaging the material or the method of joining.</a:t>
            </a:r>
            <a:endParaRPr lang="en-US" altLang="en-US" sz="2000" smtClean="0"/>
          </a:p>
          <a:p>
            <a:endParaRPr lang="en-US" altLang="en-US" sz="2000" smtClean="0"/>
          </a:p>
        </p:txBody>
      </p:sp>
      <p:sp>
        <p:nvSpPr>
          <p:cNvPr id="307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73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733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73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altLang="en-US" smtClean="0"/>
              <a:t>Permanent joining methods</a:t>
            </a:r>
            <a:endParaRPr lang="en-US" altLang="en-US" smtClean="0"/>
          </a:p>
        </p:txBody>
      </p:sp>
      <p:sp>
        <p:nvSpPr>
          <p:cNvPr id="4099" name="Rectangle 3"/>
          <p:cNvSpPr>
            <a:spLocks noGrp="1" noChangeArrowheads="1"/>
          </p:cNvSpPr>
          <p:nvPr>
            <p:ph type="body" idx="1"/>
          </p:nvPr>
        </p:nvSpPr>
        <p:spPr/>
        <p:txBody>
          <a:bodyPr/>
          <a:lstStyle/>
          <a:p>
            <a:endParaRPr lang="en-US" altLang="en-US" smtClean="0"/>
          </a:p>
        </p:txBody>
      </p:sp>
      <p:graphicFrame>
        <p:nvGraphicFramePr>
          <p:cNvPr id="251908" name="Group 4"/>
          <p:cNvGraphicFramePr>
            <a:graphicFrameLocks noGrp="1"/>
          </p:cNvGraphicFramePr>
          <p:nvPr>
            <p:ph type="tbl" idx="1"/>
          </p:nvPr>
        </p:nvGraphicFramePr>
        <p:xfrm>
          <a:off x="468313" y="1989138"/>
          <a:ext cx="8207375" cy="4103687"/>
        </p:xfrm>
        <a:graphic>
          <a:graphicData uri="http://schemas.openxmlformats.org/drawingml/2006/table">
            <a:tbl>
              <a:tblPr/>
              <a:tblGrid>
                <a:gridCol w="3905250">
                  <a:extLst>
                    <a:ext uri="{9D8B030D-6E8A-4147-A177-3AD203B41FA5}">
                      <a16:colId xmlns:a16="http://schemas.microsoft.com/office/drawing/2014/main" val="20000"/>
                    </a:ext>
                  </a:extLst>
                </a:gridCol>
                <a:gridCol w="1516062">
                  <a:extLst>
                    <a:ext uri="{9D8B030D-6E8A-4147-A177-3AD203B41FA5}">
                      <a16:colId xmlns:a16="http://schemas.microsoft.com/office/drawing/2014/main" val="20001"/>
                    </a:ext>
                  </a:extLst>
                </a:gridCol>
                <a:gridCol w="1431925">
                  <a:extLst>
                    <a:ext uri="{9D8B030D-6E8A-4147-A177-3AD203B41FA5}">
                      <a16:colId xmlns:a16="http://schemas.microsoft.com/office/drawing/2014/main" val="20002"/>
                    </a:ext>
                  </a:extLst>
                </a:gridCol>
                <a:gridCol w="1354138">
                  <a:extLst>
                    <a:ext uri="{9D8B030D-6E8A-4147-A177-3AD203B41FA5}">
                      <a16:colId xmlns:a16="http://schemas.microsoft.com/office/drawing/2014/main" val="20003"/>
                    </a:ext>
                  </a:extLst>
                </a:gridCol>
              </a:tblGrid>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endParaRPr kumimoji="0" lang="en-GB"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Timber</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Metal</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800" b="1" i="0" u="none" strike="noStrike" cap="none" normalizeH="0" baseline="0" smtClean="0">
                          <a:ln>
                            <a:noFill/>
                          </a:ln>
                          <a:solidFill>
                            <a:schemeClr val="tx1"/>
                          </a:solidFill>
                          <a:effectLst/>
                          <a:latin typeface="Arial" charset="0"/>
                        </a:rPr>
                        <a:t>Plastic</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0"/>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Adhesives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1"/>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Nails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2"/>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Rivets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3"/>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Box joints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4"/>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Frame joints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5"/>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Edge-to-edge joints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6"/>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Rebates and grooves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7"/>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Sheet metal joints</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8"/>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Welding</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9"/>
                  </a:ext>
                </a:extLst>
              </a:tr>
              <a:tr h="373062">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800" b="0" i="0" u="none" strike="noStrike" cap="none" normalizeH="0" baseline="0" smtClean="0">
                          <a:ln>
                            <a:noFill/>
                          </a:ln>
                          <a:solidFill>
                            <a:schemeClr val="tx1"/>
                          </a:solidFill>
                          <a:effectLst/>
                          <a:latin typeface="Arial" charset="0"/>
                        </a:rPr>
                        <a:t>Brazing and soldering</a:t>
                      </a: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800" b="0" i="0" u="none" strike="noStrike" cap="none" normalizeH="0" baseline="0" smtClean="0">
                          <a:ln>
                            <a:noFill/>
                          </a:ln>
                          <a:solidFill>
                            <a:schemeClr val="tx1"/>
                          </a:solidFill>
                          <a:effectLst/>
                          <a:latin typeface="Arial" charset="0"/>
                        </a:rPr>
                        <a:t>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10"/>
                  </a:ext>
                </a:extLst>
              </a:tr>
            </a:tbl>
          </a:graphicData>
        </a:graphic>
      </p:graphicFrame>
      <p:sp>
        <p:nvSpPr>
          <p:cNvPr id="416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51908"/>
                                        </p:tgtEl>
                                        <p:attrNameLst>
                                          <p:attrName>style.visibility</p:attrName>
                                        </p:attrNameLst>
                                      </p:cBhvr>
                                      <p:to>
                                        <p:strVal val="visible"/>
                                      </p:to>
                                    </p:set>
                                    <p:anim calcmode="lin" valueType="num">
                                      <p:cBhvr>
                                        <p:cTn id="7" dur="1000" fill="hold"/>
                                        <p:tgtEl>
                                          <p:spTgt spid="251908"/>
                                        </p:tgtEl>
                                        <p:attrNameLst>
                                          <p:attrName>ppt_w</p:attrName>
                                        </p:attrNameLst>
                                      </p:cBhvr>
                                      <p:tavLst>
                                        <p:tav tm="0">
                                          <p:val>
                                            <p:strVal val="#ppt_w*0.70"/>
                                          </p:val>
                                        </p:tav>
                                        <p:tav tm="100000">
                                          <p:val>
                                            <p:strVal val="#ppt_w"/>
                                          </p:val>
                                        </p:tav>
                                      </p:tavLst>
                                    </p:anim>
                                    <p:anim calcmode="lin" valueType="num">
                                      <p:cBhvr>
                                        <p:cTn id="8" dur="1000" fill="hold"/>
                                        <p:tgtEl>
                                          <p:spTgt spid="251908"/>
                                        </p:tgtEl>
                                        <p:attrNameLst>
                                          <p:attrName>ppt_h</p:attrName>
                                        </p:attrNameLst>
                                      </p:cBhvr>
                                      <p:tavLst>
                                        <p:tav tm="0">
                                          <p:val>
                                            <p:strVal val="#ppt_h"/>
                                          </p:val>
                                        </p:tav>
                                        <p:tav tm="100000">
                                          <p:val>
                                            <p:strVal val="#ppt_h"/>
                                          </p:val>
                                        </p:tav>
                                      </p:tavLst>
                                    </p:anim>
                                    <p:animEffect transition="in" filter="fade">
                                      <p:cBhvr>
                                        <p:cTn id="9" dur="1000"/>
                                        <p:tgtEl>
                                          <p:spTgt spid="2519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en-US" smtClean="0"/>
              <a:t>Joints in metal</a:t>
            </a:r>
            <a:endParaRPr lang="en-US" altLang="en-US" smtClean="0"/>
          </a:p>
        </p:txBody>
      </p:sp>
      <p:sp>
        <p:nvSpPr>
          <p:cNvPr id="285699" name="Rectangle 3"/>
          <p:cNvSpPr>
            <a:spLocks noGrp="1" noChangeArrowheads="1"/>
          </p:cNvSpPr>
          <p:nvPr>
            <p:ph type="body" idx="1"/>
          </p:nvPr>
        </p:nvSpPr>
        <p:spPr>
          <a:xfrm>
            <a:off x="457200" y="1989138"/>
            <a:ext cx="4475163" cy="4137025"/>
          </a:xfrm>
        </p:spPr>
        <p:txBody>
          <a:bodyPr/>
          <a:lstStyle/>
          <a:p>
            <a:pPr eaLnBrk="1" hangingPunct="1"/>
            <a:r>
              <a:rPr lang="en-GB" altLang="en-US" sz="1800" b="1" smtClean="0"/>
              <a:t>Frame joints </a:t>
            </a:r>
            <a:r>
              <a:rPr lang="en-GB" altLang="en-US" sz="1800" b="1" smtClean="0">
                <a:cs typeface="Arial" panose="020B0604020202020204" pitchFamily="34" charset="0"/>
              </a:rPr>
              <a:t>– </a:t>
            </a:r>
            <a:r>
              <a:rPr lang="en-GB" altLang="en-US" sz="1800" smtClean="0"/>
              <a:t>When fabricating frame constructions in metal, many of the same joints as those used when working with timber are used.</a:t>
            </a:r>
          </a:p>
          <a:p>
            <a:pPr eaLnBrk="1" hangingPunct="1"/>
            <a:r>
              <a:rPr lang="en-GB" altLang="en-US" sz="1800" smtClean="0"/>
              <a:t>This is in order to increase the area of contact when the joint is made by welding, brazing or soldering.</a:t>
            </a:r>
          </a:p>
          <a:p>
            <a:pPr eaLnBrk="1" hangingPunct="1"/>
            <a:r>
              <a:rPr lang="en-GB" altLang="en-US" sz="1800" b="1" smtClean="0"/>
              <a:t>Sheet metal joints </a:t>
            </a:r>
            <a:r>
              <a:rPr lang="en-GB" altLang="en-US" sz="1800" b="1" smtClean="0">
                <a:cs typeface="Arial" panose="020B0604020202020204" pitchFamily="34" charset="0"/>
              </a:rPr>
              <a:t>– </a:t>
            </a:r>
            <a:r>
              <a:rPr lang="en-GB" altLang="en-US" sz="1800" smtClean="0"/>
              <a:t>Edge-to-edge joints such as butt joints are not suitable for joining thin sheet metal.</a:t>
            </a:r>
          </a:p>
          <a:p>
            <a:pPr eaLnBrk="1" hangingPunct="1"/>
            <a:r>
              <a:rPr lang="en-GB" altLang="en-US" sz="1800" smtClean="0"/>
              <a:t>In order to increase the surface area for joining, special joints are used, some of which also provide a mechanical connection.</a:t>
            </a:r>
          </a:p>
          <a:p>
            <a:endParaRPr lang="en-US" altLang="en-US" sz="1800" smtClean="0"/>
          </a:p>
        </p:txBody>
      </p:sp>
      <p:sp>
        <p:nvSpPr>
          <p:cNvPr id="512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85702" name="Picture 6" descr="(A)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03800" y="2276475"/>
            <a:ext cx="3960813" cy="343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85702"/>
                                        </p:tgtEl>
                                        <p:attrNameLst>
                                          <p:attrName>style.visibility</p:attrName>
                                        </p:attrNameLst>
                                      </p:cBhvr>
                                      <p:to>
                                        <p:strVal val="visible"/>
                                      </p:to>
                                    </p:set>
                                    <p:animEffect transition="in" filter="fade">
                                      <p:cBhvr>
                                        <p:cTn id="7" dur="1000"/>
                                        <p:tgtEl>
                                          <p:spTgt spid="285702"/>
                                        </p:tgtEl>
                                      </p:cBhvr>
                                    </p:animEffect>
                                    <p:anim calcmode="lin" valueType="num">
                                      <p:cBhvr>
                                        <p:cTn id="8" dur="1000" fill="hold"/>
                                        <p:tgtEl>
                                          <p:spTgt spid="285702"/>
                                        </p:tgtEl>
                                        <p:attrNameLst>
                                          <p:attrName>ppt_x</p:attrName>
                                        </p:attrNameLst>
                                      </p:cBhvr>
                                      <p:tavLst>
                                        <p:tav tm="0">
                                          <p:val>
                                            <p:strVal val="#ppt_x"/>
                                          </p:val>
                                        </p:tav>
                                        <p:tav tm="100000">
                                          <p:val>
                                            <p:strVal val="#ppt_x"/>
                                          </p:val>
                                        </p:tav>
                                      </p:tavLst>
                                    </p:anim>
                                    <p:anim calcmode="lin" valueType="num">
                                      <p:cBhvr>
                                        <p:cTn id="9" dur="1000" fill="hold"/>
                                        <p:tgtEl>
                                          <p:spTgt spid="28570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8569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8569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8569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856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altLang="en-US" smtClean="0"/>
              <a:t>Welding, brazing and soldering</a:t>
            </a:r>
            <a:endParaRPr lang="en-US" altLang="en-US" smtClean="0"/>
          </a:p>
        </p:txBody>
      </p:sp>
      <p:sp>
        <p:nvSpPr>
          <p:cNvPr id="286723" name="Rectangle 3"/>
          <p:cNvSpPr>
            <a:spLocks noGrp="1" noChangeArrowheads="1"/>
          </p:cNvSpPr>
          <p:nvPr>
            <p:ph type="body" idx="1"/>
          </p:nvPr>
        </p:nvSpPr>
        <p:spPr/>
        <p:txBody>
          <a:bodyPr/>
          <a:lstStyle/>
          <a:p>
            <a:r>
              <a:rPr lang="en-GB" altLang="en-US" sz="1800" smtClean="0"/>
              <a:t>Welding, brazing and soldering are all heat-based processes used to make permanent joints in metal.</a:t>
            </a:r>
          </a:p>
          <a:p>
            <a:endParaRPr lang="en-US" altLang="en-US" sz="1800" smtClean="0"/>
          </a:p>
        </p:txBody>
      </p:sp>
      <p:graphicFrame>
        <p:nvGraphicFramePr>
          <p:cNvPr id="286772" name="Group 52"/>
          <p:cNvGraphicFramePr>
            <a:graphicFrameLocks noGrp="1"/>
          </p:cNvGraphicFramePr>
          <p:nvPr/>
        </p:nvGraphicFramePr>
        <p:xfrm>
          <a:off x="395288" y="2852738"/>
          <a:ext cx="8353425" cy="2879725"/>
        </p:xfrm>
        <a:graphic>
          <a:graphicData uri="http://schemas.openxmlformats.org/drawingml/2006/table">
            <a:tbl>
              <a:tblPr/>
              <a:tblGrid>
                <a:gridCol w="1531937">
                  <a:extLst>
                    <a:ext uri="{9D8B030D-6E8A-4147-A177-3AD203B41FA5}">
                      <a16:colId xmlns:a16="http://schemas.microsoft.com/office/drawing/2014/main" val="20000"/>
                    </a:ext>
                  </a:extLst>
                </a:gridCol>
                <a:gridCol w="2644775">
                  <a:extLst>
                    <a:ext uri="{9D8B030D-6E8A-4147-A177-3AD203B41FA5}">
                      <a16:colId xmlns:a16="http://schemas.microsoft.com/office/drawing/2014/main" val="20001"/>
                    </a:ext>
                  </a:extLst>
                </a:gridCol>
                <a:gridCol w="2089150">
                  <a:extLst>
                    <a:ext uri="{9D8B030D-6E8A-4147-A177-3AD203B41FA5}">
                      <a16:colId xmlns:a16="http://schemas.microsoft.com/office/drawing/2014/main" val="20002"/>
                    </a:ext>
                  </a:extLst>
                </a:gridCol>
                <a:gridCol w="2087563">
                  <a:extLst>
                    <a:ext uri="{9D8B030D-6E8A-4147-A177-3AD203B41FA5}">
                      <a16:colId xmlns:a16="http://schemas.microsoft.com/office/drawing/2014/main" val="20003"/>
                    </a:ext>
                  </a:extLst>
                </a:gridCol>
              </a:tblGrid>
              <a:tr h="319969">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1" i="0" u="none" strike="noStrike" cap="none" normalizeH="0" baseline="0" smtClean="0">
                          <a:ln>
                            <a:noFill/>
                          </a:ln>
                          <a:solidFill>
                            <a:schemeClr val="tx1"/>
                          </a:solidFill>
                          <a:effectLst/>
                          <a:latin typeface="Arial" charset="0"/>
                        </a:rPr>
                        <a:t>Process</a:t>
                      </a:r>
                      <a:endParaRPr kumimoji="0" lang="en-US" sz="1500" b="1"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1" i="0" u="none" strike="noStrike" cap="none" normalizeH="0" baseline="0" smtClean="0">
                          <a:ln>
                            <a:noFill/>
                          </a:ln>
                          <a:solidFill>
                            <a:schemeClr val="tx1"/>
                          </a:solidFill>
                          <a:effectLst/>
                          <a:latin typeface="Arial" charset="0"/>
                        </a:rPr>
                        <a:t>Filler rod</a:t>
                      </a:r>
                      <a:endParaRPr kumimoji="0" lang="en-US" sz="1500" b="1"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1" i="0" u="none" strike="noStrike" cap="none" normalizeH="0" baseline="0" smtClean="0">
                          <a:ln>
                            <a:noFill/>
                          </a:ln>
                          <a:solidFill>
                            <a:schemeClr val="tx1"/>
                          </a:solidFill>
                          <a:effectLst/>
                          <a:latin typeface="Arial" charset="0"/>
                        </a:rPr>
                        <a:t>Flux</a:t>
                      </a:r>
                      <a:endParaRPr kumimoji="0" lang="en-US" sz="1500" b="1"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1" i="0" u="none" strike="noStrike" cap="none" normalizeH="0" baseline="0" smtClean="0">
                          <a:ln>
                            <a:noFill/>
                          </a:ln>
                          <a:solidFill>
                            <a:schemeClr val="tx1"/>
                          </a:solidFill>
                          <a:effectLst/>
                          <a:latin typeface="Arial" charset="0"/>
                        </a:rPr>
                        <a:t>Melting point</a:t>
                      </a:r>
                      <a:endParaRPr kumimoji="0" lang="en-US" sz="1500" b="1"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19969">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Welding</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Same as metal</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None needed for steel</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Same as metal</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10001"/>
                  </a:ext>
                </a:extLst>
              </a:tr>
              <a:tr h="319969">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Brazing</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65% Copper, 35% zinc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Borax</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875</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66"/>
                    </a:solidFill>
                  </a:tcPr>
                </a:tc>
                <a:extLst>
                  <a:ext uri="{0D108BD9-81ED-4DB2-BD59-A6C34878D82A}">
                    <a16:rowId xmlns:a16="http://schemas.microsoft.com/office/drawing/2014/main" val="10002"/>
                  </a:ext>
                </a:extLst>
              </a:tr>
              <a:tr h="319969">
                <a:tc rowSpan="5">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Silver soldering</a:t>
                      </a:r>
                    </a:p>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(copper and zinc plus silver)</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Enamelling = 81% silver</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Borax</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800</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3"/>
                  </a:ext>
                </a:extLst>
              </a:tr>
              <a:tr h="319969">
                <a:tc vMerge="1">
                  <a:txBody>
                    <a:bodyPr/>
                    <a:lstStyle/>
                    <a:p>
                      <a:endParaRPr lang="en-GB"/>
                    </a:p>
                  </a:txBody>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Hard = 78% silver</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Borax</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775</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4"/>
                  </a:ext>
                </a:extLst>
              </a:tr>
              <a:tr h="319969">
                <a:tc vMerge="1">
                  <a:txBody>
                    <a:bodyPr/>
                    <a:lstStyle/>
                    <a:p>
                      <a:endParaRPr lang="en-GB"/>
                    </a:p>
                  </a:txBody>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Medium = 74% silver</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Borax</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750</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5"/>
                  </a:ext>
                </a:extLst>
              </a:tr>
              <a:tr h="319969">
                <a:tc vMerge="1">
                  <a:txBody>
                    <a:bodyPr/>
                    <a:lstStyle/>
                    <a:p>
                      <a:endParaRPr lang="en-GB"/>
                    </a:p>
                  </a:txBody>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Easy = 67% silver</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Borax</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720</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6"/>
                  </a:ext>
                </a:extLst>
              </a:tr>
              <a:tr h="319969">
                <a:tc vMerge="1">
                  <a:txBody>
                    <a:bodyPr/>
                    <a:lstStyle/>
                    <a:p>
                      <a:endParaRPr lang="en-GB"/>
                    </a:p>
                  </a:txBody>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Easy-flo = 50% silver</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Easy-flo</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625</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7"/>
                  </a:ext>
                </a:extLst>
              </a:tr>
              <a:tr h="319969">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Soft soldering</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Lead, tin and antimony</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Zinc chloride</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500" b="0" i="0" u="none" strike="noStrike" cap="none" normalizeH="0" baseline="0" smtClean="0">
                          <a:ln>
                            <a:noFill/>
                          </a:ln>
                          <a:solidFill>
                            <a:schemeClr val="tx1"/>
                          </a:solidFill>
                          <a:effectLst/>
                          <a:latin typeface="Arial" charset="0"/>
                        </a:rPr>
                        <a:t>200</a:t>
                      </a:r>
                      <a:r>
                        <a:rPr kumimoji="0" lang="en-GB" sz="1500" b="0" i="0" u="none" strike="noStrike" cap="none" normalizeH="0" baseline="0" smtClean="0">
                          <a:ln>
                            <a:noFill/>
                          </a:ln>
                          <a:solidFill>
                            <a:schemeClr val="tx1"/>
                          </a:solidFill>
                          <a:effectLst/>
                          <a:latin typeface="Arial" charset="0"/>
                          <a:cs typeface="Arial" charset="0"/>
                        </a:rPr>
                        <a:t>°</a:t>
                      </a:r>
                      <a:r>
                        <a:rPr kumimoji="0" lang="en-GB" sz="1500" b="0" i="0" u="none" strike="noStrike" cap="none" normalizeH="0" baseline="0" smtClean="0">
                          <a:ln>
                            <a:noFill/>
                          </a:ln>
                          <a:solidFill>
                            <a:schemeClr val="tx1"/>
                          </a:solidFill>
                          <a:effectLst/>
                          <a:latin typeface="Arial" charset="0"/>
                        </a:rPr>
                        <a:t>C</a:t>
                      </a:r>
                      <a:endParaRPr kumimoji="0" lang="en-US" sz="1500" b="0" i="0" u="none" strike="noStrike" cap="none" normalizeH="0" baseline="0" smtClean="0">
                        <a:ln>
                          <a:noFill/>
                        </a:ln>
                        <a:solidFill>
                          <a:schemeClr val="tx1"/>
                        </a:solidFill>
                        <a:effectLst/>
                        <a:latin typeface="Arial" charset="0"/>
                      </a:endParaRPr>
                    </a:p>
                  </a:txBody>
                  <a:tcPr marT="45691" marB="45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8"/>
                  </a:ext>
                </a:extLst>
              </a:tr>
            </a:tbl>
          </a:graphicData>
        </a:graphic>
      </p:graphicFrame>
      <p:sp>
        <p:nvSpPr>
          <p:cNvPr id="619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5" presetClass="entr" presetSubtype="0" fill="hold" nodeType="clickEffect">
                                  <p:stCondLst>
                                    <p:cond delay="0"/>
                                  </p:stCondLst>
                                  <p:childTnLst>
                                    <p:set>
                                      <p:cBhvr>
                                        <p:cTn id="10" dur="1" fill="hold">
                                          <p:stCondLst>
                                            <p:cond delay="0"/>
                                          </p:stCondLst>
                                        </p:cTn>
                                        <p:tgtEl>
                                          <p:spTgt spid="286772"/>
                                        </p:tgtEl>
                                        <p:attrNameLst>
                                          <p:attrName>style.visibility</p:attrName>
                                        </p:attrNameLst>
                                      </p:cBhvr>
                                      <p:to>
                                        <p:strVal val="visible"/>
                                      </p:to>
                                    </p:set>
                                    <p:anim calcmode="lin" valueType="num">
                                      <p:cBhvr>
                                        <p:cTn id="11" dur="1000" fill="hold"/>
                                        <p:tgtEl>
                                          <p:spTgt spid="286772"/>
                                        </p:tgtEl>
                                        <p:attrNameLst>
                                          <p:attrName>ppt_w</p:attrName>
                                        </p:attrNameLst>
                                      </p:cBhvr>
                                      <p:tavLst>
                                        <p:tav tm="0">
                                          <p:val>
                                            <p:strVal val="#ppt_w*0.70"/>
                                          </p:val>
                                        </p:tav>
                                        <p:tav tm="100000">
                                          <p:val>
                                            <p:strVal val="#ppt_w"/>
                                          </p:val>
                                        </p:tav>
                                      </p:tavLst>
                                    </p:anim>
                                    <p:anim calcmode="lin" valueType="num">
                                      <p:cBhvr>
                                        <p:cTn id="12" dur="1000" fill="hold"/>
                                        <p:tgtEl>
                                          <p:spTgt spid="286772"/>
                                        </p:tgtEl>
                                        <p:attrNameLst>
                                          <p:attrName>ppt_h</p:attrName>
                                        </p:attrNameLst>
                                      </p:cBhvr>
                                      <p:tavLst>
                                        <p:tav tm="0">
                                          <p:val>
                                            <p:strVal val="#ppt_h"/>
                                          </p:val>
                                        </p:tav>
                                        <p:tav tm="100000">
                                          <p:val>
                                            <p:strVal val="#ppt_h"/>
                                          </p:val>
                                        </p:tav>
                                      </p:tavLst>
                                    </p:anim>
                                    <p:animEffect transition="in" filter="fade">
                                      <p:cBhvr>
                                        <p:cTn id="13" dur="1000"/>
                                        <p:tgtEl>
                                          <p:spTgt spid="286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2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en-US" smtClean="0"/>
              <a:t>Welding (1)</a:t>
            </a:r>
            <a:endParaRPr lang="en-US" altLang="en-US" smtClean="0"/>
          </a:p>
        </p:txBody>
      </p:sp>
      <p:sp>
        <p:nvSpPr>
          <p:cNvPr id="287747" name="Rectangle 3"/>
          <p:cNvSpPr>
            <a:spLocks noGrp="1" noChangeArrowheads="1"/>
          </p:cNvSpPr>
          <p:nvPr>
            <p:ph type="body" idx="1"/>
          </p:nvPr>
        </p:nvSpPr>
        <p:spPr/>
        <p:txBody>
          <a:bodyPr/>
          <a:lstStyle/>
          <a:p>
            <a:pPr eaLnBrk="1" hangingPunct="1"/>
            <a:r>
              <a:rPr lang="en-GB" altLang="en-US" sz="2000" smtClean="0"/>
              <a:t>Welding is a process that melts the surfaces of the two pieces of material being joined, and fuses them together.</a:t>
            </a:r>
          </a:p>
          <a:p>
            <a:pPr eaLnBrk="1" hangingPunct="1"/>
            <a:r>
              <a:rPr lang="en-GB" altLang="en-US" sz="2000" smtClean="0"/>
              <a:t>This makes the join as strong as the original material.</a:t>
            </a:r>
          </a:p>
          <a:p>
            <a:pPr eaLnBrk="1" hangingPunct="1"/>
            <a:r>
              <a:rPr lang="en-GB" altLang="en-US" sz="2000" smtClean="0"/>
              <a:t>Although welding is most commonly associated with the joining of metals, it can also used to join some plastics.</a:t>
            </a:r>
          </a:p>
          <a:p>
            <a:pPr eaLnBrk="1" hangingPunct="1"/>
            <a:r>
              <a:rPr lang="en-GB" altLang="en-US" sz="2000" smtClean="0"/>
              <a:t>The different types of welding are:</a:t>
            </a:r>
          </a:p>
          <a:p>
            <a:pPr eaLnBrk="1" hangingPunct="1">
              <a:buFontTx/>
              <a:buNone/>
            </a:pPr>
            <a:r>
              <a:rPr lang="en-GB" altLang="en-US" sz="2000" smtClean="0"/>
              <a:t>	</a:t>
            </a:r>
            <a:r>
              <a:rPr lang="en-GB" altLang="en-US" sz="2000" smtClean="0">
                <a:cs typeface="Arial" panose="020B0604020202020204" pitchFamily="34" charset="0"/>
              </a:rPr>
              <a:t>– </a:t>
            </a:r>
            <a:r>
              <a:rPr lang="en-GB" altLang="en-US" sz="2000" smtClean="0"/>
              <a:t>oxyacetylene gas</a:t>
            </a:r>
          </a:p>
          <a:p>
            <a:pPr eaLnBrk="1" hangingPunct="1">
              <a:buSzPct val="150000"/>
              <a:buFontTx/>
              <a:buNone/>
            </a:pPr>
            <a:r>
              <a:rPr lang="en-GB" altLang="en-US" sz="2000" smtClean="0"/>
              <a:t>	</a:t>
            </a:r>
            <a:r>
              <a:rPr lang="en-GB" altLang="en-US" sz="2000" smtClean="0">
                <a:cs typeface="Arial" panose="020B0604020202020204" pitchFamily="34" charset="0"/>
              </a:rPr>
              <a:t>– </a:t>
            </a:r>
            <a:r>
              <a:rPr lang="en-GB" altLang="en-US" sz="2000" smtClean="0"/>
              <a:t>MIG (metal inert gas)</a:t>
            </a:r>
          </a:p>
          <a:p>
            <a:pPr eaLnBrk="1" hangingPunct="1">
              <a:buSzPct val="150000"/>
              <a:buFontTx/>
              <a:buNone/>
            </a:pPr>
            <a:r>
              <a:rPr lang="en-GB" altLang="en-US" sz="2000" smtClean="0"/>
              <a:t>	</a:t>
            </a:r>
            <a:r>
              <a:rPr lang="en-GB" altLang="en-US" sz="2000" smtClean="0">
                <a:cs typeface="Arial" panose="020B0604020202020204" pitchFamily="34" charset="0"/>
              </a:rPr>
              <a:t>– </a:t>
            </a:r>
            <a:r>
              <a:rPr lang="en-GB" altLang="en-US" sz="2000" smtClean="0"/>
              <a:t>TIG (tungsten electrode inert gas)</a:t>
            </a:r>
          </a:p>
          <a:p>
            <a:pPr eaLnBrk="1" hangingPunct="1">
              <a:buSzPct val="150000"/>
              <a:buFontTx/>
              <a:buNone/>
            </a:pPr>
            <a:r>
              <a:rPr lang="en-GB" altLang="en-US" sz="2000" smtClean="0"/>
              <a:t>	</a:t>
            </a:r>
            <a:r>
              <a:rPr lang="en-GB" altLang="en-US" sz="2000" smtClean="0">
                <a:cs typeface="Arial" panose="020B0604020202020204" pitchFamily="34" charset="0"/>
              </a:rPr>
              <a:t>– </a:t>
            </a:r>
            <a:r>
              <a:rPr lang="en-GB" altLang="en-US" sz="2000" smtClean="0"/>
              <a:t>spot.</a:t>
            </a:r>
          </a:p>
          <a:p>
            <a:pPr algn="just" eaLnBrk="1" hangingPunct="1">
              <a:buFontTx/>
              <a:buNone/>
            </a:pPr>
            <a:endParaRPr lang="en-GB" altLang="en-US" sz="2000" smtClean="0"/>
          </a:p>
          <a:p>
            <a:endParaRPr lang="en-US" altLang="en-US" sz="2000" smtClean="0"/>
          </a:p>
        </p:txBody>
      </p:sp>
      <p:sp>
        <p:nvSpPr>
          <p:cNvPr id="717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77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774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774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774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774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7747">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7747">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77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en-US" smtClean="0"/>
              <a:t>Welding (2)</a:t>
            </a:r>
            <a:endParaRPr lang="en-US" altLang="en-US" smtClean="0"/>
          </a:p>
        </p:txBody>
      </p:sp>
      <p:sp>
        <p:nvSpPr>
          <p:cNvPr id="288771" name="Rectangle 3"/>
          <p:cNvSpPr>
            <a:spLocks noGrp="1" noChangeArrowheads="1"/>
          </p:cNvSpPr>
          <p:nvPr>
            <p:ph type="body" idx="1"/>
          </p:nvPr>
        </p:nvSpPr>
        <p:spPr/>
        <p:txBody>
          <a:bodyPr/>
          <a:lstStyle/>
          <a:p>
            <a:pPr eaLnBrk="1" hangingPunct="1"/>
            <a:r>
              <a:rPr lang="en-GB" altLang="en-US" sz="2000" b="1" smtClean="0"/>
              <a:t>Gas welding</a:t>
            </a:r>
            <a:r>
              <a:rPr lang="en-GB" altLang="en-US" sz="2000" smtClean="0"/>
              <a:t> uses a torch to heat up the metals being joined.</a:t>
            </a:r>
          </a:p>
          <a:p>
            <a:pPr eaLnBrk="1" hangingPunct="1"/>
            <a:r>
              <a:rPr lang="en-GB" altLang="en-US" sz="2000" smtClean="0"/>
              <a:t>A mixture of acetylene and oxygen is fed from separate tanks through the torch to produce a small but very hot flame.</a:t>
            </a:r>
          </a:p>
          <a:p>
            <a:pPr eaLnBrk="1" hangingPunct="1"/>
            <a:r>
              <a:rPr lang="en-GB" altLang="en-US" sz="2000" smtClean="0"/>
              <a:t>When the metal reaches the right temperature, a filler rod of metal is applied to the joint to make the weld. </a:t>
            </a:r>
          </a:p>
          <a:p>
            <a:endParaRPr lang="en-US" altLang="en-US" sz="2000" smtClean="0"/>
          </a:p>
        </p:txBody>
      </p:sp>
      <p:sp>
        <p:nvSpPr>
          <p:cNvPr id="819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8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87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87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77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altLang="en-US" smtClean="0"/>
              <a:t>Welding (3)</a:t>
            </a:r>
            <a:endParaRPr lang="en-US" altLang="en-US" smtClean="0"/>
          </a:p>
        </p:txBody>
      </p:sp>
      <p:sp>
        <p:nvSpPr>
          <p:cNvPr id="289795" name="Rectangle 3"/>
          <p:cNvSpPr>
            <a:spLocks noGrp="1" noChangeArrowheads="1"/>
          </p:cNvSpPr>
          <p:nvPr>
            <p:ph type="body" idx="1"/>
          </p:nvPr>
        </p:nvSpPr>
        <p:spPr/>
        <p:txBody>
          <a:bodyPr/>
          <a:lstStyle/>
          <a:p>
            <a:pPr eaLnBrk="1" hangingPunct="1"/>
            <a:r>
              <a:rPr lang="en-GB" altLang="en-US" sz="2000" b="1" smtClean="0"/>
              <a:t>MIG welding</a:t>
            </a:r>
            <a:r>
              <a:rPr lang="en-GB" altLang="en-US" sz="2000" smtClean="0"/>
              <a:t> (metal inert gas) is an electric arc welding process.</a:t>
            </a:r>
          </a:p>
          <a:p>
            <a:pPr eaLnBrk="1" hangingPunct="1"/>
            <a:r>
              <a:rPr lang="en-GB" altLang="en-US" sz="2000" smtClean="0"/>
              <a:t>An electric arc is struck between the material being welded and a continuous wire electrode, which is fed through a torch.</a:t>
            </a:r>
          </a:p>
          <a:p>
            <a:pPr eaLnBrk="1" hangingPunct="1"/>
            <a:r>
              <a:rPr lang="en-GB" altLang="en-US" sz="2000" smtClean="0"/>
              <a:t>An inert gas, argon, flows though the torch to provide a shield around the arc to prevent the surface oxidizing.</a:t>
            </a:r>
          </a:p>
          <a:p>
            <a:pPr eaLnBrk="1" hangingPunct="1"/>
            <a:r>
              <a:rPr lang="en-GB" altLang="en-US" sz="2000" smtClean="0"/>
              <a:t>The continuous wire rod provides the filler rod.</a:t>
            </a:r>
          </a:p>
          <a:p>
            <a:endParaRPr lang="en-US" altLang="en-US" sz="2000" smtClean="0"/>
          </a:p>
        </p:txBody>
      </p:sp>
      <p:sp>
        <p:nvSpPr>
          <p:cNvPr id="922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97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97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979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97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altLang="en-US" smtClean="0"/>
              <a:t>Welding (4)</a:t>
            </a:r>
            <a:endParaRPr lang="en-US" altLang="en-US" smtClean="0"/>
          </a:p>
        </p:txBody>
      </p:sp>
      <p:sp>
        <p:nvSpPr>
          <p:cNvPr id="292867" name="Rectangle 3"/>
          <p:cNvSpPr>
            <a:spLocks noGrp="1" noChangeArrowheads="1"/>
          </p:cNvSpPr>
          <p:nvPr>
            <p:ph type="body" idx="1"/>
          </p:nvPr>
        </p:nvSpPr>
        <p:spPr/>
        <p:txBody>
          <a:bodyPr/>
          <a:lstStyle/>
          <a:p>
            <a:pPr eaLnBrk="1" hangingPunct="1"/>
            <a:r>
              <a:rPr lang="en-GB" altLang="en-US" sz="2000" b="1" smtClean="0"/>
              <a:t>TIG welding</a:t>
            </a:r>
            <a:r>
              <a:rPr lang="en-GB" altLang="en-US" sz="2000" smtClean="0"/>
              <a:t> (tungsten electrode inert gas) is an electric arc welding process, very similar to MIG welding.</a:t>
            </a:r>
          </a:p>
          <a:p>
            <a:pPr eaLnBrk="1" hangingPunct="1"/>
            <a:r>
              <a:rPr lang="en-GB" altLang="en-US" sz="2000" smtClean="0"/>
              <a:t>An electric arc is struck between the material being welded and a tungsten electrode, which is fed through a torch.</a:t>
            </a:r>
          </a:p>
          <a:p>
            <a:pPr eaLnBrk="1" hangingPunct="1"/>
            <a:r>
              <a:rPr lang="en-GB" altLang="en-US" sz="2000" smtClean="0"/>
              <a:t>An inert gas, argon, flows though the torch to provide a shield around the arc to prevent the surface oxidizing.</a:t>
            </a:r>
          </a:p>
          <a:p>
            <a:pPr eaLnBrk="1" hangingPunct="1"/>
            <a:r>
              <a:rPr lang="en-GB" altLang="en-US" sz="2000" smtClean="0"/>
              <a:t>TIG welding is particularly suited to welding aluminium and stainless steel.</a:t>
            </a:r>
          </a:p>
          <a:p>
            <a:endParaRPr lang="en-US" altLang="en-US" sz="2000" smtClean="0"/>
          </a:p>
        </p:txBody>
      </p:sp>
      <p:sp>
        <p:nvSpPr>
          <p:cNvPr id="1024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2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286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286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28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7"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9355</TotalTime>
  <Words>1146</Words>
  <Application>Microsoft Office PowerPoint</Application>
  <PresentationFormat>On-screen Show (4:3)</PresentationFormat>
  <Paragraphs>151</Paragraphs>
  <Slides>14</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9" baseType="lpstr">
      <vt:lpstr>Arial</vt:lpstr>
      <vt:lpstr>Calibri</vt:lpstr>
      <vt:lpstr>Wingdings</vt:lpstr>
      <vt:lpstr>Default Design</vt:lpstr>
      <vt:lpstr>Adobe Photoshop Image</vt:lpstr>
      <vt:lpstr>Joining Materials  - Metal</vt:lpstr>
      <vt:lpstr>Introduction</vt:lpstr>
      <vt:lpstr>Permanent joining methods</vt:lpstr>
      <vt:lpstr>Joints in metal</vt:lpstr>
      <vt:lpstr>Welding, brazing and soldering</vt:lpstr>
      <vt:lpstr>Welding (1)</vt:lpstr>
      <vt:lpstr>Welding (2)</vt:lpstr>
      <vt:lpstr>Welding (3)</vt:lpstr>
      <vt:lpstr>Welding (4)</vt:lpstr>
      <vt:lpstr>Welding (5)</vt:lpstr>
      <vt:lpstr>Brazing and silver soldering (1)</vt:lpstr>
      <vt:lpstr>Brazing and silver soldering (2)</vt:lpstr>
      <vt:lpstr>Soft soldering</vt:lpstr>
      <vt:lpstr>Welding plastics</vt:lpstr>
    </vt:vector>
  </TitlesOfParts>
  <Company>Nelson Thornes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Stephen</dc:creator>
  <cp:lastModifiedBy>Daniel BIGMORE</cp:lastModifiedBy>
  <cp:revision>107</cp:revision>
  <dcterms:created xsi:type="dcterms:W3CDTF">2008-10-01T09:56:58Z</dcterms:created>
  <dcterms:modified xsi:type="dcterms:W3CDTF">2018-05-22T15:08:41Z</dcterms:modified>
</cp:coreProperties>
</file>