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27"/>
  </p:notesMasterIdLst>
  <p:handoutMasterIdLst>
    <p:handoutMasterId r:id="rId28"/>
  </p:handoutMasterIdLst>
  <p:sldIdLst>
    <p:sldId id="352" r:id="rId2"/>
    <p:sldId id="256" r:id="rId3"/>
    <p:sldId id="270" r:id="rId4"/>
    <p:sldId id="275" r:id="rId5"/>
    <p:sldId id="317" r:id="rId6"/>
    <p:sldId id="353" r:id="rId7"/>
    <p:sldId id="321" r:id="rId8"/>
    <p:sldId id="354" r:id="rId9"/>
    <p:sldId id="355" r:id="rId10"/>
    <p:sldId id="322" r:id="rId11"/>
    <p:sldId id="356" r:id="rId12"/>
    <p:sldId id="357" r:id="rId13"/>
    <p:sldId id="358" r:id="rId14"/>
    <p:sldId id="362" r:id="rId15"/>
    <p:sldId id="323" r:id="rId16"/>
    <p:sldId id="324" r:id="rId17"/>
    <p:sldId id="361" r:id="rId18"/>
    <p:sldId id="359" r:id="rId19"/>
    <p:sldId id="360" r:id="rId20"/>
    <p:sldId id="330" r:id="rId21"/>
    <p:sldId id="335" r:id="rId22"/>
    <p:sldId id="338" r:id="rId23"/>
    <p:sldId id="363" r:id="rId24"/>
    <p:sldId id="348" r:id="rId25"/>
    <p:sldId id="315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026658048341004"/>
          <c:y val="0.17419991671714102"/>
          <c:w val="0.63449171465507126"/>
          <c:h val="0.61313862810417918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Taste</c:v>
                </c:pt>
              </c:strCache>
            </c:strRef>
          </c:tx>
          <c:spPr>
            <a:ln w="38126">
              <a:solidFill>
                <a:srgbClr val="666699"/>
              </a:solidFill>
              <a:prstDash val="solid"/>
            </a:ln>
          </c:spPr>
          <c:marker>
            <c:spPr>
              <a:gradFill rotWithShape="0">
                <a:gsLst>
                  <a:gs pos="0">
                    <a:srgbClr val="9BC1FF"/>
                  </a:gs>
                  <a:gs pos="100000">
                    <a:srgbClr val="3F80CD"/>
                  </a:gs>
                </a:gsLst>
                <a:lin ang="5400000"/>
              </a:gradFill>
              <a:ln>
                <a:solidFill>
                  <a:srgbClr val="666699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</c:marker>
          <c:cat>
            <c:strRef>
              <c:f>Sheet1!$A$2:$A$6</c:f>
              <c:strCache>
                <c:ptCount val="5"/>
                <c:pt idx="0">
                  <c:v>Airy</c:v>
                </c:pt>
                <c:pt idx="1">
                  <c:v>Moist</c:v>
                </c:pt>
                <c:pt idx="2">
                  <c:v>Smooth</c:v>
                </c:pt>
                <c:pt idx="3">
                  <c:v>Rich</c:v>
                </c:pt>
                <c:pt idx="4">
                  <c:v>Sweet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B8-436D-AE0F-FC4C2A42584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ln w="38126">
              <a:solidFill>
                <a:srgbClr val="DD2D32"/>
              </a:solidFill>
              <a:prstDash val="solid"/>
            </a:ln>
          </c:spPr>
          <c:marker>
            <c:spPr>
              <a:gradFill rotWithShape="0">
                <a:gsLst>
                  <a:gs pos="0">
                    <a:srgbClr val="FF9A99"/>
                  </a:gs>
                  <a:gs pos="100000">
                    <a:srgbClr val="D1403C"/>
                  </a:gs>
                </a:gsLst>
                <a:lin ang="5400000"/>
              </a:gradFill>
              <a:ln>
                <a:solidFill>
                  <a:srgbClr val="DD2D32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</c:marker>
          <c:cat>
            <c:strRef>
              <c:f>Sheet1!$A$2:$A$6</c:f>
              <c:strCache>
                <c:ptCount val="5"/>
                <c:pt idx="0">
                  <c:v>Airy</c:v>
                </c:pt>
                <c:pt idx="1">
                  <c:v>Moist</c:v>
                </c:pt>
                <c:pt idx="2">
                  <c:v>Smooth</c:v>
                </c:pt>
                <c:pt idx="3">
                  <c:v>Rich</c:v>
                </c:pt>
                <c:pt idx="4">
                  <c:v>Sweet</c:v>
                </c:pt>
              </c:strCache>
            </c:strRef>
          </c:cat>
          <c:val>
            <c:numRef>
              <c:f>Sheet1!$C$2:$C$6</c:f>
            </c:numRef>
          </c:val>
          <c:extLst>
            <c:ext xmlns:c16="http://schemas.microsoft.com/office/drawing/2014/chart" uri="{C3380CC4-5D6E-409C-BE32-E72D297353CC}">
              <c16:uniqueId val="{00000001-F9B8-436D-AE0F-FC4C2A4258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7236144"/>
        <c:axId val="1"/>
      </c:radarChart>
      <c:catAx>
        <c:axId val="157236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"/>
        <c:crosses val="autoZero"/>
        <c:auto val="0"/>
        <c:lblAlgn val="ctr"/>
        <c:lblOffset val="100"/>
        <c:noMultiLvlLbl val="0"/>
      </c:catAx>
      <c:valAx>
        <c:axId val="1"/>
        <c:scaling>
          <c:orientation val="minMax"/>
        </c:scaling>
        <c:delete val="1"/>
        <c:axPos val="l"/>
        <c:majorGridlines>
          <c:spPr>
            <a:ln w="3177">
              <a:solidFill>
                <a:srgbClr val="80808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crossAx val="157236144"/>
        <c:crosses val="autoZero"/>
        <c:crossBetween val="between"/>
      </c:valAx>
      <c:spPr>
        <a:solidFill>
          <a:srgbClr val="FFFFFF"/>
        </a:solidFill>
        <a:ln w="25417">
          <a:noFill/>
        </a:ln>
      </c:spPr>
    </c:plotArea>
    <c:plotVisOnly val="1"/>
    <c:dispBlanksAs val="gap"/>
    <c:showDLblsOverMax val="0"/>
  </c:chart>
  <c:spPr>
    <a:solidFill>
      <a:srgbClr val="FFFFFF"/>
    </a:solidFill>
    <a:ln w="3177">
      <a:solidFill>
        <a:srgbClr val="808080"/>
      </a:solidFill>
      <a:prstDash val="solid"/>
    </a:ln>
  </c:spPr>
  <c:txPr>
    <a:bodyPr/>
    <a:lstStyle/>
    <a:p>
      <a:pPr>
        <a:defRPr sz="1801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ahoma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J: TESTING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itchFamily="34" charset="0"/>
              </a:defRPr>
            </a:lvl1pPr>
          </a:lstStyle>
          <a:p>
            <a:fld id="{C43661AA-E414-4DDB-9529-86F81156E83C}" type="datetime1">
              <a:rPr lang="en-US" altLang="en-US"/>
              <a:pPr/>
              <a:t>5/22/2018</a:t>
            </a:fld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ahoma" charset="-52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itchFamily="34" charset="0"/>
              </a:defRPr>
            </a:lvl1pPr>
          </a:lstStyle>
          <a:p>
            <a:fld id="{A8E15A74-2ED4-4403-8516-88E2074AE19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84660009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ahoma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J: TESTING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itchFamily="34" charset="0"/>
              </a:defRPr>
            </a:lvl1pPr>
          </a:lstStyle>
          <a:p>
            <a:fld id="{19F36A7E-32DD-40B8-8521-FA7B14F0227F}" type="datetime1">
              <a:rPr lang="en-US" altLang="en-US"/>
              <a:pPr/>
              <a:t>5/22/2018</a:t>
            </a:fld>
            <a:endParaRPr lang="en-GB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ahoma" charset="-52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itchFamily="34" charset="0"/>
              </a:defRPr>
            </a:lvl1pPr>
          </a:lstStyle>
          <a:p>
            <a:fld id="{550230FE-0669-4862-AED4-AE4E751D03A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771256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fld id="{E58435FF-9D0B-4F9C-BFB9-2963E5B533C6}" type="slidenum">
              <a:rPr lang="en-GB" altLang="en-US" sz="1200"/>
              <a:pPr eaLnBrk="1" hangingPunct="1"/>
              <a:t>2</a:t>
            </a:fld>
            <a:endParaRPr lang="en-GB" altLang="en-US" sz="1200"/>
          </a:p>
        </p:txBody>
      </p:sp>
      <p:sp>
        <p:nvSpPr>
          <p:cNvPr id="17412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en-US" sz="1200" smtClean="0"/>
              <a:t>J: TESTING</a:t>
            </a:r>
            <a:endParaRPr lang="en-GB" altLang="en-US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20483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en-US" sz="1200" smtClean="0"/>
              <a:t>J: TESTING</a:t>
            </a:r>
            <a:endParaRPr lang="en-GB" altLang="en-US" sz="1200" smtClean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fld id="{2793D6DA-40D0-4945-B685-478A9B78A1E7}" type="slidenum">
              <a:rPr lang="en-GB" altLang="en-US" sz="1200"/>
              <a:pPr eaLnBrk="1" hangingPunct="1"/>
              <a:t>4</a:t>
            </a:fld>
            <a:endParaRPr lang="en-GB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mtClean="0"/>
              <a:t>Online data could be from military personnel – could be dated</a:t>
            </a:r>
          </a:p>
        </p:txBody>
      </p:sp>
      <p:sp>
        <p:nvSpPr>
          <p:cNvPr id="39939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en-US" sz="1200" smtClean="0"/>
              <a:t>J: TESTING</a:t>
            </a:r>
            <a:endParaRPr lang="en-GB" altLang="en-US" sz="1200" smtClean="0"/>
          </a:p>
        </p:txBody>
      </p:sp>
      <p:sp>
        <p:nvSpPr>
          <p:cNvPr id="39940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fld id="{1A827A8E-FE22-41AF-A8C7-2DAFBA2DB3FE}" type="slidenum">
              <a:rPr lang="en-GB" altLang="en-US" sz="1200"/>
              <a:pPr eaLnBrk="1" hangingPunct="1"/>
              <a:t>22</a:t>
            </a:fld>
            <a:endParaRPr lang="en-GB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C1E37-09EC-4537-970F-5635115564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978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520ACA-C8E1-4D33-905E-CD051D1534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2613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3D4F21-F45B-4688-BAD9-70CE8F8403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4116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3D51B4-D4BC-48EE-A02A-9C0107331B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6546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BA0209-07BD-417F-B366-BA2BF8DADD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5160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586721-D75F-4248-A6B3-3868132F61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6868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ED1DE8-8E6D-40A9-AF05-1F9E8F3CEC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534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C99B01-B7D8-4C9C-947C-AF95BDD4F5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4762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5D5AB6-C4AE-4B9E-AA97-5312BE05BC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513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65F2FF-A39F-4649-AE9F-C87A82C9D3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221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B6C1A-C7F4-46C3-852D-55FA5F38EB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4120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ahoma" charset="-52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ahoma" charset="-52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fld id="{679A63C3-2FC5-4B82-B89D-EB900FFE281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304800"/>
          </a:xfrm>
          <a:prstGeom prst="rect">
            <a:avLst/>
          </a:prstGeom>
          <a:gradFill rotWithShape="1">
            <a:gsLst>
              <a:gs pos="0">
                <a:srgbClr val="C8B0ED"/>
              </a:gs>
              <a:gs pos="100000">
                <a:srgbClr val="7F5BAB"/>
              </a:gs>
            </a:gsLst>
            <a:lin ang="5400000"/>
          </a:gradFill>
          <a:ln w="9525">
            <a:solidFill>
              <a:srgbClr val="7D60A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GB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32" name="TextBox 7"/>
          <p:cNvSpPr txBox="1">
            <a:spLocks noChangeArrowheads="1"/>
          </p:cNvSpPr>
          <p:nvPr userDrawn="1"/>
        </p:nvSpPr>
        <p:spPr bwMode="auto">
          <a:xfrm>
            <a:off x="0" y="0"/>
            <a:ext cx="38925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GB" sz="1400" smtClean="0">
                <a:cs typeface="Arial" charset="0"/>
              </a:rPr>
              <a:t>OCR PRODUCT DESIGN     CORE KNOWLEDGE</a:t>
            </a:r>
          </a:p>
        </p:txBody>
      </p:sp>
      <p:sp>
        <p:nvSpPr>
          <p:cNvPr id="1033" name="TextBox 8"/>
          <p:cNvSpPr txBox="1">
            <a:spLocks noChangeArrowheads="1"/>
          </p:cNvSpPr>
          <p:nvPr userDrawn="1"/>
        </p:nvSpPr>
        <p:spPr bwMode="auto">
          <a:xfrm>
            <a:off x="7948613" y="0"/>
            <a:ext cx="11953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GB" sz="1400" smtClean="0">
                <a:cs typeface="Arial" charset="0"/>
              </a:rPr>
              <a:t>J: TESTING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+mj-lt"/>
          <a:ea typeface="MS PGothic" pitchFamily="34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charset="0"/>
          <a:ea typeface="MS PGothic" pitchFamily="34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charset="0"/>
          <a:ea typeface="MS PGothic" pitchFamily="34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charset="0"/>
          <a:ea typeface="MS PGothic" pitchFamily="34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charset="0"/>
          <a:ea typeface="MS PGothic" pitchFamily="34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ideo" Target="\Users\Chris\Music\iTunes\iTunes%20Music\The%20London%20Symphony%20Orchestra\Star%20Wars_%20Episode%20V%20-%20The%20Empire%20Strikes%20Back%20Disc%202\01%20The%20Imperial%20March%20(Darth%20Vader's%20Theme).m4a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\Users\Chris\SkyDrive\School\A%20level\Theory\J%20-%20Testing\Videos\Tensile%20Testing%20-%20Titanium.avi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\Users\Chris\SkyDrive\School\A%20level\Theory\J%20-%20Testing\Videos\Brinell%20Hardness%20test%20animation.avi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ideo" Target="\Users\Chris\SkyDrive\School\A%20level\Theory\J%20-%20Testing\Videos\Vickers%20Hardness%20of%20Materials.avi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5.png"/><Relationship Id="rId2" Type="http://schemas.openxmlformats.org/officeDocument/2006/relationships/video" Target="\Users\Chris\SkyDrive\School\A%20level\Theory\J%20-%20Testing\Videos\Virtual%20Charpy%20Testing.avi" TargetMode="External"/><Relationship Id="rId1" Type="http://schemas.openxmlformats.org/officeDocument/2006/relationships/video" Target="\Users\Chris\SkyDrive\School\A%20level\Theory\J%20-%20Testing\Videos\Charpy%20testing.avi" TargetMode="Externa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ideo" Target="\Users\Chris\SkyDrive\School\A%20level\Theory\J%20-%20Testing\Videos\Impact%20Testing%20-%20Promo%20video.avi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\Users\Chris\SkyDrive\School\A%20level\Theory\J%20-%20Testing\Videos\fabric%20test.avi" TargetMode="External"/><Relationship Id="rId1" Type="http://schemas.openxmlformats.org/officeDocument/2006/relationships/video" Target="\Users\Chris\SkyDrive\School\A%20level\Theory\J%20-%20Testing\Videos\Abrasion%20Testing%20-%20Polartec%20Fabric%20Testing.avi" TargetMode="Externa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video" Target="\Users\Chris\SkyDrive\School\A%20level\Theory\J%20-%20Testing\Videos\Coke%20Zero%20Blind%20Taste%20Test%20Commercial.avi" TargetMode="External"/><Relationship Id="rId4" Type="http://schemas.openxmlformats.org/officeDocument/2006/relationships/chart" Target="../charts/char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video" Target="\Users\Chris\SkyDrive\School\A%20level\Theory\J%20-%20Testing\Videos\History%20of%20the%20Kitemark.avi" TargetMode="External"/><Relationship Id="rId6" Type="http://schemas.openxmlformats.org/officeDocument/2006/relationships/hyperlink" Target="http://www.bsieducation.org/Education/14-19/about/default.shtml" TargetMode="Externa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" Type="http://schemas.openxmlformats.org/officeDocument/2006/relationships/video" Target="\Users\Chris\SkyDrive\School\A%20level\Theory\J%20-%20Testing\Videos\Non%20destructing%20testing%20methods%20-%20Ultrasonic,%20Magnetic%20particle,%20liquid%20penetrant%20-%20IQS.avi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ideo" Target="\Users\Chris\SkyDrive\School\A%20level\Theory\J%20-%20Testing\Videos\IKEA%20product%20testing%20commercial.avi" TargetMode="Externa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2.xml"/><Relationship Id="rId1" Type="http://schemas.openxmlformats.org/officeDocument/2006/relationships/video" Target="\Users\Chris\SkyDrive\School\A%20level\Theory\J%20-%20Testing\Videos\Snell%20Helmet%20Testing.avi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hyperlink" Target="http://www.kitemark.com/about-kitemark/history.php" TargetMode="External"/><Relationship Id="rId7" Type="http://schemas.openxmlformats.org/officeDocument/2006/relationships/image" Target="../media/image45.png"/><Relationship Id="rId2" Type="http://schemas.openxmlformats.org/officeDocument/2006/relationships/hyperlink" Target="http://www.bsieducation.org/Education/14-19/default.s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\Users\Chris\SkyDrive\School\A%20level\Theory\J%20-%20Testing\Videos\Sunshine%20Kids%20Radian%20XT%20Car%20Seat%20Side-Impact%20Crash%20Test.avi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\Users\Chris\SkyDrive\School\A%20level\Theory\J%20-%20Testing\Videos\Paintball%20test%20gone%20wrong.av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endParaRPr lang="en-GB">
              <a:ea typeface="ＭＳ Ｐゴシック" charset="-128"/>
            </a:endParaRPr>
          </a:p>
        </p:txBody>
      </p:sp>
      <p:pic>
        <p:nvPicPr>
          <p:cNvPr id="15363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01%20The%20Imperial%20March%20(Darth%20Vader's%20Theme).m4a" descr="/Users/Chris/Music/iTunes/iTunes Music/The London Symphony Orchestra/Star Wars_ Episode V - The Empire Strikes Back Disc 2/01 The Imperial March (Darth Vader's Theme).m4a">
            <a:hlinkClick r:id="" action="ppaction://media"/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410200"/>
            <a:ext cx="15240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089" fill="hold"/>
                                        <p:tgtEl>
                                          <p:spTgt spid="153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36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3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3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5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458200" cy="1143000"/>
          </a:xfrm>
        </p:spPr>
        <p:txBody>
          <a:bodyPr/>
          <a:lstStyle/>
          <a:p>
            <a:r>
              <a:rPr lang="en-GB" altLang="en-US" smtClean="0"/>
              <a:t>Tensile Testing: using a Tensometer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43400" cy="4525963"/>
          </a:xfrm>
        </p:spPr>
        <p:txBody>
          <a:bodyPr/>
          <a:lstStyle/>
          <a:p>
            <a:r>
              <a:rPr lang="en-GB" altLang="en-US" smtClean="0"/>
              <a:t>Material is clamped</a:t>
            </a:r>
          </a:p>
          <a:p>
            <a:r>
              <a:rPr lang="en-GB" altLang="en-US" smtClean="0"/>
              <a:t>Worm gear pulls</a:t>
            </a:r>
          </a:p>
          <a:p>
            <a:r>
              <a:rPr lang="en-GB" altLang="en-US" smtClean="0"/>
              <a:t>A graph is plotted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1371600"/>
            <a:ext cx="3695700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4419600"/>
            <a:ext cx="281940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Tensile Testing - Titanium.avi" descr="/Users/Chris/Documents/SCHOOL/A level/Theory/J - Testing/Videos/Tensile Testing - Titanium.avi">
            <a:hlinkClick r:id="" action="ppaction://media"/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8862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8"/>
          <p:cNvSpPr txBox="1">
            <a:spLocks noChangeArrowheads="1"/>
          </p:cNvSpPr>
          <p:nvPr/>
        </p:nvSpPr>
        <p:spPr bwMode="auto">
          <a:xfrm>
            <a:off x="2743200" y="5638800"/>
            <a:ext cx="1022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altLang="en-US">
                <a:solidFill>
                  <a:srgbClr val="FF0000"/>
                </a:solidFill>
              </a:rPr>
              <a:t>video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66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1" dur="1" fill="hold"/>
                                        <p:tgtEl>
                                          <p:spTgt spid="266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0"/>
                  </p:tgtEl>
                </p:cond>
              </p:nextCondLst>
            </p:seq>
            <p:video fullScrn="1">
              <p:cMediaNode vol="80000"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6630"/>
                </p:tgtEl>
              </p:cMediaNode>
            </p:video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3581400"/>
            <a:ext cx="2049463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6477000" cy="1143000"/>
          </a:xfrm>
        </p:spPr>
        <p:txBody>
          <a:bodyPr/>
          <a:lstStyle/>
          <a:p>
            <a:r>
              <a:rPr lang="en-GB" altLang="en-US" smtClean="0"/>
              <a:t>Brinell Hardness Testing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638800" cy="2438400"/>
          </a:xfrm>
        </p:spPr>
        <p:txBody>
          <a:bodyPr/>
          <a:lstStyle/>
          <a:p>
            <a:r>
              <a:rPr lang="en-GB" altLang="en-US" sz="2800" smtClean="0"/>
              <a:t>Compression Cage fitted to the tensometer</a:t>
            </a:r>
          </a:p>
          <a:p>
            <a:r>
              <a:rPr lang="en-GB" altLang="en-US" sz="2800" smtClean="0"/>
              <a:t>A ball is </a:t>
            </a:r>
            <a:r>
              <a:rPr lang="en-GB" altLang="en-US" sz="2800" b="1" smtClean="0"/>
              <a:t>pressed</a:t>
            </a:r>
            <a:r>
              <a:rPr lang="en-GB" altLang="en-US" sz="2800" smtClean="0"/>
              <a:t> into the material</a:t>
            </a:r>
          </a:p>
          <a:p>
            <a:r>
              <a:rPr lang="en-GB" altLang="en-US" sz="2800" smtClean="0"/>
              <a:t>The </a:t>
            </a:r>
            <a:r>
              <a:rPr lang="en-GB" altLang="en-US" sz="2800" b="1" smtClean="0"/>
              <a:t>diameter </a:t>
            </a:r>
            <a:r>
              <a:rPr lang="en-GB" altLang="en-US" sz="2800" smtClean="0"/>
              <a:t>of the ‘dint’ is measured</a:t>
            </a:r>
          </a:p>
          <a:p>
            <a:r>
              <a:rPr lang="en-GB" altLang="en-US" sz="2800" smtClean="0"/>
              <a:t>Referenced to a table</a:t>
            </a:r>
          </a:p>
        </p:txBody>
      </p:sp>
      <p:pic>
        <p:nvPicPr>
          <p:cNvPr id="27652" name="Picture 7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533400"/>
            <a:ext cx="1957388" cy="2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Brinell Hardness test animation.avi" descr="/Users/Chris/Documents/SCHOOL/A level/Theory/J - Testing/Videos/Brinell Hardness test animation.avi">
            <a:hlinkClick r:id="" action="ppaction://media"/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724400"/>
            <a:ext cx="2438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1"/>
          <p:cNvSpPr txBox="1">
            <a:spLocks noChangeArrowheads="1"/>
          </p:cNvSpPr>
          <p:nvPr/>
        </p:nvSpPr>
        <p:spPr bwMode="auto">
          <a:xfrm>
            <a:off x="2667000" y="6019800"/>
            <a:ext cx="1022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altLang="en-US">
                <a:solidFill>
                  <a:srgbClr val="FF0000"/>
                </a:solidFill>
              </a:rPr>
              <a:t>video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76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8" dur="1" fill="hold"/>
                                        <p:tgtEl>
                                          <p:spTgt spid="276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4"/>
                  </p:tgtEl>
                </p:cond>
              </p:nextCondLst>
            </p:seq>
            <p:video fullScrn="1">
              <p:cMediaNode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7654"/>
                </p:tgtEl>
              </p:cMediaNode>
            </p:video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6477000" cy="1143000"/>
          </a:xfrm>
        </p:spPr>
        <p:txBody>
          <a:bodyPr/>
          <a:lstStyle/>
          <a:p>
            <a:r>
              <a:rPr lang="en-GB" altLang="en-US" smtClean="0"/>
              <a:t>Vickers Hardness Testing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638800" cy="2438400"/>
          </a:xfrm>
        </p:spPr>
        <p:txBody>
          <a:bodyPr/>
          <a:lstStyle/>
          <a:p>
            <a:r>
              <a:rPr lang="en-GB" altLang="en-US" sz="2800" smtClean="0"/>
              <a:t>Used for very hard materials</a:t>
            </a:r>
          </a:p>
          <a:p>
            <a:r>
              <a:rPr lang="en-GB" altLang="en-US" sz="2800" smtClean="0"/>
              <a:t>Pyramid shaped diamond is used</a:t>
            </a:r>
          </a:p>
          <a:p>
            <a:r>
              <a:rPr lang="en-GB" altLang="en-US" sz="2800" smtClean="0"/>
              <a:t>Very accurate</a:t>
            </a:r>
          </a:p>
          <a:p>
            <a:r>
              <a:rPr lang="en-GB" altLang="en-US" sz="2800" smtClean="0"/>
              <a:t>Microscopic scale used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267200"/>
            <a:ext cx="4430713" cy="23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838200"/>
            <a:ext cx="193833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Vickers Hardness of Materials.avi" descr="/Users/Chris/Documents/SCHOOL/A level/Theory/J - Testing/Videos/Vickers Hardness of Materials.avi">
            <a:hlinkClick r:id="" action="ppaction://media"/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038600"/>
            <a:ext cx="31496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2"/>
          <p:cNvSpPr txBox="1">
            <a:spLocks noChangeArrowheads="1"/>
          </p:cNvSpPr>
          <p:nvPr/>
        </p:nvSpPr>
        <p:spPr bwMode="auto">
          <a:xfrm>
            <a:off x="2895600" y="5867400"/>
            <a:ext cx="1022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altLang="en-US">
                <a:solidFill>
                  <a:srgbClr val="FF0000"/>
                </a:solidFill>
              </a:rPr>
              <a:t>video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86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 nodeType="clickPar">
                      <p:stCondLst>
                        <p:cond delay="0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9" dur="1" fill="hold"/>
                                        <p:tgtEl>
                                          <p:spTgt spid="286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8"/>
                  </p:tgtEl>
                </p:cond>
              </p:nextCondLst>
            </p:seq>
            <p:video fullScrn="1">
              <p:cMediaNode mute="1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8678"/>
                </p:tgtEl>
              </p:cMediaNode>
            </p:video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6629400" cy="1143000"/>
          </a:xfrm>
        </p:spPr>
        <p:txBody>
          <a:bodyPr/>
          <a:lstStyle/>
          <a:p>
            <a:r>
              <a:rPr lang="en-GB" altLang="en-US" smtClean="0"/>
              <a:t>Izod Impact 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6705600" cy="3581400"/>
          </a:xfrm>
        </p:spPr>
        <p:txBody>
          <a:bodyPr/>
          <a:lstStyle/>
          <a:p>
            <a:r>
              <a:rPr lang="en-GB" altLang="en-US" sz="2800" smtClean="0"/>
              <a:t>for toughness/brittleness</a:t>
            </a:r>
          </a:p>
          <a:p>
            <a:r>
              <a:rPr lang="en-GB" altLang="en-US" sz="2800" smtClean="0"/>
              <a:t>‘Notched’ piece in a vice</a:t>
            </a:r>
          </a:p>
          <a:p>
            <a:r>
              <a:rPr lang="en-GB" altLang="en-US" sz="2800" smtClean="0"/>
              <a:t>Heavy pendulum released from set position</a:t>
            </a:r>
          </a:p>
          <a:p>
            <a:r>
              <a:rPr lang="en-GB" altLang="en-US" sz="2800" smtClean="0"/>
              <a:t>Pendulum absorbs energy</a:t>
            </a:r>
          </a:p>
          <a:p>
            <a:r>
              <a:rPr lang="en-GB" altLang="en-US" sz="2800" smtClean="0"/>
              <a:t>Continues to swing so far</a:t>
            </a:r>
          </a:p>
          <a:p>
            <a:r>
              <a:rPr lang="en-GB" altLang="en-US" sz="2800" smtClean="0"/>
              <a:t>This is measured</a:t>
            </a:r>
          </a:p>
        </p:txBody>
      </p:sp>
      <p:pic>
        <p:nvPicPr>
          <p:cNvPr id="29699" name="Picture 7" descr="Impact Resistance Test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600" y="4273550"/>
            <a:ext cx="2649538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5738" y="457200"/>
            <a:ext cx="2608262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Charpy testing.avi" descr="/Users/Chris/Documents/SCHOOL/A level/Theory/J - Testing/Videos/Charpy testing.avi">
            <a:hlinkClick r:id="" action="ppaction://media"/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1600"/>
            <a:ext cx="22352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Virtual Charpy Testing.avi" descr="/Users/Chris/Documents/SCHOOL/A level/Theory/J - Testing/Videos/Virtual Charpy Testing.avi">
            <a:hlinkClick r:id="" action="ppaction://media"/>
          </p:cNvPr>
          <p:cNvPicPr>
            <a:picLocks noChangeAspect="1" noChangeArrowheads="1"/>
          </p:cNvPicPr>
          <p:nvPr>
            <a:videoFile r:link="rId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5045075"/>
            <a:ext cx="2514600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3"/>
          <p:cNvSpPr txBox="1">
            <a:spLocks noChangeArrowheads="1"/>
          </p:cNvSpPr>
          <p:nvPr/>
        </p:nvSpPr>
        <p:spPr bwMode="auto">
          <a:xfrm>
            <a:off x="1219200" y="6396038"/>
            <a:ext cx="10223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altLang="en-US">
                <a:solidFill>
                  <a:srgbClr val="FF0000"/>
                </a:solidFill>
              </a:rPr>
              <a:t>video</a:t>
            </a:r>
          </a:p>
        </p:txBody>
      </p:sp>
      <p:sp>
        <p:nvSpPr>
          <p:cNvPr id="29704" name="TextBox 14"/>
          <p:cNvSpPr txBox="1">
            <a:spLocks noChangeArrowheads="1"/>
          </p:cNvSpPr>
          <p:nvPr/>
        </p:nvSpPr>
        <p:spPr bwMode="auto">
          <a:xfrm>
            <a:off x="4572000" y="6396038"/>
            <a:ext cx="10223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altLang="en-US">
                <a:solidFill>
                  <a:srgbClr val="FF0000"/>
                </a:solidFill>
              </a:rPr>
              <a:t>video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97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 nodeType="clickPar">
                      <p:stCondLst>
                        <p:cond delay="0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5" dur="1" fill="hold"/>
                                        <p:tgtEl>
                                          <p:spTgt spid="297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2"/>
                  </p:tgtEl>
                </p:cond>
              </p:nextCondLst>
            </p:seq>
            <p:video fullScrn="1">
              <p:cMediaNode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9702"/>
                </p:tgtEl>
              </p:cMediaNode>
            </p:video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97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 nodeType="clickPar">
                      <p:stCondLst>
                        <p:cond delay="0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1" dur="1" fill="hold"/>
                                        <p:tgtEl>
                                          <p:spTgt spid="297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3"/>
                  </p:tgtEl>
                </p:cond>
              </p:nextCondLst>
            </p:seq>
            <p:video fullScrn="1">
              <p:cMediaNode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9703"/>
                </p:tgtEl>
              </p:cMediaNode>
            </p:video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Other Impact tests</a:t>
            </a:r>
          </a:p>
        </p:txBody>
      </p:sp>
      <p:pic>
        <p:nvPicPr>
          <p:cNvPr id="30723" name="Impact Testing - Promo video.avi" descr="/Users/Chris/Documents/SCHOOL/A level/Theory/J - Testing/Videos/Impact Testing - Promo video.avi">
            <a:hlinkClick r:id="" action="ppaction://media"/>
          </p:cNvPr>
          <p:cNvPicPr>
            <a:picLocks noGrp="1" noChangeAspect="1" noChangeArrowheads="1"/>
          </p:cNvPicPr>
          <p:nvPr>
            <p:ph idx="1"/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2135188"/>
            <a:ext cx="6096000" cy="3454400"/>
          </a:xfrm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2998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07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0723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GB" altLang="en-US" smtClean="0"/>
              <a:t>British Standards Test for Abrasion</a:t>
            </a:r>
          </a:p>
        </p:txBody>
      </p:sp>
      <p:pic>
        <p:nvPicPr>
          <p:cNvPr id="31747" name="Abrasion Testing - Polartec Fabric Testing.avi" descr="/Users/Chris/Documents/SCHOOL/A level/Theory/J - Testing/Videos/Abrasion Testing - Polartec Fabric Testing.avi">
            <a:hlinkClick r:id="" action="ppaction://media"/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667000"/>
            <a:ext cx="46736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fabric test.avi" descr="/Users/Chris/Documents/SCHOOL/A level/Theory/J - Testing/Videos/fabric test.avi">
            <a:hlinkClick r:id="" action="ppaction://media"/>
          </p:cNvPr>
          <p:cNvPicPr>
            <a:picLocks noChangeAspect="1" noChangeArrowheads="1"/>
          </p:cNvPicPr>
          <p:nvPr>
            <a:videoFile r:link="rId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590800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3733800" y="4800600"/>
            <a:ext cx="1022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altLang="en-US">
                <a:solidFill>
                  <a:srgbClr val="FF0000"/>
                </a:solidFill>
              </a:rPr>
              <a:t>video</a:t>
            </a:r>
          </a:p>
        </p:txBody>
      </p:sp>
      <p:sp>
        <p:nvSpPr>
          <p:cNvPr id="31749" name="TextBox 7"/>
          <p:cNvSpPr txBox="1">
            <a:spLocks noChangeArrowheads="1"/>
          </p:cNvSpPr>
          <p:nvPr/>
        </p:nvSpPr>
        <p:spPr bwMode="auto">
          <a:xfrm>
            <a:off x="7924800" y="4953000"/>
            <a:ext cx="1022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altLang="en-US">
                <a:solidFill>
                  <a:srgbClr val="FF0000"/>
                </a:solidFill>
              </a:rPr>
              <a:t>video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7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17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47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174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7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17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48"/>
                  </p:tgtEl>
                </p:cond>
              </p:nextCondLst>
            </p:seq>
            <p:video fullScrn="1"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1748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Sensory Testing of Food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en-GB" altLang="en-US" sz="2800" smtClean="0"/>
              <a:t>Food candidates will need to carry these out</a:t>
            </a:r>
          </a:p>
          <a:p>
            <a:r>
              <a:rPr lang="en-GB" altLang="en-US" sz="2800" smtClean="0"/>
              <a:t>Ideally in stimulus free booths</a:t>
            </a:r>
          </a:p>
        </p:txBody>
      </p:sp>
      <p:pic>
        <p:nvPicPr>
          <p:cNvPr id="32773" name="Coke Zero Blind Taste Test Commercial.avi" descr="/Users/Chris/Documents/SCHOOL/A level/Theory/J - Testing/Videos/Coke Zero Blind Taste Test Commercial.avi">
            <a:hlinkClick r:id="" action="ppaction://media"/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176713"/>
            <a:ext cx="45720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Chart 5"/>
          <p:cNvGraphicFramePr>
            <a:graphicFrameLocks/>
          </p:cNvGraphicFramePr>
          <p:nvPr/>
        </p:nvGraphicFramePr>
        <p:xfrm>
          <a:off x="4089400" y="736600"/>
          <a:ext cx="5003800" cy="485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3733800" y="6248400"/>
            <a:ext cx="1022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altLang="en-US">
                <a:solidFill>
                  <a:srgbClr val="FF0000"/>
                </a:solidFill>
              </a:rPr>
              <a:t>video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27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 nodeType="clickPar">
                      <p:stCondLst>
                        <p:cond delay="0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3" dur="1" fill="hold"/>
                                        <p:tgtEl>
                                          <p:spTgt spid="327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3"/>
                  </p:tgtEl>
                </p:cond>
              </p:nextCondLst>
            </p:seq>
            <p:vide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2773"/>
                </p:tgtEl>
              </p:cMediaNode>
            </p:video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Back to British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4525963"/>
          </a:xfrm>
        </p:spPr>
        <p:txBody>
          <a:bodyPr/>
          <a:lstStyle/>
          <a:p>
            <a:r>
              <a:rPr lang="en-GB" altLang="en-US" smtClean="0"/>
              <a:t>BSI (British Standards Institute)</a:t>
            </a:r>
          </a:p>
          <a:p>
            <a:r>
              <a:rPr lang="en-GB" altLang="en-US" smtClean="0"/>
              <a:t>Devise standards by which products are measured</a:t>
            </a:r>
          </a:p>
        </p:txBody>
      </p:sp>
      <p:pic>
        <p:nvPicPr>
          <p:cNvPr id="3379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1447800"/>
            <a:ext cx="340360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04800" y="4038600"/>
            <a:ext cx="8342313" cy="2027238"/>
            <a:chOff x="304800" y="4038600"/>
            <a:chExt cx="8342183" cy="2027238"/>
          </a:xfrm>
        </p:grpSpPr>
        <p:pic>
          <p:nvPicPr>
            <p:cNvPr id="33800" name="Picture 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4038600"/>
              <a:ext cx="1644499" cy="2027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01" name="Picture 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7400" y="4038600"/>
              <a:ext cx="2779583" cy="1945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3797" name="TextBox 6"/>
          <p:cNvSpPr txBox="1">
            <a:spLocks noChangeArrowheads="1"/>
          </p:cNvSpPr>
          <p:nvPr/>
        </p:nvSpPr>
        <p:spPr bwMode="auto">
          <a:xfrm>
            <a:off x="381000" y="6488113"/>
            <a:ext cx="82359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en-US" sz="1800">
                <a:hlinkClick r:id="rId6"/>
              </a:rPr>
              <a:t>http://www.bsieducation.org/Education/14-19/about/default.shtml</a:t>
            </a:r>
            <a:r>
              <a:rPr lang="en-GB" altLang="en-US" sz="1800"/>
              <a:t> </a:t>
            </a:r>
          </a:p>
        </p:txBody>
      </p:sp>
      <p:pic>
        <p:nvPicPr>
          <p:cNvPr id="33799" name="History of the Kitemark.avi" descr="/Users/Chris/Documents/SCHOOL/A level/Theory/J - Testing/Videos/History of the Kitemark.avi">
            <a:hlinkClick r:id="" action="ppaction://media"/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267200"/>
            <a:ext cx="2770188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10"/>
          <p:cNvSpPr txBox="1">
            <a:spLocks noChangeArrowheads="1"/>
          </p:cNvSpPr>
          <p:nvPr/>
        </p:nvSpPr>
        <p:spPr bwMode="auto">
          <a:xfrm>
            <a:off x="2771775" y="3933825"/>
            <a:ext cx="24701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altLang="en-US" sz="1200">
                <a:solidFill>
                  <a:srgbClr val="FF0000"/>
                </a:solidFill>
              </a:rPr>
              <a:t>History of the Kitemark Video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37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3" dur="1" fill="hold"/>
                                        <p:tgtEl>
                                          <p:spTgt spid="337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9"/>
                  </p:tgtEl>
                </p:cond>
              </p:nextCondLst>
            </p:seq>
            <p:video fullScrn="1"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3799"/>
                </p:tgtEl>
              </p:cMediaNode>
            </p:video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457200"/>
          </a:xfrm>
        </p:spPr>
        <p:txBody>
          <a:bodyPr/>
          <a:lstStyle/>
          <a:p>
            <a:r>
              <a:rPr lang="en-GB" altLang="en-US" smtClean="0">
                <a:solidFill>
                  <a:schemeClr val="bg1"/>
                </a:solidFill>
              </a:rPr>
              <a:t>Non-Destructive Testing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800" smtClean="0">
                <a:solidFill>
                  <a:srgbClr val="FFFFFF"/>
                </a:solidFill>
              </a:rPr>
              <a:t>Large castings could have </a:t>
            </a:r>
            <a:r>
              <a:rPr lang="en-GB" altLang="en-US" sz="2800" smtClean="0">
                <a:solidFill>
                  <a:srgbClr val="FFFF00"/>
                </a:solidFill>
              </a:rPr>
              <a:t>hidden</a:t>
            </a:r>
            <a:r>
              <a:rPr lang="en-GB" altLang="en-US" sz="2800" smtClean="0">
                <a:solidFill>
                  <a:srgbClr val="FFFFFF"/>
                </a:solidFill>
              </a:rPr>
              <a:t> internal defects</a:t>
            </a:r>
          </a:p>
          <a:p>
            <a:r>
              <a:rPr lang="en-GB" altLang="en-US" sz="2800" smtClean="0">
                <a:solidFill>
                  <a:srgbClr val="FFFFFF"/>
                </a:solidFill>
              </a:rPr>
              <a:t>Checks need to be made </a:t>
            </a:r>
            <a:r>
              <a:rPr lang="en-GB" altLang="en-US" sz="2800" u="sng" smtClean="0">
                <a:solidFill>
                  <a:srgbClr val="FFFFFF"/>
                </a:solidFill>
              </a:rPr>
              <a:t>before</a:t>
            </a:r>
            <a:r>
              <a:rPr lang="en-GB" altLang="en-US" sz="2800" smtClean="0">
                <a:solidFill>
                  <a:srgbClr val="FFFFFF"/>
                </a:solidFill>
              </a:rPr>
              <a:t> work commences</a:t>
            </a:r>
          </a:p>
          <a:p>
            <a:endParaRPr lang="en-GB" altLang="en-US" sz="2800" smtClean="0">
              <a:solidFill>
                <a:srgbClr val="FFFFFF"/>
              </a:solidFill>
            </a:endParaRPr>
          </a:p>
          <a:p>
            <a:endParaRPr lang="en-GB" altLang="en-US" sz="2800" smtClean="0">
              <a:solidFill>
                <a:srgbClr val="FFFFFF"/>
              </a:solidFill>
            </a:endParaRPr>
          </a:p>
        </p:txBody>
      </p:sp>
      <p:pic>
        <p:nvPicPr>
          <p:cNvPr id="34820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3124200"/>
            <a:ext cx="4438650" cy="332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Methods used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mtClean="0"/>
              <a:t>ULTRASONICS (UT)</a:t>
            </a:r>
          </a:p>
          <a:p>
            <a:r>
              <a:rPr lang="en-GB" altLang="en-US" smtClean="0"/>
              <a:t>MAGNETIC PARTICLE TEST (MP)</a:t>
            </a:r>
          </a:p>
          <a:p>
            <a:r>
              <a:rPr lang="en-GB" altLang="en-US" smtClean="0"/>
              <a:t>LIQUID PENETRANT TEST (LP)</a:t>
            </a:r>
          </a:p>
          <a:p>
            <a:endParaRPr lang="en-GB" altLang="en-US" smtClean="0"/>
          </a:p>
        </p:txBody>
      </p:sp>
      <p:pic>
        <p:nvPicPr>
          <p:cNvPr id="35844" name="Non destructing testing methods - Ultrasonic, Magnetic particle, liquid penetrant - IQS.avi" descr="/Users/Chris/Documents/SCHOOL/A level/Theory/J - Testing/Videos/Non destructing testing methods - Ultrasonic, Magnetic particle, liquid penetrant - IQS.avi">
            <a:hlinkClick r:id="" action="ppaction://media"/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113" y="3584575"/>
            <a:ext cx="5334000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7620000" y="6019800"/>
            <a:ext cx="1200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altLang="en-US">
                <a:solidFill>
                  <a:srgbClr val="FF0000"/>
                </a:solidFill>
              </a:rPr>
              <a:t>VIDEO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58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1" dur="1" fill="hold"/>
                                        <p:tgtEl>
                                          <p:spTgt spid="358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4"/>
                  </p:tgtEl>
                </p:cond>
              </p:nextCondLst>
            </p:seq>
            <p:video fullScrn="1"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5844"/>
                </p:tgtEl>
              </p:cMediaNode>
            </p:video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533400"/>
            <a:ext cx="3197225" cy="287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0" y="3048000"/>
            <a:ext cx="9144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4800" b="1">
                <a:latin typeface="Arial" pitchFamily="34" charset="0"/>
              </a:rPr>
              <a:t> Testing</a:t>
            </a:r>
            <a:endParaRPr lang="en-US" altLang="en-US" sz="4800" b="1">
              <a:latin typeface="Arial" pitchFamily="34" charset="0"/>
            </a:endParaRPr>
          </a:p>
        </p:txBody>
      </p:sp>
      <p:pic>
        <p:nvPicPr>
          <p:cNvPr id="16387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533400"/>
            <a:ext cx="2703513" cy="300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4343400"/>
            <a:ext cx="3382963" cy="225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4419600"/>
            <a:ext cx="3544888" cy="226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X – Rays can also be used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800" smtClean="0"/>
              <a:t>Dangerous</a:t>
            </a:r>
          </a:p>
          <a:p>
            <a:r>
              <a:rPr lang="en-GB" altLang="en-US" sz="2800" smtClean="0"/>
              <a:t>Large shield essential</a:t>
            </a:r>
          </a:p>
          <a:p>
            <a:r>
              <a:rPr lang="en-GB" altLang="en-US" sz="2800" smtClean="0"/>
              <a:t>Defects are clearly shown</a:t>
            </a:r>
          </a:p>
        </p:txBody>
      </p:sp>
      <p:pic>
        <p:nvPicPr>
          <p:cNvPr id="36867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3810000"/>
            <a:ext cx="2417763" cy="241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684713" y="2068512"/>
            <a:ext cx="5080000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A Shore Scleroscope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4267200" cy="4525963"/>
          </a:xfrm>
        </p:spPr>
        <p:txBody>
          <a:bodyPr/>
          <a:lstStyle/>
          <a:p>
            <a:r>
              <a:rPr lang="en-GB" altLang="en-US" sz="2800" smtClean="0"/>
              <a:t>Portable method of testing hardness</a:t>
            </a:r>
          </a:p>
          <a:p>
            <a:r>
              <a:rPr lang="en-GB" altLang="en-US" sz="2800" smtClean="0"/>
              <a:t>Named after Greek word ‘skleros’ which means hard</a:t>
            </a:r>
          </a:p>
          <a:p>
            <a:r>
              <a:rPr lang="en-GB" altLang="en-US" sz="2800" smtClean="0"/>
              <a:t>A tube, with a diamond tipped hammer inside</a:t>
            </a:r>
          </a:p>
          <a:p>
            <a:r>
              <a:rPr lang="en-GB" altLang="en-US" sz="2800" smtClean="0"/>
              <a:t>Hammer is released and the rebound is measured</a:t>
            </a:r>
          </a:p>
        </p:txBody>
      </p:sp>
      <p:pic>
        <p:nvPicPr>
          <p:cNvPr id="37891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2209800"/>
            <a:ext cx="3187700" cy="318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38200"/>
          </a:xfrm>
        </p:spPr>
        <p:txBody>
          <a:bodyPr/>
          <a:lstStyle/>
          <a:p>
            <a:r>
              <a:rPr lang="en-GB" altLang="en-US" smtClean="0"/>
              <a:t>Product Testing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5334000" cy="4297363"/>
          </a:xfrm>
        </p:spPr>
        <p:txBody>
          <a:bodyPr/>
          <a:lstStyle/>
          <a:p>
            <a:r>
              <a:rPr lang="en-GB" altLang="en-US" smtClean="0"/>
              <a:t>These take place after a product has been manufactured</a:t>
            </a:r>
          </a:p>
          <a:p>
            <a:r>
              <a:rPr lang="en-GB" altLang="en-US" smtClean="0"/>
              <a:t>Scientific basis – specific, repeatable tests</a:t>
            </a:r>
          </a:p>
          <a:p>
            <a:r>
              <a:rPr lang="en-GB" altLang="en-US" smtClean="0"/>
              <a:t>Replicates product use</a:t>
            </a:r>
          </a:p>
          <a:p>
            <a:r>
              <a:rPr lang="en-GB" altLang="en-US" smtClean="0"/>
              <a:t>Test rigs often built</a:t>
            </a:r>
          </a:p>
        </p:txBody>
      </p:sp>
      <p:pic>
        <p:nvPicPr>
          <p:cNvPr id="40964" name="IKEA product testing commercial.avi" descr="/Users/Chris/Documents/SCHOOL/A level/Theory/J - Testing/Videos/IKEA product testing commercial.avi">
            <a:hlinkClick r:id="" action="ppaction://media"/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628775"/>
            <a:ext cx="2708275" cy="2030413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Consumer product testing.m4v">
            <a:hlinkClick r:id="" action="ppaction://media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4076700"/>
            <a:ext cx="3200400" cy="2400300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09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 nodeType="clickPar">
                      <p:stCondLst>
                        <p:cond delay="0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3" dur="1" fill="hold"/>
                                        <p:tgtEl>
                                          <p:spTgt spid="409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4"/>
                  </p:tgtEl>
                </p:cond>
              </p:nextCondLst>
            </p:seq>
            <p:video>
              <p:cMediaNode vol="80000">
                <p:cTn id="24" fill="hold" display="0">
                  <p:stCondLst>
                    <p:cond delay="indefinite"/>
                  </p:stCondLst>
                </p:cTn>
                <p:tgtEl>
                  <p:spTgt spid="40964"/>
                </p:tgtEl>
              </p:cMediaNode>
            </p:video>
          </p:childTnLst>
        </p:cTn>
      </p:par>
    </p:tnLst>
    <p:bldLst>
      <p:bldP spid="3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GB" altLang="en-US" sz="4000" smtClean="0"/>
              <a:t>Other Product Tests – Motorcycle Helmets</a:t>
            </a:r>
          </a:p>
        </p:txBody>
      </p:sp>
      <p:pic>
        <p:nvPicPr>
          <p:cNvPr id="43011" name="Snell Helmet Testing.avi" descr="/Users/Chris/Documents/SCHOOL/A level/Theory/J - Testing/Videos/Snell Helmet Testing.avi">
            <a:hlinkClick r:id="" action="ppaction://media"/>
          </p:cNvPr>
          <p:cNvPicPr>
            <a:picLocks noGrp="1" noChangeAspect="1" noChangeArrowheads="1"/>
          </p:cNvPicPr>
          <p:nvPr>
            <p:ph idx="1"/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43200" y="1885950"/>
            <a:ext cx="6121400" cy="4591050"/>
          </a:xfrm>
        </p:spPr>
      </p:pic>
      <p:sp>
        <p:nvSpPr>
          <p:cNvPr id="40963" name="TextBox 7"/>
          <p:cNvSpPr txBox="1">
            <a:spLocks noChangeArrowheads="1"/>
          </p:cNvSpPr>
          <p:nvPr/>
        </p:nvSpPr>
        <p:spPr bwMode="auto">
          <a:xfrm>
            <a:off x="228600" y="1295400"/>
            <a:ext cx="2657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altLang="en-US"/>
              <a:t>SNELL Standard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0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30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3011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TASK</a:t>
            </a:r>
          </a:p>
        </p:txBody>
      </p:sp>
      <p:sp>
        <p:nvSpPr>
          <p:cNvPr id="41986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5562600"/>
          </a:xfrm>
        </p:spPr>
        <p:txBody>
          <a:bodyPr/>
          <a:lstStyle/>
          <a:p>
            <a:r>
              <a:rPr lang="en-GB" altLang="en-US" sz="2800" smtClean="0"/>
              <a:t>Describe</a:t>
            </a:r>
            <a:r>
              <a:rPr lang="en-GB" altLang="en-US" sz="2800" b="1" smtClean="0"/>
              <a:t> THREE </a:t>
            </a:r>
            <a:r>
              <a:rPr lang="en-GB" altLang="en-US" sz="2800" smtClean="0"/>
              <a:t>appropriate PRODUCT TESTS that could be carried out on the seating you designed in the mock challenge</a:t>
            </a:r>
          </a:p>
          <a:p>
            <a:endParaRPr lang="en-GB" altLang="en-US" sz="2800" smtClean="0"/>
          </a:p>
          <a:p>
            <a:pPr>
              <a:buFont typeface="Arial" pitchFamily="34" charset="0"/>
              <a:buNone/>
            </a:pPr>
            <a:r>
              <a:rPr lang="en-GB" altLang="en-US" sz="2800" smtClean="0"/>
              <a:t>For each test describe:</a:t>
            </a:r>
          </a:p>
          <a:p>
            <a:pPr marL="857250" lvl="1" indent="-457200">
              <a:buFont typeface="Calibri" pitchFamily="34" charset="0"/>
              <a:buAutoNum type="alphaLcPeriod"/>
            </a:pPr>
            <a:r>
              <a:rPr lang="en-GB" altLang="en-US" sz="2400" smtClean="0"/>
              <a:t>A </a:t>
            </a:r>
            <a:r>
              <a:rPr lang="en-GB" altLang="en-US" sz="2400" b="1" smtClean="0"/>
              <a:t>name </a:t>
            </a:r>
            <a:r>
              <a:rPr lang="en-GB" altLang="en-US" sz="2400" smtClean="0"/>
              <a:t>for the test</a:t>
            </a:r>
          </a:p>
          <a:p>
            <a:pPr marL="857250" lvl="1" indent="-457200">
              <a:buFont typeface="Calibri" pitchFamily="34" charset="0"/>
              <a:buAutoNum type="alphaLcPeriod"/>
            </a:pPr>
            <a:r>
              <a:rPr lang="en-GB" altLang="en-US" sz="2400" smtClean="0"/>
              <a:t>What the test would </a:t>
            </a:r>
            <a:r>
              <a:rPr lang="en-GB" altLang="en-US" sz="2400" b="1" smtClean="0"/>
              <a:t>involve </a:t>
            </a:r>
            <a:r>
              <a:rPr lang="en-GB" altLang="en-US" sz="2400" smtClean="0"/>
              <a:t>( a sketch would be useful)</a:t>
            </a:r>
          </a:p>
          <a:p>
            <a:pPr marL="857250" lvl="1" indent="-457200">
              <a:buFont typeface="Calibri" pitchFamily="34" charset="0"/>
              <a:buAutoNum type="alphaLcPeriod"/>
            </a:pPr>
            <a:r>
              <a:rPr lang="en-GB" altLang="en-US" sz="2400" b="1" smtClean="0"/>
              <a:t>Why </a:t>
            </a:r>
            <a:r>
              <a:rPr lang="en-GB" altLang="en-US" sz="2400" smtClean="0"/>
              <a:t>that particular test would be </a:t>
            </a:r>
            <a:r>
              <a:rPr lang="en-GB" altLang="en-US" sz="2400" b="1" smtClean="0"/>
              <a:t>useful </a:t>
            </a:r>
            <a:r>
              <a:rPr lang="en-GB" altLang="en-US" sz="2400" smtClean="0"/>
              <a:t>for your product</a:t>
            </a:r>
          </a:p>
          <a:p>
            <a:pPr marL="857250" lvl="1" indent="-457200">
              <a:buFont typeface="Calibri" pitchFamily="34" charset="0"/>
              <a:buAutoNum type="alphaLcPeriod"/>
            </a:pPr>
            <a:r>
              <a:rPr lang="en-GB" altLang="en-US" sz="2400" smtClean="0"/>
              <a:t>How </a:t>
            </a:r>
            <a:r>
              <a:rPr lang="en-GB" altLang="en-US" sz="2400" b="1" smtClean="0"/>
              <a:t>well </a:t>
            </a:r>
            <a:r>
              <a:rPr lang="en-GB" altLang="en-US" sz="2400" smtClean="0"/>
              <a:t>(you believe) your product would perform</a:t>
            </a:r>
          </a:p>
          <a:p>
            <a:endParaRPr lang="en-GB" altLang="en-US" sz="1800" smtClean="0"/>
          </a:p>
          <a:p>
            <a:pPr>
              <a:buFont typeface="Arial" pitchFamily="34" charset="0"/>
              <a:buNone/>
            </a:pPr>
            <a:r>
              <a:rPr lang="en-GB" altLang="en-US" sz="1800" b="1" smtClean="0"/>
              <a:t>	</a:t>
            </a:r>
            <a:r>
              <a:rPr lang="en-GB" altLang="en-US" sz="2400" b="1" smtClean="0"/>
              <a:t>Hand in tomorrow please (DT shelf)</a:t>
            </a:r>
          </a:p>
          <a:p>
            <a:endParaRPr lang="en-GB" alt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Wider reading</a:t>
            </a:r>
          </a:p>
        </p:txBody>
      </p:sp>
      <p:sp>
        <p:nvSpPr>
          <p:cNvPr id="43010" name="TextBox 6"/>
          <p:cNvSpPr txBox="1">
            <a:spLocks noChangeArrowheads="1"/>
          </p:cNvSpPr>
          <p:nvPr/>
        </p:nvSpPr>
        <p:spPr bwMode="auto">
          <a:xfrm>
            <a:off x="304800" y="1600200"/>
            <a:ext cx="66294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en-US" sz="3200"/>
              <a:t>The BSI Website </a:t>
            </a:r>
            <a:endParaRPr lang="en-US" altLang="en-US" sz="3200">
              <a:hlinkClick r:id="rId2"/>
            </a:endParaRPr>
          </a:p>
          <a:p>
            <a:pPr eaLnBrk="1" hangingPunct="1"/>
            <a:r>
              <a:rPr lang="en-US" altLang="en-US" sz="1600">
                <a:hlinkClick r:id="rId2"/>
              </a:rPr>
              <a:t>http://www.bsieducation.org/Education/14-19/default.shtml</a:t>
            </a:r>
            <a:endParaRPr lang="en-US" altLang="en-US" sz="1600"/>
          </a:p>
          <a:p>
            <a:pPr eaLnBrk="1" hangingPunct="1"/>
            <a:endParaRPr lang="en-US" altLang="en-US" sz="1600"/>
          </a:p>
          <a:p>
            <a:pPr eaLnBrk="1" hangingPunct="1"/>
            <a:r>
              <a:rPr lang="en-US" altLang="en-US" sz="3200"/>
              <a:t>The Kitemark</a:t>
            </a:r>
          </a:p>
          <a:p>
            <a:pPr eaLnBrk="1" hangingPunct="1"/>
            <a:r>
              <a:rPr lang="en-US" altLang="en-US" sz="1600">
                <a:hlinkClick r:id="rId3"/>
              </a:rPr>
              <a:t>http://www.kitemark.com/about-kitemark/history.php</a:t>
            </a:r>
            <a:endParaRPr lang="en-US" altLang="en-US" sz="1600"/>
          </a:p>
          <a:p>
            <a:pPr eaLnBrk="1" hangingPunct="1"/>
            <a:endParaRPr lang="en-US" altLang="en-US" sz="1600"/>
          </a:p>
          <a:p>
            <a:pPr eaLnBrk="1" hangingPunct="1"/>
            <a:endParaRPr lang="en-US" altLang="en-US" sz="1600"/>
          </a:p>
          <a:p>
            <a:pPr eaLnBrk="1" hangingPunct="1"/>
            <a:r>
              <a:rPr lang="en-US" altLang="en-US" sz="3200"/>
              <a:t>iTunes U</a:t>
            </a:r>
          </a:p>
          <a:p>
            <a:pPr eaLnBrk="1" hangingPunct="1"/>
            <a:r>
              <a:rPr lang="en-US" altLang="en-US" sz="1600"/>
              <a:t>Search for </a:t>
            </a:r>
            <a:r>
              <a:rPr lang="ja-JP" altLang="en-US" sz="1600"/>
              <a:t>“</a:t>
            </a:r>
            <a:r>
              <a:rPr lang="en-US" altLang="ja-JP" sz="1600"/>
              <a:t>Consumer Product Testing</a:t>
            </a:r>
            <a:r>
              <a:rPr lang="ja-JP" altLang="en-US" sz="1600"/>
              <a:t>”</a:t>
            </a:r>
            <a:endParaRPr lang="en-US" altLang="ja-JP" sz="1600"/>
          </a:p>
          <a:p>
            <a:pPr eaLnBrk="1" hangingPunct="1"/>
            <a:endParaRPr lang="en-US" altLang="en-US" sz="1600"/>
          </a:p>
          <a:p>
            <a:pPr eaLnBrk="1" hangingPunct="1"/>
            <a:endParaRPr lang="en-US" altLang="en-US" sz="1600"/>
          </a:p>
          <a:p>
            <a:pPr eaLnBrk="1" hangingPunct="1"/>
            <a:r>
              <a:rPr lang="en-US" altLang="en-US" sz="3200"/>
              <a:t>youTUBE</a:t>
            </a:r>
          </a:p>
          <a:p>
            <a:pPr eaLnBrk="1" hangingPunct="1"/>
            <a:r>
              <a:rPr lang="en-US" altLang="en-US" sz="1600"/>
              <a:t>Subscribe to NASAconnect channel</a:t>
            </a:r>
          </a:p>
          <a:p>
            <a:pPr eaLnBrk="1" hangingPunct="1"/>
            <a:endParaRPr lang="en-US" altLang="en-US" sz="1600"/>
          </a:p>
        </p:txBody>
      </p:sp>
      <p:pic>
        <p:nvPicPr>
          <p:cNvPr id="43011" name="Picture 7" descr="Screen shot 2010-03-21 at 14.09.57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7225" y="914400"/>
            <a:ext cx="2136775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2" name="Pictur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8800" y="3810000"/>
            <a:ext cx="1557338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Picture 10" descr="Screen shot 2010-03-21 at 14.47.40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0" y="5410200"/>
            <a:ext cx="1619250" cy="122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4" name="Picture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4876800"/>
            <a:ext cx="2211388" cy="156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5" name="Picture 7" descr="Screen shot 2010-03-21 at 15.03.29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600" y="2438400"/>
            <a:ext cx="2149475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827088" y="908050"/>
            <a:ext cx="7705725" cy="409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3200" b="1">
                <a:latin typeface="Arial" pitchFamily="34" charset="0"/>
              </a:rPr>
              <a:t>Learning outcomes: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>
                <a:latin typeface="Arial" pitchFamily="34" charset="0"/>
              </a:rPr>
              <a:t>By the end of this unit you should be:</a:t>
            </a:r>
          </a:p>
          <a:p>
            <a:pPr eaLnBrk="1" hangingPunct="1">
              <a:spcBef>
                <a:spcPct val="50000"/>
              </a:spcBef>
            </a:pPr>
            <a:endParaRPr lang="en-GB" altLang="en-US">
              <a:latin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altLang="en-US" b="1">
                <a:solidFill>
                  <a:srgbClr val="403152"/>
                </a:solidFill>
                <a:latin typeface="Arial" pitchFamily="34" charset="0"/>
              </a:rPr>
              <a:t>Aware of a range of tests to identify characteristics/properties of materials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altLang="en-US" b="1">
                <a:solidFill>
                  <a:srgbClr val="403152"/>
                </a:solidFill>
                <a:latin typeface="Arial" pitchFamily="34" charset="0"/>
              </a:rPr>
              <a:t>Able to understand the role of product testing in industry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en-GB" altLang="en-US" b="1">
              <a:solidFill>
                <a:srgbClr val="403152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Introduction</a:t>
            </a:r>
          </a:p>
        </p:txBody>
      </p:sp>
      <p:sp>
        <p:nvSpPr>
          <p:cNvPr id="18435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None/>
            </a:pPr>
            <a:r>
              <a:rPr lang="en-GB" altLang="en-US" smtClean="0"/>
              <a:t>	The ultimate aim for a well designed product is to </a:t>
            </a:r>
            <a:r>
              <a:rPr lang="en-GB" altLang="en-US" b="1" smtClean="0"/>
              <a:t>FUNCTION EFFICIENTLY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3048000"/>
            <a:ext cx="4284663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What should a car seat do?</a:t>
            </a:r>
          </a:p>
        </p:txBody>
      </p:sp>
      <p:pic>
        <p:nvPicPr>
          <p:cNvPr id="21506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1377950"/>
            <a:ext cx="3746500" cy="368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447800" y="2057400"/>
            <a:ext cx="2971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altLang="en-US">
                <a:solidFill>
                  <a:srgbClr val="FF0000"/>
                </a:solidFill>
              </a:rPr>
              <a:t>Protect the baby during a car crash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638800" y="5257800"/>
            <a:ext cx="2971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altLang="en-US"/>
              <a:t>Impact could be head on or from the side</a:t>
            </a:r>
          </a:p>
        </p:txBody>
      </p:sp>
      <p:pic>
        <p:nvPicPr>
          <p:cNvPr id="21510" name="Sunshine Kids Radian XT Car Seat Side-Impact Crash Test.avi" descr="/Users/Chris/Documents/SCHOOL/A level/Theory/J - Testing/Videos/Sunshine Kids Radian XT Car Seat Side-Impact Crash Test.avi">
            <a:hlinkClick r:id="" action="ppaction://media"/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789363"/>
            <a:ext cx="4953000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6713" fill="hold"/>
                                        <p:tgtEl>
                                          <p:spTgt spid="215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mute="1"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1510"/>
                </p:tgtEl>
              </p:cMediaNode>
            </p:vide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15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215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0"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4525963"/>
          </a:xfrm>
        </p:spPr>
        <p:txBody>
          <a:bodyPr/>
          <a:lstStyle/>
          <a:p>
            <a:r>
              <a:rPr lang="en-GB" altLang="en-US" smtClean="0"/>
              <a:t>Manufacturers go to great lengths to </a:t>
            </a:r>
            <a:r>
              <a:rPr lang="en-GB" altLang="en-US" b="1" smtClean="0"/>
              <a:t>test products</a:t>
            </a:r>
          </a:p>
          <a:p>
            <a:r>
              <a:rPr lang="en-GB" altLang="en-US" smtClean="0"/>
              <a:t>Often </a:t>
            </a:r>
            <a:r>
              <a:rPr lang="en-GB" altLang="en-US" b="1" smtClean="0"/>
              <a:t>exceeding </a:t>
            </a:r>
            <a:r>
              <a:rPr lang="en-GB" altLang="en-US" smtClean="0"/>
              <a:t>recommended criteria</a:t>
            </a:r>
          </a:p>
          <a:p>
            <a:r>
              <a:rPr lang="en-GB" altLang="en-US" smtClean="0"/>
              <a:t>Before a product is tested – a whole range of tests will have been carried out on </a:t>
            </a:r>
            <a:r>
              <a:rPr lang="en-GB" altLang="en-US" b="1" smtClean="0"/>
              <a:t>individual materials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GB" altLang="en-US" smtClean="0"/>
              <a:t>Common Mechanical Tests applied to Materials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838200" y="2438400"/>
            <a:ext cx="7315200" cy="2895600"/>
          </a:xfrm>
        </p:spPr>
        <p:txBody>
          <a:bodyPr/>
          <a:lstStyle/>
          <a:p>
            <a:r>
              <a:rPr lang="en-US" altLang="en-US" sz="3600" smtClean="0"/>
              <a:t>Tensile</a:t>
            </a:r>
          </a:p>
          <a:p>
            <a:r>
              <a:rPr lang="en-US" altLang="en-US" sz="3600" smtClean="0"/>
              <a:t>Hardness</a:t>
            </a:r>
          </a:p>
          <a:p>
            <a:r>
              <a:rPr lang="en-US" altLang="en-US" sz="3600" smtClean="0"/>
              <a:t>Impact</a:t>
            </a:r>
          </a:p>
          <a:p>
            <a:r>
              <a:rPr lang="en-US" altLang="en-US" sz="3600" smtClean="0"/>
              <a:t>Abrasion</a:t>
            </a:r>
          </a:p>
          <a:p>
            <a:pPr>
              <a:buFont typeface="Arial" pitchFamily="34" charset="0"/>
              <a:buNone/>
            </a:pPr>
            <a:endParaRPr lang="en-US" altLang="en-US" sz="3600" smtClean="0"/>
          </a:p>
          <a:p>
            <a:endParaRPr lang="en-GB" altLang="en-US" sz="360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571500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GB" altLang="en-US" sz="3600">
                <a:latin typeface="Calibri" pitchFamily="34" charset="0"/>
              </a:rPr>
              <a:t>These are known as </a:t>
            </a:r>
            <a:r>
              <a:rPr lang="en-GB" altLang="en-US" sz="3600" b="1">
                <a:latin typeface="Calibri" pitchFamily="34" charset="0"/>
              </a:rPr>
              <a:t>‘Destructive tests’</a:t>
            </a:r>
          </a:p>
        </p:txBody>
      </p:sp>
      <p:pic>
        <p:nvPicPr>
          <p:cNvPr id="23556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2667000"/>
            <a:ext cx="3571875" cy="266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aking Glas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GB" altLang="en-US" smtClean="0"/>
              <a:t>Some large samples are difficult to move or may have hidden defects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838200" y="2438400"/>
            <a:ext cx="7315200" cy="2895600"/>
          </a:xfrm>
        </p:spPr>
        <p:txBody>
          <a:bodyPr/>
          <a:lstStyle/>
          <a:p>
            <a:r>
              <a:rPr lang="en-US" altLang="en-US" sz="3600" smtClean="0"/>
              <a:t>X-Ray</a:t>
            </a:r>
          </a:p>
          <a:p>
            <a:r>
              <a:rPr lang="en-US" altLang="en-US" sz="3600" smtClean="0"/>
              <a:t>Ultrasonics</a:t>
            </a:r>
          </a:p>
          <a:p>
            <a:r>
              <a:rPr lang="en-US" altLang="en-US" sz="3600" smtClean="0"/>
              <a:t>Shore Scleroscope</a:t>
            </a:r>
          </a:p>
          <a:p>
            <a:pPr>
              <a:buFont typeface="Arial" pitchFamily="34" charset="0"/>
              <a:buNone/>
            </a:pPr>
            <a:endParaRPr lang="en-US" altLang="en-US" sz="3600" smtClean="0"/>
          </a:p>
          <a:p>
            <a:endParaRPr lang="en-GB" altLang="en-US" sz="360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04800" y="5715000"/>
            <a:ext cx="8610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GB" altLang="en-US" sz="3600">
                <a:latin typeface="Calibri" pitchFamily="34" charset="0"/>
              </a:rPr>
              <a:t>These are known as </a:t>
            </a:r>
            <a:r>
              <a:rPr lang="en-GB" altLang="en-US" sz="3600" b="1">
                <a:latin typeface="Calibri" pitchFamily="34" charset="0"/>
              </a:rPr>
              <a:t>‘Non-Destructive tests’</a:t>
            </a:r>
          </a:p>
        </p:txBody>
      </p:sp>
      <p:pic>
        <p:nvPicPr>
          <p:cNvPr id="24580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2209800"/>
            <a:ext cx="2581275" cy="341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Yahoo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457200"/>
          </a:xfrm>
        </p:spPr>
        <p:txBody>
          <a:bodyPr/>
          <a:lstStyle/>
          <a:p>
            <a:r>
              <a:rPr lang="en-GB" altLang="en-US" smtClean="0">
                <a:solidFill>
                  <a:schemeClr val="bg1"/>
                </a:solidFill>
              </a:rPr>
              <a:t>Destructive Testing</a:t>
            </a:r>
          </a:p>
        </p:txBody>
      </p:sp>
      <p:pic>
        <p:nvPicPr>
          <p:cNvPr id="25603" name="Paintball test gone wrong.avi" descr="/Users/Chris/Documents/SCHOOL/A level/Theory/J - Testing/Videos/Paintball test gone wrong.avi">
            <a:hlinkClick r:id="" action="ppaction://media"/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524000"/>
            <a:ext cx="68072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400" fill="hold"/>
                                        <p:tgtEl>
                                          <p:spTgt spid="256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560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6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56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0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1904</TotalTime>
  <Words>516</Words>
  <Application>Microsoft Office PowerPoint</Application>
  <PresentationFormat>On-screen Show (4:3)</PresentationFormat>
  <Paragraphs>120</Paragraphs>
  <Slides>25</Slides>
  <Notes>3</Notes>
  <HiddenSlides>0</HiddenSlides>
  <MMClips>16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ＭＳ Ｐゴシック</vt:lpstr>
      <vt:lpstr>ＭＳ Ｐゴシック</vt:lpstr>
      <vt:lpstr>Arial</vt:lpstr>
      <vt:lpstr>Calibri</vt:lpstr>
      <vt:lpstr>Tahoma</vt:lpstr>
      <vt:lpstr>Office Theme</vt:lpstr>
      <vt:lpstr>PowerPoint Presentation</vt:lpstr>
      <vt:lpstr>PowerPoint Presentation</vt:lpstr>
      <vt:lpstr>PowerPoint Presentation</vt:lpstr>
      <vt:lpstr>Introduction</vt:lpstr>
      <vt:lpstr>What should a car seat do?</vt:lpstr>
      <vt:lpstr>PowerPoint Presentation</vt:lpstr>
      <vt:lpstr>Common Mechanical Tests applied to Materials</vt:lpstr>
      <vt:lpstr>Some large samples are difficult to move or may have hidden defects</vt:lpstr>
      <vt:lpstr>Destructive Testing</vt:lpstr>
      <vt:lpstr>Tensile Testing: using a Tensometer</vt:lpstr>
      <vt:lpstr>Brinell Hardness Testing</vt:lpstr>
      <vt:lpstr>Vickers Hardness Testing</vt:lpstr>
      <vt:lpstr>Izod Impact Test</vt:lpstr>
      <vt:lpstr>Other Impact tests</vt:lpstr>
      <vt:lpstr>British Standards Test for Abrasion</vt:lpstr>
      <vt:lpstr>Sensory Testing of Food</vt:lpstr>
      <vt:lpstr>Back to British Standards</vt:lpstr>
      <vt:lpstr>Non-Destructive Testing</vt:lpstr>
      <vt:lpstr>Methods used</vt:lpstr>
      <vt:lpstr>X – Rays can also be used</vt:lpstr>
      <vt:lpstr>A Shore Scleroscope</vt:lpstr>
      <vt:lpstr>Product Testing</vt:lpstr>
      <vt:lpstr>Other Product Tests – Motorcycle Helmets</vt:lpstr>
      <vt:lpstr>TASK</vt:lpstr>
      <vt:lpstr>Wider reading</vt:lpstr>
    </vt:vector>
  </TitlesOfParts>
  <Company>Acer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 -  Slide 1</dc:title>
  <dc:creator>Laptops for Teachers</dc:creator>
  <cp:lastModifiedBy>Daniel BIGMORE</cp:lastModifiedBy>
  <cp:revision>101</cp:revision>
  <cp:lastPrinted>2010-03-22T08:13:44Z</cp:lastPrinted>
  <dcterms:created xsi:type="dcterms:W3CDTF">2010-03-22T08:10:55Z</dcterms:created>
  <dcterms:modified xsi:type="dcterms:W3CDTF">2018-05-22T15:14:20Z</dcterms:modified>
</cp:coreProperties>
</file>