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56" r:id="rId2"/>
    <p:sldId id="346" r:id="rId3"/>
    <p:sldId id="348" r:id="rId4"/>
    <p:sldId id="349" r:id="rId5"/>
    <p:sldId id="350" r:id="rId6"/>
    <p:sldId id="351" r:id="rId7"/>
    <p:sldId id="291" r:id="rId8"/>
    <p:sldId id="292" r:id="rId9"/>
    <p:sldId id="287" r:id="rId10"/>
    <p:sldId id="352" r:id="rId11"/>
    <p:sldId id="289" r:id="rId12"/>
    <p:sldId id="290" r:id="rId13"/>
    <p:sldId id="353" r:id="rId14"/>
    <p:sldId id="354" r:id="rId15"/>
    <p:sldId id="355" r:id="rId16"/>
    <p:sldId id="356" r:id="rId17"/>
    <p:sldId id="357" r:id="rId18"/>
    <p:sldId id="358" r:id="rId19"/>
    <p:sldId id="359" r:id="rId20"/>
    <p:sldId id="360" r:id="rId21"/>
    <p:sldId id="361" r:id="rId22"/>
    <p:sldId id="362" r:id="rId23"/>
    <p:sldId id="363" r:id="rId24"/>
    <p:sldId id="364" r:id="rId25"/>
    <p:sldId id="365" r:id="rId26"/>
    <p:sldId id="366" r:id="rId27"/>
    <p:sldId id="367" r:id="rId28"/>
    <p:sldId id="368" r:id="rId29"/>
    <p:sldId id="369" r:id="rId30"/>
    <p:sldId id="370" r:id="rId31"/>
    <p:sldId id="371" r:id="rId32"/>
    <p:sldId id="372" r:id="rId33"/>
    <p:sldId id="373" r:id="rId34"/>
    <p:sldId id="374" r:id="rId35"/>
    <p:sldId id="375" r:id="rId36"/>
    <p:sldId id="376" r:id="rId37"/>
    <p:sldId id="377" r:id="rId38"/>
    <p:sldId id="378" r:id="rId39"/>
    <p:sldId id="379" r:id="rId40"/>
    <p:sldId id="380" r:id="rId41"/>
    <p:sldId id="381" r:id="rId42"/>
    <p:sldId id="382" r:id="rId43"/>
    <p:sldId id="383" r:id="rId44"/>
    <p:sldId id="384" r:id="rId45"/>
    <p:sldId id="385" r:id="rId4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BDD3FF"/>
    <a:srgbClr val="FFCC66"/>
    <a:srgbClr val="FFFF66"/>
    <a:srgbClr val="FF9999"/>
    <a:srgbClr val="FFCC99"/>
    <a:srgbClr val="FFA365"/>
    <a:srgbClr val="EC0A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17" autoAdjust="0"/>
    <p:restoredTop sz="92895" autoAdjust="0"/>
  </p:normalViewPr>
  <p:slideViewPr>
    <p:cSldViewPr>
      <p:cViewPr varScale="1">
        <p:scale>
          <a:sx n="107" d="100"/>
          <a:sy n="107" d="100"/>
        </p:scale>
        <p:origin x="1968"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9EACBC-AF4E-406A-97C9-47AF57E7F467}" type="doc">
      <dgm:prSet loTypeId="urn:microsoft.com/office/officeart/2005/8/layout/radial1" loCatId="relationship" qsTypeId="urn:microsoft.com/office/officeart/2005/8/quickstyle/simple1" qsCatId="simple" csTypeId="urn:microsoft.com/office/officeart/2005/8/colors/accent1_2" csCatId="accent1"/>
      <dgm:spPr/>
    </dgm:pt>
    <dgm:pt modelId="{2B791950-965F-44D6-8926-1CEA56965CD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Casting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2ACD458A-49A1-4263-9441-D23167DE1B6B}" type="parTrans" cxnId="{9C9ACC42-66EF-4B4C-8E57-9D1B4165E08E}">
      <dgm:prSet/>
      <dgm:spPr/>
    </dgm:pt>
    <dgm:pt modelId="{427A1B35-39E0-41A0-8F9D-E514CFF695EB}" type="sibTrans" cxnId="{9C9ACC42-66EF-4B4C-8E57-9D1B4165E08E}">
      <dgm:prSet/>
      <dgm:spPr/>
    </dgm:pt>
    <dgm:pt modelId="{5A46CEB8-E07C-4131-8746-6EBA7AEEECB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Sand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casting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D5666E58-4123-4689-80A2-35D6F920AB27}" type="parTrans" cxnId="{85B55E8E-3F68-4389-881A-2F0CFB1C290C}">
      <dgm:prSet/>
      <dgm:spPr/>
      <dgm:t>
        <a:bodyPr/>
        <a:lstStyle/>
        <a:p>
          <a:endParaRPr lang="en-US"/>
        </a:p>
      </dgm:t>
    </dgm:pt>
    <dgm:pt modelId="{084C30A4-E352-4544-8F85-B0C021C437DA}" type="sibTrans" cxnId="{85B55E8E-3F68-4389-881A-2F0CFB1C290C}">
      <dgm:prSet/>
      <dgm:spPr/>
    </dgm:pt>
    <dgm:pt modelId="{398AD1D8-BE22-4BC2-9B06-BECE613D8E1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Die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casting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21EB915E-F369-4029-8DA2-32C0E93E5870}" type="parTrans" cxnId="{523F0831-2544-4ADB-907C-213CDC82E0A7}">
      <dgm:prSet/>
      <dgm:spPr/>
      <dgm:t>
        <a:bodyPr/>
        <a:lstStyle/>
        <a:p>
          <a:endParaRPr lang="en-US"/>
        </a:p>
      </dgm:t>
    </dgm:pt>
    <dgm:pt modelId="{B8AE3630-020A-4E0D-A065-DFA4D0D69DFA}" type="sibTrans" cxnId="{523F0831-2544-4ADB-907C-213CDC82E0A7}">
      <dgm:prSet/>
      <dgm:spPr/>
    </dgm:pt>
    <dgm:pt modelId="{B0C8DF5C-84B6-4EA4-99DD-91F7C50DC78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Cold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resin</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246B86DF-EC9E-4BE6-85E0-F49702334952}" type="parTrans" cxnId="{DB04D779-87F1-482C-99E7-01EDEB07282C}">
      <dgm:prSet/>
      <dgm:spPr/>
      <dgm:t>
        <a:bodyPr/>
        <a:lstStyle/>
        <a:p>
          <a:endParaRPr lang="en-US"/>
        </a:p>
      </dgm:t>
    </dgm:pt>
    <dgm:pt modelId="{2578505C-EDD3-4BDF-B3F1-55E9AAD713B8}" type="sibTrans" cxnId="{DB04D779-87F1-482C-99E7-01EDEB07282C}">
      <dgm:prSet/>
      <dgm:spPr/>
    </dgm:pt>
    <dgm:pt modelId="{137FA13B-BBD2-4B12-9592-9ACC63F77FB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Investment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 casting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2DCCF031-F67E-4C46-8109-D6A72199AE9A}" type="parTrans" cxnId="{79B8AE7A-7A9A-43BE-B03A-BC936F97FB72}">
      <dgm:prSet/>
      <dgm:spPr/>
      <dgm:t>
        <a:bodyPr/>
        <a:lstStyle/>
        <a:p>
          <a:endParaRPr lang="en-US"/>
        </a:p>
      </dgm:t>
    </dgm:pt>
    <dgm:pt modelId="{F94156C2-FFF9-4640-A864-43540DBCA004}" type="sibTrans" cxnId="{79B8AE7A-7A9A-43BE-B03A-BC936F97FB72}">
      <dgm:prSet/>
      <dgm:spPr/>
    </dgm:pt>
    <dgm:pt modelId="{23D6D1E5-E855-414D-B71D-F0D5A2A1BF58}" type="pres">
      <dgm:prSet presAssocID="{629EACBC-AF4E-406A-97C9-47AF57E7F467}" presName="cycle" presStyleCnt="0">
        <dgm:presLayoutVars>
          <dgm:chMax val="1"/>
          <dgm:dir/>
          <dgm:animLvl val="ctr"/>
          <dgm:resizeHandles val="exact"/>
        </dgm:presLayoutVars>
      </dgm:prSet>
      <dgm:spPr/>
    </dgm:pt>
    <dgm:pt modelId="{280308CC-1B5F-4197-88E5-6933B79B370C}" type="pres">
      <dgm:prSet presAssocID="{2B791950-965F-44D6-8926-1CEA56965CD6}" presName="centerShape" presStyleLbl="node0" presStyleIdx="0" presStyleCnt="1"/>
      <dgm:spPr/>
    </dgm:pt>
    <dgm:pt modelId="{736525B0-22B3-4068-A13B-72D2933B13BF}" type="pres">
      <dgm:prSet presAssocID="{D5666E58-4123-4689-80A2-35D6F920AB27}" presName="Name9" presStyleLbl="parChTrans1D2" presStyleIdx="0" presStyleCnt="4"/>
      <dgm:spPr/>
    </dgm:pt>
    <dgm:pt modelId="{6CE30B83-F115-460A-BCB2-7ACD77D7349F}" type="pres">
      <dgm:prSet presAssocID="{D5666E58-4123-4689-80A2-35D6F920AB27}" presName="connTx" presStyleLbl="parChTrans1D2" presStyleIdx="0" presStyleCnt="4"/>
      <dgm:spPr/>
    </dgm:pt>
    <dgm:pt modelId="{93F4942E-5C09-4331-8407-C7DB907A566A}" type="pres">
      <dgm:prSet presAssocID="{5A46CEB8-E07C-4131-8746-6EBA7AEEECB1}" presName="node" presStyleLbl="node1" presStyleIdx="0" presStyleCnt="4">
        <dgm:presLayoutVars>
          <dgm:bulletEnabled val="1"/>
        </dgm:presLayoutVars>
      </dgm:prSet>
      <dgm:spPr/>
    </dgm:pt>
    <dgm:pt modelId="{82B53AEB-ED45-41F3-B2FE-158A6DC014FE}" type="pres">
      <dgm:prSet presAssocID="{21EB915E-F369-4029-8DA2-32C0E93E5870}" presName="Name9" presStyleLbl="parChTrans1D2" presStyleIdx="1" presStyleCnt="4"/>
      <dgm:spPr/>
    </dgm:pt>
    <dgm:pt modelId="{55A001E1-DF3D-4C1B-84CD-4966A3066924}" type="pres">
      <dgm:prSet presAssocID="{21EB915E-F369-4029-8DA2-32C0E93E5870}" presName="connTx" presStyleLbl="parChTrans1D2" presStyleIdx="1" presStyleCnt="4"/>
      <dgm:spPr/>
    </dgm:pt>
    <dgm:pt modelId="{2DB0DB00-1C9E-48B1-929F-4D2D5F73BA8E}" type="pres">
      <dgm:prSet presAssocID="{398AD1D8-BE22-4BC2-9B06-BECE613D8E13}" presName="node" presStyleLbl="node1" presStyleIdx="1" presStyleCnt="4">
        <dgm:presLayoutVars>
          <dgm:bulletEnabled val="1"/>
        </dgm:presLayoutVars>
      </dgm:prSet>
      <dgm:spPr/>
    </dgm:pt>
    <dgm:pt modelId="{31AD7B56-8CB4-4377-9DDB-05DD972EB954}" type="pres">
      <dgm:prSet presAssocID="{246B86DF-EC9E-4BE6-85E0-F49702334952}" presName="Name9" presStyleLbl="parChTrans1D2" presStyleIdx="2" presStyleCnt="4"/>
      <dgm:spPr/>
    </dgm:pt>
    <dgm:pt modelId="{5D4B15C2-0B25-43D0-97D0-F9008CC5E6EF}" type="pres">
      <dgm:prSet presAssocID="{246B86DF-EC9E-4BE6-85E0-F49702334952}" presName="connTx" presStyleLbl="parChTrans1D2" presStyleIdx="2" presStyleCnt="4"/>
      <dgm:spPr/>
    </dgm:pt>
    <dgm:pt modelId="{93325ABE-B5CC-4327-B9B3-4CD74674DEAE}" type="pres">
      <dgm:prSet presAssocID="{B0C8DF5C-84B6-4EA4-99DD-91F7C50DC786}" presName="node" presStyleLbl="node1" presStyleIdx="2" presStyleCnt="4">
        <dgm:presLayoutVars>
          <dgm:bulletEnabled val="1"/>
        </dgm:presLayoutVars>
      </dgm:prSet>
      <dgm:spPr/>
    </dgm:pt>
    <dgm:pt modelId="{CD016A0C-4500-409A-A64E-D9CFB0B00F9D}" type="pres">
      <dgm:prSet presAssocID="{2DCCF031-F67E-4C46-8109-D6A72199AE9A}" presName="Name9" presStyleLbl="parChTrans1D2" presStyleIdx="3" presStyleCnt="4"/>
      <dgm:spPr/>
    </dgm:pt>
    <dgm:pt modelId="{7DE3039B-C53C-443F-BC7B-3E2DE651D279}" type="pres">
      <dgm:prSet presAssocID="{2DCCF031-F67E-4C46-8109-D6A72199AE9A}" presName="connTx" presStyleLbl="parChTrans1D2" presStyleIdx="3" presStyleCnt="4"/>
      <dgm:spPr/>
    </dgm:pt>
    <dgm:pt modelId="{9EB955E2-239D-4377-BD13-FC97587E4C04}" type="pres">
      <dgm:prSet presAssocID="{137FA13B-BBD2-4B12-9592-9ACC63F77FB0}" presName="node" presStyleLbl="node1" presStyleIdx="3" presStyleCnt="4">
        <dgm:presLayoutVars>
          <dgm:bulletEnabled val="1"/>
        </dgm:presLayoutVars>
      </dgm:prSet>
      <dgm:spPr/>
    </dgm:pt>
  </dgm:ptLst>
  <dgm:cxnLst>
    <dgm:cxn modelId="{6E56A697-8FD5-4C99-9050-40E879CEA954}" type="presOf" srcId="{D5666E58-4123-4689-80A2-35D6F920AB27}" destId="{6CE30B83-F115-460A-BCB2-7ACD77D7349F}" srcOrd="1" destOrd="0" presId="urn:microsoft.com/office/officeart/2005/8/layout/radial1"/>
    <dgm:cxn modelId="{5BEAFA20-1FD1-4DE9-BADE-BAE94B7B6192}" type="presOf" srcId="{137FA13B-BBD2-4B12-9592-9ACC63F77FB0}" destId="{9EB955E2-239D-4377-BD13-FC97587E4C04}" srcOrd="0" destOrd="0" presId="urn:microsoft.com/office/officeart/2005/8/layout/radial1"/>
    <dgm:cxn modelId="{93A90808-75EF-4E84-90C9-0F2CC61BE51A}" type="presOf" srcId="{246B86DF-EC9E-4BE6-85E0-F49702334952}" destId="{31AD7B56-8CB4-4377-9DDB-05DD972EB954}" srcOrd="0" destOrd="0" presId="urn:microsoft.com/office/officeart/2005/8/layout/radial1"/>
    <dgm:cxn modelId="{9C9ACC42-66EF-4B4C-8E57-9D1B4165E08E}" srcId="{629EACBC-AF4E-406A-97C9-47AF57E7F467}" destId="{2B791950-965F-44D6-8926-1CEA56965CD6}" srcOrd="0" destOrd="0" parTransId="{2ACD458A-49A1-4263-9441-D23167DE1B6B}" sibTransId="{427A1B35-39E0-41A0-8F9D-E514CFF695EB}"/>
    <dgm:cxn modelId="{8842F211-4C43-4357-8148-DB2AC6262897}" type="presOf" srcId="{21EB915E-F369-4029-8DA2-32C0E93E5870}" destId="{82B53AEB-ED45-41F3-B2FE-158A6DC014FE}" srcOrd="0" destOrd="0" presId="urn:microsoft.com/office/officeart/2005/8/layout/radial1"/>
    <dgm:cxn modelId="{C8005140-430C-4340-AA5A-595834900178}" type="presOf" srcId="{21EB915E-F369-4029-8DA2-32C0E93E5870}" destId="{55A001E1-DF3D-4C1B-84CD-4966A3066924}" srcOrd="1" destOrd="0" presId="urn:microsoft.com/office/officeart/2005/8/layout/radial1"/>
    <dgm:cxn modelId="{2352DD71-700A-4779-989C-B6A6AA1D9329}" type="presOf" srcId="{2DCCF031-F67E-4C46-8109-D6A72199AE9A}" destId="{7DE3039B-C53C-443F-BC7B-3E2DE651D279}" srcOrd="1" destOrd="0" presId="urn:microsoft.com/office/officeart/2005/8/layout/radial1"/>
    <dgm:cxn modelId="{3F6EC5EB-9557-43D2-BA5C-7C66AC9CD8B2}" type="presOf" srcId="{2DCCF031-F67E-4C46-8109-D6A72199AE9A}" destId="{CD016A0C-4500-409A-A64E-D9CFB0B00F9D}" srcOrd="0" destOrd="0" presId="urn:microsoft.com/office/officeart/2005/8/layout/radial1"/>
    <dgm:cxn modelId="{1411E341-9894-4098-BE6D-9180266C9177}" type="presOf" srcId="{B0C8DF5C-84B6-4EA4-99DD-91F7C50DC786}" destId="{93325ABE-B5CC-4327-B9B3-4CD74674DEAE}" srcOrd="0" destOrd="0" presId="urn:microsoft.com/office/officeart/2005/8/layout/radial1"/>
    <dgm:cxn modelId="{38B2F1C6-74B9-44F2-A67F-CB9193E52DFE}" type="presOf" srcId="{246B86DF-EC9E-4BE6-85E0-F49702334952}" destId="{5D4B15C2-0B25-43D0-97D0-F9008CC5E6EF}" srcOrd="1" destOrd="0" presId="urn:microsoft.com/office/officeart/2005/8/layout/radial1"/>
    <dgm:cxn modelId="{DB04D779-87F1-482C-99E7-01EDEB07282C}" srcId="{2B791950-965F-44D6-8926-1CEA56965CD6}" destId="{B0C8DF5C-84B6-4EA4-99DD-91F7C50DC786}" srcOrd="2" destOrd="0" parTransId="{246B86DF-EC9E-4BE6-85E0-F49702334952}" sibTransId="{2578505C-EDD3-4BDF-B3F1-55E9AAD713B8}"/>
    <dgm:cxn modelId="{79B8AE7A-7A9A-43BE-B03A-BC936F97FB72}" srcId="{2B791950-965F-44D6-8926-1CEA56965CD6}" destId="{137FA13B-BBD2-4B12-9592-9ACC63F77FB0}" srcOrd="3" destOrd="0" parTransId="{2DCCF031-F67E-4C46-8109-D6A72199AE9A}" sibTransId="{F94156C2-FFF9-4640-A864-43540DBCA004}"/>
    <dgm:cxn modelId="{577BAAAB-19ED-40D5-909F-B8BC59EBFFAE}" type="presOf" srcId="{629EACBC-AF4E-406A-97C9-47AF57E7F467}" destId="{23D6D1E5-E855-414D-B71D-F0D5A2A1BF58}" srcOrd="0" destOrd="0" presId="urn:microsoft.com/office/officeart/2005/8/layout/radial1"/>
    <dgm:cxn modelId="{2D04BC54-1A14-42E3-BD57-15EF15792454}" type="presOf" srcId="{398AD1D8-BE22-4BC2-9B06-BECE613D8E13}" destId="{2DB0DB00-1C9E-48B1-929F-4D2D5F73BA8E}" srcOrd="0" destOrd="0" presId="urn:microsoft.com/office/officeart/2005/8/layout/radial1"/>
    <dgm:cxn modelId="{C746D575-7A72-43EF-A5BF-8441DE97A6D8}" type="presOf" srcId="{2B791950-965F-44D6-8926-1CEA56965CD6}" destId="{280308CC-1B5F-4197-88E5-6933B79B370C}" srcOrd="0" destOrd="0" presId="urn:microsoft.com/office/officeart/2005/8/layout/radial1"/>
    <dgm:cxn modelId="{98FAF505-2B44-418C-B065-0AAA48B619F2}" type="presOf" srcId="{D5666E58-4123-4689-80A2-35D6F920AB27}" destId="{736525B0-22B3-4068-A13B-72D2933B13BF}" srcOrd="0" destOrd="0" presId="urn:microsoft.com/office/officeart/2005/8/layout/radial1"/>
    <dgm:cxn modelId="{1FDF0019-E331-447A-94EC-AA045774427F}" type="presOf" srcId="{5A46CEB8-E07C-4131-8746-6EBA7AEEECB1}" destId="{93F4942E-5C09-4331-8407-C7DB907A566A}" srcOrd="0" destOrd="0" presId="urn:microsoft.com/office/officeart/2005/8/layout/radial1"/>
    <dgm:cxn modelId="{523F0831-2544-4ADB-907C-213CDC82E0A7}" srcId="{2B791950-965F-44D6-8926-1CEA56965CD6}" destId="{398AD1D8-BE22-4BC2-9B06-BECE613D8E13}" srcOrd="1" destOrd="0" parTransId="{21EB915E-F369-4029-8DA2-32C0E93E5870}" sibTransId="{B8AE3630-020A-4E0D-A065-DFA4D0D69DFA}"/>
    <dgm:cxn modelId="{85B55E8E-3F68-4389-881A-2F0CFB1C290C}" srcId="{2B791950-965F-44D6-8926-1CEA56965CD6}" destId="{5A46CEB8-E07C-4131-8746-6EBA7AEEECB1}" srcOrd="0" destOrd="0" parTransId="{D5666E58-4123-4689-80A2-35D6F920AB27}" sibTransId="{084C30A4-E352-4544-8F85-B0C021C437DA}"/>
    <dgm:cxn modelId="{FE99ADAB-084A-43AC-AA24-DFB91B92AA23}" type="presParOf" srcId="{23D6D1E5-E855-414D-B71D-F0D5A2A1BF58}" destId="{280308CC-1B5F-4197-88E5-6933B79B370C}" srcOrd="0" destOrd="0" presId="urn:microsoft.com/office/officeart/2005/8/layout/radial1"/>
    <dgm:cxn modelId="{003D19AA-42A0-4641-96A8-08EE46739F2A}" type="presParOf" srcId="{23D6D1E5-E855-414D-B71D-F0D5A2A1BF58}" destId="{736525B0-22B3-4068-A13B-72D2933B13BF}" srcOrd="1" destOrd="0" presId="urn:microsoft.com/office/officeart/2005/8/layout/radial1"/>
    <dgm:cxn modelId="{4FF9CA61-8C16-4366-94B9-4EDD115A0597}" type="presParOf" srcId="{736525B0-22B3-4068-A13B-72D2933B13BF}" destId="{6CE30B83-F115-460A-BCB2-7ACD77D7349F}" srcOrd="0" destOrd="0" presId="urn:microsoft.com/office/officeart/2005/8/layout/radial1"/>
    <dgm:cxn modelId="{F0BED19D-147B-4A42-BFAA-654D7CD62F59}" type="presParOf" srcId="{23D6D1E5-E855-414D-B71D-F0D5A2A1BF58}" destId="{93F4942E-5C09-4331-8407-C7DB907A566A}" srcOrd="2" destOrd="0" presId="urn:microsoft.com/office/officeart/2005/8/layout/radial1"/>
    <dgm:cxn modelId="{7D74DB57-D20B-45F8-A89F-7DE738060DA9}" type="presParOf" srcId="{23D6D1E5-E855-414D-B71D-F0D5A2A1BF58}" destId="{82B53AEB-ED45-41F3-B2FE-158A6DC014FE}" srcOrd="3" destOrd="0" presId="urn:microsoft.com/office/officeart/2005/8/layout/radial1"/>
    <dgm:cxn modelId="{A80E6336-30BA-4EFA-9424-EACC4D55B3DA}" type="presParOf" srcId="{82B53AEB-ED45-41F3-B2FE-158A6DC014FE}" destId="{55A001E1-DF3D-4C1B-84CD-4966A3066924}" srcOrd="0" destOrd="0" presId="urn:microsoft.com/office/officeart/2005/8/layout/radial1"/>
    <dgm:cxn modelId="{3F824CE3-851D-46AF-91F6-858B8AEDB33E}" type="presParOf" srcId="{23D6D1E5-E855-414D-B71D-F0D5A2A1BF58}" destId="{2DB0DB00-1C9E-48B1-929F-4D2D5F73BA8E}" srcOrd="4" destOrd="0" presId="urn:microsoft.com/office/officeart/2005/8/layout/radial1"/>
    <dgm:cxn modelId="{3E9F4F5F-8D76-42CE-9DC0-5D333009B020}" type="presParOf" srcId="{23D6D1E5-E855-414D-B71D-F0D5A2A1BF58}" destId="{31AD7B56-8CB4-4377-9DDB-05DD972EB954}" srcOrd="5" destOrd="0" presId="urn:microsoft.com/office/officeart/2005/8/layout/radial1"/>
    <dgm:cxn modelId="{A8009333-BA68-41EA-964C-E5B24302D611}" type="presParOf" srcId="{31AD7B56-8CB4-4377-9DDB-05DD972EB954}" destId="{5D4B15C2-0B25-43D0-97D0-F9008CC5E6EF}" srcOrd="0" destOrd="0" presId="urn:microsoft.com/office/officeart/2005/8/layout/radial1"/>
    <dgm:cxn modelId="{F11AA20D-CB0D-4BF2-BA04-90EE34D599CD}" type="presParOf" srcId="{23D6D1E5-E855-414D-B71D-F0D5A2A1BF58}" destId="{93325ABE-B5CC-4327-B9B3-4CD74674DEAE}" srcOrd="6" destOrd="0" presId="urn:microsoft.com/office/officeart/2005/8/layout/radial1"/>
    <dgm:cxn modelId="{9527E723-37ED-4C30-8161-4D4EA9C0F904}" type="presParOf" srcId="{23D6D1E5-E855-414D-B71D-F0D5A2A1BF58}" destId="{CD016A0C-4500-409A-A64E-D9CFB0B00F9D}" srcOrd="7" destOrd="0" presId="urn:microsoft.com/office/officeart/2005/8/layout/radial1"/>
    <dgm:cxn modelId="{BFBCF220-69C9-4131-963B-B6E9280CBAD7}" type="presParOf" srcId="{CD016A0C-4500-409A-A64E-D9CFB0B00F9D}" destId="{7DE3039B-C53C-443F-BC7B-3E2DE651D279}" srcOrd="0" destOrd="0" presId="urn:microsoft.com/office/officeart/2005/8/layout/radial1"/>
    <dgm:cxn modelId="{D47245C0-B50F-4ECE-B5DA-1E8EB7537DD4}" type="presParOf" srcId="{23D6D1E5-E855-414D-B71D-F0D5A2A1BF58}" destId="{9EB955E2-239D-4377-BD13-FC97587E4C04}"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571F50-DDD4-4672-8311-80E187C8BFC1}" type="doc">
      <dgm:prSet loTypeId="urn:microsoft.com/office/officeart/2005/8/layout/radial1" loCatId="relationship" qsTypeId="urn:microsoft.com/office/officeart/2005/8/quickstyle/simple1" qsCatId="simple" csTypeId="urn:microsoft.com/office/officeart/2005/8/colors/accent1_2" csCatId="accent1"/>
      <dgm:spPr/>
    </dgm:pt>
    <dgm:pt modelId="{55393F61-3031-4593-BDA6-009DC378D8F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Moulding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425C24B8-045C-492B-8E17-257BB349E8A4}" type="parTrans" cxnId="{42156C81-62D9-4D26-918B-0213FC4A6B52}">
      <dgm:prSet/>
      <dgm:spPr/>
    </dgm:pt>
    <dgm:pt modelId="{D1A83914-46DD-438C-A638-1E621C28E73A}" type="sibTrans" cxnId="{42156C81-62D9-4D26-918B-0213FC4A6B52}">
      <dgm:prSet/>
      <dgm:spPr/>
    </dgm:pt>
    <dgm:pt modelId="{AD669DEB-F70E-4AC0-984D-1C63F049103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Injection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moulding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647C89DF-6C20-4D9D-B91C-17FFFB5E1E35}" type="parTrans" cxnId="{41B0ADB6-15F1-4B48-9F83-115118611597}">
      <dgm:prSet/>
      <dgm:spPr/>
      <dgm:t>
        <a:bodyPr/>
        <a:lstStyle/>
        <a:p>
          <a:endParaRPr lang="en-US"/>
        </a:p>
      </dgm:t>
    </dgm:pt>
    <dgm:pt modelId="{06AFC97C-FC79-4DF8-BC00-5E5B1D01D006}" type="sibTrans" cxnId="{41B0ADB6-15F1-4B48-9F83-115118611597}">
      <dgm:prSet/>
      <dgm:spPr/>
    </dgm:pt>
    <dgm:pt modelId="{53E0EC93-C2A7-4CAB-8F19-279774F38E8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Rotational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moulding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AC83C79F-6F1C-4413-9936-640D7841C4B5}" type="parTrans" cxnId="{1ED9BD99-23B2-4EF7-83C1-14FF1AB2F8B6}">
      <dgm:prSet/>
      <dgm:spPr/>
      <dgm:t>
        <a:bodyPr/>
        <a:lstStyle/>
        <a:p>
          <a:endParaRPr lang="en-US"/>
        </a:p>
      </dgm:t>
    </dgm:pt>
    <dgm:pt modelId="{8136B90F-3462-4299-88CF-5E9989855134}" type="sibTrans" cxnId="{1ED9BD99-23B2-4EF7-83C1-14FF1AB2F8B6}">
      <dgm:prSet/>
      <dgm:spPr/>
    </dgm:pt>
    <dgm:pt modelId="{A653EE26-DEDE-476E-AEDC-7B94583F300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Compression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moulding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D63C2602-9B4C-45A5-AD55-92F8F1602518}" type="parTrans" cxnId="{06305E80-8469-4010-AAC9-F3BACA5BA38E}">
      <dgm:prSet/>
      <dgm:spPr/>
      <dgm:t>
        <a:bodyPr/>
        <a:lstStyle/>
        <a:p>
          <a:endParaRPr lang="en-US"/>
        </a:p>
      </dgm:t>
    </dgm:pt>
    <dgm:pt modelId="{EB71C87B-AC7A-45D8-A8FE-6AD5ECAB73A5}" type="sibTrans" cxnId="{06305E80-8469-4010-AAC9-F3BACA5BA38E}">
      <dgm:prSet/>
      <dgm:spPr/>
    </dgm:pt>
    <dgm:pt modelId="{D58FFA6A-465F-4E12-A42C-3CE1642A828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Calendering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38E53BE2-A591-4888-BAD8-1812C4BDEBCC}" type="parTrans" cxnId="{1CF0F1BD-8CE1-4188-851B-20C2DF652759}">
      <dgm:prSet/>
      <dgm:spPr/>
      <dgm:t>
        <a:bodyPr/>
        <a:lstStyle/>
        <a:p>
          <a:endParaRPr lang="en-US"/>
        </a:p>
      </dgm:t>
    </dgm:pt>
    <dgm:pt modelId="{004167F5-18A6-4EEF-AFCE-27CECF5706AA}" type="sibTrans" cxnId="{1CF0F1BD-8CE1-4188-851B-20C2DF652759}">
      <dgm:prSet/>
      <dgm:spPr/>
    </dgm:pt>
    <dgm:pt modelId="{80F94FCF-2E36-49EF-B92A-2CF962A902C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Blow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moulding</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606CDF3E-109E-4271-960C-702692213542}" type="parTrans" cxnId="{B2D96328-2B0D-4646-ACC3-FC41FC5FBAD4}">
      <dgm:prSet/>
      <dgm:spPr/>
      <dgm:t>
        <a:bodyPr/>
        <a:lstStyle/>
        <a:p>
          <a:endParaRPr lang="en-US"/>
        </a:p>
      </dgm:t>
    </dgm:pt>
    <dgm:pt modelId="{5BA477D6-F56A-4AE6-84AE-76A3DC6D711B}" type="sibTrans" cxnId="{B2D96328-2B0D-4646-ACC3-FC41FC5FBAD4}">
      <dgm:prSet/>
      <dgm:spPr/>
    </dgm:pt>
    <dgm:pt modelId="{8BA9EC05-F852-42C2-9B85-F87F9385190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1" i="0" u="none" strike="noStrike" cap="none" normalizeH="0" baseline="0" smtClean="0">
              <a:ln>
                <a:noFill/>
              </a:ln>
              <a:solidFill>
                <a:schemeClr val="tx1"/>
              </a:solidFill>
              <a:effectLst/>
              <a:latin typeface="Arial" panose="020B0604020202020204" pitchFamily="34" charset="0"/>
            </a:rPr>
            <a:t>Extrusion</a:t>
          </a:r>
          <a:endParaRPr kumimoji="0" lang="en-US" altLang="en-US" b="1" i="0" u="none" strike="noStrike" cap="none" normalizeH="0" baseline="0" smtClean="0">
            <a:ln>
              <a:noFill/>
            </a:ln>
            <a:solidFill>
              <a:schemeClr val="tx1"/>
            </a:solidFill>
            <a:effectLst/>
            <a:latin typeface="Arial" panose="020B0604020202020204" pitchFamily="34" charset="0"/>
          </a:endParaRPr>
        </a:p>
      </dgm:t>
    </dgm:pt>
    <dgm:pt modelId="{1525B296-6B19-416D-9818-73FFE2851D04}" type="parTrans" cxnId="{7CCE5E6F-A692-4752-86FB-7DDD04758F71}">
      <dgm:prSet/>
      <dgm:spPr/>
      <dgm:t>
        <a:bodyPr/>
        <a:lstStyle/>
        <a:p>
          <a:endParaRPr lang="en-US"/>
        </a:p>
      </dgm:t>
    </dgm:pt>
    <dgm:pt modelId="{D4749872-B528-444E-B276-1B2C4866759F}" type="sibTrans" cxnId="{7CCE5E6F-A692-4752-86FB-7DDD04758F71}">
      <dgm:prSet/>
      <dgm:spPr/>
    </dgm:pt>
    <dgm:pt modelId="{F126A2DC-E687-42FF-AE23-28451907DDB3}" type="pres">
      <dgm:prSet presAssocID="{C8571F50-DDD4-4672-8311-80E187C8BFC1}" presName="cycle" presStyleCnt="0">
        <dgm:presLayoutVars>
          <dgm:chMax val="1"/>
          <dgm:dir/>
          <dgm:animLvl val="ctr"/>
          <dgm:resizeHandles val="exact"/>
        </dgm:presLayoutVars>
      </dgm:prSet>
      <dgm:spPr/>
    </dgm:pt>
    <dgm:pt modelId="{4D4AF495-B62F-407E-B12E-57A7341213EB}" type="pres">
      <dgm:prSet presAssocID="{55393F61-3031-4593-BDA6-009DC378D8F2}" presName="centerShape" presStyleLbl="node0" presStyleIdx="0" presStyleCnt="1"/>
      <dgm:spPr/>
    </dgm:pt>
    <dgm:pt modelId="{891E6C82-B1A5-4197-BAB3-4DD6D9AD3314}" type="pres">
      <dgm:prSet presAssocID="{647C89DF-6C20-4D9D-B91C-17FFFB5E1E35}" presName="Name9" presStyleLbl="parChTrans1D2" presStyleIdx="0" presStyleCnt="6"/>
      <dgm:spPr/>
    </dgm:pt>
    <dgm:pt modelId="{1598F8D3-719C-4148-AB2C-FB5A8FD84A99}" type="pres">
      <dgm:prSet presAssocID="{647C89DF-6C20-4D9D-B91C-17FFFB5E1E35}" presName="connTx" presStyleLbl="parChTrans1D2" presStyleIdx="0" presStyleCnt="6"/>
      <dgm:spPr/>
    </dgm:pt>
    <dgm:pt modelId="{7C887E94-39FB-484B-A5C6-A30ED9EF4782}" type="pres">
      <dgm:prSet presAssocID="{AD669DEB-F70E-4AC0-984D-1C63F049103C}" presName="node" presStyleLbl="node1" presStyleIdx="0" presStyleCnt="6">
        <dgm:presLayoutVars>
          <dgm:bulletEnabled val="1"/>
        </dgm:presLayoutVars>
      </dgm:prSet>
      <dgm:spPr/>
    </dgm:pt>
    <dgm:pt modelId="{267A22A4-2EBE-4859-A106-6ADBC1D70CEB}" type="pres">
      <dgm:prSet presAssocID="{AC83C79F-6F1C-4413-9936-640D7841C4B5}" presName="Name9" presStyleLbl="parChTrans1D2" presStyleIdx="1" presStyleCnt="6"/>
      <dgm:spPr/>
    </dgm:pt>
    <dgm:pt modelId="{F413A900-2E35-4FD4-B29D-1E310248ED3A}" type="pres">
      <dgm:prSet presAssocID="{AC83C79F-6F1C-4413-9936-640D7841C4B5}" presName="connTx" presStyleLbl="parChTrans1D2" presStyleIdx="1" presStyleCnt="6"/>
      <dgm:spPr/>
    </dgm:pt>
    <dgm:pt modelId="{749F258B-C622-403E-A568-9E2290D7E31F}" type="pres">
      <dgm:prSet presAssocID="{53E0EC93-C2A7-4CAB-8F19-279774F38E8F}" presName="node" presStyleLbl="node1" presStyleIdx="1" presStyleCnt="6">
        <dgm:presLayoutVars>
          <dgm:bulletEnabled val="1"/>
        </dgm:presLayoutVars>
      </dgm:prSet>
      <dgm:spPr/>
    </dgm:pt>
    <dgm:pt modelId="{E9CAE1BE-3E79-43E6-A65E-DABDF6DE4816}" type="pres">
      <dgm:prSet presAssocID="{D63C2602-9B4C-45A5-AD55-92F8F1602518}" presName="Name9" presStyleLbl="parChTrans1D2" presStyleIdx="2" presStyleCnt="6"/>
      <dgm:spPr/>
    </dgm:pt>
    <dgm:pt modelId="{79EF8832-AF62-4685-B0DA-83FA1CCC26F9}" type="pres">
      <dgm:prSet presAssocID="{D63C2602-9B4C-45A5-AD55-92F8F1602518}" presName="connTx" presStyleLbl="parChTrans1D2" presStyleIdx="2" presStyleCnt="6"/>
      <dgm:spPr/>
    </dgm:pt>
    <dgm:pt modelId="{D4D34C6B-4354-4EAC-B7C8-7E7C7EFF5851}" type="pres">
      <dgm:prSet presAssocID="{A653EE26-DEDE-476E-AEDC-7B94583F300F}" presName="node" presStyleLbl="node1" presStyleIdx="2" presStyleCnt="6">
        <dgm:presLayoutVars>
          <dgm:bulletEnabled val="1"/>
        </dgm:presLayoutVars>
      </dgm:prSet>
      <dgm:spPr/>
    </dgm:pt>
    <dgm:pt modelId="{AB6FD263-C9CC-461F-9B47-3BDF2FBCBBE6}" type="pres">
      <dgm:prSet presAssocID="{38E53BE2-A591-4888-BAD8-1812C4BDEBCC}" presName="Name9" presStyleLbl="parChTrans1D2" presStyleIdx="3" presStyleCnt="6"/>
      <dgm:spPr/>
    </dgm:pt>
    <dgm:pt modelId="{D11E7C2D-1D92-4B6F-A30C-66E534A10021}" type="pres">
      <dgm:prSet presAssocID="{38E53BE2-A591-4888-BAD8-1812C4BDEBCC}" presName="connTx" presStyleLbl="parChTrans1D2" presStyleIdx="3" presStyleCnt="6"/>
      <dgm:spPr/>
    </dgm:pt>
    <dgm:pt modelId="{BCEB56BE-226C-4DE7-A7D8-48EA767BDA30}" type="pres">
      <dgm:prSet presAssocID="{D58FFA6A-465F-4E12-A42C-3CE1642A828C}" presName="node" presStyleLbl="node1" presStyleIdx="3" presStyleCnt="6">
        <dgm:presLayoutVars>
          <dgm:bulletEnabled val="1"/>
        </dgm:presLayoutVars>
      </dgm:prSet>
      <dgm:spPr/>
    </dgm:pt>
    <dgm:pt modelId="{99279510-B0B4-48F0-9B71-D806844C41FB}" type="pres">
      <dgm:prSet presAssocID="{606CDF3E-109E-4271-960C-702692213542}" presName="Name9" presStyleLbl="parChTrans1D2" presStyleIdx="4" presStyleCnt="6"/>
      <dgm:spPr/>
    </dgm:pt>
    <dgm:pt modelId="{700D90E8-C8C3-42CA-AC7F-40F63D9F9FE7}" type="pres">
      <dgm:prSet presAssocID="{606CDF3E-109E-4271-960C-702692213542}" presName="connTx" presStyleLbl="parChTrans1D2" presStyleIdx="4" presStyleCnt="6"/>
      <dgm:spPr/>
    </dgm:pt>
    <dgm:pt modelId="{541DBF82-2A93-439C-B70E-FCC34D4AE960}" type="pres">
      <dgm:prSet presAssocID="{80F94FCF-2E36-49EF-B92A-2CF962A902C8}" presName="node" presStyleLbl="node1" presStyleIdx="4" presStyleCnt="6">
        <dgm:presLayoutVars>
          <dgm:bulletEnabled val="1"/>
        </dgm:presLayoutVars>
      </dgm:prSet>
      <dgm:spPr/>
    </dgm:pt>
    <dgm:pt modelId="{C0EC0601-A736-42F7-80CA-9AB04F655540}" type="pres">
      <dgm:prSet presAssocID="{1525B296-6B19-416D-9818-73FFE2851D04}" presName="Name9" presStyleLbl="parChTrans1D2" presStyleIdx="5" presStyleCnt="6"/>
      <dgm:spPr/>
    </dgm:pt>
    <dgm:pt modelId="{ABFCDE4D-2338-49CB-9A84-A9FA02FC43CA}" type="pres">
      <dgm:prSet presAssocID="{1525B296-6B19-416D-9818-73FFE2851D04}" presName="connTx" presStyleLbl="parChTrans1D2" presStyleIdx="5" presStyleCnt="6"/>
      <dgm:spPr/>
    </dgm:pt>
    <dgm:pt modelId="{0BEFF1EA-7729-4798-AA43-5214605145C0}" type="pres">
      <dgm:prSet presAssocID="{8BA9EC05-F852-42C2-9B85-F87F9385190F}" presName="node" presStyleLbl="node1" presStyleIdx="5" presStyleCnt="6">
        <dgm:presLayoutVars>
          <dgm:bulletEnabled val="1"/>
        </dgm:presLayoutVars>
      </dgm:prSet>
      <dgm:spPr/>
    </dgm:pt>
  </dgm:ptLst>
  <dgm:cxnLst>
    <dgm:cxn modelId="{B6E23A32-B3A6-4AA5-ABD4-968DDF826087}" type="presOf" srcId="{AC83C79F-6F1C-4413-9936-640D7841C4B5}" destId="{F413A900-2E35-4FD4-B29D-1E310248ED3A}" srcOrd="1" destOrd="0" presId="urn:microsoft.com/office/officeart/2005/8/layout/radial1"/>
    <dgm:cxn modelId="{1CF0F1BD-8CE1-4188-851B-20C2DF652759}" srcId="{55393F61-3031-4593-BDA6-009DC378D8F2}" destId="{D58FFA6A-465F-4E12-A42C-3CE1642A828C}" srcOrd="3" destOrd="0" parTransId="{38E53BE2-A591-4888-BAD8-1812C4BDEBCC}" sibTransId="{004167F5-18A6-4EEF-AFCE-27CECF5706AA}"/>
    <dgm:cxn modelId="{6380E44B-BED4-48D7-A599-FB6BBEA1FE9F}" type="presOf" srcId="{D63C2602-9B4C-45A5-AD55-92F8F1602518}" destId="{E9CAE1BE-3E79-43E6-A65E-DABDF6DE4816}" srcOrd="0" destOrd="0" presId="urn:microsoft.com/office/officeart/2005/8/layout/radial1"/>
    <dgm:cxn modelId="{88088A28-1B7A-445E-9681-AA9611CA1510}" type="presOf" srcId="{1525B296-6B19-416D-9818-73FFE2851D04}" destId="{C0EC0601-A736-42F7-80CA-9AB04F655540}" srcOrd="0" destOrd="0" presId="urn:microsoft.com/office/officeart/2005/8/layout/radial1"/>
    <dgm:cxn modelId="{39B6D0CB-985B-49DB-B16E-6AB5102643F0}" type="presOf" srcId="{C8571F50-DDD4-4672-8311-80E187C8BFC1}" destId="{F126A2DC-E687-42FF-AE23-28451907DDB3}" srcOrd="0" destOrd="0" presId="urn:microsoft.com/office/officeart/2005/8/layout/radial1"/>
    <dgm:cxn modelId="{2D92D9DD-F079-42F6-A849-B765EDB43F50}" type="presOf" srcId="{1525B296-6B19-416D-9818-73FFE2851D04}" destId="{ABFCDE4D-2338-49CB-9A84-A9FA02FC43CA}" srcOrd="1" destOrd="0" presId="urn:microsoft.com/office/officeart/2005/8/layout/radial1"/>
    <dgm:cxn modelId="{E5AC520D-5F26-4127-B176-A60ED0775853}" type="presOf" srcId="{38E53BE2-A591-4888-BAD8-1812C4BDEBCC}" destId="{AB6FD263-C9CC-461F-9B47-3BDF2FBCBBE6}" srcOrd="0" destOrd="0" presId="urn:microsoft.com/office/officeart/2005/8/layout/radial1"/>
    <dgm:cxn modelId="{B2D96328-2B0D-4646-ACC3-FC41FC5FBAD4}" srcId="{55393F61-3031-4593-BDA6-009DC378D8F2}" destId="{80F94FCF-2E36-49EF-B92A-2CF962A902C8}" srcOrd="4" destOrd="0" parTransId="{606CDF3E-109E-4271-960C-702692213542}" sibTransId="{5BA477D6-F56A-4AE6-84AE-76A3DC6D711B}"/>
    <dgm:cxn modelId="{7CCE5E6F-A692-4752-86FB-7DDD04758F71}" srcId="{55393F61-3031-4593-BDA6-009DC378D8F2}" destId="{8BA9EC05-F852-42C2-9B85-F87F9385190F}" srcOrd="5" destOrd="0" parTransId="{1525B296-6B19-416D-9818-73FFE2851D04}" sibTransId="{D4749872-B528-444E-B276-1B2C4866759F}"/>
    <dgm:cxn modelId="{53B23A3C-4AF7-46B8-8A98-2C90069F7246}" type="presOf" srcId="{D58FFA6A-465F-4E12-A42C-3CE1642A828C}" destId="{BCEB56BE-226C-4DE7-A7D8-48EA767BDA30}" srcOrd="0" destOrd="0" presId="urn:microsoft.com/office/officeart/2005/8/layout/radial1"/>
    <dgm:cxn modelId="{DFF9CAC8-29E1-436B-9E0F-423B05DE75A8}" type="presOf" srcId="{38E53BE2-A591-4888-BAD8-1812C4BDEBCC}" destId="{D11E7C2D-1D92-4B6F-A30C-66E534A10021}" srcOrd="1" destOrd="0" presId="urn:microsoft.com/office/officeart/2005/8/layout/radial1"/>
    <dgm:cxn modelId="{8CCEB885-67FD-4C92-A161-31C0B7734638}" type="presOf" srcId="{606CDF3E-109E-4271-960C-702692213542}" destId="{700D90E8-C8C3-42CA-AC7F-40F63D9F9FE7}" srcOrd="1" destOrd="0" presId="urn:microsoft.com/office/officeart/2005/8/layout/radial1"/>
    <dgm:cxn modelId="{90A2BA9D-F782-4E55-80E6-4EF6186B8249}" type="presOf" srcId="{80F94FCF-2E36-49EF-B92A-2CF962A902C8}" destId="{541DBF82-2A93-439C-B70E-FCC34D4AE960}" srcOrd="0" destOrd="0" presId="urn:microsoft.com/office/officeart/2005/8/layout/radial1"/>
    <dgm:cxn modelId="{06305E80-8469-4010-AAC9-F3BACA5BA38E}" srcId="{55393F61-3031-4593-BDA6-009DC378D8F2}" destId="{A653EE26-DEDE-476E-AEDC-7B94583F300F}" srcOrd="2" destOrd="0" parTransId="{D63C2602-9B4C-45A5-AD55-92F8F1602518}" sibTransId="{EB71C87B-AC7A-45D8-A8FE-6AD5ECAB73A5}"/>
    <dgm:cxn modelId="{58DA7BBC-A28F-4B5C-95C3-CB00A06B9322}" type="presOf" srcId="{606CDF3E-109E-4271-960C-702692213542}" destId="{99279510-B0B4-48F0-9B71-D806844C41FB}" srcOrd="0" destOrd="0" presId="urn:microsoft.com/office/officeart/2005/8/layout/radial1"/>
    <dgm:cxn modelId="{C9F00C30-5C58-4298-8421-99626FE519DE}" type="presOf" srcId="{647C89DF-6C20-4D9D-B91C-17FFFB5E1E35}" destId="{1598F8D3-719C-4148-AB2C-FB5A8FD84A99}" srcOrd="1" destOrd="0" presId="urn:microsoft.com/office/officeart/2005/8/layout/radial1"/>
    <dgm:cxn modelId="{C2C5C081-D128-45DF-8EC1-164BF63A77D5}" type="presOf" srcId="{D63C2602-9B4C-45A5-AD55-92F8F1602518}" destId="{79EF8832-AF62-4685-B0DA-83FA1CCC26F9}" srcOrd="1" destOrd="0" presId="urn:microsoft.com/office/officeart/2005/8/layout/radial1"/>
    <dgm:cxn modelId="{41B0ADB6-15F1-4B48-9F83-115118611597}" srcId="{55393F61-3031-4593-BDA6-009DC378D8F2}" destId="{AD669DEB-F70E-4AC0-984D-1C63F049103C}" srcOrd="0" destOrd="0" parTransId="{647C89DF-6C20-4D9D-B91C-17FFFB5E1E35}" sibTransId="{06AFC97C-FC79-4DF8-BC00-5E5B1D01D006}"/>
    <dgm:cxn modelId="{4C45A333-984F-45A6-8F0A-D7C82EF8966C}" type="presOf" srcId="{A653EE26-DEDE-476E-AEDC-7B94583F300F}" destId="{D4D34C6B-4354-4EAC-B7C8-7E7C7EFF5851}" srcOrd="0" destOrd="0" presId="urn:microsoft.com/office/officeart/2005/8/layout/radial1"/>
    <dgm:cxn modelId="{1ED9BD99-23B2-4EF7-83C1-14FF1AB2F8B6}" srcId="{55393F61-3031-4593-BDA6-009DC378D8F2}" destId="{53E0EC93-C2A7-4CAB-8F19-279774F38E8F}" srcOrd="1" destOrd="0" parTransId="{AC83C79F-6F1C-4413-9936-640D7841C4B5}" sibTransId="{8136B90F-3462-4299-88CF-5E9989855134}"/>
    <dgm:cxn modelId="{BB295106-1922-4773-B89D-C558DB816BD7}" type="presOf" srcId="{AD669DEB-F70E-4AC0-984D-1C63F049103C}" destId="{7C887E94-39FB-484B-A5C6-A30ED9EF4782}" srcOrd="0" destOrd="0" presId="urn:microsoft.com/office/officeart/2005/8/layout/radial1"/>
    <dgm:cxn modelId="{A03DB4F5-1460-4CFB-BD87-79FE5B23A811}" type="presOf" srcId="{55393F61-3031-4593-BDA6-009DC378D8F2}" destId="{4D4AF495-B62F-407E-B12E-57A7341213EB}" srcOrd="0" destOrd="0" presId="urn:microsoft.com/office/officeart/2005/8/layout/radial1"/>
    <dgm:cxn modelId="{CC6C57C8-39DD-45B8-BCAF-BEB5358C229C}" type="presOf" srcId="{647C89DF-6C20-4D9D-B91C-17FFFB5E1E35}" destId="{891E6C82-B1A5-4197-BAB3-4DD6D9AD3314}" srcOrd="0" destOrd="0" presId="urn:microsoft.com/office/officeart/2005/8/layout/radial1"/>
    <dgm:cxn modelId="{A9B74236-AD9F-4780-A242-FFE184AB06AD}" type="presOf" srcId="{8BA9EC05-F852-42C2-9B85-F87F9385190F}" destId="{0BEFF1EA-7729-4798-AA43-5214605145C0}" srcOrd="0" destOrd="0" presId="urn:microsoft.com/office/officeart/2005/8/layout/radial1"/>
    <dgm:cxn modelId="{42156C81-62D9-4D26-918B-0213FC4A6B52}" srcId="{C8571F50-DDD4-4672-8311-80E187C8BFC1}" destId="{55393F61-3031-4593-BDA6-009DC378D8F2}" srcOrd="0" destOrd="0" parTransId="{425C24B8-045C-492B-8E17-257BB349E8A4}" sibTransId="{D1A83914-46DD-438C-A638-1E621C28E73A}"/>
    <dgm:cxn modelId="{9FFE61A2-817A-42A3-80C4-659CD717B892}" type="presOf" srcId="{53E0EC93-C2A7-4CAB-8F19-279774F38E8F}" destId="{749F258B-C622-403E-A568-9E2290D7E31F}" srcOrd="0" destOrd="0" presId="urn:microsoft.com/office/officeart/2005/8/layout/radial1"/>
    <dgm:cxn modelId="{DD36DF89-653B-4435-9ABA-109FF6B90316}" type="presOf" srcId="{AC83C79F-6F1C-4413-9936-640D7841C4B5}" destId="{267A22A4-2EBE-4859-A106-6ADBC1D70CEB}" srcOrd="0" destOrd="0" presId="urn:microsoft.com/office/officeart/2005/8/layout/radial1"/>
    <dgm:cxn modelId="{96152511-3E9C-4533-AE1F-73E714C85E18}" type="presParOf" srcId="{F126A2DC-E687-42FF-AE23-28451907DDB3}" destId="{4D4AF495-B62F-407E-B12E-57A7341213EB}" srcOrd="0" destOrd="0" presId="urn:microsoft.com/office/officeart/2005/8/layout/radial1"/>
    <dgm:cxn modelId="{BC281337-97EB-45A8-8677-B505019B3F8F}" type="presParOf" srcId="{F126A2DC-E687-42FF-AE23-28451907DDB3}" destId="{891E6C82-B1A5-4197-BAB3-4DD6D9AD3314}" srcOrd="1" destOrd="0" presId="urn:microsoft.com/office/officeart/2005/8/layout/radial1"/>
    <dgm:cxn modelId="{686F9B9A-1BFA-4FBB-A005-A0EDA185765E}" type="presParOf" srcId="{891E6C82-B1A5-4197-BAB3-4DD6D9AD3314}" destId="{1598F8D3-719C-4148-AB2C-FB5A8FD84A99}" srcOrd="0" destOrd="0" presId="urn:microsoft.com/office/officeart/2005/8/layout/radial1"/>
    <dgm:cxn modelId="{17FA9EDB-C93B-44E9-B81E-12F0B2717910}" type="presParOf" srcId="{F126A2DC-E687-42FF-AE23-28451907DDB3}" destId="{7C887E94-39FB-484B-A5C6-A30ED9EF4782}" srcOrd="2" destOrd="0" presId="urn:microsoft.com/office/officeart/2005/8/layout/radial1"/>
    <dgm:cxn modelId="{FBE131EE-A2F0-43B9-B9E3-6459CC0A46F6}" type="presParOf" srcId="{F126A2DC-E687-42FF-AE23-28451907DDB3}" destId="{267A22A4-2EBE-4859-A106-6ADBC1D70CEB}" srcOrd="3" destOrd="0" presId="urn:microsoft.com/office/officeart/2005/8/layout/radial1"/>
    <dgm:cxn modelId="{D49EEBDB-B7C3-4B81-BF0A-8ACE7F0CD272}" type="presParOf" srcId="{267A22A4-2EBE-4859-A106-6ADBC1D70CEB}" destId="{F413A900-2E35-4FD4-B29D-1E310248ED3A}" srcOrd="0" destOrd="0" presId="urn:microsoft.com/office/officeart/2005/8/layout/radial1"/>
    <dgm:cxn modelId="{73C4F628-337A-4851-9D66-E4AF9ED40B7F}" type="presParOf" srcId="{F126A2DC-E687-42FF-AE23-28451907DDB3}" destId="{749F258B-C622-403E-A568-9E2290D7E31F}" srcOrd="4" destOrd="0" presId="urn:microsoft.com/office/officeart/2005/8/layout/radial1"/>
    <dgm:cxn modelId="{F1160B5B-FC48-4B81-8BFB-CFD7773012F7}" type="presParOf" srcId="{F126A2DC-E687-42FF-AE23-28451907DDB3}" destId="{E9CAE1BE-3E79-43E6-A65E-DABDF6DE4816}" srcOrd="5" destOrd="0" presId="urn:microsoft.com/office/officeart/2005/8/layout/radial1"/>
    <dgm:cxn modelId="{FC60F7CB-4D08-4376-B5F8-3935EB90FBF6}" type="presParOf" srcId="{E9CAE1BE-3E79-43E6-A65E-DABDF6DE4816}" destId="{79EF8832-AF62-4685-B0DA-83FA1CCC26F9}" srcOrd="0" destOrd="0" presId="urn:microsoft.com/office/officeart/2005/8/layout/radial1"/>
    <dgm:cxn modelId="{A9C9C6E6-15E4-4A46-AD6C-378EFD7C77E4}" type="presParOf" srcId="{F126A2DC-E687-42FF-AE23-28451907DDB3}" destId="{D4D34C6B-4354-4EAC-B7C8-7E7C7EFF5851}" srcOrd="6" destOrd="0" presId="urn:microsoft.com/office/officeart/2005/8/layout/radial1"/>
    <dgm:cxn modelId="{CCFEECD5-5590-47F8-B341-C38B47A46FB3}" type="presParOf" srcId="{F126A2DC-E687-42FF-AE23-28451907DDB3}" destId="{AB6FD263-C9CC-461F-9B47-3BDF2FBCBBE6}" srcOrd="7" destOrd="0" presId="urn:microsoft.com/office/officeart/2005/8/layout/radial1"/>
    <dgm:cxn modelId="{DFA828DD-7EA4-429D-8E23-F16BCC081C13}" type="presParOf" srcId="{AB6FD263-C9CC-461F-9B47-3BDF2FBCBBE6}" destId="{D11E7C2D-1D92-4B6F-A30C-66E534A10021}" srcOrd="0" destOrd="0" presId="urn:microsoft.com/office/officeart/2005/8/layout/radial1"/>
    <dgm:cxn modelId="{7AC1A852-B0E9-490D-8936-85E907ACE0BF}" type="presParOf" srcId="{F126A2DC-E687-42FF-AE23-28451907DDB3}" destId="{BCEB56BE-226C-4DE7-A7D8-48EA767BDA30}" srcOrd="8" destOrd="0" presId="urn:microsoft.com/office/officeart/2005/8/layout/radial1"/>
    <dgm:cxn modelId="{8B1E3FA2-76CA-44CF-AFFA-E75A504B86DB}" type="presParOf" srcId="{F126A2DC-E687-42FF-AE23-28451907DDB3}" destId="{99279510-B0B4-48F0-9B71-D806844C41FB}" srcOrd="9" destOrd="0" presId="urn:microsoft.com/office/officeart/2005/8/layout/radial1"/>
    <dgm:cxn modelId="{CB22FF74-E688-4DEC-B86E-98DBEFEA05F4}" type="presParOf" srcId="{99279510-B0B4-48F0-9B71-D806844C41FB}" destId="{700D90E8-C8C3-42CA-AC7F-40F63D9F9FE7}" srcOrd="0" destOrd="0" presId="urn:microsoft.com/office/officeart/2005/8/layout/radial1"/>
    <dgm:cxn modelId="{C68126C6-3B43-498C-BB9B-5622DA98A319}" type="presParOf" srcId="{F126A2DC-E687-42FF-AE23-28451907DDB3}" destId="{541DBF82-2A93-439C-B70E-FCC34D4AE960}" srcOrd="10" destOrd="0" presId="urn:microsoft.com/office/officeart/2005/8/layout/radial1"/>
    <dgm:cxn modelId="{4E26AFBD-E70B-406A-8FA6-A5C9CB64FF96}" type="presParOf" srcId="{F126A2DC-E687-42FF-AE23-28451907DDB3}" destId="{C0EC0601-A736-42F7-80CA-9AB04F655540}" srcOrd="11" destOrd="0" presId="urn:microsoft.com/office/officeart/2005/8/layout/radial1"/>
    <dgm:cxn modelId="{81BD5060-61C0-4E02-B3B8-9470427A9CA4}" type="presParOf" srcId="{C0EC0601-A736-42F7-80CA-9AB04F655540}" destId="{ABFCDE4D-2338-49CB-9A84-A9FA02FC43CA}" srcOrd="0" destOrd="0" presId="urn:microsoft.com/office/officeart/2005/8/layout/radial1"/>
    <dgm:cxn modelId="{63B21832-F862-4CF8-A834-80995358B421}" type="presParOf" srcId="{F126A2DC-E687-42FF-AE23-28451907DDB3}" destId="{0BEFF1EA-7729-4798-AA43-5214605145C0}"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0308CC-1B5F-4197-88E5-6933B79B370C}">
      <dsp:nvSpPr>
        <dsp:cNvPr id="0" name=""/>
        <dsp:cNvSpPr/>
      </dsp:nvSpPr>
      <dsp:spPr>
        <a:xfrm>
          <a:off x="3594058" y="1056439"/>
          <a:ext cx="803357" cy="8033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kern="1200" cap="none" normalizeH="0" baseline="0" smtClean="0">
              <a:ln>
                <a:noFill/>
              </a:ln>
              <a:solidFill>
                <a:schemeClr val="tx1"/>
              </a:solidFill>
              <a:effectLst/>
              <a:latin typeface="Arial" panose="020B0604020202020204" pitchFamily="34" charset="0"/>
            </a:rPr>
            <a:t>Casting</a:t>
          </a:r>
          <a:endParaRPr kumimoji="0" lang="en-US" altLang="en-US" sz="1100" b="1" i="0" u="none" strike="noStrike" kern="1200" cap="none" normalizeH="0" baseline="0" smtClean="0">
            <a:ln>
              <a:noFill/>
            </a:ln>
            <a:solidFill>
              <a:schemeClr val="tx1"/>
            </a:solidFill>
            <a:effectLst/>
            <a:latin typeface="Arial" panose="020B0604020202020204" pitchFamily="34" charset="0"/>
          </a:endParaRPr>
        </a:p>
      </dsp:txBody>
      <dsp:txXfrm>
        <a:off x="3711707" y="1174088"/>
        <a:ext cx="568059" cy="568059"/>
      </dsp:txXfrm>
    </dsp:sp>
    <dsp:sp modelId="{736525B0-22B3-4068-A13B-72D2933B13BF}">
      <dsp:nvSpPr>
        <dsp:cNvPr id="0" name=""/>
        <dsp:cNvSpPr/>
      </dsp:nvSpPr>
      <dsp:spPr>
        <a:xfrm rot="16200000">
          <a:off x="3874420" y="926075"/>
          <a:ext cx="242633" cy="18094"/>
        </a:xfrm>
        <a:custGeom>
          <a:avLst/>
          <a:gdLst/>
          <a:ahLst/>
          <a:cxnLst/>
          <a:rect l="0" t="0" r="0" b="0"/>
          <a:pathLst>
            <a:path>
              <a:moveTo>
                <a:pt x="0" y="9047"/>
              </a:moveTo>
              <a:lnTo>
                <a:pt x="242633" y="90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89671" y="929057"/>
        <a:ext cx="12131" cy="12131"/>
      </dsp:txXfrm>
    </dsp:sp>
    <dsp:sp modelId="{93F4942E-5C09-4331-8407-C7DB907A566A}">
      <dsp:nvSpPr>
        <dsp:cNvPr id="0" name=""/>
        <dsp:cNvSpPr/>
      </dsp:nvSpPr>
      <dsp:spPr>
        <a:xfrm>
          <a:off x="3594058" y="10448"/>
          <a:ext cx="803357" cy="8033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Sand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casting</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3711707" y="128097"/>
        <a:ext cx="568059" cy="568059"/>
      </dsp:txXfrm>
    </dsp:sp>
    <dsp:sp modelId="{82B53AEB-ED45-41F3-B2FE-158A6DC014FE}">
      <dsp:nvSpPr>
        <dsp:cNvPr id="0" name=""/>
        <dsp:cNvSpPr/>
      </dsp:nvSpPr>
      <dsp:spPr>
        <a:xfrm>
          <a:off x="4397416" y="1449071"/>
          <a:ext cx="242633" cy="18094"/>
        </a:xfrm>
        <a:custGeom>
          <a:avLst/>
          <a:gdLst/>
          <a:ahLst/>
          <a:cxnLst/>
          <a:rect l="0" t="0" r="0" b="0"/>
          <a:pathLst>
            <a:path>
              <a:moveTo>
                <a:pt x="0" y="9047"/>
              </a:moveTo>
              <a:lnTo>
                <a:pt x="242633" y="90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12667" y="1452052"/>
        <a:ext cx="12131" cy="12131"/>
      </dsp:txXfrm>
    </dsp:sp>
    <dsp:sp modelId="{2DB0DB00-1C9E-48B1-929F-4D2D5F73BA8E}">
      <dsp:nvSpPr>
        <dsp:cNvPr id="0" name=""/>
        <dsp:cNvSpPr/>
      </dsp:nvSpPr>
      <dsp:spPr>
        <a:xfrm>
          <a:off x="4640049" y="1056439"/>
          <a:ext cx="803357" cy="8033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Die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casting</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4757698" y="1174088"/>
        <a:ext cx="568059" cy="568059"/>
      </dsp:txXfrm>
    </dsp:sp>
    <dsp:sp modelId="{31AD7B56-8CB4-4377-9DDB-05DD972EB954}">
      <dsp:nvSpPr>
        <dsp:cNvPr id="0" name=""/>
        <dsp:cNvSpPr/>
      </dsp:nvSpPr>
      <dsp:spPr>
        <a:xfrm rot="5400000">
          <a:off x="3874420" y="1972066"/>
          <a:ext cx="242633" cy="18094"/>
        </a:xfrm>
        <a:custGeom>
          <a:avLst/>
          <a:gdLst/>
          <a:ahLst/>
          <a:cxnLst/>
          <a:rect l="0" t="0" r="0" b="0"/>
          <a:pathLst>
            <a:path>
              <a:moveTo>
                <a:pt x="0" y="9047"/>
              </a:moveTo>
              <a:lnTo>
                <a:pt x="242633" y="90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89671" y="1975048"/>
        <a:ext cx="12131" cy="12131"/>
      </dsp:txXfrm>
    </dsp:sp>
    <dsp:sp modelId="{93325ABE-B5CC-4327-B9B3-4CD74674DEAE}">
      <dsp:nvSpPr>
        <dsp:cNvPr id="0" name=""/>
        <dsp:cNvSpPr/>
      </dsp:nvSpPr>
      <dsp:spPr>
        <a:xfrm>
          <a:off x="3594058" y="2102430"/>
          <a:ext cx="803357" cy="8033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Cold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resin</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3711707" y="2220079"/>
        <a:ext cx="568059" cy="568059"/>
      </dsp:txXfrm>
    </dsp:sp>
    <dsp:sp modelId="{CD016A0C-4500-409A-A64E-D9CFB0B00F9D}">
      <dsp:nvSpPr>
        <dsp:cNvPr id="0" name=""/>
        <dsp:cNvSpPr/>
      </dsp:nvSpPr>
      <dsp:spPr>
        <a:xfrm rot="10800000">
          <a:off x="3351425" y="1449071"/>
          <a:ext cx="242633" cy="18094"/>
        </a:xfrm>
        <a:custGeom>
          <a:avLst/>
          <a:gdLst/>
          <a:ahLst/>
          <a:cxnLst/>
          <a:rect l="0" t="0" r="0" b="0"/>
          <a:pathLst>
            <a:path>
              <a:moveTo>
                <a:pt x="0" y="9047"/>
              </a:moveTo>
              <a:lnTo>
                <a:pt x="242633" y="90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466676" y="1452052"/>
        <a:ext cx="12131" cy="12131"/>
      </dsp:txXfrm>
    </dsp:sp>
    <dsp:sp modelId="{9EB955E2-239D-4377-BD13-FC97587E4C04}">
      <dsp:nvSpPr>
        <dsp:cNvPr id="0" name=""/>
        <dsp:cNvSpPr/>
      </dsp:nvSpPr>
      <dsp:spPr>
        <a:xfrm>
          <a:off x="2548067" y="1056439"/>
          <a:ext cx="803357" cy="8033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Investment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 casting</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2665716" y="1174088"/>
        <a:ext cx="568059" cy="5680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4AF495-B62F-407E-B12E-57A7341213EB}">
      <dsp:nvSpPr>
        <dsp:cNvPr id="0" name=""/>
        <dsp:cNvSpPr/>
      </dsp:nvSpPr>
      <dsp:spPr>
        <a:xfrm>
          <a:off x="3929354" y="1265529"/>
          <a:ext cx="961440" cy="9614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kern="1200" cap="none" normalizeH="0" baseline="0" smtClean="0">
              <a:ln>
                <a:noFill/>
              </a:ln>
              <a:solidFill>
                <a:schemeClr val="tx1"/>
              </a:solidFill>
              <a:effectLst/>
              <a:latin typeface="Arial" panose="020B0604020202020204" pitchFamily="34" charset="0"/>
            </a:rPr>
            <a:t>Moulding</a:t>
          </a:r>
          <a:endParaRPr kumimoji="0" lang="en-US" altLang="en-US" sz="1100" b="1" i="0" u="none" strike="noStrike" kern="1200" cap="none" normalizeH="0" baseline="0" smtClean="0">
            <a:ln>
              <a:noFill/>
            </a:ln>
            <a:solidFill>
              <a:schemeClr val="tx1"/>
            </a:solidFill>
            <a:effectLst/>
            <a:latin typeface="Arial" panose="020B0604020202020204" pitchFamily="34" charset="0"/>
          </a:endParaRPr>
        </a:p>
      </dsp:txBody>
      <dsp:txXfrm>
        <a:off x="4070154" y="1406329"/>
        <a:ext cx="679840" cy="679840"/>
      </dsp:txXfrm>
    </dsp:sp>
    <dsp:sp modelId="{891E6C82-B1A5-4197-BAB3-4DD6D9AD3314}">
      <dsp:nvSpPr>
        <dsp:cNvPr id="0" name=""/>
        <dsp:cNvSpPr/>
      </dsp:nvSpPr>
      <dsp:spPr>
        <a:xfrm rot="16200000">
          <a:off x="4264712" y="1110356"/>
          <a:ext cx="290725" cy="19620"/>
        </a:xfrm>
        <a:custGeom>
          <a:avLst/>
          <a:gdLst/>
          <a:ahLst/>
          <a:cxnLst/>
          <a:rect l="0" t="0" r="0" b="0"/>
          <a:pathLst>
            <a:path>
              <a:moveTo>
                <a:pt x="0" y="9810"/>
              </a:moveTo>
              <a:lnTo>
                <a:pt x="290725" y="98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02806" y="1112899"/>
        <a:ext cx="14536" cy="14536"/>
      </dsp:txXfrm>
    </dsp:sp>
    <dsp:sp modelId="{7C887E94-39FB-484B-A5C6-A30ED9EF4782}">
      <dsp:nvSpPr>
        <dsp:cNvPr id="0" name=""/>
        <dsp:cNvSpPr/>
      </dsp:nvSpPr>
      <dsp:spPr>
        <a:xfrm>
          <a:off x="3929354" y="13364"/>
          <a:ext cx="961440" cy="9614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Injection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moulding</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4070154" y="154164"/>
        <a:ext cx="679840" cy="679840"/>
      </dsp:txXfrm>
    </dsp:sp>
    <dsp:sp modelId="{267A22A4-2EBE-4859-A106-6ADBC1D70CEB}">
      <dsp:nvSpPr>
        <dsp:cNvPr id="0" name=""/>
        <dsp:cNvSpPr/>
      </dsp:nvSpPr>
      <dsp:spPr>
        <a:xfrm rot="19800000">
          <a:off x="4806915" y="1423398"/>
          <a:ext cx="290725" cy="19620"/>
        </a:xfrm>
        <a:custGeom>
          <a:avLst/>
          <a:gdLst/>
          <a:ahLst/>
          <a:cxnLst/>
          <a:rect l="0" t="0" r="0" b="0"/>
          <a:pathLst>
            <a:path>
              <a:moveTo>
                <a:pt x="0" y="9810"/>
              </a:moveTo>
              <a:lnTo>
                <a:pt x="290725" y="98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45010" y="1425940"/>
        <a:ext cx="14536" cy="14536"/>
      </dsp:txXfrm>
    </dsp:sp>
    <dsp:sp modelId="{749F258B-C622-403E-A568-9E2290D7E31F}">
      <dsp:nvSpPr>
        <dsp:cNvPr id="0" name=""/>
        <dsp:cNvSpPr/>
      </dsp:nvSpPr>
      <dsp:spPr>
        <a:xfrm>
          <a:off x="5013761" y="639447"/>
          <a:ext cx="961440" cy="9614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Rotational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moulding</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5154561" y="780247"/>
        <a:ext cx="679840" cy="679840"/>
      </dsp:txXfrm>
    </dsp:sp>
    <dsp:sp modelId="{E9CAE1BE-3E79-43E6-A65E-DABDF6DE4816}">
      <dsp:nvSpPr>
        <dsp:cNvPr id="0" name=""/>
        <dsp:cNvSpPr/>
      </dsp:nvSpPr>
      <dsp:spPr>
        <a:xfrm rot="1800000">
          <a:off x="4806915" y="2049480"/>
          <a:ext cx="290725" cy="19620"/>
        </a:xfrm>
        <a:custGeom>
          <a:avLst/>
          <a:gdLst/>
          <a:ahLst/>
          <a:cxnLst/>
          <a:rect l="0" t="0" r="0" b="0"/>
          <a:pathLst>
            <a:path>
              <a:moveTo>
                <a:pt x="0" y="9810"/>
              </a:moveTo>
              <a:lnTo>
                <a:pt x="290725" y="98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45010" y="2052023"/>
        <a:ext cx="14536" cy="14536"/>
      </dsp:txXfrm>
    </dsp:sp>
    <dsp:sp modelId="{D4D34C6B-4354-4EAC-B7C8-7E7C7EFF5851}">
      <dsp:nvSpPr>
        <dsp:cNvPr id="0" name=""/>
        <dsp:cNvSpPr/>
      </dsp:nvSpPr>
      <dsp:spPr>
        <a:xfrm>
          <a:off x="5013761" y="1891612"/>
          <a:ext cx="961440" cy="9614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Compression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moulding</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5154561" y="2032412"/>
        <a:ext cx="679840" cy="679840"/>
      </dsp:txXfrm>
    </dsp:sp>
    <dsp:sp modelId="{AB6FD263-C9CC-461F-9B47-3BDF2FBCBBE6}">
      <dsp:nvSpPr>
        <dsp:cNvPr id="0" name=""/>
        <dsp:cNvSpPr/>
      </dsp:nvSpPr>
      <dsp:spPr>
        <a:xfrm rot="5400000">
          <a:off x="4264712" y="2362522"/>
          <a:ext cx="290725" cy="19620"/>
        </a:xfrm>
        <a:custGeom>
          <a:avLst/>
          <a:gdLst/>
          <a:ahLst/>
          <a:cxnLst/>
          <a:rect l="0" t="0" r="0" b="0"/>
          <a:pathLst>
            <a:path>
              <a:moveTo>
                <a:pt x="0" y="9810"/>
              </a:moveTo>
              <a:lnTo>
                <a:pt x="290725" y="98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02806" y="2365064"/>
        <a:ext cx="14536" cy="14536"/>
      </dsp:txXfrm>
    </dsp:sp>
    <dsp:sp modelId="{BCEB56BE-226C-4DE7-A7D8-48EA767BDA30}">
      <dsp:nvSpPr>
        <dsp:cNvPr id="0" name=""/>
        <dsp:cNvSpPr/>
      </dsp:nvSpPr>
      <dsp:spPr>
        <a:xfrm>
          <a:off x="3929354" y="2517695"/>
          <a:ext cx="961440" cy="9614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Calendering</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4070154" y="2658495"/>
        <a:ext cx="679840" cy="679840"/>
      </dsp:txXfrm>
    </dsp:sp>
    <dsp:sp modelId="{99279510-B0B4-48F0-9B71-D806844C41FB}">
      <dsp:nvSpPr>
        <dsp:cNvPr id="0" name=""/>
        <dsp:cNvSpPr/>
      </dsp:nvSpPr>
      <dsp:spPr>
        <a:xfrm rot="9000000">
          <a:off x="3722508" y="2049480"/>
          <a:ext cx="290725" cy="19620"/>
        </a:xfrm>
        <a:custGeom>
          <a:avLst/>
          <a:gdLst/>
          <a:ahLst/>
          <a:cxnLst/>
          <a:rect l="0" t="0" r="0" b="0"/>
          <a:pathLst>
            <a:path>
              <a:moveTo>
                <a:pt x="0" y="9810"/>
              </a:moveTo>
              <a:lnTo>
                <a:pt x="290725" y="98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860603" y="2052023"/>
        <a:ext cx="14536" cy="14536"/>
      </dsp:txXfrm>
    </dsp:sp>
    <dsp:sp modelId="{541DBF82-2A93-439C-B70E-FCC34D4AE960}">
      <dsp:nvSpPr>
        <dsp:cNvPr id="0" name=""/>
        <dsp:cNvSpPr/>
      </dsp:nvSpPr>
      <dsp:spPr>
        <a:xfrm>
          <a:off x="2844947" y="1891612"/>
          <a:ext cx="961440" cy="9614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Blow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moulding</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2985747" y="2032412"/>
        <a:ext cx="679840" cy="679840"/>
      </dsp:txXfrm>
    </dsp:sp>
    <dsp:sp modelId="{C0EC0601-A736-42F7-80CA-9AB04F655540}">
      <dsp:nvSpPr>
        <dsp:cNvPr id="0" name=""/>
        <dsp:cNvSpPr/>
      </dsp:nvSpPr>
      <dsp:spPr>
        <a:xfrm rot="12600000">
          <a:off x="3722508" y="1423398"/>
          <a:ext cx="290725" cy="19620"/>
        </a:xfrm>
        <a:custGeom>
          <a:avLst/>
          <a:gdLst/>
          <a:ahLst/>
          <a:cxnLst/>
          <a:rect l="0" t="0" r="0" b="0"/>
          <a:pathLst>
            <a:path>
              <a:moveTo>
                <a:pt x="0" y="9810"/>
              </a:moveTo>
              <a:lnTo>
                <a:pt x="290725" y="98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860603" y="1425940"/>
        <a:ext cx="14536" cy="14536"/>
      </dsp:txXfrm>
    </dsp:sp>
    <dsp:sp modelId="{0BEFF1EA-7729-4798-AA43-5214605145C0}">
      <dsp:nvSpPr>
        <dsp:cNvPr id="0" name=""/>
        <dsp:cNvSpPr/>
      </dsp:nvSpPr>
      <dsp:spPr>
        <a:xfrm>
          <a:off x="2844947" y="639447"/>
          <a:ext cx="961440" cy="9614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800" b="1" i="0" u="none" strike="noStrike" kern="1200" cap="none" normalizeH="0" baseline="0" smtClean="0">
              <a:ln>
                <a:noFill/>
              </a:ln>
              <a:solidFill>
                <a:schemeClr val="tx1"/>
              </a:solidFill>
              <a:effectLst/>
              <a:latin typeface="Arial" panose="020B0604020202020204" pitchFamily="34" charset="0"/>
            </a:rPr>
            <a:t>Extrusion</a:t>
          </a:r>
          <a:endParaRPr kumimoji="0" lang="en-US" altLang="en-US" sz="800" b="1" i="0" u="none" strike="noStrike" kern="1200" cap="none" normalizeH="0" baseline="0" smtClean="0">
            <a:ln>
              <a:noFill/>
            </a:ln>
            <a:solidFill>
              <a:schemeClr val="tx1"/>
            </a:solidFill>
            <a:effectLst/>
            <a:latin typeface="Arial" panose="020B0604020202020204" pitchFamily="34" charset="0"/>
          </a:endParaRPr>
        </a:p>
      </dsp:txBody>
      <dsp:txXfrm>
        <a:off x="2985747" y="780247"/>
        <a:ext cx="679840" cy="679840"/>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30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30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F48EB80-9CF0-4563-B4B3-68B946DACCF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GB"/>
          </a:p>
        </p:txBody>
      </p:sp>
      <p:sp>
        <p:nvSpPr>
          <p:cNvPr id="1064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BD1BDE97-C5B4-4F61-9B04-BDFACF57B71C}" type="datetimeFigureOut">
              <a:rPr lang="en-GB"/>
              <a:pPr>
                <a:defRPr/>
              </a:pPr>
              <a:t>22/05/2018</a:t>
            </a:fld>
            <a:endParaRPr lang="en-GB"/>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5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065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GB"/>
          </a:p>
        </p:txBody>
      </p:sp>
      <p:sp>
        <p:nvSpPr>
          <p:cNvPr id="1065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F301B73B-E95F-41E0-AE67-BC135F4C9B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185286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339096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166958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981075"/>
            <a:ext cx="8229600" cy="85407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710197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200913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999713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1412340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054733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3126289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4157551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2614998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a:t>
            </a:r>
            <a:endParaRPr lang="en-US"/>
          </a:p>
        </p:txBody>
      </p:sp>
    </p:spTree>
    <p:extLst>
      <p:ext uri="{BB962C8B-B14F-4D97-AF65-F5344CB8AC3E}">
        <p14:creationId xmlns:p14="http://schemas.microsoft.com/office/powerpoint/2010/main" val="70523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5"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r>
              <a:rPr lang="en-US"/>
              <a:t>© </a:t>
            </a:r>
            <a:r>
              <a:rPr lang="en-US" smtClean="0"/>
              <a:t>Wallingford</a:t>
            </a:r>
            <a:endParaRPr lang="en-US"/>
          </a:p>
        </p:txBody>
      </p:sp>
      <p:pic>
        <p:nvPicPr>
          <p:cNvPr id="3077" name="Picture 8" descr="dt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defRPr>
      </a:lvl2pPr>
      <a:lvl3pPr algn="l" rtl="0" eaLnBrk="0" fontAlgn="base" hangingPunct="0">
        <a:spcBef>
          <a:spcPct val="0"/>
        </a:spcBef>
        <a:spcAft>
          <a:spcPct val="0"/>
        </a:spcAft>
        <a:defRPr sz="3600" b="1">
          <a:solidFill>
            <a:srgbClr val="EC0A86"/>
          </a:solidFill>
          <a:latin typeface="Arial" charset="0"/>
        </a:defRPr>
      </a:lvl3pPr>
      <a:lvl4pPr algn="l" rtl="0" eaLnBrk="0" fontAlgn="base" hangingPunct="0">
        <a:spcBef>
          <a:spcPct val="0"/>
        </a:spcBef>
        <a:spcAft>
          <a:spcPct val="0"/>
        </a:spcAft>
        <a:defRPr sz="3600" b="1">
          <a:solidFill>
            <a:srgbClr val="EC0A86"/>
          </a:solidFill>
          <a:latin typeface="Arial" charset="0"/>
        </a:defRPr>
      </a:lvl4pPr>
      <a:lvl5pPr algn="l" rtl="0" eaLnBrk="0" fontAlgn="base" hangingPunct="0">
        <a:spcBef>
          <a:spcPct val="0"/>
        </a:spcBef>
        <a:spcAft>
          <a:spcPct val="0"/>
        </a:spcAft>
        <a:defRPr sz="3600" b="1">
          <a:solidFill>
            <a:srgbClr val="EC0A86"/>
          </a:solidFill>
          <a:latin typeface="Arial" charset="0"/>
        </a:defRPr>
      </a:lvl5pPr>
      <a:lvl6pPr marL="457200" algn="l" rtl="0" fontAlgn="base">
        <a:spcBef>
          <a:spcPct val="0"/>
        </a:spcBef>
        <a:spcAft>
          <a:spcPct val="0"/>
        </a:spcAft>
        <a:defRPr sz="3600" b="1">
          <a:solidFill>
            <a:srgbClr val="EC0A86"/>
          </a:solidFill>
          <a:latin typeface="Arial" charset="0"/>
        </a:defRPr>
      </a:lvl6pPr>
      <a:lvl7pPr marL="914400" algn="l" rtl="0" fontAlgn="base">
        <a:spcBef>
          <a:spcPct val="0"/>
        </a:spcBef>
        <a:spcAft>
          <a:spcPct val="0"/>
        </a:spcAft>
        <a:defRPr sz="3600" b="1">
          <a:solidFill>
            <a:srgbClr val="EC0A86"/>
          </a:solidFill>
          <a:latin typeface="Arial" charset="0"/>
        </a:defRPr>
      </a:lvl7pPr>
      <a:lvl8pPr marL="1371600" algn="l" rtl="0" fontAlgn="base">
        <a:spcBef>
          <a:spcPct val="0"/>
        </a:spcBef>
        <a:spcAft>
          <a:spcPct val="0"/>
        </a:spcAft>
        <a:defRPr sz="3600" b="1">
          <a:solidFill>
            <a:srgbClr val="EC0A86"/>
          </a:solidFill>
          <a:latin typeface="Arial" charset="0"/>
        </a:defRPr>
      </a:lvl8pPr>
      <a:lvl9pPr marL="1828800" algn="l" rtl="0" fontAlgn="base">
        <a:spcBef>
          <a:spcPct val="0"/>
        </a:spcBef>
        <a:spcAft>
          <a:spcPct val="0"/>
        </a:spcAft>
        <a:defRPr sz="3600" b="1">
          <a:solidFill>
            <a:srgbClr val="EC0A86"/>
          </a:solidFill>
          <a:latin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defRPr>
      </a:lvl3pPr>
      <a:lvl4pPr marL="1639888"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defRPr>
      </a:lvl5pPr>
      <a:lvl6pPr marL="2514600" indent="-228600" algn="l" rtl="0" fontAlgn="base">
        <a:spcBef>
          <a:spcPct val="20000"/>
        </a:spcBef>
        <a:spcAft>
          <a:spcPct val="0"/>
        </a:spcAft>
        <a:buClr>
          <a:srgbClr val="EC0A86"/>
        </a:buClr>
        <a:buFont typeface="Arial" charset="0"/>
        <a:buChar char="»"/>
        <a:defRPr>
          <a:solidFill>
            <a:schemeClr val="tx1"/>
          </a:solidFill>
          <a:latin typeface="+mn-lt"/>
        </a:defRPr>
      </a:lvl6pPr>
      <a:lvl7pPr marL="2971800" indent="-228600" algn="l" rtl="0" fontAlgn="base">
        <a:spcBef>
          <a:spcPct val="20000"/>
        </a:spcBef>
        <a:spcAft>
          <a:spcPct val="0"/>
        </a:spcAft>
        <a:buClr>
          <a:srgbClr val="EC0A86"/>
        </a:buClr>
        <a:buFont typeface="Arial" charset="0"/>
        <a:buChar char="»"/>
        <a:defRPr>
          <a:solidFill>
            <a:schemeClr val="tx1"/>
          </a:solidFill>
          <a:latin typeface="+mn-lt"/>
        </a:defRPr>
      </a:lvl7pPr>
      <a:lvl8pPr marL="3429000" indent="-228600" algn="l" rtl="0" fontAlgn="base">
        <a:spcBef>
          <a:spcPct val="20000"/>
        </a:spcBef>
        <a:spcAft>
          <a:spcPct val="0"/>
        </a:spcAft>
        <a:buClr>
          <a:srgbClr val="EC0A86"/>
        </a:buClr>
        <a:buFont typeface="Arial" charset="0"/>
        <a:buChar char="»"/>
        <a:defRPr>
          <a:solidFill>
            <a:schemeClr val="tx1"/>
          </a:solidFill>
          <a:latin typeface="+mn-lt"/>
        </a:defRPr>
      </a:lvl8pPr>
      <a:lvl9pPr marL="3886200" indent="-228600" algn="l" rtl="0" fontAlgn="base">
        <a:spcBef>
          <a:spcPct val="20000"/>
        </a:spcBef>
        <a:spcAft>
          <a:spcPct val="0"/>
        </a:spcAft>
        <a:buClr>
          <a:srgbClr val="EC0A86"/>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spcBef>
                <a:spcPct val="0"/>
              </a:spcBef>
              <a:buClrTx/>
              <a:buFontTx/>
              <a:buNone/>
            </a:pPr>
            <a:r>
              <a:rPr lang="en-US" altLang="en-US" sz="1200" smtClean="0"/>
              <a:t>© Wallingford</a:t>
            </a:r>
          </a:p>
        </p:txBody>
      </p:sp>
      <p:graphicFrame>
        <p:nvGraphicFramePr>
          <p:cNvPr id="6147"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6152"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8" name="Rectangle 2"/>
          <p:cNvSpPr>
            <a:spLocks noGrp="1" noChangeArrowheads="1"/>
          </p:cNvSpPr>
          <p:nvPr>
            <p:ph type="ctrTitle"/>
          </p:nvPr>
        </p:nvSpPr>
        <p:spPr>
          <a:xfrm>
            <a:off x="685800" y="2492375"/>
            <a:ext cx="7772400" cy="1152525"/>
          </a:xfrm>
        </p:spPr>
        <p:txBody>
          <a:bodyPr/>
          <a:lstStyle/>
          <a:p>
            <a:pPr eaLnBrk="1" hangingPunct="1"/>
            <a:r>
              <a:rPr lang="en-GB" altLang="en-US" sz="4000" smtClean="0"/>
              <a:t>Casting and moulding	</a:t>
            </a:r>
            <a:endParaRPr lang="en-US" altLang="en-US" sz="4000" smtClean="0"/>
          </a:p>
        </p:txBody>
      </p:sp>
      <p:sp>
        <p:nvSpPr>
          <p:cNvPr id="6149"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6150"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6151"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6153"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altLang="en-US" smtClean="0"/>
              <a:t>Sand casting (6)</a:t>
            </a:r>
            <a:endParaRPr lang="en-US" altLang="en-US" smtClean="0"/>
          </a:p>
        </p:txBody>
      </p:sp>
      <p:sp>
        <p:nvSpPr>
          <p:cNvPr id="120835" name="Rectangle 3"/>
          <p:cNvSpPr>
            <a:spLocks noGrp="1" noChangeArrowheads="1"/>
          </p:cNvSpPr>
          <p:nvPr>
            <p:ph type="body" idx="1"/>
          </p:nvPr>
        </p:nvSpPr>
        <p:spPr>
          <a:xfrm>
            <a:off x="457200" y="1989138"/>
            <a:ext cx="4835525" cy="4137025"/>
          </a:xfrm>
        </p:spPr>
        <p:txBody>
          <a:bodyPr/>
          <a:lstStyle/>
          <a:p>
            <a:pPr marL="457200" indent="-457200" eaLnBrk="1" hangingPunct="1">
              <a:buFontTx/>
              <a:buNone/>
            </a:pPr>
            <a:r>
              <a:rPr lang="en-GB" altLang="en-US" sz="2000" b="1" smtClean="0"/>
              <a:t>Split pattern casting: step by step</a:t>
            </a:r>
          </a:p>
          <a:p>
            <a:pPr marL="457200" indent="-457200" eaLnBrk="1" hangingPunct="1">
              <a:buFontTx/>
              <a:buAutoNum type="arabicPeriod" startAt="4"/>
            </a:pPr>
            <a:r>
              <a:rPr lang="en-GB" altLang="en-US" sz="2000" smtClean="0"/>
              <a:t>Fit the cope over the drag, and fit the upper half of the pattern to the lower half.</a:t>
            </a:r>
          </a:p>
          <a:p>
            <a:pPr marL="457200" indent="-457200" eaLnBrk="1" hangingPunct="1">
              <a:buFontTx/>
              <a:buAutoNum type="arabicPeriod" startAt="4"/>
            </a:pPr>
            <a:r>
              <a:rPr lang="en-GB" altLang="en-US" sz="2000" smtClean="0"/>
              <a:t>Install the sprue pins, fill the cope with sieved sand, ram down well, and strickle off.</a:t>
            </a:r>
          </a:p>
          <a:p>
            <a:pPr marL="457200" indent="-457200" eaLnBrk="1" hangingPunct="1">
              <a:buFontTx/>
              <a:buAutoNum type="arabicPeriod" startAt="4"/>
            </a:pPr>
            <a:r>
              <a:rPr lang="en-GB" altLang="en-US" sz="2000" smtClean="0"/>
              <a:t>Remove the sprue pins and create a pouring basin that links to the runner. All loose sand should be blown away and a rounded lip between the pouring basin and the runner formed.</a:t>
            </a:r>
          </a:p>
          <a:p>
            <a:pPr marL="457200" indent="-457200"/>
            <a:endParaRPr lang="en-US" altLang="en-US" sz="2000" smtClean="0"/>
          </a:p>
        </p:txBody>
      </p:sp>
      <p:pic>
        <p:nvPicPr>
          <p:cNvPr id="120837" name="Picture 5" descr="(A)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2060575"/>
            <a:ext cx="3438525"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20837"/>
                                        </p:tgtEl>
                                        <p:attrNameLst>
                                          <p:attrName>style.visibility</p:attrName>
                                        </p:attrNameLst>
                                      </p:cBhvr>
                                      <p:to>
                                        <p:strVal val="visible"/>
                                      </p:to>
                                    </p:set>
                                    <p:anim calcmode="lin" valueType="num">
                                      <p:cBhvr>
                                        <p:cTn id="7" dur="1000" fill="hold"/>
                                        <p:tgtEl>
                                          <p:spTgt spid="120837"/>
                                        </p:tgtEl>
                                        <p:attrNameLst>
                                          <p:attrName>ppt_x</p:attrName>
                                        </p:attrNameLst>
                                      </p:cBhvr>
                                      <p:tavLst>
                                        <p:tav tm="0">
                                          <p:val>
                                            <p:strVal val="#ppt_x-.2"/>
                                          </p:val>
                                        </p:tav>
                                        <p:tav tm="100000">
                                          <p:val>
                                            <p:strVal val="#ppt_x"/>
                                          </p:val>
                                        </p:tav>
                                      </p:tavLst>
                                    </p:anim>
                                    <p:anim calcmode="lin" valueType="num">
                                      <p:cBhvr>
                                        <p:cTn id="8" dur="1000" fill="hold"/>
                                        <p:tgtEl>
                                          <p:spTgt spid="12083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083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083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083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2083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208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5363" name="Rectangle 5"/>
          <p:cNvSpPr>
            <a:spLocks noGrp="1" noChangeArrowheads="1"/>
          </p:cNvSpPr>
          <p:nvPr>
            <p:ph type="title" idx="4294967295"/>
          </p:nvPr>
        </p:nvSpPr>
        <p:spPr/>
        <p:txBody>
          <a:bodyPr/>
          <a:lstStyle/>
          <a:p>
            <a:pPr eaLnBrk="1" hangingPunct="1"/>
            <a:r>
              <a:rPr lang="en-GB" altLang="en-US" smtClean="0"/>
              <a:t>Sand casting (7)</a:t>
            </a:r>
            <a:endParaRPr lang="en-US" altLang="en-US" smtClean="0"/>
          </a:p>
        </p:txBody>
      </p:sp>
      <p:sp>
        <p:nvSpPr>
          <p:cNvPr id="51204" name="Rectangle 3"/>
          <p:cNvSpPr>
            <a:spLocks noGrp="1" noChangeArrowheads="1"/>
          </p:cNvSpPr>
          <p:nvPr>
            <p:ph type="body" sz="half" idx="4294967295"/>
          </p:nvPr>
        </p:nvSpPr>
        <p:spPr>
          <a:xfrm>
            <a:off x="457200" y="1989138"/>
            <a:ext cx="5051425" cy="4319587"/>
          </a:xfrm>
        </p:spPr>
        <p:txBody>
          <a:bodyPr/>
          <a:lstStyle/>
          <a:p>
            <a:pPr marL="381000" indent="-381000" eaLnBrk="1" hangingPunct="1">
              <a:buFontTx/>
              <a:buNone/>
            </a:pPr>
            <a:r>
              <a:rPr lang="en-GB" altLang="en-US" sz="2000" b="1" smtClean="0"/>
              <a:t>Split pattern casting: step by step</a:t>
            </a:r>
          </a:p>
          <a:p>
            <a:pPr marL="381000" indent="-381000" eaLnBrk="1" hangingPunct="1">
              <a:buFontTx/>
              <a:buAutoNum type="arabicPeriod" startAt="7"/>
            </a:pPr>
            <a:r>
              <a:rPr lang="en-GB" altLang="en-US" sz="2000" smtClean="0"/>
              <a:t>Separate the cope and drag, and then cut gates from the sprue to the pattern, and from the pattern to the riser, to enable the metal to flow through to the mould.</a:t>
            </a:r>
          </a:p>
          <a:p>
            <a:pPr marL="381000" indent="-381000" eaLnBrk="1" hangingPunct="1">
              <a:buFontTx/>
              <a:buAutoNum type="arabicPeriod" startAt="7"/>
            </a:pPr>
            <a:r>
              <a:rPr lang="en-GB" altLang="en-US" sz="2000" smtClean="0"/>
              <a:t>Reassemble the cope and drag. </a:t>
            </a:r>
          </a:p>
          <a:p>
            <a:pPr marL="381000" indent="-381000" eaLnBrk="1" hangingPunct="1">
              <a:buFontTx/>
              <a:buAutoNum type="arabicPeriod" startAt="7"/>
            </a:pPr>
            <a:r>
              <a:rPr lang="en-GB" altLang="en-US" sz="2000" smtClean="0"/>
              <a:t>Pour molten metal into the pouring basin and allow it to flow through the mould until it can be seen coming up the riser.</a:t>
            </a:r>
          </a:p>
          <a:p>
            <a:pPr marL="381000" indent="-381000" eaLnBrk="1" hangingPunct="1">
              <a:buFontTx/>
              <a:buAutoNum type="arabicPeriod" startAt="7"/>
            </a:pPr>
            <a:r>
              <a:rPr lang="en-GB" altLang="en-US" sz="2000" smtClean="0"/>
              <a:t>Allow to cool and knock out the casting.</a:t>
            </a:r>
          </a:p>
        </p:txBody>
      </p:sp>
      <p:pic>
        <p:nvPicPr>
          <p:cNvPr id="51217" name="Picture 17" descr="(A)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1916113"/>
            <a:ext cx="3311525"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1217"/>
                                        </p:tgtEl>
                                        <p:attrNameLst>
                                          <p:attrName>style.visibility</p:attrName>
                                        </p:attrNameLst>
                                      </p:cBhvr>
                                      <p:to>
                                        <p:strVal val="visible"/>
                                      </p:to>
                                    </p:set>
                                    <p:anim calcmode="lin" valueType="num">
                                      <p:cBhvr>
                                        <p:cTn id="7" dur="1000" fill="hold"/>
                                        <p:tgtEl>
                                          <p:spTgt spid="51217"/>
                                        </p:tgtEl>
                                        <p:attrNameLst>
                                          <p:attrName>ppt_x</p:attrName>
                                        </p:attrNameLst>
                                      </p:cBhvr>
                                      <p:tavLst>
                                        <p:tav tm="0">
                                          <p:val>
                                            <p:strVal val="#ppt_x-.2"/>
                                          </p:val>
                                        </p:tav>
                                        <p:tav tm="100000">
                                          <p:val>
                                            <p:strVal val="#ppt_x"/>
                                          </p:val>
                                        </p:tav>
                                      </p:tavLst>
                                    </p:anim>
                                    <p:anim calcmode="lin" valueType="num">
                                      <p:cBhvr>
                                        <p:cTn id="8" dur="1000" fill="hold"/>
                                        <p:tgtEl>
                                          <p:spTgt spid="512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5121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1204">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1204">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1204">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1204">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5120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6387" name="Rectangle 5"/>
          <p:cNvSpPr>
            <a:spLocks noGrp="1" noChangeArrowheads="1"/>
          </p:cNvSpPr>
          <p:nvPr>
            <p:ph type="title" idx="4294967295"/>
          </p:nvPr>
        </p:nvSpPr>
        <p:spPr/>
        <p:txBody>
          <a:bodyPr/>
          <a:lstStyle/>
          <a:p>
            <a:pPr eaLnBrk="1" hangingPunct="1"/>
            <a:r>
              <a:rPr lang="en-GB" altLang="en-US" smtClean="0"/>
              <a:t>Sand casting (8)</a:t>
            </a:r>
            <a:endParaRPr lang="en-US" altLang="en-US" smtClean="0"/>
          </a:p>
        </p:txBody>
      </p:sp>
      <p:sp>
        <p:nvSpPr>
          <p:cNvPr id="52228" name="Rectangle 3"/>
          <p:cNvSpPr>
            <a:spLocks noGrp="1" noChangeArrowheads="1"/>
          </p:cNvSpPr>
          <p:nvPr>
            <p:ph type="body" sz="half" idx="4294967295"/>
          </p:nvPr>
        </p:nvSpPr>
        <p:spPr>
          <a:xfrm>
            <a:off x="457200" y="1989138"/>
            <a:ext cx="4906963" cy="4319587"/>
          </a:xfrm>
        </p:spPr>
        <p:txBody>
          <a:bodyPr/>
          <a:lstStyle/>
          <a:p>
            <a:pPr marL="381000" indent="-381000" eaLnBrk="1" hangingPunct="1">
              <a:buFontTx/>
              <a:buNone/>
            </a:pPr>
            <a:r>
              <a:rPr lang="en-GB" altLang="en-US" sz="2000" b="1" smtClean="0"/>
              <a:t>Lost pattern casting </a:t>
            </a:r>
          </a:p>
          <a:p>
            <a:pPr marL="381000" indent="-381000" eaLnBrk="1" hangingPunct="1">
              <a:buFontTx/>
              <a:buAutoNum type="arabicPeriod"/>
            </a:pPr>
            <a:r>
              <a:rPr lang="en-GB" altLang="en-US" sz="2000" smtClean="0"/>
              <a:t>The process of preparing a lost pattern casting is similar to that for the preparation of a split pattern casting. </a:t>
            </a:r>
          </a:p>
          <a:p>
            <a:pPr marL="381000" indent="-381000" eaLnBrk="1" hangingPunct="1">
              <a:buFontTx/>
              <a:buAutoNum type="arabicPeriod"/>
            </a:pPr>
            <a:r>
              <a:rPr lang="en-GB" altLang="en-US" sz="2000" smtClean="0"/>
              <a:t>The difference is that there is no need to remove the foam plastic pattern, because it is burned out as the metal is poured in.</a:t>
            </a:r>
          </a:p>
          <a:p>
            <a:pPr marL="381000" indent="-381000" eaLnBrk="1" hangingPunct="1">
              <a:buFontTx/>
              <a:buAutoNum type="arabicPeriod"/>
            </a:pPr>
            <a:r>
              <a:rPr lang="en-GB" altLang="en-US" sz="2000" smtClean="0"/>
              <a:t>Great care needs to be taken when lost pattern casting because of the toxic fumes given off by the burning plastic.</a:t>
            </a:r>
          </a:p>
        </p:txBody>
      </p:sp>
      <p:pic>
        <p:nvPicPr>
          <p:cNvPr id="52235" name="Picture 11" descr="(A)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2205038"/>
            <a:ext cx="3378200"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2235"/>
                                        </p:tgtEl>
                                        <p:attrNameLst>
                                          <p:attrName>style.visibility</p:attrName>
                                        </p:attrNameLst>
                                      </p:cBhvr>
                                      <p:to>
                                        <p:strVal val="visible"/>
                                      </p:to>
                                    </p:set>
                                    <p:anim calcmode="lin" valueType="num">
                                      <p:cBhvr>
                                        <p:cTn id="7" dur="1000" fill="hold"/>
                                        <p:tgtEl>
                                          <p:spTgt spid="52235"/>
                                        </p:tgtEl>
                                        <p:attrNameLst>
                                          <p:attrName>ppt_x</p:attrName>
                                        </p:attrNameLst>
                                      </p:cBhvr>
                                      <p:tavLst>
                                        <p:tav tm="0">
                                          <p:val>
                                            <p:strVal val="#ppt_x-.2"/>
                                          </p:val>
                                        </p:tav>
                                        <p:tav tm="100000">
                                          <p:val>
                                            <p:strVal val="#ppt_x"/>
                                          </p:val>
                                        </p:tav>
                                      </p:tavLst>
                                    </p:anim>
                                    <p:anim calcmode="lin" valueType="num">
                                      <p:cBhvr>
                                        <p:cTn id="8" dur="1000" fill="hold"/>
                                        <p:tgtEl>
                                          <p:spTgt spid="5223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223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2228">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2228">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22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US" smtClean="0"/>
              <a:t>Die casting (1)</a:t>
            </a:r>
            <a:endParaRPr lang="en-US" altLang="en-US" smtClean="0"/>
          </a:p>
        </p:txBody>
      </p:sp>
      <p:sp>
        <p:nvSpPr>
          <p:cNvPr id="121859" name="Rectangle 3"/>
          <p:cNvSpPr>
            <a:spLocks noGrp="1" noChangeArrowheads="1"/>
          </p:cNvSpPr>
          <p:nvPr>
            <p:ph type="body" idx="1"/>
          </p:nvPr>
        </p:nvSpPr>
        <p:spPr/>
        <p:txBody>
          <a:bodyPr/>
          <a:lstStyle/>
          <a:p>
            <a:r>
              <a:rPr lang="en-GB" altLang="en-US" sz="2000" smtClean="0"/>
              <a:t>Die casting is used to manufacture metal products in large quantities.</a:t>
            </a:r>
          </a:p>
          <a:p>
            <a:r>
              <a:rPr lang="en-GB" altLang="en-US" sz="2000" smtClean="0"/>
              <a:t>Unlike sand casting, where the cope and drag have to be separated and remade after each casting, die casting uses a steel mould that can be used repeatedly.</a:t>
            </a:r>
          </a:p>
          <a:p>
            <a:r>
              <a:rPr lang="en-GB" altLang="en-US" sz="2000" smtClean="0"/>
              <a:t>Die casting uses low melting point metal alloys such as aluminium, zinc and pewter.</a:t>
            </a:r>
          </a:p>
          <a:p>
            <a:r>
              <a:rPr lang="en-GB" altLang="en-US" sz="2000" smtClean="0"/>
              <a:t>There are two basic methods of die casting:</a:t>
            </a:r>
          </a:p>
          <a:p>
            <a:pPr>
              <a:buFontTx/>
              <a:buNone/>
            </a:pPr>
            <a:r>
              <a:rPr lang="en-GB" altLang="en-US" sz="2000" smtClean="0"/>
              <a:t>		–  gravity die casting</a:t>
            </a:r>
          </a:p>
          <a:p>
            <a:pPr>
              <a:buFontTx/>
              <a:buNone/>
            </a:pPr>
            <a:r>
              <a:rPr lang="en-GB" altLang="en-US" sz="2000" smtClean="0"/>
              <a:t>		–  pressure die casting.</a:t>
            </a:r>
          </a:p>
          <a:p>
            <a:endParaRPr lang="en-US" altLang="en-US" sz="2000" smtClean="0"/>
          </a:p>
        </p:txBody>
      </p:sp>
      <p:sp>
        <p:nvSpPr>
          <p:cNvPr id="1741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18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18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185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185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185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18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altLang="en-US" smtClean="0"/>
              <a:t>Die casting (2)</a:t>
            </a:r>
            <a:endParaRPr lang="en-US" altLang="en-US" smtClean="0"/>
          </a:p>
        </p:txBody>
      </p:sp>
      <p:sp>
        <p:nvSpPr>
          <p:cNvPr id="122883" name="Rectangle 3"/>
          <p:cNvSpPr>
            <a:spLocks noGrp="1" noChangeArrowheads="1"/>
          </p:cNvSpPr>
          <p:nvPr>
            <p:ph type="body" idx="1"/>
          </p:nvPr>
        </p:nvSpPr>
        <p:spPr>
          <a:xfrm>
            <a:off x="457200" y="1989138"/>
            <a:ext cx="5410200" cy="4137025"/>
          </a:xfrm>
        </p:spPr>
        <p:txBody>
          <a:bodyPr/>
          <a:lstStyle/>
          <a:p>
            <a:pPr>
              <a:buFontTx/>
              <a:buNone/>
            </a:pPr>
            <a:r>
              <a:rPr lang="en-GB" altLang="en-US" sz="2000" b="1" smtClean="0"/>
              <a:t>Gravity die casting</a:t>
            </a:r>
          </a:p>
          <a:p>
            <a:r>
              <a:rPr lang="en-GB" altLang="en-US" sz="2000" smtClean="0"/>
              <a:t>In gravity die casting, gravity is the force that ensures the flow of the molten metal into and around the metal mould. </a:t>
            </a:r>
            <a:endParaRPr lang="en-US" altLang="en-US" sz="2000" smtClean="0"/>
          </a:p>
          <a:p>
            <a:r>
              <a:rPr lang="en-US" altLang="en-US" sz="2000" smtClean="0"/>
              <a:t>It is a low-tech process that is well suited to the batch production of simple forms without undercuts.</a:t>
            </a:r>
          </a:p>
          <a:p>
            <a:r>
              <a:rPr lang="en-US" altLang="en-US" sz="2000" smtClean="0"/>
              <a:t>Molten metal is ladled manually into simple, welded steel moulds.</a:t>
            </a:r>
            <a:endParaRPr lang="en-GB" altLang="en-US" sz="2000" smtClean="0"/>
          </a:p>
          <a:p>
            <a:r>
              <a:rPr lang="en-US" altLang="en-US" sz="2000" smtClean="0"/>
              <a:t>Gravity die casting requires minimal finishing; waste is minimal because excess metal can be melted down and used again.</a:t>
            </a:r>
          </a:p>
          <a:p>
            <a:endParaRPr lang="en-US" altLang="en-US" sz="2000" smtClean="0"/>
          </a:p>
        </p:txBody>
      </p:sp>
      <p:pic>
        <p:nvPicPr>
          <p:cNvPr id="122884" name="Picture 4" descr="products_02_l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888" y="2565400"/>
            <a:ext cx="2808287" cy="253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22884"/>
                                        </p:tgtEl>
                                        <p:attrNameLst>
                                          <p:attrName>style.visibility</p:attrName>
                                        </p:attrNameLst>
                                      </p:cBhvr>
                                      <p:to>
                                        <p:strVal val="visible"/>
                                      </p:to>
                                    </p:set>
                                    <p:anim calcmode="lin" valueType="num">
                                      <p:cBhvr>
                                        <p:cTn id="7" dur="1000" fill="hold"/>
                                        <p:tgtEl>
                                          <p:spTgt spid="122884"/>
                                        </p:tgtEl>
                                        <p:attrNameLst>
                                          <p:attrName>ppt_x</p:attrName>
                                        </p:attrNameLst>
                                      </p:cBhvr>
                                      <p:tavLst>
                                        <p:tav tm="0">
                                          <p:val>
                                            <p:strVal val="#ppt_x-.2"/>
                                          </p:val>
                                        </p:tav>
                                        <p:tav tm="100000">
                                          <p:val>
                                            <p:strVal val="#ppt_x"/>
                                          </p:val>
                                        </p:tav>
                                      </p:tavLst>
                                    </p:anim>
                                    <p:anim calcmode="lin" valueType="num">
                                      <p:cBhvr>
                                        <p:cTn id="8" dur="1000" fill="hold"/>
                                        <p:tgtEl>
                                          <p:spTgt spid="12288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288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288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288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22883">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22883">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228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altLang="en-US" smtClean="0"/>
              <a:t>Die casting (3)</a:t>
            </a:r>
            <a:endParaRPr lang="en-US" altLang="en-US" smtClean="0"/>
          </a:p>
        </p:txBody>
      </p:sp>
      <p:sp>
        <p:nvSpPr>
          <p:cNvPr id="123907" name="Rectangle 3"/>
          <p:cNvSpPr>
            <a:spLocks noGrp="1" noChangeArrowheads="1"/>
          </p:cNvSpPr>
          <p:nvPr>
            <p:ph type="body" idx="1"/>
          </p:nvPr>
        </p:nvSpPr>
        <p:spPr/>
        <p:txBody>
          <a:bodyPr/>
          <a:lstStyle/>
          <a:p>
            <a:pPr>
              <a:buFontTx/>
              <a:buNone/>
            </a:pPr>
            <a:r>
              <a:rPr lang="en-GB" altLang="en-US" sz="2000" b="1" smtClean="0"/>
              <a:t>Pressure die casting</a:t>
            </a:r>
          </a:p>
          <a:p>
            <a:r>
              <a:rPr lang="en-GB" altLang="en-US" sz="2000" smtClean="0"/>
              <a:t>In pressure die casting a hydraulic ram is used to force a shot of molten metal into and around the metal mould. </a:t>
            </a:r>
            <a:endParaRPr lang="en-US" altLang="en-US" sz="2000" smtClean="0"/>
          </a:p>
          <a:p>
            <a:r>
              <a:rPr lang="en-US" altLang="en-US" sz="2000" smtClean="0"/>
              <a:t>It is a high-tech process that is well suited to the mass production of precise complex forms. </a:t>
            </a:r>
          </a:p>
          <a:p>
            <a:r>
              <a:rPr lang="en-US" altLang="en-US" sz="2000" smtClean="0"/>
              <a:t>Pressure die casting requires minimal finishing, and waste is minimal because any excess metal can be re-melted and used again.</a:t>
            </a:r>
          </a:p>
          <a:p>
            <a:endParaRPr lang="en-US" altLang="en-US" sz="2000" smtClean="0"/>
          </a:p>
        </p:txBody>
      </p:sp>
      <p:sp>
        <p:nvSpPr>
          <p:cNvPr id="1946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9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390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39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altLang="en-US" smtClean="0"/>
              <a:t>Die casting (4)</a:t>
            </a:r>
            <a:endParaRPr lang="en-US" altLang="en-US" smtClean="0"/>
          </a:p>
        </p:txBody>
      </p:sp>
      <p:sp>
        <p:nvSpPr>
          <p:cNvPr id="124931" name="Rectangle 3"/>
          <p:cNvSpPr>
            <a:spLocks noGrp="1" noChangeArrowheads="1"/>
          </p:cNvSpPr>
          <p:nvPr>
            <p:ph type="body" idx="1"/>
          </p:nvPr>
        </p:nvSpPr>
        <p:spPr/>
        <p:txBody>
          <a:bodyPr/>
          <a:lstStyle/>
          <a:p>
            <a:pPr>
              <a:buFontTx/>
              <a:buNone/>
            </a:pPr>
            <a:r>
              <a:rPr lang="en-GB" altLang="en-US" sz="2000" b="1" smtClean="0"/>
              <a:t>Pressure die casting</a:t>
            </a:r>
          </a:p>
          <a:p>
            <a:r>
              <a:rPr lang="en-US" altLang="en-US" sz="2000" smtClean="0"/>
              <a:t>Pressure die casting can produce castings with accuracy comparable to machining tolerances.</a:t>
            </a:r>
          </a:p>
          <a:p>
            <a:r>
              <a:rPr lang="en-US" altLang="en-US" sz="2000" smtClean="0"/>
              <a:t>Typical precision of 0.025mm in 25mm is possible – i.e. 0.1% of the dimension.</a:t>
            </a:r>
          </a:p>
          <a:p>
            <a:r>
              <a:rPr lang="en-US" altLang="en-US" sz="2000" smtClean="0"/>
              <a:t>Once tolerances have been achieved, they are set for life, giving long-term production consistency. </a:t>
            </a:r>
          </a:p>
          <a:p>
            <a:r>
              <a:rPr lang="en-US" altLang="en-US" sz="2000" smtClean="0"/>
              <a:t>This has tremendous benefits for automated assembly processes where consistent accuracy is vital, e.g. automobile assembly lines.</a:t>
            </a:r>
          </a:p>
        </p:txBody>
      </p:sp>
      <p:sp>
        <p:nvSpPr>
          <p:cNvPr id="2048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49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49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49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493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49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altLang="en-US" smtClean="0"/>
              <a:t>Die casting (5)</a:t>
            </a:r>
            <a:endParaRPr lang="en-US" altLang="en-US" smtClean="0"/>
          </a:p>
        </p:txBody>
      </p:sp>
      <p:sp>
        <p:nvSpPr>
          <p:cNvPr id="125955" name="Rectangle 3"/>
          <p:cNvSpPr>
            <a:spLocks noGrp="1" noChangeArrowheads="1"/>
          </p:cNvSpPr>
          <p:nvPr>
            <p:ph type="body" idx="1"/>
          </p:nvPr>
        </p:nvSpPr>
        <p:spPr/>
        <p:txBody>
          <a:bodyPr/>
          <a:lstStyle/>
          <a:p>
            <a:pPr>
              <a:buFontTx/>
              <a:buNone/>
            </a:pPr>
            <a:r>
              <a:rPr lang="en-GB" altLang="en-US" sz="2000" b="1" smtClean="0"/>
              <a:t>Pressure die casting</a:t>
            </a:r>
            <a:endParaRPr lang="en-US" altLang="en-US" sz="2000" smtClean="0"/>
          </a:p>
          <a:p>
            <a:r>
              <a:rPr lang="en-US" altLang="en-US" sz="2000" smtClean="0"/>
              <a:t>The moulds are called </a:t>
            </a:r>
            <a:r>
              <a:rPr lang="en-US" altLang="en-US" sz="2000" b="1" smtClean="0"/>
              <a:t>dies</a:t>
            </a:r>
            <a:r>
              <a:rPr lang="en-US" altLang="en-US" sz="2000" smtClean="0"/>
              <a:t> and are made from steel. A very high level of detail can be achieved; however, this means that dies are very expensive to manufacture.</a:t>
            </a:r>
          </a:p>
          <a:p>
            <a:r>
              <a:rPr lang="en-US" altLang="en-US" sz="2000" smtClean="0"/>
              <a:t>A die casting die set must be able to:</a:t>
            </a:r>
          </a:p>
          <a:p>
            <a:r>
              <a:rPr lang="en-US" altLang="en-US" sz="2000" smtClean="0"/>
              <a:t>hold molten metal in the shape of the final casting</a:t>
            </a:r>
          </a:p>
          <a:p>
            <a:r>
              <a:rPr lang="en-US" altLang="en-US" sz="2000" smtClean="0"/>
              <a:t>provide a path for the molten metal </a:t>
            </a:r>
          </a:p>
          <a:p>
            <a:r>
              <a:rPr lang="en-US" altLang="en-US" sz="2000" smtClean="0"/>
              <a:t>remove heat from the casting</a:t>
            </a:r>
          </a:p>
          <a:p>
            <a:r>
              <a:rPr lang="en-US" altLang="en-US" sz="2000" smtClean="0"/>
              <a:t>eject the solidified casting</a:t>
            </a:r>
          </a:p>
          <a:p>
            <a:r>
              <a:rPr lang="en-GB" altLang="en-US" sz="2000" smtClean="0"/>
              <a:t>withstand forces measured in tonnes when closed.</a:t>
            </a:r>
            <a:endParaRPr lang="en-US" altLang="en-US" sz="2000" smtClean="0"/>
          </a:p>
        </p:txBody>
      </p:sp>
      <p:sp>
        <p:nvSpPr>
          <p:cNvPr id="2150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59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59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595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595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595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595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5955">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59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altLang="en-US" smtClean="0"/>
              <a:t>Die casting (6)</a:t>
            </a:r>
            <a:endParaRPr lang="en-US" altLang="en-US" smtClean="0"/>
          </a:p>
        </p:txBody>
      </p:sp>
      <p:sp>
        <p:nvSpPr>
          <p:cNvPr id="126979" name="Rectangle 3"/>
          <p:cNvSpPr>
            <a:spLocks noGrp="1" noChangeArrowheads="1"/>
          </p:cNvSpPr>
          <p:nvPr>
            <p:ph type="body" idx="1"/>
          </p:nvPr>
        </p:nvSpPr>
        <p:spPr/>
        <p:txBody>
          <a:bodyPr/>
          <a:lstStyle/>
          <a:p>
            <a:pPr eaLnBrk="1" hangingPunct="1">
              <a:spcBef>
                <a:spcPct val="50000"/>
              </a:spcBef>
              <a:buClrTx/>
              <a:buFontTx/>
              <a:buNone/>
            </a:pPr>
            <a:r>
              <a:rPr lang="en-GB" altLang="en-US" sz="2000" b="1" smtClean="0"/>
              <a:t>Pressure die casting:</a:t>
            </a:r>
            <a:r>
              <a:rPr lang="en-US" altLang="en-US" sz="2000" smtClean="0"/>
              <a:t> </a:t>
            </a:r>
            <a:r>
              <a:rPr lang="en-US" altLang="en-US" sz="2000" b="1" smtClean="0"/>
              <a:t>step by step</a:t>
            </a:r>
          </a:p>
          <a:p>
            <a:endParaRPr lang="en-US" altLang="en-US" sz="2000" smtClean="0"/>
          </a:p>
        </p:txBody>
      </p:sp>
      <p:sp>
        <p:nvSpPr>
          <p:cNvPr id="2253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26982" name="Picture 6" descr="(A)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2492375"/>
            <a:ext cx="763270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9" presetClass="entr" presetSubtype="0" fill="hold" nodeType="clickEffect">
                                  <p:stCondLst>
                                    <p:cond delay="0"/>
                                  </p:stCondLst>
                                  <p:childTnLst>
                                    <p:set>
                                      <p:cBhvr>
                                        <p:cTn id="10" dur="1" fill="hold">
                                          <p:stCondLst>
                                            <p:cond delay="0"/>
                                          </p:stCondLst>
                                        </p:cTn>
                                        <p:tgtEl>
                                          <p:spTgt spid="126982"/>
                                        </p:tgtEl>
                                        <p:attrNameLst>
                                          <p:attrName>style.visibility</p:attrName>
                                        </p:attrNameLst>
                                      </p:cBhvr>
                                      <p:to>
                                        <p:strVal val="visible"/>
                                      </p:to>
                                    </p:set>
                                    <p:anim calcmode="lin" valueType="num">
                                      <p:cBhvr>
                                        <p:cTn id="11" dur="1000" fill="hold"/>
                                        <p:tgtEl>
                                          <p:spTgt spid="126982"/>
                                        </p:tgtEl>
                                        <p:attrNameLst>
                                          <p:attrName>ppt_x</p:attrName>
                                        </p:attrNameLst>
                                      </p:cBhvr>
                                      <p:tavLst>
                                        <p:tav tm="0">
                                          <p:val>
                                            <p:strVal val="#ppt_x-.2"/>
                                          </p:val>
                                        </p:tav>
                                        <p:tav tm="100000">
                                          <p:val>
                                            <p:strVal val="#ppt_x"/>
                                          </p:val>
                                        </p:tav>
                                      </p:tavLst>
                                    </p:anim>
                                    <p:anim calcmode="lin" valueType="num">
                                      <p:cBhvr>
                                        <p:cTn id="12" dur="1000" fill="hold"/>
                                        <p:tgtEl>
                                          <p:spTgt spid="126982"/>
                                        </p:tgtEl>
                                        <p:attrNameLst>
                                          <p:attrName>ppt_y</p:attrName>
                                        </p:attrNameLst>
                                      </p:cBhvr>
                                      <p:tavLst>
                                        <p:tav tm="0">
                                          <p:val>
                                            <p:strVal val="#ppt_y"/>
                                          </p:val>
                                        </p:tav>
                                        <p:tav tm="100000">
                                          <p:val>
                                            <p:strVal val="#ppt_y"/>
                                          </p:val>
                                        </p:tav>
                                      </p:tavLst>
                                    </p:anim>
                                    <p:animEffect transition="in" filter="wipe(right)" prLst="gradientSize: 0.1">
                                      <p:cBhvr>
                                        <p:cTn id="13" dur="1000"/>
                                        <p:tgtEl>
                                          <p:spTgt spid="1269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altLang="en-US" smtClean="0"/>
              <a:t>Die casting (7)</a:t>
            </a:r>
            <a:endParaRPr lang="en-US" altLang="en-US" smtClean="0"/>
          </a:p>
        </p:txBody>
      </p:sp>
      <p:sp>
        <p:nvSpPr>
          <p:cNvPr id="128003" name="Rectangle 3"/>
          <p:cNvSpPr>
            <a:spLocks noGrp="1" noChangeArrowheads="1"/>
          </p:cNvSpPr>
          <p:nvPr>
            <p:ph type="body" idx="1"/>
          </p:nvPr>
        </p:nvSpPr>
        <p:spPr>
          <a:xfrm>
            <a:off x="457200" y="1989138"/>
            <a:ext cx="4762500" cy="4137025"/>
          </a:xfrm>
        </p:spPr>
        <p:txBody>
          <a:bodyPr/>
          <a:lstStyle/>
          <a:p>
            <a:pPr eaLnBrk="1" hangingPunct="1">
              <a:spcBef>
                <a:spcPct val="50000"/>
              </a:spcBef>
              <a:buClrTx/>
              <a:buFontTx/>
              <a:buNone/>
            </a:pPr>
            <a:r>
              <a:rPr lang="en-GB" altLang="en-US" sz="2000" b="1" smtClean="0"/>
              <a:t>Pressure die casting: step by step</a:t>
            </a:r>
            <a:endParaRPr lang="en-US" altLang="en-US" sz="2000" smtClean="0"/>
          </a:p>
          <a:p>
            <a:r>
              <a:rPr lang="en-GB" altLang="en-US" sz="2000" smtClean="0"/>
              <a:t>When the process has been completed, the runners and risers plus any flash are removed.</a:t>
            </a:r>
          </a:p>
          <a:p>
            <a:r>
              <a:rPr lang="en-GB" altLang="en-US" sz="2000" smtClean="0"/>
              <a:t>This is called </a:t>
            </a:r>
            <a:r>
              <a:rPr lang="en-GB" altLang="en-US" sz="2000" b="1" smtClean="0"/>
              <a:t>fettling</a:t>
            </a:r>
            <a:r>
              <a:rPr lang="en-GB" altLang="en-US" sz="2000" smtClean="0"/>
              <a:t>.</a:t>
            </a:r>
          </a:p>
          <a:p>
            <a:r>
              <a:rPr lang="en-US" altLang="en-US" sz="2000" smtClean="0"/>
              <a:t>The parts are then finished. </a:t>
            </a:r>
            <a:r>
              <a:rPr lang="en-GB" altLang="en-US" sz="2000" smtClean="0"/>
              <a:t>Die castings require minimal finishing because of the high quality that can be achieved. </a:t>
            </a:r>
          </a:p>
          <a:p>
            <a:r>
              <a:rPr lang="en-GB" altLang="en-US" sz="2000" smtClean="0"/>
              <a:t>If a colour finish is required, this can be achieved by anodising or powder coating.</a:t>
            </a:r>
            <a:endParaRPr lang="en-US" altLang="en-US" sz="2000" smtClean="0"/>
          </a:p>
        </p:txBody>
      </p:sp>
      <p:sp>
        <p:nvSpPr>
          <p:cNvPr id="2355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28007" name="Picture 7" descr="(A)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1412875"/>
            <a:ext cx="3311525" cy="230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008" name="Picture 8" descr="(A)U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3860800"/>
            <a:ext cx="3384550" cy="236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28007"/>
                                        </p:tgtEl>
                                        <p:attrNameLst>
                                          <p:attrName>style.visibility</p:attrName>
                                        </p:attrNameLst>
                                      </p:cBhvr>
                                      <p:to>
                                        <p:strVal val="visible"/>
                                      </p:to>
                                    </p:set>
                                    <p:anim calcmode="lin" valueType="num">
                                      <p:cBhvr>
                                        <p:cTn id="7" dur="1000" fill="hold"/>
                                        <p:tgtEl>
                                          <p:spTgt spid="128007"/>
                                        </p:tgtEl>
                                        <p:attrNameLst>
                                          <p:attrName>ppt_x</p:attrName>
                                        </p:attrNameLst>
                                      </p:cBhvr>
                                      <p:tavLst>
                                        <p:tav tm="0">
                                          <p:val>
                                            <p:strVal val="#ppt_x-.2"/>
                                          </p:val>
                                        </p:tav>
                                        <p:tav tm="100000">
                                          <p:val>
                                            <p:strVal val="#ppt_x"/>
                                          </p:val>
                                        </p:tav>
                                      </p:tavLst>
                                    </p:anim>
                                    <p:anim calcmode="lin" valueType="num">
                                      <p:cBhvr>
                                        <p:cTn id="8" dur="1000" fill="hold"/>
                                        <p:tgtEl>
                                          <p:spTgt spid="12800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800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28008"/>
                                        </p:tgtEl>
                                        <p:attrNameLst>
                                          <p:attrName>style.visibility</p:attrName>
                                        </p:attrNameLst>
                                      </p:cBhvr>
                                      <p:to>
                                        <p:strVal val="visible"/>
                                      </p:to>
                                    </p:set>
                                    <p:anim calcmode="lin" valueType="num">
                                      <p:cBhvr>
                                        <p:cTn id="14" dur="1000" fill="hold"/>
                                        <p:tgtEl>
                                          <p:spTgt spid="128008"/>
                                        </p:tgtEl>
                                        <p:attrNameLst>
                                          <p:attrName>ppt_x</p:attrName>
                                        </p:attrNameLst>
                                      </p:cBhvr>
                                      <p:tavLst>
                                        <p:tav tm="0">
                                          <p:val>
                                            <p:strVal val="#ppt_x-.2"/>
                                          </p:val>
                                        </p:tav>
                                        <p:tav tm="100000">
                                          <p:val>
                                            <p:strVal val="#ppt_x"/>
                                          </p:val>
                                        </p:tav>
                                      </p:tavLst>
                                    </p:anim>
                                    <p:anim calcmode="lin" valueType="num">
                                      <p:cBhvr>
                                        <p:cTn id="15" dur="1000" fill="hold"/>
                                        <p:tgtEl>
                                          <p:spTgt spid="12800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2800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8003">
                                            <p:txEl>
                                              <p:pRg st="0" end="0"/>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8003">
                                            <p:txEl>
                                              <p:pRg st="1" end="1"/>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8003">
                                            <p:txEl>
                                              <p:pRg st="2" end="2"/>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8003">
                                            <p:txEl>
                                              <p:pRg st="3" end="3"/>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80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692150"/>
            <a:ext cx="8229600" cy="854075"/>
          </a:xfrm>
        </p:spPr>
        <p:txBody>
          <a:bodyPr/>
          <a:lstStyle/>
          <a:p>
            <a:r>
              <a:rPr lang="en-GB" altLang="en-US" smtClean="0"/>
              <a:t>Introduction</a:t>
            </a:r>
            <a:endParaRPr lang="en-US" altLang="en-US" smtClean="0"/>
          </a:p>
        </p:txBody>
      </p:sp>
      <p:sp>
        <p:nvSpPr>
          <p:cNvPr id="113667" name="Rectangle 3"/>
          <p:cNvSpPr>
            <a:spLocks noGrp="1" noChangeArrowheads="1"/>
          </p:cNvSpPr>
          <p:nvPr>
            <p:ph type="body" idx="1"/>
          </p:nvPr>
        </p:nvSpPr>
        <p:spPr>
          <a:xfrm>
            <a:off x="468313" y="1484313"/>
            <a:ext cx="8229600" cy="4824412"/>
          </a:xfrm>
        </p:spPr>
        <p:txBody>
          <a:bodyPr/>
          <a:lstStyle/>
          <a:p>
            <a:pPr eaLnBrk="1" hangingPunct="1">
              <a:defRPr/>
            </a:pPr>
            <a:r>
              <a:rPr lang="en-GB" altLang="en-US" sz="1800" dirty="0" smtClean="0"/>
              <a:t>Casting and moulding are among the oldest techniques for forming products.</a:t>
            </a:r>
          </a:p>
          <a:p>
            <a:pPr eaLnBrk="1" hangingPunct="1">
              <a:defRPr/>
            </a:pPr>
            <a:r>
              <a:rPr lang="en-GB" altLang="en-US" sz="1800" dirty="0" smtClean="0"/>
              <a:t>Originally developed around 5000 years ago to form metals into basic tools and weapons, today similar techniques are used to form plastics.</a:t>
            </a:r>
          </a:p>
          <a:p>
            <a:pPr eaLnBrk="1" hangingPunct="1">
              <a:defRPr/>
            </a:pPr>
            <a:r>
              <a:rPr lang="en-GB" altLang="en-US" sz="1800" dirty="0" smtClean="0"/>
              <a:t>They have lasted so long in a relatively unchanged form as manufacturing techniques because they can be used on most metals and plastics to produce complex products in a single operation.</a:t>
            </a:r>
          </a:p>
          <a:p>
            <a:pPr eaLnBrk="1" hangingPunct="1">
              <a:defRPr/>
            </a:pPr>
            <a:r>
              <a:rPr lang="en-GB" altLang="en-US" sz="1800" dirty="0" smtClean="0"/>
              <a:t>The quality of the end product is often so high that no further finishing is required.</a:t>
            </a:r>
          </a:p>
          <a:p>
            <a:pPr eaLnBrk="1" hangingPunct="1">
              <a:defRPr/>
            </a:pPr>
            <a:endParaRPr lang="en-GB" altLang="en-US" sz="1800" dirty="0"/>
          </a:p>
          <a:p>
            <a:pPr marL="457200" indent="-457200">
              <a:defRPr/>
            </a:pPr>
            <a:r>
              <a:rPr lang="en-GB" altLang="en-US" sz="1800" dirty="0" smtClean="0"/>
              <a:t>The process of casting and moulding can be broken down into three basic stages:</a:t>
            </a:r>
          </a:p>
          <a:p>
            <a:pPr marL="457200" indent="-457200" eaLnBrk="1" hangingPunct="1">
              <a:buFontTx/>
              <a:buAutoNum type="arabicPeriod"/>
              <a:defRPr/>
            </a:pPr>
            <a:r>
              <a:rPr lang="en-GB" altLang="en-US" sz="1800" dirty="0" smtClean="0"/>
              <a:t>Solid material is heated and becomes liquid. </a:t>
            </a:r>
          </a:p>
          <a:p>
            <a:pPr marL="457200" indent="-457200" eaLnBrk="1" hangingPunct="1">
              <a:buFontTx/>
              <a:buAutoNum type="arabicPeriod"/>
              <a:defRPr/>
            </a:pPr>
            <a:r>
              <a:rPr lang="en-GB" altLang="en-US" sz="1800" dirty="0" smtClean="0"/>
              <a:t>Liquid material is poured into a mould.</a:t>
            </a:r>
          </a:p>
          <a:p>
            <a:pPr marL="457200" indent="-457200" eaLnBrk="1" hangingPunct="1">
              <a:buFontTx/>
              <a:buAutoNum type="arabicPeriod"/>
              <a:defRPr/>
            </a:pPr>
            <a:r>
              <a:rPr lang="en-GB" altLang="en-US" sz="1800" dirty="0" smtClean="0"/>
              <a:t>Liquid material cools and returns to a solid state.</a:t>
            </a:r>
            <a:endParaRPr lang="en-US" altLang="en-US" sz="1800" dirty="0" smtClean="0"/>
          </a:p>
          <a:p>
            <a:pPr eaLnBrk="1" hangingPunct="1">
              <a:defRPr/>
            </a:pPr>
            <a:endParaRPr lang="en-GB" altLang="en-US" sz="2000" dirty="0" smtClean="0"/>
          </a:p>
          <a:p>
            <a:pPr>
              <a:defRPr/>
            </a:pPr>
            <a:endParaRPr lang="en-US" altLang="en-US" sz="2000" dirty="0" smtClean="0"/>
          </a:p>
        </p:txBody>
      </p:sp>
      <p:sp>
        <p:nvSpPr>
          <p:cNvPr id="71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36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366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366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3667">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3667">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3667">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366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altLang="en-US" smtClean="0"/>
              <a:t>Investment casting (1)</a:t>
            </a:r>
            <a:endParaRPr lang="en-US" altLang="en-US" smtClean="0"/>
          </a:p>
        </p:txBody>
      </p:sp>
      <p:sp>
        <p:nvSpPr>
          <p:cNvPr id="129027" name="Rectangle 3"/>
          <p:cNvSpPr>
            <a:spLocks noGrp="1" noChangeArrowheads="1"/>
          </p:cNvSpPr>
          <p:nvPr>
            <p:ph type="body" idx="1"/>
          </p:nvPr>
        </p:nvSpPr>
        <p:spPr>
          <a:xfrm>
            <a:off x="457200" y="1989138"/>
            <a:ext cx="3467100" cy="4137025"/>
          </a:xfrm>
        </p:spPr>
        <p:txBody>
          <a:bodyPr/>
          <a:lstStyle/>
          <a:p>
            <a:r>
              <a:rPr lang="en-US" altLang="en-US" sz="2000" smtClean="0"/>
              <a:t>Investment casting, also called </a:t>
            </a:r>
            <a:r>
              <a:rPr lang="en-US" altLang="en-US" sz="2000" b="1" smtClean="0"/>
              <a:t>lost wax casting</a:t>
            </a:r>
            <a:r>
              <a:rPr lang="en-US" altLang="en-US" sz="2000" smtClean="0"/>
              <a:t>, is one of the oldest metal-forming techniques, dating back around 5000 years, when beeswax formed the pattern.</a:t>
            </a:r>
          </a:p>
          <a:p>
            <a:r>
              <a:rPr lang="en-US" altLang="en-US" sz="2000" smtClean="0"/>
              <a:t>Today high-technology waxes, refractory materials and specialist alloys are used.</a:t>
            </a:r>
          </a:p>
          <a:p>
            <a:endParaRPr lang="en-US" altLang="en-US" sz="2000" smtClean="0"/>
          </a:p>
        </p:txBody>
      </p:sp>
      <p:pic>
        <p:nvPicPr>
          <p:cNvPr id="129028" name="Picture 4" descr="Investment-Casting-Ro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2565400"/>
            <a:ext cx="3400425"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29028"/>
                                        </p:tgtEl>
                                        <p:attrNameLst>
                                          <p:attrName>style.visibility</p:attrName>
                                        </p:attrNameLst>
                                      </p:cBhvr>
                                      <p:to>
                                        <p:strVal val="visible"/>
                                      </p:to>
                                    </p:set>
                                    <p:anim calcmode="lin" valueType="num">
                                      <p:cBhvr>
                                        <p:cTn id="7" dur="1000" fill="hold"/>
                                        <p:tgtEl>
                                          <p:spTgt spid="129028"/>
                                        </p:tgtEl>
                                        <p:attrNameLst>
                                          <p:attrName>ppt_x</p:attrName>
                                        </p:attrNameLst>
                                      </p:cBhvr>
                                      <p:tavLst>
                                        <p:tav tm="0">
                                          <p:val>
                                            <p:strVal val="#ppt_x-.2"/>
                                          </p:val>
                                        </p:tav>
                                        <p:tav tm="100000">
                                          <p:val>
                                            <p:strVal val="#ppt_x"/>
                                          </p:val>
                                        </p:tav>
                                      </p:tavLst>
                                    </p:anim>
                                    <p:anim calcmode="lin" valueType="num">
                                      <p:cBhvr>
                                        <p:cTn id="8" dur="1000" fill="hold"/>
                                        <p:tgtEl>
                                          <p:spTgt spid="12902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902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902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902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altLang="en-US" smtClean="0"/>
              <a:t>Investment casting (2)</a:t>
            </a:r>
            <a:endParaRPr lang="en-US" altLang="en-US" smtClean="0"/>
          </a:p>
        </p:txBody>
      </p:sp>
      <p:sp>
        <p:nvSpPr>
          <p:cNvPr id="130051" name="Rectangle 3"/>
          <p:cNvSpPr>
            <a:spLocks noGrp="1" noChangeArrowheads="1"/>
          </p:cNvSpPr>
          <p:nvPr>
            <p:ph type="body" idx="1"/>
          </p:nvPr>
        </p:nvSpPr>
        <p:spPr>
          <a:xfrm>
            <a:off x="457200" y="1989138"/>
            <a:ext cx="4619625" cy="4137025"/>
          </a:xfrm>
        </p:spPr>
        <p:txBody>
          <a:bodyPr/>
          <a:lstStyle/>
          <a:p>
            <a:r>
              <a:rPr lang="en-US" altLang="en-US" sz="2000" smtClean="0"/>
              <a:t>Investment casting enables the repeated production of components with high accuracy, in a variety of metals and high-performance alloys.</a:t>
            </a:r>
          </a:p>
          <a:p>
            <a:r>
              <a:rPr lang="en-US" altLang="en-US" sz="2000" smtClean="0"/>
              <a:t>The process is used for small castings. It is generally more expensive per unit than other casting methods.</a:t>
            </a:r>
          </a:p>
          <a:p>
            <a:r>
              <a:rPr lang="en-US" altLang="en-US" sz="2000" smtClean="0"/>
              <a:t>Investment casting is used to produce complicated shapes that would be difficult or impossible with die casting, and requires little surface finishing.</a:t>
            </a:r>
          </a:p>
          <a:p>
            <a:endParaRPr lang="en-US" altLang="en-US" sz="2000" smtClean="0"/>
          </a:p>
        </p:txBody>
      </p:sp>
      <p:pic>
        <p:nvPicPr>
          <p:cNvPr id="25604" name="Picture 4" descr="Investment-Casting-Ro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2565400"/>
            <a:ext cx="3400425"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00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00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altLang="en-US" smtClean="0"/>
              <a:t>Investment casting (3)</a:t>
            </a:r>
            <a:endParaRPr lang="en-US" altLang="en-US" smtClean="0"/>
          </a:p>
        </p:txBody>
      </p:sp>
      <p:sp>
        <p:nvSpPr>
          <p:cNvPr id="131075" name="Rectangle 3"/>
          <p:cNvSpPr>
            <a:spLocks noGrp="1" noChangeArrowheads="1"/>
          </p:cNvSpPr>
          <p:nvPr>
            <p:ph type="body" idx="1"/>
          </p:nvPr>
        </p:nvSpPr>
        <p:spPr>
          <a:xfrm>
            <a:off x="457200" y="1989138"/>
            <a:ext cx="4691063" cy="4137025"/>
          </a:xfrm>
        </p:spPr>
        <p:txBody>
          <a:bodyPr/>
          <a:lstStyle/>
          <a:p>
            <a:r>
              <a:rPr lang="en-US" altLang="en-US" sz="2000" smtClean="0"/>
              <a:t>A pattern of the component to be cast is produced by injection-moulding special wax into a metal die.</a:t>
            </a:r>
          </a:p>
          <a:p>
            <a:r>
              <a:rPr lang="en-US" altLang="en-US" sz="2000" smtClean="0"/>
              <a:t>Preformed ceramic cores can be included in the wax pattern as it is moulded, which can create intricate hollows within the finished casting. </a:t>
            </a:r>
          </a:p>
          <a:p>
            <a:r>
              <a:rPr lang="en-US" altLang="en-US" sz="2000" smtClean="0"/>
              <a:t>The wax patterns are assembled into a tree around a wax runner. Once a tree has been assembled, a pour cup is attached.</a:t>
            </a:r>
          </a:p>
          <a:p>
            <a:endParaRPr lang="en-US" altLang="en-US" sz="2000" smtClean="0"/>
          </a:p>
        </p:txBody>
      </p:sp>
      <p:sp>
        <p:nvSpPr>
          <p:cNvPr id="2662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31079" name="Picture 7" descr="INVESTCASTWAX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2420938"/>
            <a:ext cx="3168650" cy="237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31079"/>
                                        </p:tgtEl>
                                        <p:attrNameLst>
                                          <p:attrName>style.visibility</p:attrName>
                                        </p:attrNameLst>
                                      </p:cBhvr>
                                      <p:to>
                                        <p:strVal val="visible"/>
                                      </p:to>
                                    </p:set>
                                    <p:anim calcmode="lin" valueType="num">
                                      <p:cBhvr>
                                        <p:cTn id="7" dur="1000" fill="hold"/>
                                        <p:tgtEl>
                                          <p:spTgt spid="131079"/>
                                        </p:tgtEl>
                                        <p:attrNameLst>
                                          <p:attrName>ppt_x</p:attrName>
                                        </p:attrNameLst>
                                      </p:cBhvr>
                                      <p:tavLst>
                                        <p:tav tm="0">
                                          <p:val>
                                            <p:strVal val="#ppt_x-.2"/>
                                          </p:val>
                                        </p:tav>
                                        <p:tav tm="100000">
                                          <p:val>
                                            <p:strVal val="#ppt_x"/>
                                          </p:val>
                                        </p:tav>
                                      </p:tavLst>
                                    </p:anim>
                                    <p:anim calcmode="lin" valueType="num">
                                      <p:cBhvr>
                                        <p:cTn id="8" dur="1000" fill="hold"/>
                                        <p:tgtEl>
                                          <p:spTgt spid="131079"/>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107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107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107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310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altLang="en-US" smtClean="0"/>
              <a:t>Investment casting (4)</a:t>
            </a:r>
            <a:endParaRPr lang="en-US" altLang="en-US" smtClean="0"/>
          </a:p>
        </p:txBody>
      </p:sp>
      <p:sp>
        <p:nvSpPr>
          <p:cNvPr id="132099" name="Rectangle 3"/>
          <p:cNvSpPr>
            <a:spLocks noGrp="1" noChangeArrowheads="1"/>
          </p:cNvSpPr>
          <p:nvPr>
            <p:ph type="body" idx="1"/>
          </p:nvPr>
        </p:nvSpPr>
        <p:spPr/>
        <p:txBody>
          <a:bodyPr/>
          <a:lstStyle/>
          <a:p>
            <a:r>
              <a:rPr lang="en-US" altLang="en-US" sz="2000" smtClean="0"/>
              <a:t>The completed tree is dipped, or </a:t>
            </a:r>
            <a:r>
              <a:rPr lang="en-US" altLang="en-US" sz="2000" b="1" smtClean="0"/>
              <a:t>invested</a:t>
            </a:r>
            <a:r>
              <a:rPr lang="en-US" altLang="en-US" sz="2000" smtClean="0"/>
              <a:t>, by hand or via robotic control into a ceramic slurry.</a:t>
            </a:r>
          </a:p>
          <a:p>
            <a:r>
              <a:rPr lang="en-US" altLang="en-US" sz="2000" smtClean="0"/>
              <a:t>A fine sand is applied to the invested tree.</a:t>
            </a:r>
          </a:p>
          <a:p>
            <a:r>
              <a:rPr lang="en-US" altLang="en-US" sz="2000" smtClean="0"/>
              <a:t>The tree is then allowed to dry before re-dipping in slurry.</a:t>
            </a:r>
          </a:p>
          <a:p>
            <a:r>
              <a:rPr lang="en-US" altLang="en-US" sz="2000" smtClean="0"/>
              <a:t>This process is repeated until the shell is thick enough to withstand the mechanical shock of receiving the molten metal. </a:t>
            </a:r>
          </a:p>
          <a:p>
            <a:r>
              <a:rPr lang="en-US" altLang="en-US" sz="2000" smtClean="0"/>
              <a:t>After the shell has been constructed, the wax is removed in an autoclave or furnace – hence the name ‘lost wax process’. </a:t>
            </a:r>
          </a:p>
          <a:p>
            <a:r>
              <a:rPr lang="en-US" altLang="en-US" sz="2000" smtClean="0"/>
              <a:t>The shell is then fired at temperatures of around 1100°C to produce a ceramic shell of the part to be cast. </a:t>
            </a:r>
          </a:p>
          <a:p>
            <a:endParaRPr lang="en-US" altLang="en-US" sz="2000" smtClean="0"/>
          </a:p>
        </p:txBody>
      </p:sp>
      <p:sp>
        <p:nvSpPr>
          <p:cNvPr id="2765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20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209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209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209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20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altLang="en-US" smtClean="0"/>
              <a:t>Investment casting (5)</a:t>
            </a:r>
            <a:endParaRPr lang="en-US" altLang="en-US" smtClean="0"/>
          </a:p>
        </p:txBody>
      </p:sp>
      <p:sp>
        <p:nvSpPr>
          <p:cNvPr id="133123" name="Rectangle 3"/>
          <p:cNvSpPr>
            <a:spLocks noGrp="1" noChangeArrowheads="1"/>
          </p:cNvSpPr>
          <p:nvPr>
            <p:ph type="body" idx="1"/>
          </p:nvPr>
        </p:nvSpPr>
        <p:spPr/>
        <p:txBody>
          <a:bodyPr/>
          <a:lstStyle/>
          <a:p>
            <a:r>
              <a:rPr lang="en-US" altLang="en-US" sz="2000" smtClean="0"/>
              <a:t>Most foundries remove the shells from the furnace while still hot and pour the molten metal into the ceramic shell.</a:t>
            </a:r>
          </a:p>
          <a:p>
            <a:r>
              <a:rPr lang="en-US" altLang="en-US" sz="2000" smtClean="0"/>
              <a:t>There are various methods of pouring the molten metal, including vacuum casting, gravity pouring, pressure-assisted pouring, and centrifugal casting.</a:t>
            </a:r>
          </a:p>
          <a:p>
            <a:r>
              <a:rPr lang="en-US" altLang="en-US" sz="2000" smtClean="0"/>
              <a:t>After the molten metal cools, the shell is removed by vibration,</a:t>
            </a:r>
            <a:br>
              <a:rPr lang="en-US" altLang="en-US" sz="2000" smtClean="0"/>
            </a:br>
            <a:r>
              <a:rPr lang="en-US" altLang="en-US" sz="2000" smtClean="0"/>
              <a:t>grit-blasting or chemical dissolution.</a:t>
            </a:r>
          </a:p>
          <a:p>
            <a:r>
              <a:rPr lang="en-US" altLang="en-US" sz="2000" smtClean="0"/>
              <a:t>When the parts have cooled, they are removed from the tree by sawing them free, or by dipping them in liquid nitrogen and breaking them off with a hammer and chisel.</a:t>
            </a:r>
          </a:p>
          <a:p>
            <a:r>
              <a:rPr lang="en-US" altLang="en-US" sz="2000" smtClean="0"/>
              <a:t>The parts are then finished (see next slide).</a:t>
            </a:r>
          </a:p>
        </p:txBody>
      </p:sp>
      <p:sp>
        <p:nvSpPr>
          <p:cNvPr id="286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2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2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2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altLang="en-US" smtClean="0"/>
              <a:t>Finishing metal castings (1)</a:t>
            </a:r>
            <a:endParaRPr lang="en-US" altLang="en-US" smtClean="0"/>
          </a:p>
        </p:txBody>
      </p:sp>
      <p:sp>
        <p:nvSpPr>
          <p:cNvPr id="134147" name="Rectangle 3"/>
          <p:cNvSpPr>
            <a:spLocks noGrp="1" noChangeArrowheads="1"/>
          </p:cNvSpPr>
          <p:nvPr>
            <p:ph type="body" idx="1"/>
          </p:nvPr>
        </p:nvSpPr>
        <p:spPr/>
        <p:txBody>
          <a:bodyPr/>
          <a:lstStyle/>
          <a:p>
            <a:r>
              <a:rPr lang="en-US" altLang="en-US" sz="2000" smtClean="0"/>
              <a:t>Because molten metal cools slowly, cast parts do not finish as hard as parts produced by some forging and machining processes.</a:t>
            </a:r>
          </a:p>
          <a:p>
            <a:r>
              <a:rPr lang="en-US" altLang="en-US" sz="2000" smtClean="0"/>
              <a:t>If required, cast parts can be subsequently hardened by heat treatment, surface hardening, or HIP (hot isostatic pressing) hardening.</a:t>
            </a:r>
          </a:p>
          <a:p>
            <a:r>
              <a:rPr lang="en-US" altLang="en-US" sz="2000" smtClean="0"/>
              <a:t>Following the removal of sprues, castings are then accurately finished using a variety of tools and machines.</a:t>
            </a:r>
          </a:p>
          <a:p>
            <a:r>
              <a:rPr lang="en-GB" altLang="en-US" sz="2000" smtClean="0"/>
              <a:t>Secondary machining processes such as drilling, tapping and milling are carried out as required to meet the product specification.</a:t>
            </a:r>
            <a:endParaRPr lang="en-US" altLang="en-US" sz="2000" smtClean="0"/>
          </a:p>
        </p:txBody>
      </p:sp>
      <p:sp>
        <p:nvSpPr>
          <p:cNvPr id="2970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41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414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414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41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GB" altLang="en-US" smtClean="0"/>
              <a:t>Finishing metal castings (2)</a:t>
            </a:r>
            <a:endParaRPr lang="en-US" altLang="en-US" smtClean="0"/>
          </a:p>
        </p:txBody>
      </p:sp>
      <p:sp>
        <p:nvSpPr>
          <p:cNvPr id="135171" name="Rectangle 3"/>
          <p:cNvSpPr>
            <a:spLocks noGrp="1" noChangeArrowheads="1"/>
          </p:cNvSpPr>
          <p:nvPr>
            <p:ph type="body" idx="1"/>
          </p:nvPr>
        </p:nvSpPr>
        <p:spPr/>
        <p:txBody>
          <a:bodyPr/>
          <a:lstStyle/>
          <a:p>
            <a:r>
              <a:rPr lang="en-US" altLang="en-US" sz="2000" smtClean="0"/>
              <a:t>Components can be bead-blasted to clean surfaces before polishing.</a:t>
            </a:r>
          </a:p>
          <a:p>
            <a:r>
              <a:rPr lang="en-US" altLang="en-US" sz="2000" smtClean="0"/>
              <a:t>This involves blasting abrasive grits onto the surface of the casting using compressed air. </a:t>
            </a:r>
          </a:p>
          <a:p>
            <a:r>
              <a:rPr lang="en-US" altLang="en-US" sz="2000" smtClean="0"/>
              <a:t>The final part of the finishing process is to polish the castings in a vibratory polishing machine, where the component is tumbled in ceramic pyramids.</a:t>
            </a:r>
          </a:p>
          <a:p>
            <a:r>
              <a:rPr lang="en-US" altLang="en-US" sz="2000" smtClean="0"/>
              <a:t>The finished parts are given a final inspection by eye or, in special cases, by X-ray to ensure that they meet the appropriate quality standards, prior to dispatch.</a:t>
            </a:r>
          </a:p>
          <a:p>
            <a:endParaRPr lang="en-US" altLang="en-US" sz="2000" smtClean="0"/>
          </a:p>
        </p:txBody>
      </p:sp>
      <p:sp>
        <p:nvSpPr>
          <p:cNvPr id="3072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51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51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51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altLang="en-US" smtClean="0"/>
              <a:t>Cold resin casting (1)</a:t>
            </a:r>
            <a:endParaRPr lang="en-US" altLang="en-US" smtClean="0"/>
          </a:p>
        </p:txBody>
      </p:sp>
      <p:sp>
        <p:nvSpPr>
          <p:cNvPr id="136195" name="Rectangle 3"/>
          <p:cNvSpPr>
            <a:spLocks noGrp="1" noChangeArrowheads="1"/>
          </p:cNvSpPr>
          <p:nvPr>
            <p:ph type="body" idx="1"/>
          </p:nvPr>
        </p:nvSpPr>
        <p:spPr>
          <a:xfrm>
            <a:off x="457200" y="1989138"/>
            <a:ext cx="5483225" cy="4137025"/>
          </a:xfrm>
        </p:spPr>
        <p:txBody>
          <a:bodyPr/>
          <a:lstStyle/>
          <a:p>
            <a:r>
              <a:rPr lang="en-US" altLang="en-US" sz="1900" smtClean="0"/>
              <a:t>Polyester and epoxy resins can be cast into solid blocks, which can then be used as cast, or worked by machine and hand tools as for metal castings.</a:t>
            </a:r>
          </a:p>
          <a:p>
            <a:r>
              <a:rPr lang="en-GB" altLang="en-US" sz="1900" smtClean="0"/>
              <a:t>Clear polyester resin castings are used to embed objects to make decorative objects such as jewellery and paperweights.</a:t>
            </a:r>
          </a:p>
          <a:p>
            <a:r>
              <a:rPr lang="en-GB" altLang="en-US" sz="1900" smtClean="0"/>
              <a:t>By adding pigment the colour of the object being cast can be changed.</a:t>
            </a:r>
          </a:p>
          <a:p>
            <a:r>
              <a:rPr lang="en-GB" altLang="en-US" sz="1900" smtClean="0"/>
              <a:t>To achieve a casting with high-quality finish, moulds must also have a smooth finish and a draft angle to remove the object being cast after curing.</a:t>
            </a:r>
            <a:endParaRPr lang="en-US" altLang="en-US" sz="1900" smtClean="0"/>
          </a:p>
          <a:p>
            <a:endParaRPr lang="en-US" altLang="en-US" sz="1900" smtClean="0"/>
          </a:p>
        </p:txBody>
      </p:sp>
      <p:pic>
        <p:nvPicPr>
          <p:cNvPr id="136196" name="Picture 4" descr="1129_large_jp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325" y="2276475"/>
            <a:ext cx="2574925"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36196"/>
                                        </p:tgtEl>
                                        <p:attrNameLst>
                                          <p:attrName>style.visibility</p:attrName>
                                        </p:attrNameLst>
                                      </p:cBhvr>
                                      <p:to>
                                        <p:strVal val="visible"/>
                                      </p:to>
                                    </p:set>
                                    <p:animEffect transition="in" filter="fade">
                                      <p:cBhvr>
                                        <p:cTn id="7" dur="1000"/>
                                        <p:tgtEl>
                                          <p:spTgt spid="136196"/>
                                        </p:tgtEl>
                                      </p:cBhvr>
                                    </p:animEffect>
                                    <p:anim calcmode="lin" valueType="num">
                                      <p:cBhvr>
                                        <p:cTn id="8" dur="1000" fill="hold"/>
                                        <p:tgtEl>
                                          <p:spTgt spid="136196"/>
                                        </p:tgtEl>
                                        <p:attrNameLst>
                                          <p:attrName>ppt_x</p:attrName>
                                        </p:attrNameLst>
                                      </p:cBhvr>
                                      <p:tavLst>
                                        <p:tav tm="0">
                                          <p:val>
                                            <p:strVal val="#ppt_x"/>
                                          </p:val>
                                        </p:tav>
                                        <p:tav tm="100000">
                                          <p:val>
                                            <p:strVal val="#ppt_x"/>
                                          </p:val>
                                        </p:tav>
                                      </p:tavLst>
                                    </p:anim>
                                    <p:anim calcmode="lin" valueType="num">
                                      <p:cBhvr>
                                        <p:cTn id="9" dur="1000" fill="hold"/>
                                        <p:tgtEl>
                                          <p:spTgt spid="13619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619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619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36195">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361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altLang="en-US" smtClean="0"/>
              <a:t>Cold resin casting (2)</a:t>
            </a:r>
            <a:endParaRPr lang="en-US" altLang="en-US" smtClean="0"/>
          </a:p>
        </p:txBody>
      </p:sp>
      <p:sp>
        <p:nvSpPr>
          <p:cNvPr id="137219" name="Rectangle 3"/>
          <p:cNvSpPr>
            <a:spLocks noGrp="1" noChangeArrowheads="1"/>
          </p:cNvSpPr>
          <p:nvPr>
            <p:ph type="body" idx="1"/>
          </p:nvPr>
        </p:nvSpPr>
        <p:spPr>
          <a:xfrm>
            <a:off x="457200" y="1989138"/>
            <a:ext cx="5483225" cy="4137025"/>
          </a:xfrm>
        </p:spPr>
        <p:txBody>
          <a:bodyPr/>
          <a:lstStyle/>
          <a:p>
            <a:pPr marL="457200" indent="-457200"/>
            <a:r>
              <a:rPr lang="en-GB" altLang="en-US" sz="2000" smtClean="0"/>
              <a:t>Prepare the mould by applying a release agent to prevent the cured object from sticking to it.</a:t>
            </a:r>
          </a:p>
          <a:p>
            <a:pPr marL="457200" indent="-457200"/>
            <a:r>
              <a:rPr lang="en-GB" altLang="en-US" sz="2000" smtClean="0"/>
              <a:t>Prepare the casting resin by adding the catalyst or hardener and mix thoroughly. </a:t>
            </a:r>
          </a:p>
          <a:p>
            <a:pPr marL="457200" indent="-457200"/>
            <a:r>
              <a:rPr lang="en-GB" altLang="en-US" sz="2000" smtClean="0"/>
              <a:t>Pour the resin carefully into the mould to avoid creating air bubbles.</a:t>
            </a:r>
          </a:p>
          <a:p>
            <a:pPr marL="457200" indent="-457200"/>
            <a:r>
              <a:rPr lang="en-GB" altLang="en-US" sz="2000" smtClean="0"/>
              <a:t>Allow to cure.</a:t>
            </a:r>
          </a:p>
          <a:p>
            <a:pPr marL="457200" indent="-457200"/>
            <a:r>
              <a:rPr lang="en-GB" altLang="en-US" sz="2000" smtClean="0"/>
              <a:t>If embedding an object to produce a paperweight, repeat this process in layers until the mould is full.</a:t>
            </a:r>
          </a:p>
          <a:p>
            <a:pPr marL="457200" indent="-457200"/>
            <a:endParaRPr lang="en-US" altLang="en-US" sz="2000" smtClean="0"/>
          </a:p>
        </p:txBody>
      </p:sp>
      <p:sp>
        <p:nvSpPr>
          <p:cNvPr id="327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37222" name="Picture 6" descr="(A)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325" y="1484313"/>
            <a:ext cx="2373313"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37222"/>
                                        </p:tgtEl>
                                        <p:attrNameLst>
                                          <p:attrName>style.visibility</p:attrName>
                                        </p:attrNameLst>
                                      </p:cBhvr>
                                      <p:to>
                                        <p:strVal val="visible"/>
                                      </p:to>
                                    </p:set>
                                    <p:animEffect transition="in" filter="fade">
                                      <p:cBhvr>
                                        <p:cTn id="7" dur="1000"/>
                                        <p:tgtEl>
                                          <p:spTgt spid="137222"/>
                                        </p:tgtEl>
                                      </p:cBhvr>
                                    </p:animEffect>
                                    <p:anim calcmode="lin" valueType="num">
                                      <p:cBhvr>
                                        <p:cTn id="8" dur="1000" fill="hold"/>
                                        <p:tgtEl>
                                          <p:spTgt spid="137222"/>
                                        </p:tgtEl>
                                        <p:attrNameLst>
                                          <p:attrName>ppt_x</p:attrName>
                                        </p:attrNameLst>
                                      </p:cBhvr>
                                      <p:tavLst>
                                        <p:tav tm="0">
                                          <p:val>
                                            <p:strVal val="#ppt_x"/>
                                          </p:val>
                                        </p:tav>
                                        <p:tav tm="100000">
                                          <p:val>
                                            <p:strVal val="#ppt_x"/>
                                          </p:val>
                                        </p:tav>
                                      </p:tavLst>
                                    </p:anim>
                                    <p:anim calcmode="lin" valueType="num">
                                      <p:cBhvr>
                                        <p:cTn id="9" dur="1000" fill="hold"/>
                                        <p:tgtEl>
                                          <p:spTgt spid="13722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721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721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3721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37219">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37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5" name="Rectangle 2"/>
          <p:cNvSpPr>
            <a:spLocks noGrp="1" noChangeArrowheads="1"/>
          </p:cNvSpPr>
          <p:nvPr>
            <p:ph type="title"/>
          </p:nvPr>
        </p:nvSpPr>
        <p:spPr/>
        <p:txBody>
          <a:bodyPr/>
          <a:lstStyle/>
          <a:p>
            <a:r>
              <a:rPr lang="en-GB" altLang="en-US" smtClean="0"/>
              <a:t>Moulding</a:t>
            </a:r>
            <a:endParaRPr lang="en-US" altLang="en-US" smtClean="0"/>
          </a:p>
        </p:txBody>
      </p:sp>
      <p:sp>
        <p:nvSpPr>
          <p:cNvPr id="139267" name="Rectangle 3"/>
          <p:cNvSpPr>
            <a:spLocks noGrp="1" noChangeArrowheads="1"/>
          </p:cNvSpPr>
          <p:nvPr>
            <p:ph type="body" idx="1"/>
          </p:nvPr>
        </p:nvSpPr>
        <p:spPr/>
        <p:txBody>
          <a:bodyPr/>
          <a:lstStyle/>
          <a:p>
            <a:pPr eaLnBrk="1" hangingPunct="1">
              <a:buFontTx/>
              <a:buNone/>
            </a:pPr>
            <a:r>
              <a:rPr lang="en-GB" altLang="en-US" sz="2000" b="1" smtClean="0"/>
              <a:t>Moulding </a:t>
            </a:r>
            <a:r>
              <a:rPr lang="en-GB" altLang="en-US" sz="2000" smtClean="0"/>
              <a:t>is the term used to describe the melting of plastics and </a:t>
            </a:r>
          </a:p>
          <a:p>
            <a:pPr eaLnBrk="1" hangingPunct="1">
              <a:buFontTx/>
              <a:buNone/>
            </a:pPr>
            <a:r>
              <a:rPr lang="en-GB" altLang="en-US" sz="2000" smtClean="0"/>
              <a:t>reforming them. </a:t>
            </a:r>
          </a:p>
          <a:p>
            <a:endParaRPr lang="en-US" altLang="en-US" sz="2000" smtClean="0"/>
          </a:p>
        </p:txBody>
      </p:sp>
      <p:graphicFrame>
        <p:nvGraphicFramePr>
          <p:cNvPr id="2" name="Diagram 1"/>
          <p:cNvGraphicFramePr/>
          <p:nvPr/>
        </p:nvGraphicFramePr>
        <p:xfrm>
          <a:off x="0" y="2636838"/>
          <a:ext cx="8820150" cy="3492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67"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92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9267">
                                            <p:txEl>
                                              <p:pRg st="1" end="1"/>
                                            </p:txEl>
                                          </p:spTgt>
                                        </p:tgtEl>
                                        <p:attrNameLst>
                                          <p:attrName>style.visibility</p:attrName>
                                        </p:attrNameLst>
                                      </p:cBhvr>
                                      <p:to>
                                        <p:strVal val="visible"/>
                                      </p:to>
                                    </p:set>
                                  </p:childTnLst>
                                </p:cTn>
                              </p:par>
                            </p:childTnLst>
                          </p:cTn>
                        </p:par>
                        <p:par>
                          <p:cTn id="9" fill="hold" nodeType="afterGroup">
                            <p:stCondLst>
                              <p:cond delay="0"/>
                            </p:stCondLst>
                            <p:childTnLst>
                              <p:par>
                                <p:cTn id="10" presetID="55" presetClass="entr" presetSubtype="0" fill="hold" grpId="0" nodeType="afterEffect">
                                  <p:stCondLst>
                                    <p:cond delay="0"/>
                                  </p:stCondLst>
                                  <p:childTnLst>
                                    <p:set>
                                      <p:cBhvr>
                                        <p:cTn id="11" dur="1" fill="hold">
                                          <p:stCondLst>
                                            <p:cond delay="0"/>
                                          </p:stCondLst>
                                        </p:cTn>
                                        <p:tgtEl>
                                          <p:spTgt spid="2">
                                            <p:graphicEl>
                                              <a:dgm id="{4D4AF495-B62F-407E-B12E-57A7341213EB}"/>
                                            </p:graphicEl>
                                          </p:spTgt>
                                        </p:tgtEl>
                                        <p:attrNameLst>
                                          <p:attrName>style.visibility</p:attrName>
                                        </p:attrNameLst>
                                      </p:cBhvr>
                                      <p:to>
                                        <p:strVal val="visible"/>
                                      </p:to>
                                    </p:set>
                                    <p:anim calcmode="lin" valueType="num">
                                      <p:cBhvr>
                                        <p:cTn id="12" dur="1000" fill="hold"/>
                                        <p:tgtEl>
                                          <p:spTgt spid="2">
                                            <p:graphicEl>
                                              <a:dgm id="{4D4AF495-B62F-407E-B12E-57A7341213EB}"/>
                                            </p:graphicEl>
                                          </p:spTgt>
                                        </p:tgtEl>
                                        <p:attrNameLst>
                                          <p:attrName>ppt_w</p:attrName>
                                        </p:attrNameLst>
                                      </p:cBhvr>
                                      <p:tavLst>
                                        <p:tav tm="0">
                                          <p:val>
                                            <p:strVal val="#ppt_w*0.70"/>
                                          </p:val>
                                        </p:tav>
                                        <p:tav tm="100000">
                                          <p:val>
                                            <p:strVal val="#ppt_w"/>
                                          </p:val>
                                        </p:tav>
                                      </p:tavLst>
                                    </p:anim>
                                    <p:anim calcmode="lin" valueType="num">
                                      <p:cBhvr>
                                        <p:cTn id="13" dur="1000" fill="hold"/>
                                        <p:tgtEl>
                                          <p:spTgt spid="2">
                                            <p:graphicEl>
                                              <a:dgm id="{4D4AF495-B62F-407E-B12E-57A7341213EB}"/>
                                            </p:graphicEl>
                                          </p:spTgt>
                                        </p:tgtEl>
                                        <p:attrNameLst>
                                          <p:attrName>ppt_h</p:attrName>
                                        </p:attrNameLst>
                                      </p:cBhvr>
                                      <p:tavLst>
                                        <p:tav tm="0">
                                          <p:val>
                                            <p:strVal val="#ppt_h"/>
                                          </p:val>
                                        </p:tav>
                                        <p:tav tm="100000">
                                          <p:val>
                                            <p:strVal val="#ppt_h"/>
                                          </p:val>
                                        </p:tav>
                                      </p:tavLst>
                                    </p:anim>
                                    <p:animEffect transition="in" filter="fade">
                                      <p:cBhvr>
                                        <p:cTn id="14" dur="1000"/>
                                        <p:tgtEl>
                                          <p:spTgt spid="2">
                                            <p:graphicEl>
                                              <a:dgm id="{4D4AF495-B62F-407E-B12E-57A7341213EB}"/>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2">
                                            <p:graphicEl>
                                              <a:dgm id="{891E6C82-B1A5-4197-BAB3-4DD6D9AD3314}"/>
                                            </p:graphicEl>
                                          </p:spTgt>
                                        </p:tgtEl>
                                        <p:attrNameLst>
                                          <p:attrName>style.visibility</p:attrName>
                                        </p:attrNameLst>
                                      </p:cBhvr>
                                      <p:to>
                                        <p:strVal val="visible"/>
                                      </p:to>
                                    </p:set>
                                    <p:anim calcmode="lin" valueType="num">
                                      <p:cBhvr>
                                        <p:cTn id="19" dur="1000" fill="hold"/>
                                        <p:tgtEl>
                                          <p:spTgt spid="2">
                                            <p:graphicEl>
                                              <a:dgm id="{891E6C82-B1A5-4197-BAB3-4DD6D9AD3314}"/>
                                            </p:graphicEl>
                                          </p:spTgt>
                                        </p:tgtEl>
                                        <p:attrNameLst>
                                          <p:attrName>ppt_w</p:attrName>
                                        </p:attrNameLst>
                                      </p:cBhvr>
                                      <p:tavLst>
                                        <p:tav tm="0">
                                          <p:val>
                                            <p:strVal val="#ppt_w*0.70"/>
                                          </p:val>
                                        </p:tav>
                                        <p:tav tm="100000">
                                          <p:val>
                                            <p:strVal val="#ppt_w"/>
                                          </p:val>
                                        </p:tav>
                                      </p:tavLst>
                                    </p:anim>
                                    <p:anim calcmode="lin" valueType="num">
                                      <p:cBhvr>
                                        <p:cTn id="20" dur="1000" fill="hold"/>
                                        <p:tgtEl>
                                          <p:spTgt spid="2">
                                            <p:graphicEl>
                                              <a:dgm id="{891E6C82-B1A5-4197-BAB3-4DD6D9AD3314}"/>
                                            </p:graphicEl>
                                          </p:spTgt>
                                        </p:tgtEl>
                                        <p:attrNameLst>
                                          <p:attrName>ppt_h</p:attrName>
                                        </p:attrNameLst>
                                      </p:cBhvr>
                                      <p:tavLst>
                                        <p:tav tm="0">
                                          <p:val>
                                            <p:strVal val="#ppt_h"/>
                                          </p:val>
                                        </p:tav>
                                        <p:tav tm="100000">
                                          <p:val>
                                            <p:strVal val="#ppt_h"/>
                                          </p:val>
                                        </p:tav>
                                      </p:tavLst>
                                    </p:anim>
                                    <p:animEffect transition="in" filter="fade">
                                      <p:cBhvr>
                                        <p:cTn id="21" dur="1000"/>
                                        <p:tgtEl>
                                          <p:spTgt spid="2">
                                            <p:graphicEl>
                                              <a:dgm id="{891E6C82-B1A5-4197-BAB3-4DD6D9AD3314}"/>
                                            </p:graphicEl>
                                          </p:spTgt>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
                                            <p:graphicEl>
                                              <a:dgm id="{7C887E94-39FB-484B-A5C6-A30ED9EF4782}"/>
                                            </p:graphicEl>
                                          </p:spTgt>
                                        </p:tgtEl>
                                        <p:attrNameLst>
                                          <p:attrName>style.visibility</p:attrName>
                                        </p:attrNameLst>
                                      </p:cBhvr>
                                      <p:to>
                                        <p:strVal val="visible"/>
                                      </p:to>
                                    </p:set>
                                    <p:anim calcmode="lin" valueType="num">
                                      <p:cBhvr>
                                        <p:cTn id="24" dur="1000" fill="hold"/>
                                        <p:tgtEl>
                                          <p:spTgt spid="2">
                                            <p:graphicEl>
                                              <a:dgm id="{7C887E94-39FB-484B-A5C6-A30ED9EF4782}"/>
                                            </p:graphicEl>
                                          </p:spTgt>
                                        </p:tgtEl>
                                        <p:attrNameLst>
                                          <p:attrName>ppt_w</p:attrName>
                                        </p:attrNameLst>
                                      </p:cBhvr>
                                      <p:tavLst>
                                        <p:tav tm="0">
                                          <p:val>
                                            <p:strVal val="#ppt_w*0.70"/>
                                          </p:val>
                                        </p:tav>
                                        <p:tav tm="100000">
                                          <p:val>
                                            <p:strVal val="#ppt_w"/>
                                          </p:val>
                                        </p:tav>
                                      </p:tavLst>
                                    </p:anim>
                                    <p:anim calcmode="lin" valueType="num">
                                      <p:cBhvr>
                                        <p:cTn id="25" dur="1000" fill="hold"/>
                                        <p:tgtEl>
                                          <p:spTgt spid="2">
                                            <p:graphicEl>
                                              <a:dgm id="{7C887E94-39FB-484B-A5C6-A30ED9EF4782}"/>
                                            </p:graphicEl>
                                          </p:spTgt>
                                        </p:tgtEl>
                                        <p:attrNameLst>
                                          <p:attrName>ppt_h</p:attrName>
                                        </p:attrNameLst>
                                      </p:cBhvr>
                                      <p:tavLst>
                                        <p:tav tm="0">
                                          <p:val>
                                            <p:strVal val="#ppt_h"/>
                                          </p:val>
                                        </p:tav>
                                        <p:tav tm="100000">
                                          <p:val>
                                            <p:strVal val="#ppt_h"/>
                                          </p:val>
                                        </p:tav>
                                      </p:tavLst>
                                    </p:anim>
                                    <p:animEffect transition="in" filter="fade">
                                      <p:cBhvr>
                                        <p:cTn id="26" dur="1000"/>
                                        <p:tgtEl>
                                          <p:spTgt spid="2">
                                            <p:graphicEl>
                                              <a:dgm id="{7C887E94-39FB-484B-A5C6-A30ED9EF4782}"/>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2">
                                            <p:graphicEl>
                                              <a:dgm id="{267A22A4-2EBE-4859-A106-6ADBC1D70CEB}"/>
                                            </p:graphicEl>
                                          </p:spTgt>
                                        </p:tgtEl>
                                        <p:attrNameLst>
                                          <p:attrName>style.visibility</p:attrName>
                                        </p:attrNameLst>
                                      </p:cBhvr>
                                      <p:to>
                                        <p:strVal val="visible"/>
                                      </p:to>
                                    </p:set>
                                    <p:anim calcmode="lin" valueType="num">
                                      <p:cBhvr>
                                        <p:cTn id="31" dur="1000" fill="hold"/>
                                        <p:tgtEl>
                                          <p:spTgt spid="2">
                                            <p:graphicEl>
                                              <a:dgm id="{267A22A4-2EBE-4859-A106-6ADBC1D70CEB}"/>
                                            </p:graphicEl>
                                          </p:spTgt>
                                        </p:tgtEl>
                                        <p:attrNameLst>
                                          <p:attrName>ppt_w</p:attrName>
                                        </p:attrNameLst>
                                      </p:cBhvr>
                                      <p:tavLst>
                                        <p:tav tm="0">
                                          <p:val>
                                            <p:strVal val="#ppt_w*0.70"/>
                                          </p:val>
                                        </p:tav>
                                        <p:tav tm="100000">
                                          <p:val>
                                            <p:strVal val="#ppt_w"/>
                                          </p:val>
                                        </p:tav>
                                      </p:tavLst>
                                    </p:anim>
                                    <p:anim calcmode="lin" valueType="num">
                                      <p:cBhvr>
                                        <p:cTn id="32" dur="1000" fill="hold"/>
                                        <p:tgtEl>
                                          <p:spTgt spid="2">
                                            <p:graphicEl>
                                              <a:dgm id="{267A22A4-2EBE-4859-A106-6ADBC1D70CEB}"/>
                                            </p:graphicEl>
                                          </p:spTgt>
                                        </p:tgtEl>
                                        <p:attrNameLst>
                                          <p:attrName>ppt_h</p:attrName>
                                        </p:attrNameLst>
                                      </p:cBhvr>
                                      <p:tavLst>
                                        <p:tav tm="0">
                                          <p:val>
                                            <p:strVal val="#ppt_h"/>
                                          </p:val>
                                        </p:tav>
                                        <p:tav tm="100000">
                                          <p:val>
                                            <p:strVal val="#ppt_h"/>
                                          </p:val>
                                        </p:tav>
                                      </p:tavLst>
                                    </p:anim>
                                    <p:animEffect transition="in" filter="fade">
                                      <p:cBhvr>
                                        <p:cTn id="33" dur="1000"/>
                                        <p:tgtEl>
                                          <p:spTgt spid="2">
                                            <p:graphicEl>
                                              <a:dgm id="{267A22A4-2EBE-4859-A106-6ADBC1D70CEB}"/>
                                            </p:graphicEl>
                                          </p:spTgt>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2">
                                            <p:graphicEl>
                                              <a:dgm id="{749F258B-C622-403E-A568-9E2290D7E31F}"/>
                                            </p:graphicEl>
                                          </p:spTgt>
                                        </p:tgtEl>
                                        <p:attrNameLst>
                                          <p:attrName>style.visibility</p:attrName>
                                        </p:attrNameLst>
                                      </p:cBhvr>
                                      <p:to>
                                        <p:strVal val="visible"/>
                                      </p:to>
                                    </p:set>
                                    <p:anim calcmode="lin" valueType="num">
                                      <p:cBhvr>
                                        <p:cTn id="36" dur="1000" fill="hold"/>
                                        <p:tgtEl>
                                          <p:spTgt spid="2">
                                            <p:graphicEl>
                                              <a:dgm id="{749F258B-C622-403E-A568-9E2290D7E31F}"/>
                                            </p:graphicEl>
                                          </p:spTgt>
                                        </p:tgtEl>
                                        <p:attrNameLst>
                                          <p:attrName>ppt_w</p:attrName>
                                        </p:attrNameLst>
                                      </p:cBhvr>
                                      <p:tavLst>
                                        <p:tav tm="0">
                                          <p:val>
                                            <p:strVal val="#ppt_w*0.70"/>
                                          </p:val>
                                        </p:tav>
                                        <p:tav tm="100000">
                                          <p:val>
                                            <p:strVal val="#ppt_w"/>
                                          </p:val>
                                        </p:tav>
                                      </p:tavLst>
                                    </p:anim>
                                    <p:anim calcmode="lin" valueType="num">
                                      <p:cBhvr>
                                        <p:cTn id="37" dur="1000" fill="hold"/>
                                        <p:tgtEl>
                                          <p:spTgt spid="2">
                                            <p:graphicEl>
                                              <a:dgm id="{749F258B-C622-403E-A568-9E2290D7E31F}"/>
                                            </p:graphicEl>
                                          </p:spTgt>
                                        </p:tgtEl>
                                        <p:attrNameLst>
                                          <p:attrName>ppt_h</p:attrName>
                                        </p:attrNameLst>
                                      </p:cBhvr>
                                      <p:tavLst>
                                        <p:tav tm="0">
                                          <p:val>
                                            <p:strVal val="#ppt_h"/>
                                          </p:val>
                                        </p:tav>
                                        <p:tav tm="100000">
                                          <p:val>
                                            <p:strVal val="#ppt_h"/>
                                          </p:val>
                                        </p:tav>
                                      </p:tavLst>
                                    </p:anim>
                                    <p:animEffect transition="in" filter="fade">
                                      <p:cBhvr>
                                        <p:cTn id="38" dur="1000"/>
                                        <p:tgtEl>
                                          <p:spTgt spid="2">
                                            <p:graphicEl>
                                              <a:dgm id="{749F258B-C622-403E-A568-9E2290D7E31F}"/>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2">
                                            <p:graphicEl>
                                              <a:dgm id="{E9CAE1BE-3E79-43E6-A65E-DABDF6DE4816}"/>
                                            </p:graphicEl>
                                          </p:spTgt>
                                        </p:tgtEl>
                                        <p:attrNameLst>
                                          <p:attrName>style.visibility</p:attrName>
                                        </p:attrNameLst>
                                      </p:cBhvr>
                                      <p:to>
                                        <p:strVal val="visible"/>
                                      </p:to>
                                    </p:set>
                                    <p:anim calcmode="lin" valueType="num">
                                      <p:cBhvr>
                                        <p:cTn id="43" dur="1000" fill="hold"/>
                                        <p:tgtEl>
                                          <p:spTgt spid="2">
                                            <p:graphicEl>
                                              <a:dgm id="{E9CAE1BE-3E79-43E6-A65E-DABDF6DE4816}"/>
                                            </p:graphicEl>
                                          </p:spTgt>
                                        </p:tgtEl>
                                        <p:attrNameLst>
                                          <p:attrName>ppt_w</p:attrName>
                                        </p:attrNameLst>
                                      </p:cBhvr>
                                      <p:tavLst>
                                        <p:tav tm="0">
                                          <p:val>
                                            <p:strVal val="#ppt_w*0.70"/>
                                          </p:val>
                                        </p:tav>
                                        <p:tav tm="100000">
                                          <p:val>
                                            <p:strVal val="#ppt_w"/>
                                          </p:val>
                                        </p:tav>
                                      </p:tavLst>
                                    </p:anim>
                                    <p:anim calcmode="lin" valueType="num">
                                      <p:cBhvr>
                                        <p:cTn id="44" dur="1000" fill="hold"/>
                                        <p:tgtEl>
                                          <p:spTgt spid="2">
                                            <p:graphicEl>
                                              <a:dgm id="{E9CAE1BE-3E79-43E6-A65E-DABDF6DE4816}"/>
                                            </p:graphicEl>
                                          </p:spTgt>
                                        </p:tgtEl>
                                        <p:attrNameLst>
                                          <p:attrName>ppt_h</p:attrName>
                                        </p:attrNameLst>
                                      </p:cBhvr>
                                      <p:tavLst>
                                        <p:tav tm="0">
                                          <p:val>
                                            <p:strVal val="#ppt_h"/>
                                          </p:val>
                                        </p:tav>
                                        <p:tav tm="100000">
                                          <p:val>
                                            <p:strVal val="#ppt_h"/>
                                          </p:val>
                                        </p:tav>
                                      </p:tavLst>
                                    </p:anim>
                                    <p:animEffect transition="in" filter="fade">
                                      <p:cBhvr>
                                        <p:cTn id="45" dur="1000"/>
                                        <p:tgtEl>
                                          <p:spTgt spid="2">
                                            <p:graphicEl>
                                              <a:dgm id="{E9CAE1BE-3E79-43E6-A65E-DABDF6DE4816}"/>
                                            </p:graphicEl>
                                          </p:spTgt>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2">
                                            <p:graphicEl>
                                              <a:dgm id="{D4D34C6B-4354-4EAC-B7C8-7E7C7EFF5851}"/>
                                            </p:graphicEl>
                                          </p:spTgt>
                                        </p:tgtEl>
                                        <p:attrNameLst>
                                          <p:attrName>style.visibility</p:attrName>
                                        </p:attrNameLst>
                                      </p:cBhvr>
                                      <p:to>
                                        <p:strVal val="visible"/>
                                      </p:to>
                                    </p:set>
                                    <p:anim calcmode="lin" valueType="num">
                                      <p:cBhvr>
                                        <p:cTn id="48" dur="1000" fill="hold"/>
                                        <p:tgtEl>
                                          <p:spTgt spid="2">
                                            <p:graphicEl>
                                              <a:dgm id="{D4D34C6B-4354-4EAC-B7C8-7E7C7EFF5851}"/>
                                            </p:graphicEl>
                                          </p:spTgt>
                                        </p:tgtEl>
                                        <p:attrNameLst>
                                          <p:attrName>ppt_w</p:attrName>
                                        </p:attrNameLst>
                                      </p:cBhvr>
                                      <p:tavLst>
                                        <p:tav tm="0">
                                          <p:val>
                                            <p:strVal val="#ppt_w*0.70"/>
                                          </p:val>
                                        </p:tav>
                                        <p:tav tm="100000">
                                          <p:val>
                                            <p:strVal val="#ppt_w"/>
                                          </p:val>
                                        </p:tav>
                                      </p:tavLst>
                                    </p:anim>
                                    <p:anim calcmode="lin" valueType="num">
                                      <p:cBhvr>
                                        <p:cTn id="49" dur="1000" fill="hold"/>
                                        <p:tgtEl>
                                          <p:spTgt spid="2">
                                            <p:graphicEl>
                                              <a:dgm id="{D4D34C6B-4354-4EAC-B7C8-7E7C7EFF5851}"/>
                                            </p:graphicEl>
                                          </p:spTgt>
                                        </p:tgtEl>
                                        <p:attrNameLst>
                                          <p:attrName>ppt_h</p:attrName>
                                        </p:attrNameLst>
                                      </p:cBhvr>
                                      <p:tavLst>
                                        <p:tav tm="0">
                                          <p:val>
                                            <p:strVal val="#ppt_h"/>
                                          </p:val>
                                        </p:tav>
                                        <p:tav tm="100000">
                                          <p:val>
                                            <p:strVal val="#ppt_h"/>
                                          </p:val>
                                        </p:tav>
                                      </p:tavLst>
                                    </p:anim>
                                    <p:animEffect transition="in" filter="fade">
                                      <p:cBhvr>
                                        <p:cTn id="50" dur="1000"/>
                                        <p:tgtEl>
                                          <p:spTgt spid="2">
                                            <p:graphicEl>
                                              <a:dgm id="{D4D34C6B-4354-4EAC-B7C8-7E7C7EFF5851}"/>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grpId="0" nodeType="clickEffect">
                                  <p:stCondLst>
                                    <p:cond delay="0"/>
                                  </p:stCondLst>
                                  <p:childTnLst>
                                    <p:set>
                                      <p:cBhvr>
                                        <p:cTn id="54" dur="1" fill="hold">
                                          <p:stCondLst>
                                            <p:cond delay="0"/>
                                          </p:stCondLst>
                                        </p:cTn>
                                        <p:tgtEl>
                                          <p:spTgt spid="2">
                                            <p:graphicEl>
                                              <a:dgm id="{AB6FD263-C9CC-461F-9B47-3BDF2FBCBBE6}"/>
                                            </p:graphicEl>
                                          </p:spTgt>
                                        </p:tgtEl>
                                        <p:attrNameLst>
                                          <p:attrName>style.visibility</p:attrName>
                                        </p:attrNameLst>
                                      </p:cBhvr>
                                      <p:to>
                                        <p:strVal val="visible"/>
                                      </p:to>
                                    </p:set>
                                    <p:anim calcmode="lin" valueType="num">
                                      <p:cBhvr>
                                        <p:cTn id="55" dur="1000" fill="hold"/>
                                        <p:tgtEl>
                                          <p:spTgt spid="2">
                                            <p:graphicEl>
                                              <a:dgm id="{AB6FD263-C9CC-461F-9B47-3BDF2FBCBBE6}"/>
                                            </p:graphicEl>
                                          </p:spTgt>
                                        </p:tgtEl>
                                        <p:attrNameLst>
                                          <p:attrName>ppt_w</p:attrName>
                                        </p:attrNameLst>
                                      </p:cBhvr>
                                      <p:tavLst>
                                        <p:tav tm="0">
                                          <p:val>
                                            <p:strVal val="#ppt_w*0.70"/>
                                          </p:val>
                                        </p:tav>
                                        <p:tav tm="100000">
                                          <p:val>
                                            <p:strVal val="#ppt_w"/>
                                          </p:val>
                                        </p:tav>
                                      </p:tavLst>
                                    </p:anim>
                                    <p:anim calcmode="lin" valueType="num">
                                      <p:cBhvr>
                                        <p:cTn id="56" dur="1000" fill="hold"/>
                                        <p:tgtEl>
                                          <p:spTgt spid="2">
                                            <p:graphicEl>
                                              <a:dgm id="{AB6FD263-C9CC-461F-9B47-3BDF2FBCBBE6}"/>
                                            </p:graphicEl>
                                          </p:spTgt>
                                        </p:tgtEl>
                                        <p:attrNameLst>
                                          <p:attrName>ppt_h</p:attrName>
                                        </p:attrNameLst>
                                      </p:cBhvr>
                                      <p:tavLst>
                                        <p:tav tm="0">
                                          <p:val>
                                            <p:strVal val="#ppt_h"/>
                                          </p:val>
                                        </p:tav>
                                        <p:tav tm="100000">
                                          <p:val>
                                            <p:strVal val="#ppt_h"/>
                                          </p:val>
                                        </p:tav>
                                      </p:tavLst>
                                    </p:anim>
                                    <p:animEffect transition="in" filter="fade">
                                      <p:cBhvr>
                                        <p:cTn id="57" dur="1000"/>
                                        <p:tgtEl>
                                          <p:spTgt spid="2">
                                            <p:graphicEl>
                                              <a:dgm id="{AB6FD263-C9CC-461F-9B47-3BDF2FBCBBE6}"/>
                                            </p:graphicEl>
                                          </p:spTgt>
                                        </p:tgtEl>
                                      </p:cBhvr>
                                    </p:animEffect>
                                  </p:childTnLst>
                                </p:cTn>
                              </p:par>
                              <p:par>
                                <p:cTn id="58" presetID="55" presetClass="entr" presetSubtype="0" fill="hold" grpId="0" nodeType="withEffect">
                                  <p:stCondLst>
                                    <p:cond delay="0"/>
                                  </p:stCondLst>
                                  <p:childTnLst>
                                    <p:set>
                                      <p:cBhvr>
                                        <p:cTn id="59" dur="1" fill="hold">
                                          <p:stCondLst>
                                            <p:cond delay="0"/>
                                          </p:stCondLst>
                                        </p:cTn>
                                        <p:tgtEl>
                                          <p:spTgt spid="2">
                                            <p:graphicEl>
                                              <a:dgm id="{BCEB56BE-226C-4DE7-A7D8-48EA767BDA30}"/>
                                            </p:graphicEl>
                                          </p:spTgt>
                                        </p:tgtEl>
                                        <p:attrNameLst>
                                          <p:attrName>style.visibility</p:attrName>
                                        </p:attrNameLst>
                                      </p:cBhvr>
                                      <p:to>
                                        <p:strVal val="visible"/>
                                      </p:to>
                                    </p:set>
                                    <p:anim calcmode="lin" valueType="num">
                                      <p:cBhvr>
                                        <p:cTn id="60" dur="1000" fill="hold"/>
                                        <p:tgtEl>
                                          <p:spTgt spid="2">
                                            <p:graphicEl>
                                              <a:dgm id="{BCEB56BE-226C-4DE7-A7D8-48EA767BDA30}"/>
                                            </p:graphicEl>
                                          </p:spTgt>
                                        </p:tgtEl>
                                        <p:attrNameLst>
                                          <p:attrName>ppt_w</p:attrName>
                                        </p:attrNameLst>
                                      </p:cBhvr>
                                      <p:tavLst>
                                        <p:tav tm="0">
                                          <p:val>
                                            <p:strVal val="#ppt_w*0.70"/>
                                          </p:val>
                                        </p:tav>
                                        <p:tav tm="100000">
                                          <p:val>
                                            <p:strVal val="#ppt_w"/>
                                          </p:val>
                                        </p:tav>
                                      </p:tavLst>
                                    </p:anim>
                                    <p:anim calcmode="lin" valueType="num">
                                      <p:cBhvr>
                                        <p:cTn id="61" dur="1000" fill="hold"/>
                                        <p:tgtEl>
                                          <p:spTgt spid="2">
                                            <p:graphicEl>
                                              <a:dgm id="{BCEB56BE-226C-4DE7-A7D8-48EA767BDA30}"/>
                                            </p:graphicEl>
                                          </p:spTgt>
                                        </p:tgtEl>
                                        <p:attrNameLst>
                                          <p:attrName>ppt_h</p:attrName>
                                        </p:attrNameLst>
                                      </p:cBhvr>
                                      <p:tavLst>
                                        <p:tav tm="0">
                                          <p:val>
                                            <p:strVal val="#ppt_h"/>
                                          </p:val>
                                        </p:tav>
                                        <p:tav tm="100000">
                                          <p:val>
                                            <p:strVal val="#ppt_h"/>
                                          </p:val>
                                        </p:tav>
                                      </p:tavLst>
                                    </p:anim>
                                    <p:animEffect transition="in" filter="fade">
                                      <p:cBhvr>
                                        <p:cTn id="62" dur="1000"/>
                                        <p:tgtEl>
                                          <p:spTgt spid="2">
                                            <p:graphicEl>
                                              <a:dgm id="{BCEB56BE-226C-4DE7-A7D8-48EA767BDA30}"/>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2">
                                            <p:graphicEl>
                                              <a:dgm id="{99279510-B0B4-48F0-9B71-D806844C41FB}"/>
                                            </p:graphicEl>
                                          </p:spTgt>
                                        </p:tgtEl>
                                        <p:attrNameLst>
                                          <p:attrName>style.visibility</p:attrName>
                                        </p:attrNameLst>
                                      </p:cBhvr>
                                      <p:to>
                                        <p:strVal val="visible"/>
                                      </p:to>
                                    </p:set>
                                    <p:anim calcmode="lin" valueType="num">
                                      <p:cBhvr>
                                        <p:cTn id="67" dur="1000" fill="hold"/>
                                        <p:tgtEl>
                                          <p:spTgt spid="2">
                                            <p:graphicEl>
                                              <a:dgm id="{99279510-B0B4-48F0-9B71-D806844C41FB}"/>
                                            </p:graphicEl>
                                          </p:spTgt>
                                        </p:tgtEl>
                                        <p:attrNameLst>
                                          <p:attrName>ppt_w</p:attrName>
                                        </p:attrNameLst>
                                      </p:cBhvr>
                                      <p:tavLst>
                                        <p:tav tm="0">
                                          <p:val>
                                            <p:strVal val="#ppt_w*0.70"/>
                                          </p:val>
                                        </p:tav>
                                        <p:tav tm="100000">
                                          <p:val>
                                            <p:strVal val="#ppt_w"/>
                                          </p:val>
                                        </p:tav>
                                      </p:tavLst>
                                    </p:anim>
                                    <p:anim calcmode="lin" valueType="num">
                                      <p:cBhvr>
                                        <p:cTn id="68" dur="1000" fill="hold"/>
                                        <p:tgtEl>
                                          <p:spTgt spid="2">
                                            <p:graphicEl>
                                              <a:dgm id="{99279510-B0B4-48F0-9B71-D806844C41FB}"/>
                                            </p:graphicEl>
                                          </p:spTgt>
                                        </p:tgtEl>
                                        <p:attrNameLst>
                                          <p:attrName>ppt_h</p:attrName>
                                        </p:attrNameLst>
                                      </p:cBhvr>
                                      <p:tavLst>
                                        <p:tav tm="0">
                                          <p:val>
                                            <p:strVal val="#ppt_h"/>
                                          </p:val>
                                        </p:tav>
                                        <p:tav tm="100000">
                                          <p:val>
                                            <p:strVal val="#ppt_h"/>
                                          </p:val>
                                        </p:tav>
                                      </p:tavLst>
                                    </p:anim>
                                    <p:animEffect transition="in" filter="fade">
                                      <p:cBhvr>
                                        <p:cTn id="69" dur="1000"/>
                                        <p:tgtEl>
                                          <p:spTgt spid="2">
                                            <p:graphicEl>
                                              <a:dgm id="{99279510-B0B4-48F0-9B71-D806844C41FB}"/>
                                            </p:graphicEl>
                                          </p:spTgt>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
                                            <p:graphicEl>
                                              <a:dgm id="{541DBF82-2A93-439C-B70E-FCC34D4AE960}"/>
                                            </p:graphicEl>
                                          </p:spTgt>
                                        </p:tgtEl>
                                        <p:attrNameLst>
                                          <p:attrName>style.visibility</p:attrName>
                                        </p:attrNameLst>
                                      </p:cBhvr>
                                      <p:to>
                                        <p:strVal val="visible"/>
                                      </p:to>
                                    </p:set>
                                    <p:anim calcmode="lin" valueType="num">
                                      <p:cBhvr>
                                        <p:cTn id="72" dur="1000" fill="hold"/>
                                        <p:tgtEl>
                                          <p:spTgt spid="2">
                                            <p:graphicEl>
                                              <a:dgm id="{541DBF82-2A93-439C-B70E-FCC34D4AE960}"/>
                                            </p:graphicEl>
                                          </p:spTgt>
                                        </p:tgtEl>
                                        <p:attrNameLst>
                                          <p:attrName>ppt_w</p:attrName>
                                        </p:attrNameLst>
                                      </p:cBhvr>
                                      <p:tavLst>
                                        <p:tav tm="0">
                                          <p:val>
                                            <p:strVal val="#ppt_w*0.70"/>
                                          </p:val>
                                        </p:tav>
                                        <p:tav tm="100000">
                                          <p:val>
                                            <p:strVal val="#ppt_w"/>
                                          </p:val>
                                        </p:tav>
                                      </p:tavLst>
                                    </p:anim>
                                    <p:anim calcmode="lin" valueType="num">
                                      <p:cBhvr>
                                        <p:cTn id="73" dur="1000" fill="hold"/>
                                        <p:tgtEl>
                                          <p:spTgt spid="2">
                                            <p:graphicEl>
                                              <a:dgm id="{541DBF82-2A93-439C-B70E-FCC34D4AE960}"/>
                                            </p:graphicEl>
                                          </p:spTgt>
                                        </p:tgtEl>
                                        <p:attrNameLst>
                                          <p:attrName>ppt_h</p:attrName>
                                        </p:attrNameLst>
                                      </p:cBhvr>
                                      <p:tavLst>
                                        <p:tav tm="0">
                                          <p:val>
                                            <p:strVal val="#ppt_h"/>
                                          </p:val>
                                        </p:tav>
                                        <p:tav tm="100000">
                                          <p:val>
                                            <p:strVal val="#ppt_h"/>
                                          </p:val>
                                        </p:tav>
                                      </p:tavLst>
                                    </p:anim>
                                    <p:animEffect transition="in" filter="fade">
                                      <p:cBhvr>
                                        <p:cTn id="74" dur="1000"/>
                                        <p:tgtEl>
                                          <p:spTgt spid="2">
                                            <p:graphicEl>
                                              <a:dgm id="{541DBF82-2A93-439C-B70E-FCC34D4AE960}"/>
                                            </p:graphicEl>
                                          </p:spTgt>
                                        </p:tgtEl>
                                      </p:cBhvr>
                                    </p:animEffect>
                                  </p:childTnLst>
                                </p:cTn>
                              </p:par>
                            </p:childTnLst>
                          </p:cTn>
                        </p:par>
                      </p:childTnLst>
                    </p:cTn>
                  </p:par>
                  <p:par>
                    <p:cTn id="75" fill="hold">
                      <p:stCondLst>
                        <p:cond delay="indefinite"/>
                      </p:stCondLst>
                      <p:childTnLst>
                        <p:par>
                          <p:cTn id="76" fill="hold">
                            <p:stCondLst>
                              <p:cond delay="0"/>
                            </p:stCondLst>
                            <p:childTnLst>
                              <p:par>
                                <p:cTn id="77" presetID="55" presetClass="entr" presetSubtype="0" fill="hold" grpId="0" nodeType="clickEffect">
                                  <p:stCondLst>
                                    <p:cond delay="0"/>
                                  </p:stCondLst>
                                  <p:childTnLst>
                                    <p:set>
                                      <p:cBhvr>
                                        <p:cTn id="78" dur="1" fill="hold">
                                          <p:stCondLst>
                                            <p:cond delay="0"/>
                                          </p:stCondLst>
                                        </p:cTn>
                                        <p:tgtEl>
                                          <p:spTgt spid="2">
                                            <p:graphicEl>
                                              <a:dgm id="{C0EC0601-A736-42F7-80CA-9AB04F655540}"/>
                                            </p:graphicEl>
                                          </p:spTgt>
                                        </p:tgtEl>
                                        <p:attrNameLst>
                                          <p:attrName>style.visibility</p:attrName>
                                        </p:attrNameLst>
                                      </p:cBhvr>
                                      <p:to>
                                        <p:strVal val="visible"/>
                                      </p:to>
                                    </p:set>
                                    <p:anim calcmode="lin" valueType="num">
                                      <p:cBhvr>
                                        <p:cTn id="79" dur="1000" fill="hold"/>
                                        <p:tgtEl>
                                          <p:spTgt spid="2">
                                            <p:graphicEl>
                                              <a:dgm id="{C0EC0601-A736-42F7-80CA-9AB04F655540}"/>
                                            </p:graphicEl>
                                          </p:spTgt>
                                        </p:tgtEl>
                                        <p:attrNameLst>
                                          <p:attrName>ppt_w</p:attrName>
                                        </p:attrNameLst>
                                      </p:cBhvr>
                                      <p:tavLst>
                                        <p:tav tm="0">
                                          <p:val>
                                            <p:strVal val="#ppt_w*0.70"/>
                                          </p:val>
                                        </p:tav>
                                        <p:tav tm="100000">
                                          <p:val>
                                            <p:strVal val="#ppt_w"/>
                                          </p:val>
                                        </p:tav>
                                      </p:tavLst>
                                    </p:anim>
                                    <p:anim calcmode="lin" valueType="num">
                                      <p:cBhvr>
                                        <p:cTn id="80" dur="1000" fill="hold"/>
                                        <p:tgtEl>
                                          <p:spTgt spid="2">
                                            <p:graphicEl>
                                              <a:dgm id="{C0EC0601-A736-42F7-80CA-9AB04F655540}"/>
                                            </p:graphicEl>
                                          </p:spTgt>
                                        </p:tgtEl>
                                        <p:attrNameLst>
                                          <p:attrName>ppt_h</p:attrName>
                                        </p:attrNameLst>
                                      </p:cBhvr>
                                      <p:tavLst>
                                        <p:tav tm="0">
                                          <p:val>
                                            <p:strVal val="#ppt_h"/>
                                          </p:val>
                                        </p:tav>
                                        <p:tav tm="100000">
                                          <p:val>
                                            <p:strVal val="#ppt_h"/>
                                          </p:val>
                                        </p:tav>
                                      </p:tavLst>
                                    </p:anim>
                                    <p:animEffect transition="in" filter="fade">
                                      <p:cBhvr>
                                        <p:cTn id="81" dur="1000"/>
                                        <p:tgtEl>
                                          <p:spTgt spid="2">
                                            <p:graphicEl>
                                              <a:dgm id="{C0EC0601-A736-42F7-80CA-9AB04F655540}"/>
                                            </p:graphicEl>
                                          </p:spTgt>
                                        </p:tgtEl>
                                      </p:cBhvr>
                                    </p:animEffect>
                                  </p:childTnLst>
                                </p:cTn>
                              </p:par>
                              <p:par>
                                <p:cTn id="82" presetID="55" presetClass="entr" presetSubtype="0" fill="hold" grpId="0" nodeType="withEffect">
                                  <p:stCondLst>
                                    <p:cond delay="0"/>
                                  </p:stCondLst>
                                  <p:childTnLst>
                                    <p:set>
                                      <p:cBhvr>
                                        <p:cTn id="83" dur="1" fill="hold">
                                          <p:stCondLst>
                                            <p:cond delay="0"/>
                                          </p:stCondLst>
                                        </p:cTn>
                                        <p:tgtEl>
                                          <p:spTgt spid="2">
                                            <p:graphicEl>
                                              <a:dgm id="{0BEFF1EA-7729-4798-AA43-5214605145C0}"/>
                                            </p:graphicEl>
                                          </p:spTgt>
                                        </p:tgtEl>
                                        <p:attrNameLst>
                                          <p:attrName>style.visibility</p:attrName>
                                        </p:attrNameLst>
                                      </p:cBhvr>
                                      <p:to>
                                        <p:strVal val="visible"/>
                                      </p:to>
                                    </p:set>
                                    <p:anim calcmode="lin" valueType="num">
                                      <p:cBhvr>
                                        <p:cTn id="84" dur="1000" fill="hold"/>
                                        <p:tgtEl>
                                          <p:spTgt spid="2">
                                            <p:graphicEl>
                                              <a:dgm id="{0BEFF1EA-7729-4798-AA43-5214605145C0}"/>
                                            </p:graphicEl>
                                          </p:spTgt>
                                        </p:tgtEl>
                                        <p:attrNameLst>
                                          <p:attrName>ppt_w</p:attrName>
                                        </p:attrNameLst>
                                      </p:cBhvr>
                                      <p:tavLst>
                                        <p:tav tm="0">
                                          <p:val>
                                            <p:strVal val="#ppt_w*0.70"/>
                                          </p:val>
                                        </p:tav>
                                        <p:tav tm="100000">
                                          <p:val>
                                            <p:strVal val="#ppt_w"/>
                                          </p:val>
                                        </p:tav>
                                      </p:tavLst>
                                    </p:anim>
                                    <p:anim calcmode="lin" valueType="num">
                                      <p:cBhvr>
                                        <p:cTn id="85" dur="1000" fill="hold"/>
                                        <p:tgtEl>
                                          <p:spTgt spid="2">
                                            <p:graphicEl>
                                              <a:dgm id="{0BEFF1EA-7729-4798-AA43-5214605145C0}"/>
                                            </p:graphicEl>
                                          </p:spTgt>
                                        </p:tgtEl>
                                        <p:attrNameLst>
                                          <p:attrName>ppt_h</p:attrName>
                                        </p:attrNameLst>
                                      </p:cBhvr>
                                      <p:tavLst>
                                        <p:tav tm="0">
                                          <p:val>
                                            <p:strVal val="#ppt_h"/>
                                          </p:val>
                                        </p:tav>
                                        <p:tav tm="100000">
                                          <p:val>
                                            <p:strVal val="#ppt_h"/>
                                          </p:val>
                                        </p:tav>
                                      </p:tavLst>
                                    </p:anim>
                                    <p:animEffect transition="in" filter="fade">
                                      <p:cBhvr>
                                        <p:cTn id="86" dur="1000"/>
                                        <p:tgtEl>
                                          <p:spTgt spid="2">
                                            <p:graphicEl>
                                              <a:dgm id="{0BEFF1EA-7729-4798-AA43-5214605145C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smtClean="0"/>
              <a:t>Starter</a:t>
            </a:r>
            <a:endParaRPr lang="en-US" altLang="en-US" smtClean="0"/>
          </a:p>
        </p:txBody>
      </p:sp>
      <p:sp>
        <p:nvSpPr>
          <p:cNvPr id="115715" name="Rectangle 3"/>
          <p:cNvSpPr>
            <a:spLocks noGrp="1" noChangeArrowheads="1"/>
          </p:cNvSpPr>
          <p:nvPr>
            <p:ph type="body" idx="1"/>
          </p:nvPr>
        </p:nvSpPr>
        <p:spPr>
          <a:xfrm>
            <a:off x="457200" y="1989138"/>
            <a:ext cx="2819400" cy="4137025"/>
          </a:xfrm>
        </p:spPr>
        <p:txBody>
          <a:bodyPr/>
          <a:lstStyle/>
          <a:p>
            <a:pPr eaLnBrk="1" hangingPunct="1"/>
            <a:r>
              <a:rPr lang="en-GB" altLang="en-US" sz="2000" smtClean="0"/>
              <a:t>What do you understand by the terms </a:t>
            </a:r>
            <a:r>
              <a:rPr lang="en-GB" altLang="en-US" sz="2000" b="1" smtClean="0"/>
              <a:t>casting</a:t>
            </a:r>
            <a:r>
              <a:rPr lang="en-GB" altLang="en-US" sz="2000" smtClean="0"/>
              <a:t> and </a:t>
            </a:r>
            <a:r>
              <a:rPr lang="en-GB" altLang="en-US" sz="2000" b="1" smtClean="0"/>
              <a:t>moulding</a:t>
            </a:r>
            <a:r>
              <a:rPr lang="en-GB" altLang="en-US" sz="2000" smtClean="0"/>
              <a:t>?</a:t>
            </a:r>
          </a:p>
          <a:p>
            <a:r>
              <a:rPr lang="en-GB" altLang="en-US" sz="2000" smtClean="0"/>
              <a:t>How many different forms of casting and moulding can you name?</a:t>
            </a:r>
          </a:p>
          <a:p>
            <a:endParaRPr lang="en-US" altLang="en-US" sz="2000" smtClean="0"/>
          </a:p>
        </p:txBody>
      </p:sp>
      <p:pic>
        <p:nvPicPr>
          <p:cNvPr id="115717" name="Picture 5" descr="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375" y="2133600"/>
            <a:ext cx="5162550" cy="345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15717"/>
                                        </p:tgtEl>
                                        <p:attrNameLst>
                                          <p:attrName>style.visibility</p:attrName>
                                        </p:attrNameLst>
                                      </p:cBhvr>
                                      <p:to>
                                        <p:strVal val="visible"/>
                                      </p:to>
                                    </p:set>
                                    <p:anim calcmode="lin" valueType="num">
                                      <p:cBhvr>
                                        <p:cTn id="7" dur="1000" fill="hold"/>
                                        <p:tgtEl>
                                          <p:spTgt spid="115717"/>
                                        </p:tgtEl>
                                        <p:attrNameLst>
                                          <p:attrName>ppt_x</p:attrName>
                                        </p:attrNameLst>
                                      </p:cBhvr>
                                      <p:tavLst>
                                        <p:tav tm="0">
                                          <p:val>
                                            <p:strVal val="#ppt_x-.2"/>
                                          </p:val>
                                        </p:tav>
                                        <p:tav tm="100000">
                                          <p:val>
                                            <p:strVal val="#ppt_x"/>
                                          </p:val>
                                        </p:tav>
                                      </p:tavLst>
                                    </p:anim>
                                    <p:anim calcmode="lin" valueType="num">
                                      <p:cBhvr>
                                        <p:cTn id="8" dur="1000" fill="hold"/>
                                        <p:tgtEl>
                                          <p:spTgt spid="1157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1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57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57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altLang="en-US" smtClean="0"/>
              <a:t>Extrusion (1)</a:t>
            </a:r>
            <a:endParaRPr lang="en-US" altLang="en-US" smtClean="0"/>
          </a:p>
        </p:txBody>
      </p:sp>
      <p:sp>
        <p:nvSpPr>
          <p:cNvPr id="140291" name="Rectangle 3"/>
          <p:cNvSpPr>
            <a:spLocks noGrp="1" noChangeArrowheads="1"/>
          </p:cNvSpPr>
          <p:nvPr>
            <p:ph type="body" idx="1"/>
          </p:nvPr>
        </p:nvSpPr>
        <p:spPr/>
        <p:txBody>
          <a:bodyPr/>
          <a:lstStyle/>
          <a:p>
            <a:pPr eaLnBrk="1" hangingPunct="1"/>
            <a:r>
              <a:rPr lang="en-GB" altLang="en-US" sz="2000" smtClean="0"/>
              <a:t>Extrusion is the term used to describe the process of forcing a material through a die to produce both solid and hollow shapes.</a:t>
            </a:r>
          </a:p>
          <a:p>
            <a:pPr eaLnBrk="1" hangingPunct="1"/>
            <a:r>
              <a:rPr lang="en-GB" altLang="en-US" sz="2000" smtClean="0"/>
              <a:t>The principle of extrusion is similar to the way toothpaste is squeezed from a tube. </a:t>
            </a:r>
          </a:p>
          <a:p>
            <a:pPr eaLnBrk="1" hangingPunct="1"/>
            <a:r>
              <a:rPr lang="en-GB" altLang="en-US" sz="2000" smtClean="0"/>
              <a:t>Extrusion can be used to form metals, plastics and woodcrete.</a:t>
            </a:r>
          </a:p>
          <a:p>
            <a:pPr eaLnBrk="1" hangingPunct="1"/>
            <a:r>
              <a:rPr lang="en-GB" altLang="en-US" sz="2000" smtClean="0"/>
              <a:t>Commonly used materials include aluminium, ABS, acrylic, PVC, polycarbonate, polypropylene, HIPS, polystyrene and polyurethane.</a:t>
            </a:r>
            <a:endParaRPr lang="en-US" altLang="en-US" sz="2000" smtClean="0"/>
          </a:p>
        </p:txBody>
      </p:sp>
      <p:sp>
        <p:nvSpPr>
          <p:cNvPr id="337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2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02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029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0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GB" altLang="en-US" smtClean="0"/>
              <a:t>Extrusion (2)</a:t>
            </a:r>
            <a:endParaRPr lang="en-US" altLang="en-US" smtClean="0"/>
          </a:p>
        </p:txBody>
      </p:sp>
      <p:sp>
        <p:nvSpPr>
          <p:cNvPr id="141315" name="Rectangle 3"/>
          <p:cNvSpPr>
            <a:spLocks noGrp="1" noChangeArrowheads="1"/>
          </p:cNvSpPr>
          <p:nvPr>
            <p:ph type="body" idx="1"/>
          </p:nvPr>
        </p:nvSpPr>
        <p:spPr>
          <a:xfrm>
            <a:off x="457200" y="1989138"/>
            <a:ext cx="4762500" cy="4137025"/>
          </a:xfrm>
        </p:spPr>
        <p:txBody>
          <a:bodyPr/>
          <a:lstStyle/>
          <a:p>
            <a:pPr eaLnBrk="1" hangingPunct="1"/>
            <a:r>
              <a:rPr lang="en-GB" altLang="en-US" sz="2000" smtClean="0"/>
              <a:t>Extrusion is a continuous process, producing sections at between 6 and 60 metres per minute, depending on the thickness of the section being extruded.</a:t>
            </a:r>
          </a:p>
          <a:p>
            <a:pPr eaLnBrk="1" hangingPunct="1"/>
            <a:r>
              <a:rPr lang="en-GB" altLang="en-US" sz="2000" smtClean="0"/>
              <a:t>For example, the external sheathing around electric cables is extruded around the cable as it is passed through the centre of the die.</a:t>
            </a:r>
          </a:p>
          <a:p>
            <a:pPr eaLnBrk="1" hangingPunct="1"/>
            <a:r>
              <a:rPr lang="en-GB" altLang="en-US" sz="2000" smtClean="0"/>
              <a:t>Extruded sections can be designed to interlock mechanically, e.g. electric trunking and UPVC window frames.</a:t>
            </a:r>
          </a:p>
          <a:p>
            <a:endParaRPr lang="en-US" altLang="en-US" sz="2000" smtClean="0"/>
          </a:p>
        </p:txBody>
      </p:sp>
      <p:pic>
        <p:nvPicPr>
          <p:cNvPr id="141316" name="Picture 4" descr="finished-profi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2349500"/>
            <a:ext cx="3360738"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41316"/>
                                        </p:tgtEl>
                                        <p:attrNameLst>
                                          <p:attrName>style.visibility</p:attrName>
                                        </p:attrNameLst>
                                      </p:cBhvr>
                                      <p:to>
                                        <p:strVal val="visible"/>
                                      </p:to>
                                    </p:set>
                                    <p:anim calcmode="lin" valueType="num">
                                      <p:cBhvr>
                                        <p:cTn id="7" dur="1000" fill="hold"/>
                                        <p:tgtEl>
                                          <p:spTgt spid="141316"/>
                                        </p:tgtEl>
                                        <p:attrNameLst>
                                          <p:attrName>ppt_x</p:attrName>
                                        </p:attrNameLst>
                                      </p:cBhvr>
                                      <p:tavLst>
                                        <p:tav tm="0">
                                          <p:val>
                                            <p:strVal val="#ppt_x-.2"/>
                                          </p:val>
                                        </p:tav>
                                        <p:tav tm="100000">
                                          <p:val>
                                            <p:strVal val="#ppt_x"/>
                                          </p:val>
                                        </p:tav>
                                      </p:tavLst>
                                    </p:anim>
                                    <p:anim calcmode="lin" valueType="num">
                                      <p:cBhvr>
                                        <p:cTn id="8" dur="1000" fill="hold"/>
                                        <p:tgtEl>
                                          <p:spTgt spid="14131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131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131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1315">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13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ltLang="en-US" smtClean="0"/>
              <a:t>Extrusion (3)</a:t>
            </a:r>
            <a:endParaRPr lang="en-US" altLang="en-US" smtClean="0"/>
          </a:p>
        </p:txBody>
      </p:sp>
      <p:sp>
        <p:nvSpPr>
          <p:cNvPr id="142339" name="Rectangle 3"/>
          <p:cNvSpPr>
            <a:spLocks noGrp="1" noChangeArrowheads="1"/>
          </p:cNvSpPr>
          <p:nvPr>
            <p:ph type="body" idx="1"/>
          </p:nvPr>
        </p:nvSpPr>
        <p:spPr>
          <a:xfrm>
            <a:off x="457200" y="1989138"/>
            <a:ext cx="4906963" cy="4137025"/>
          </a:xfrm>
        </p:spPr>
        <p:txBody>
          <a:bodyPr/>
          <a:lstStyle/>
          <a:p>
            <a:pPr eaLnBrk="1" hangingPunct="1">
              <a:buFontTx/>
              <a:buNone/>
            </a:pPr>
            <a:r>
              <a:rPr lang="en-GB" altLang="en-US" sz="1900" b="1" smtClean="0"/>
              <a:t>Extruding plastics</a:t>
            </a:r>
          </a:p>
          <a:p>
            <a:pPr eaLnBrk="1" hangingPunct="1"/>
            <a:r>
              <a:rPr lang="en-GB" altLang="en-US" sz="1900" smtClean="0"/>
              <a:t>Thermoplastic granules are fed from a hopper into the chamber, where they are fed along the barrel by an archimedes screw.</a:t>
            </a:r>
          </a:p>
          <a:p>
            <a:pPr eaLnBrk="1" hangingPunct="1"/>
            <a:r>
              <a:rPr lang="en-GB" altLang="en-US" sz="1900" smtClean="0"/>
              <a:t>As the granules pass along the barrel they are heated and become plasticized (liquid). </a:t>
            </a:r>
          </a:p>
          <a:p>
            <a:pPr eaLnBrk="1" hangingPunct="1"/>
            <a:r>
              <a:rPr lang="en-GB" altLang="en-US" sz="1900" smtClean="0"/>
              <a:t>The plasticized material is then forced through a die to form the section being manufactured. </a:t>
            </a:r>
          </a:p>
          <a:p>
            <a:pPr eaLnBrk="1" hangingPunct="1"/>
            <a:r>
              <a:rPr lang="en-GB" altLang="en-US" sz="1900" smtClean="0"/>
              <a:t>The extruded section is cut to stock lengths for storage and transportation.</a:t>
            </a:r>
            <a:endParaRPr lang="en-US" altLang="en-US" sz="1900" smtClean="0"/>
          </a:p>
        </p:txBody>
      </p:sp>
      <p:sp>
        <p:nvSpPr>
          <p:cNvPr id="3584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42342" name="Picture 6" descr="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163" y="2708275"/>
            <a:ext cx="3529012"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42342"/>
                                        </p:tgtEl>
                                        <p:attrNameLst>
                                          <p:attrName>style.visibility</p:attrName>
                                        </p:attrNameLst>
                                      </p:cBhvr>
                                      <p:to>
                                        <p:strVal val="visible"/>
                                      </p:to>
                                    </p:set>
                                    <p:anim calcmode="lin" valueType="num">
                                      <p:cBhvr>
                                        <p:cTn id="7" dur="1000" fill="hold"/>
                                        <p:tgtEl>
                                          <p:spTgt spid="142342"/>
                                        </p:tgtEl>
                                        <p:attrNameLst>
                                          <p:attrName>ppt_x</p:attrName>
                                        </p:attrNameLst>
                                      </p:cBhvr>
                                      <p:tavLst>
                                        <p:tav tm="0">
                                          <p:val>
                                            <p:strVal val="#ppt_x-.2"/>
                                          </p:val>
                                        </p:tav>
                                        <p:tav tm="100000">
                                          <p:val>
                                            <p:strVal val="#ppt_x"/>
                                          </p:val>
                                        </p:tav>
                                      </p:tavLst>
                                    </p:anim>
                                    <p:anim calcmode="lin" valueType="num">
                                      <p:cBhvr>
                                        <p:cTn id="8" dur="1000" fill="hold"/>
                                        <p:tgtEl>
                                          <p:spTgt spid="14234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234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233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233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233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42339">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23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GB" altLang="en-US" smtClean="0"/>
              <a:t>Injection moulding (1)</a:t>
            </a:r>
            <a:endParaRPr lang="en-US" altLang="en-US" smtClean="0"/>
          </a:p>
        </p:txBody>
      </p:sp>
      <p:sp>
        <p:nvSpPr>
          <p:cNvPr id="143363" name="Rectangle 3"/>
          <p:cNvSpPr>
            <a:spLocks noGrp="1" noChangeArrowheads="1"/>
          </p:cNvSpPr>
          <p:nvPr>
            <p:ph type="body" idx="1"/>
          </p:nvPr>
        </p:nvSpPr>
        <p:spPr>
          <a:xfrm>
            <a:off x="457200" y="1989138"/>
            <a:ext cx="4402138" cy="4137025"/>
          </a:xfrm>
        </p:spPr>
        <p:txBody>
          <a:bodyPr/>
          <a:lstStyle/>
          <a:p>
            <a:pPr eaLnBrk="1" hangingPunct="1"/>
            <a:r>
              <a:rPr lang="en-GB" altLang="en-US" sz="2000" smtClean="0"/>
              <a:t>Injection moulding is similar to extrusion, but the archimedes screw is replaced by a plunger that injects a shot of molten plastic into a mould.</a:t>
            </a:r>
          </a:p>
          <a:p>
            <a:pPr eaLnBrk="1" hangingPunct="1"/>
            <a:r>
              <a:rPr lang="en-GB" altLang="en-US" sz="2000" smtClean="0"/>
              <a:t>It is the equivalent of die casting in metal.</a:t>
            </a:r>
          </a:p>
          <a:p>
            <a:pPr eaLnBrk="1" hangingPunct="1"/>
            <a:r>
              <a:rPr lang="en-GB" altLang="en-US" sz="2000" smtClean="0"/>
              <a:t>Injection-moulded products have a high level of finish and detail on both the internal and external surfaces.</a:t>
            </a:r>
            <a:endParaRPr lang="en-US" altLang="en-US" sz="2000" smtClean="0"/>
          </a:p>
        </p:txBody>
      </p:sp>
      <p:sp>
        <p:nvSpPr>
          <p:cNvPr id="3686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43366" name="Picture 6" descr="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525" y="1700213"/>
            <a:ext cx="2925763"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43366"/>
                                        </p:tgtEl>
                                        <p:attrNameLst>
                                          <p:attrName>style.visibility</p:attrName>
                                        </p:attrNameLst>
                                      </p:cBhvr>
                                      <p:to>
                                        <p:strVal val="visible"/>
                                      </p:to>
                                    </p:set>
                                    <p:animEffect transition="in" filter="fade">
                                      <p:cBhvr>
                                        <p:cTn id="7" dur="1000"/>
                                        <p:tgtEl>
                                          <p:spTgt spid="143366"/>
                                        </p:tgtEl>
                                      </p:cBhvr>
                                    </p:animEffect>
                                    <p:anim calcmode="lin" valueType="num">
                                      <p:cBhvr>
                                        <p:cTn id="8" dur="1000" fill="hold"/>
                                        <p:tgtEl>
                                          <p:spTgt spid="143366"/>
                                        </p:tgtEl>
                                        <p:attrNameLst>
                                          <p:attrName>ppt_x</p:attrName>
                                        </p:attrNameLst>
                                      </p:cBhvr>
                                      <p:tavLst>
                                        <p:tav tm="0">
                                          <p:val>
                                            <p:strVal val="#ppt_x"/>
                                          </p:val>
                                        </p:tav>
                                        <p:tav tm="100000">
                                          <p:val>
                                            <p:strVal val="#ppt_x"/>
                                          </p:val>
                                        </p:tav>
                                      </p:tavLst>
                                    </p:anim>
                                    <p:anim calcmode="lin" valueType="num">
                                      <p:cBhvr>
                                        <p:cTn id="9" dur="1000" fill="hold"/>
                                        <p:tgtEl>
                                          <p:spTgt spid="14336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3363">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3363">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33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GB" altLang="en-US" smtClean="0"/>
              <a:t>Injection moulding (2)</a:t>
            </a:r>
            <a:endParaRPr lang="en-US" altLang="en-US" smtClean="0"/>
          </a:p>
        </p:txBody>
      </p:sp>
      <p:sp>
        <p:nvSpPr>
          <p:cNvPr id="144387" name="Rectangle 3"/>
          <p:cNvSpPr>
            <a:spLocks noGrp="1" noChangeArrowheads="1"/>
          </p:cNvSpPr>
          <p:nvPr>
            <p:ph type="body" idx="1"/>
          </p:nvPr>
        </p:nvSpPr>
        <p:spPr>
          <a:xfrm>
            <a:off x="457200" y="1989138"/>
            <a:ext cx="4330700" cy="4137025"/>
          </a:xfrm>
        </p:spPr>
        <p:txBody>
          <a:bodyPr/>
          <a:lstStyle/>
          <a:p>
            <a:pPr eaLnBrk="1" hangingPunct="1"/>
            <a:r>
              <a:rPr lang="en-GB" altLang="en-US" sz="2000" smtClean="0"/>
              <a:t>The process is expensive to set up because of the high cost of producing the mould.</a:t>
            </a:r>
          </a:p>
          <a:p>
            <a:pPr eaLnBrk="1" hangingPunct="1"/>
            <a:r>
              <a:rPr lang="en-GB" altLang="en-US" sz="2000" smtClean="0"/>
              <a:t>However, once in production the unit cost per component in terms of material and labour is very low.</a:t>
            </a:r>
          </a:p>
          <a:p>
            <a:pPr eaLnBrk="1" hangingPunct="1"/>
            <a:r>
              <a:rPr lang="en-GB" altLang="en-US" sz="2000" smtClean="0"/>
              <a:t>Commonly used materials include ABS, acrylic, PVC, polycarbonate, polypropylene, HIPS and HDPE.</a:t>
            </a:r>
          </a:p>
          <a:p>
            <a:endParaRPr lang="en-US" altLang="en-US" sz="2000" smtClean="0"/>
          </a:p>
        </p:txBody>
      </p:sp>
      <p:sp>
        <p:nvSpPr>
          <p:cNvPr id="3789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37893" name="Picture 7" descr="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525" y="1700213"/>
            <a:ext cx="2925763"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43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4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smtClean="0"/>
              <a:t>Blow moulding (1)</a:t>
            </a:r>
            <a:endParaRPr lang="en-US" altLang="en-US" smtClean="0"/>
          </a:p>
        </p:txBody>
      </p:sp>
      <p:sp>
        <p:nvSpPr>
          <p:cNvPr id="145411" name="Rectangle 3"/>
          <p:cNvSpPr>
            <a:spLocks noGrp="1" noChangeArrowheads="1"/>
          </p:cNvSpPr>
          <p:nvPr>
            <p:ph type="body" idx="1"/>
          </p:nvPr>
        </p:nvSpPr>
        <p:spPr>
          <a:xfrm>
            <a:off x="457200" y="1989138"/>
            <a:ext cx="4402138" cy="4137025"/>
          </a:xfrm>
        </p:spPr>
        <p:txBody>
          <a:bodyPr/>
          <a:lstStyle/>
          <a:p>
            <a:pPr eaLnBrk="1" hangingPunct="1"/>
            <a:r>
              <a:rPr lang="en-GB" altLang="en-US" sz="2000" b="1" smtClean="0"/>
              <a:t>Extrusion blow moulding</a:t>
            </a:r>
            <a:r>
              <a:rPr lang="en-GB" altLang="en-US" sz="2000" smtClean="0"/>
              <a:t> begins in a similar way to extrusion.</a:t>
            </a:r>
          </a:p>
          <a:p>
            <a:pPr eaLnBrk="1" hangingPunct="1"/>
            <a:r>
              <a:rPr lang="en-GB" altLang="en-US" sz="2000" smtClean="0"/>
              <a:t>A tube of plastic is extruded between two halves of a mould.</a:t>
            </a:r>
          </a:p>
          <a:p>
            <a:pPr eaLnBrk="1" hangingPunct="1"/>
            <a:r>
              <a:rPr lang="en-GB" altLang="en-US" sz="2000" smtClean="0"/>
              <a:t>The mould then closes, sealing the base, and air is blown in to inflate the tube to the internal shape of the mould.</a:t>
            </a:r>
          </a:p>
          <a:p>
            <a:pPr eaLnBrk="1" hangingPunct="1"/>
            <a:r>
              <a:rPr lang="en-GB" altLang="en-US" sz="2000" smtClean="0"/>
              <a:t>Extrusion blow moulded products have a high level of finish and detail on both the internal and external surfaces.</a:t>
            </a:r>
          </a:p>
          <a:p>
            <a:endParaRPr lang="en-US" altLang="en-US" sz="2000" smtClean="0"/>
          </a:p>
        </p:txBody>
      </p:sp>
      <p:sp>
        <p:nvSpPr>
          <p:cNvPr id="3891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45414" name="Picture 6" descr="(A)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2492375"/>
            <a:ext cx="4105275" cy="291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45414"/>
                                        </p:tgtEl>
                                        <p:attrNameLst>
                                          <p:attrName>style.visibility</p:attrName>
                                        </p:attrNameLst>
                                      </p:cBhvr>
                                      <p:to>
                                        <p:strVal val="visible"/>
                                      </p:to>
                                    </p:set>
                                    <p:anim calcmode="lin" valueType="num">
                                      <p:cBhvr>
                                        <p:cTn id="7" dur="1000" fill="hold"/>
                                        <p:tgtEl>
                                          <p:spTgt spid="145414"/>
                                        </p:tgtEl>
                                        <p:attrNameLst>
                                          <p:attrName>ppt_x</p:attrName>
                                        </p:attrNameLst>
                                      </p:cBhvr>
                                      <p:tavLst>
                                        <p:tav tm="0">
                                          <p:val>
                                            <p:strVal val="#ppt_x-.2"/>
                                          </p:val>
                                        </p:tav>
                                        <p:tav tm="100000">
                                          <p:val>
                                            <p:strVal val="#ppt_x"/>
                                          </p:val>
                                        </p:tav>
                                      </p:tavLst>
                                    </p:anim>
                                    <p:anim calcmode="lin" valueType="num">
                                      <p:cBhvr>
                                        <p:cTn id="8" dur="1000" fill="hold"/>
                                        <p:tgtEl>
                                          <p:spTgt spid="14541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541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541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541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541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454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ltLang="en-US" smtClean="0"/>
              <a:t>Blow moulding (2)</a:t>
            </a:r>
            <a:endParaRPr lang="en-US" altLang="en-US" smtClean="0"/>
          </a:p>
        </p:txBody>
      </p:sp>
      <p:sp>
        <p:nvSpPr>
          <p:cNvPr id="146435" name="Rectangle 3"/>
          <p:cNvSpPr>
            <a:spLocks noGrp="1" noChangeArrowheads="1"/>
          </p:cNvSpPr>
          <p:nvPr>
            <p:ph type="body" idx="1"/>
          </p:nvPr>
        </p:nvSpPr>
        <p:spPr/>
        <p:txBody>
          <a:bodyPr/>
          <a:lstStyle/>
          <a:p>
            <a:pPr eaLnBrk="1" hangingPunct="1"/>
            <a:r>
              <a:rPr lang="en-GB" altLang="en-US" sz="2000" smtClean="0"/>
              <a:t>The process is expensive to set up because of the high cost of producing the mould.</a:t>
            </a:r>
          </a:p>
          <a:p>
            <a:pPr eaLnBrk="1" hangingPunct="1"/>
            <a:r>
              <a:rPr lang="en-GB" altLang="en-US" sz="2000" smtClean="0"/>
              <a:t>However, once in production the unit cost per component in terms of material and labour is very low.</a:t>
            </a:r>
          </a:p>
          <a:p>
            <a:pPr eaLnBrk="1" hangingPunct="1"/>
            <a:r>
              <a:rPr lang="en-GB" altLang="en-US" sz="2000" smtClean="0"/>
              <a:t>Commonly used materials include ABS, acrylic, PVC, PET, polypropylene, HIPS, LDPE and HDPE.</a:t>
            </a:r>
          </a:p>
          <a:p>
            <a:endParaRPr lang="en-US" altLang="en-US" sz="2000" smtClean="0"/>
          </a:p>
        </p:txBody>
      </p:sp>
      <p:sp>
        <p:nvSpPr>
          <p:cNvPr id="3994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64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64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64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altLang="en-US" smtClean="0"/>
              <a:t>Blow moulding (3)</a:t>
            </a:r>
            <a:endParaRPr lang="en-US" altLang="en-US" smtClean="0"/>
          </a:p>
        </p:txBody>
      </p:sp>
      <p:sp>
        <p:nvSpPr>
          <p:cNvPr id="147459" name="Rectangle 3"/>
          <p:cNvSpPr>
            <a:spLocks noGrp="1" noChangeArrowheads="1"/>
          </p:cNvSpPr>
          <p:nvPr>
            <p:ph type="body" idx="1"/>
          </p:nvPr>
        </p:nvSpPr>
        <p:spPr>
          <a:xfrm>
            <a:off x="457200" y="1989138"/>
            <a:ext cx="4114800" cy="4137025"/>
          </a:xfrm>
        </p:spPr>
        <p:txBody>
          <a:bodyPr/>
          <a:lstStyle/>
          <a:p>
            <a:pPr eaLnBrk="1" hangingPunct="1"/>
            <a:r>
              <a:rPr lang="en-GB" altLang="en-US" sz="2000" b="1" smtClean="0"/>
              <a:t>Film blow moulding</a:t>
            </a:r>
            <a:r>
              <a:rPr lang="en-GB" altLang="en-US" sz="2000" smtClean="0"/>
              <a:t> begins in a similar way to extrusion.</a:t>
            </a:r>
          </a:p>
          <a:p>
            <a:pPr eaLnBrk="1" hangingPunct="1"/>
            <a:r>
              <a:rPr lang="en-GB" altLang="en-US" sz="2000" smtClean="0"/>
              <a:t>A continuous tube of plastic is extruded and blown into an extremely large bubble, which can reach heights of 10m plus.</a:t>
            </a:r>
          </a:p>
          <a:p>
            <a:pPr eaLnBrk="1" hangingPunct="1"/>
            <a:r>
              <a:rPr lang="en-GB" altLang="en-US" sz="2000" smtClean="0"/>
              <a:t>The bubble, which is blown vertically, stretches the plastic into a thin film that, as it cools, is wound round a roller to produce long, wide sheets of plastic.</a:t>
            </a:r>
          </a:p>
          <a:p>
            <a:endParaRPr lang="en-US" altLang="en-US" sz="2000" smtClean="0"/>
          </a:p>
        </p:txBody>
      </p:sp>
      <p:pic>
        <p:nvPicPr>
          <p:cNvPr id="147460" name="Picture 4" descr="Blow-Molding_e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1341438"/>
            <a:ext cx="398145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47460"/>
                                        </p:tgtEl>
                                        <p:attrNameLst>
                                          <p:attrName>style.visibility</p:attrName>
                                        </p:attrNameLst>
                                      </p:cBhvr>
                                      <p:to>
                                        <p:strVal val="visible"/>
                                      </p:to>
                                    </p:set>
                                    <p:animEffect transition="in" filter="fade">
                                      <p:cBhvr>
                                        <p:cTn id="7" dur="1000"/>
                                        <p:tgtEl>
                                          <p:spTgt spid="147460"/>
                                        </p:tgtEl>
                                      </p:cBhvr>
                                    </p:animEffect>
                                    <p:anim calcmode="lin" valueType="num">
                                      <p:cBhvr>
                                        <p:cTn id="8" dur="1000" fill="hold"/>
                                        <p:tgtEl>
                                          <p:spTgt spid="147460"/>
                                        </p:tgtEl>
                                        <p:attrNameLst>
                                          <p:attrName>ppt_x</p:attrName>
                                        </p:attrNameLst>
                                      </p:cBhvr>
                                      <p:tavLst>
                                        <p:tav tm="0">
                                          <p:val>
                                            <p:strVal val="#ppt_x"/>
                                          </p:val>
                                        </p:tav>
                                        <p:tav tm="100000">
                                          <p:val>
                                            <p:strVal val="#ppt_x"/>
                                          </p:val>
                                        </p:tav>
                                      </p:tavLst>
                                    </p:anim>
                                    <p:anim calcmode="lin" valueType="num">
                                      <p:cBhvr>
                                        <p:cTn id="9" dur="1000" fill="hold"/>
                                        <p:tgtEl>
                                          <p:spTgt spid="14746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745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745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74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altLang="en-US" smtClean="0"/>
              <a:t>Blow moulding (4)</a:t>
            </a:r>
            <a:endParaRPr lang="en-US" altLang="en-US" smtClean="0"/>
          </a:p>
        </p:txBody>
      </p:sp>
      <p:sp>
        <p:nvSpPr>
          <p:cNvPr id="148483" name="Rectangle 3"/>
          <p:cNvSpPr>
            <a:spLocks noGrp="1" noChangeArrowheads="1"/>
          </p:cNvSpPr>
          <p:nvPr>
            <p:ph type="body" idx="1"/>
          </p:nvPr>
        </p:nvSpPr>
        <p:spPr/>
        <p:txBody>
          <a:bodyPr/>
          <a:lstStyle/>
          <a:p>
            <a:pPr eaLnBrk="1" hangingPunct="1"/>
            <a:r>
              <a:rPr lang="en-GB" altLang="en-US" sz="2000" smtClean="0"/>
              <a:t>The process is expensive to set up because of the high cost of equipment.</a:t>
            </a:r>
          </a:p>
          <a:p>
            <a:pPr eaLnBrk="1" hangingPunct="1"/>
            <a:r>
              <a:rPr lang="en-GB" altLang="en-US" sz="2000" smtClean="0"/>
              <a:t>However, once in production the unit cost per linear metre in terms of material and labour is very low.</a:t>
            </a:r>
          </a:p>
          <a:p>
            <a:pPr eaLnBrk="1" hangingPunct="1"/>
            <a:r>
              <a:rPr lang="en-GB" altLang="en-US" sz="2000" smtClean="0"/>
              <a:t>The most commonly used material is polythene.</a:t>
            </a:r>
          </a:p>
          <a:p>
            <a:endParaRPr lang="en-US" altLang="en-US" sz="2000" smtClean="0"/>
          </a:p>
        </p:txBody>
      </p:sp>
      <p:sp>
        <p:nvSpPr>
          <p:cNvPr id="4198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84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848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84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GB" altLang="en-US" smtClean="0"/>
              <a:t>Rotational moulding (1)</a:t>
            </a:r>
            <a:endParaRPr lang="en-US" altLang="en-US" smtClean="0"/>
          </a:p>
        </p:txBody>
      </p:sp>
      <p:sp>
        <p:nvSpPr>
          <p:cNvPr id="149507" name="Rectangle 3"/>
          <p:cNvSpPr>
            <a:spLocks noGrp="1" noChangeArrowheads="1"/>
          </p:cNvSpPr>
          <p:nvPr>
            <p:ph type="body" idx="1"/>
          </p:nvPr>
        </p:nvSpPr>
        <p:spPr/>
        <p:txBody>
          <a:bodyPr/>
          <a:lstStyle/>
          <a:p>
            <a:pPr eaLnBrk="1" hangingPunct="1"/>
            <a:r>
              <a:rPr lang="en-GB" altLang="en-US" sz="2000" smtClean="0"/>
              <a:t>Rotational moulding is a very flexible manufacturing process in terms of both the shape and the size of products that can be made.</a:t>
            </a:r>
          </a:p>
          <a:p>
            <a:pPr eaLnBrk="1" hangingPunct="1"/>
            <a:r>
              <a:rPr lang="en-GB" altLang="en-US" sz="2000" smtClean="0"/>
              <a:t>It is used to manufacture complex one-piece mouldings, from hand-held products such as dolls’ heads and footballs through to large storage tanks. </a:t>
            </a:r>
          </a:p>
          <a:p>
            <a:pPr eaLnBrk="1" hangingPunct="1"/>
            <a:r>
              <a:rPr lang="en-GB" altLang="en-US" sz="2000" smtClean="0"/>
              <a:t>Rotational moulding has significant economic advantages over other moulding processes, mainly because of the low tooling costs.</a:t>
            </a:r>
          </a:p>
          <a:p>
            <a:pPr eaLnBrk="1" hangingPunct="1"/>
            <a:r>
              <a:rPr lang="en-GB" altLang="en-US" sz="2000" smtClean="0"/>
              <a:t>This enables low-volume production runs to be carried out. </a:t>
            </a:r>
          </a:p>
          <a:p>
            <a:endParaRPr lang="en-US" altLang="en-US" sz="2000" smtClean="0"/>
          </a:p>
        </p:txBody>
      </p:sp>
      <p:sp>
        <p:nvSpPr>
          <p:cNvPr id="4301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9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95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950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95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7" name="Rectangle 2"/>
          <p:cNvSpPr>
            <a:spLocks noGrp="1" noChangeArrowheads="1"/>
          </p:cNvSpPr>
          <p:nvPr>
            <p:ph type="title"/>
          </p:nvPr>
        </p:nvSpPr>
        <p:spPr/>
        <p:txBody>
          <a:bodyPr/>
          <a:lstStyle/>
          <a:p>
            <a:r>
              <a:rPr lang="en-GB" altLang="en-US" smtClean="0"/>
              <a:t>Casting</a:t>
            </a:r>
            <a:endParaRPr lang="en-US" altLang="en-US" smtClean="0"/>
          </a:p>
        </p:txBody>
      </p:sp>
      <p:sp>
        <p:nvSpPr>
          <p:cNvPr id="116739" name="Rectangle 3"/>
          <p:cNvSpPr>
            <a:spLocks noGrp="1" noChangeArrowheads="1"/>
          </p:cNvSpPr>
          <p:nvPr>
            <p:ph type="body" idx="1"/>
          </p:nvPr>
        </p:nvSpPr>
        <p:spPr/>
        <p:txBody>
          <a:bodyPr/>
          <a:lstStyle/>
          <a:p>
            <a:r>
              <a:rPr lang="en-GB" altLang="en-US" sz="2000" b="1" smtClean="0"/>
              <a:t>Casting</a:t>
            </a:r>
            <a:r>
              <a:rPr lang="en-GB" altLang="en-US" sz="2000" smtClean="0"/>
              <a:t> is the term used to describe the pouring of molten metal and thermosetting plastic resins into moulds.</a:t>
            </a:r>
            <a:endParaRPr lang="en-US" altLang="en-US" sz="2000" smtClean="0"/>
          </a:p>
        </p:txBody>
      </p:sp>
      <p:graphicFrame>
        <p:nvGraphicFramePr>
          <p:cNvPr id="2" name="Diagram 1"/>
          <p:cNvGraphicFramePr/>
          <p:nvPr/>
        </p:nvGraphicFramePr>
        <p:xfrm>
          <a:off x="468313" y="3141663"/>
          <a:ext cx="7991475" cy="2916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39"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6739">
                                            <p:txEl>
                                              <p:pRg st="0" end="0"/>
                                            </p:txEl>
                                          </p:spTgt>
                                        </p:tgtEl>
                                        <p:attrNameLst>
                                          <p:attrName>style.visibility</p:attrName>
                                        </p:attrNameLst>
                                      </p:cBhvr>
                                      <p:to>
                                        <p:strVal val="visible"/>
                                      </p:to>
                                    </p:set>
                                  </p:childTnLst>
                                </p:cTn>
                              </p:par>
                            </p:childTnLst>
                          </p:cTn>
                        </p:par>
                        <p:par>
                          <p:cTn id="7" fill="hold" nodeType="afterGroup">
                            <p:stCondLst>
                              <p:cond delay="0"/>
                            </p:stCondLst>
                            <p:childTnLst>
                              <p:par>
                                <p:cTn id="8" presetID="55" presetClass="entr" presetSubtype="0" fill="hold" grpId="0" nodeType="afterEffect">
                                  <p:stCondLst>
                                    <p:cond delay="0"/>
                                  </p:stCondLst>
                                  <p:childTnLst>
                                    <p:set>
                                      <p:cBhvr>
                                        <p:cTn id="9" dur="1" fill="hold">
                                          <p:stCondLst>
                                            <p:cond delay="0"/>
                                          </p:stCondLst>
                                        </p:cTn>
                                        <p:tgtEl>
                                          <p:spTgt spid="2">
                                            <p:graphicEl>
                                              <a:dgm id="{280308CC-1B5F-4197-88E5-6933B79B370C}"/>
                                            </p:graphicEl>
                                          </p:spTgt>
                                        </p:tgtEl>
                                        <p:attrNameLst>
                                          <p:attrName>style.visibility</p:attrName>
                                        </p:attrNameLst>
                                      </p:cBhvr>
                                      <p:to>
                                        <p:strVal val="visible"/>
                                      </p:to>
                                    </p:set>
                                    <p:anim calcmode="lin" valueType="num">
                                      <p:cBhvr>
                                        <p:cTn id="10" dur="1000" fill="hold"/>
                                        <p:tgtEl>
                                          <p:spTgt spid="2">
                                            <p:graphicEl>
                                              <a:dgm id="{280308CC-1B5F-4197-88E5-6933B79B370C}"/>
                                            </p:graphicEl>
                                          </p:spTgt>
                                        </p:tgtEl>
                                        <p:attrNameLst>
                                          <p:attrName>ppt_w</p:attrName>
                                        </p:attrNameLst>
                                      </p:cBhvr>
                                      <p:tavLst>
                                        <p:tav tm="0">
                                          <p:val>
                                            <p:strVal val="#ppt_w*0.70"/>
                                          </p:val>
                                        </p:tav>
                                        <p:tav tm="100000">
                                          <p:val>
                                            <p:strVal val="#ppt_w"/>
                                          </p:val>
                                        </p:tav>
                                      </p:tavLst>
                                    </p:anim>
                                    <p:anim calcmode="lin" valueType="num">
                                      <p:cBhvr>
                                        <p:cTn id="11" dur="1000" fill="hold"/>
                                        <p:tgtEl>
                                          <p:spTgt spid="2">
                                            <p:graphicEl>
                                              <a:dgm id="{280308CC-1B5F-4197-88E5-6933B79B370C}"/>
                                            </p:graphicEl>
                                          </p:spTgt>
                                        </p:tgtEl>
                                        <p:attrNameLst>
                                          <p:attrName>ppt_h</p:attrName>
                                        </p:attrNameLst>
                                      </p:cBhvr>
                                      <p:tavLst>
                                        <p:tav tm="0">
                                          <p:val>
                                            <p:strVal val="#ppt_h"/>
                                          </p:val>
                                        </p:tav>
                                        <p:tav tm="100000">
                                          <p:val>
                                            <p:strVal val="#ppt_h"/>
                                          </p:val>
                                        </p:tav>
                                      </p:tavLst>
                                    </p:anim>
                                    <p:animEffect transition="in" filter="fade">
                                      <p:cBhvr>
                                        <p:cTn id="12" dur="1000"/>
                                        <p:tgtEl>
                                          <p:spTgt spid="2">
                                            <p:graphicEl>
                                              <a:dgm id="{280308CC-1B5F-4197-88E5-6933B79B370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2">
                                            <p:graphicEl>
                                              <a:dgm id="{736525B0-22B3-4068-A13B-72D2933B13BF}"/>
                                            </p:graphicEl>
                                          </p:spTgt>
                                        </p:tgtEl>
                                        <p:attrNameLst>
                                          <p:attrName>style.visibility</p:attrName>
                                        </p:attrNameLst>
                                      </p:cBhvr>
                                      <p:to>
                                        <p:strVal val="visible"/>
                                      </p:to>
                                    </p:set>
                                    <p:anim calcmode="lin" valueType="num">
                                      <p:cBhvr>
                                        <p:cTn id="17" dur="1000" fill="hold"/>
                                        <p:tgtEl>
                                          <p:spTgt spid="2">
                                            <p:graphicEl>
                                              <a:dgm id="{736525B0-22B3-4068-A13B-72D2933B13BF}"/>
                                            </p:graphicEl>
                                          </p:spTgt>
                                        </p:tgtEl>
                                        <p:attrNameLst>
                                          <p:attrName>ppt_w</p:attrName>
                                        </p:attrNameLst>
                                      </p:cBhvr>
                                      <p:tavLst>
                                        <p:tav tm="0">
                                          <p:val>
                                            <p:strVal val="#ppt_w*0.70"/>
                                          </p:val>
                                        </p:tav>
                                        <p:tav tm="100000">
                                          <p:val>
                                            <p:strVal val="#ppt_w"/>
                                          </p:val>
                                        </p:tav>
                                      </p:tavLst>
                                    </p:anim>
                                    <p:anim calcmode="lin" valueType="num">
                                      <p:cBhvr>
                                        <p:cTn id="18" dur="1000" fill="hold"/>
                                        <p:tgtEl>
                                          <p:spTgt spid="2">
                                            <p:graphicEl>
                                              <a:dgm id="{736525B0-22B3-4068-A13B-72D2933B13BF}"/>
                                            </p:graphicEl>
                                          </p:spTgt>
                                        </p:tgtEl>
                                        <p:attrNameLst>
                                          <p:attrName>ppt_h</p:attrName>
                                        </p:attrNameLst>
                                      </p:cBhvr>
                                      <p:tavLst>
                                        <p:tav tm="0">
                                          <p:val>
                                            <p:strVal val="#ppt_h"/>
                                          </p:val>
                                        </p:tav>
                                        <p:tav tm="100000">
                                          <p:val>
                                            <p:strVal val="#ppt_h"/>
                                          </p:val>
                                        </p:tav>
                                      </p:tavLst>
                                    </p:anim>
                                    <p:animEffect transition="in" filter="fade">
                                      <p:cBhvr>
                                        <p:cTn id="19" dur="1000"/>
                                        <p:tgtEl>
                                          <p:spTgt spid="2">
                                            <p:graphicEl>
                                              <a:dgm id="{736525B0-22B3-4068-A13B-72D2933B13BF}"/>
                                            </p:graphicEl>
                                          </p:spTgt>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
                                            <p:graphicEl>
                                              <a:dgm id="{93F4942E-5C09-4331-8407-C7DB907A566A}"/>
                                            </p:graphicEl>
                                          </p:spTgt>
                                        </p:tgtEl>
                                        <p:attrNameLst>
                                          <p:attrName>style.visibility</p:attrName>
                                        </p:attrNameLst>
                                      </p:cBhvr>
                                      <p:to>
                                        <p:strVal val="visible"/>
                                      </p:to>
                                    </p:set>
                                    <p:anim calcmode="lin" valueType="num">
                                      <p:cBhvr>
                                        <p:cTn id="22" dur="1000" fill="hold"/>
                                        <p:tgtEl>
                                          <p:spTgt spid="2">
                                            <p:graphicEl>
                                              <a:dgm id="{93F4942E-5C09-4331-8407-C7DB907A566A}"/>
                                            </p:graphicEl>
                                          </p:spTgt>
                                        </p:tgtEl>
                                        <p:attrNameLst>
                                          <p:attrName>ppt_w</p:attrName>
                                        </p:attrNameLst>
                                      </p:cBhvr>
                                      <p:tavLst>
                                        <p:tav tm="0">
                                          <p:val>
                                            <p:strVal val="#ppt_w*0.70"/>
                                          </p:val>
                                        </p:tav>
                                        <p:tav tm="100000">
                                          <p:val>
                                            <p:strVal val="#ppt_w"/>
                                          </p:val>
                                        </p:tav>
                                      </p:tavLst>
                                    </p:anim>
                                    <p:anim calcmode="lin" valueType="num">
                                      <p:cBhvr>
                                        <p:cTn id="23" dur="1000" fill="hold"/>
                                        <p:tgtEl>
                                          <p:spTgt spid="2">
                                            <p:graphicEl>
                                              <a:dgm id="{93F4942E-5C09-4331-8407-C7DB907A566A}"/>
                                            </p:graphicEl>
                                          </p:spTgt>
                                        </p:tgtEl>
                                        <p:attrNameLst>
                                          <p:attrName>ppt_h</p:attrName>
                                        </p:attrNameLst>
                                      </p:cBhvr>
                                      <p:tavLst>
                                        <p:tav tm="0">
                                          <p:val>
                                            <p:strVal val="#ppt_h"/>
                                          </p:val>
                                        </p:tav>
                                        <p:tav tm="100000">
                                          <p:val>
                                            <p:strVal val="#ppt_h"/>
                                          </p:val>
                                        </p:tav>
                                      </p:tavLst>
                                    </p:anim>
                                    <p:animEffect transition="in" filter="fade">
                                      <p:cBhvr>
                                        <p:cTn id="24" dur="1000"/>
                                        <p:tgtEl>
                                          <p:spTgt spid="2">
                                            <p:graphicEl>
                                              <a:dgm id="{93F4942E-5C09-4331-8407-C7DB907A566A}"/>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2">
                                            <p:graphicEl>
                                              <a:dgm id="{82B53AEB-ED45-41F3-B2FE-158A6DC014FE}"/>
                                            </p:graphicEl>
                                          </p:spTgt>
                                        </p:tgtEl>
                                        <p:attrNameLst>
                                          <p:attrName>style.visibility</p:attrName>
                                        </p:attrNameLst>
                                      </p:cBhvr>
                                      <p:to>
                                        <p:strVal val="visible"/>
                                      </p:to>
                                    </p:set>
                                    <p:anim calcmode="lin" valueType="num">
                                      <p:cBhvr>
                                        <p:cTn id="29" dur="1000" fill="hold"/>
                                        <p:tgtEl>
                                          <p:spTgt spid="2">
                                            <p:graphicEl>
                                              <a:dgm id="{82B53AEB-ED45-41F3-B2FE-158A6DC014FE}"/>
                                            </p:graphicEl>
                                          </p:spTgt>
                                        </p:tgtEl>
                                        <p:attrNameLst>
                                          <p:attrName>ppt_w</p:attrName>
                                        </p:attrNameLst>
                                      </p:cBhvr>
                                      <p:tavLst>
                                        <p:tav tm="0">
                                          <p:val>
                                            <p:strVal val="#ppt_w*0.70"/>
                                          </p:val>
                                        </p:tav>
                                        <p:tav tm="100000">
                                          <p:val>
                                            <p:strVal val="#ppt_w"/>
                                          </p:val>
                                        </p:tav>
                                      </p:tavLst>
                                    </p:anim>
                                    <p:anim calcmode="lin" valueType="num">
                                      <p:cBhvr>
                                        <p:cTn id="30" dur="1000" fill="hold"/>
                                        <p:tgtEl>
                                          <p:spTgt spid="2">
                                            <p:graphicEl>
                                              <a:dgm id="{82B53AEB-ED45-41F3-B2FE-158A6DC014FE}"/>
                                            </p:graphicEl>
                                          </p:spTgt>
                                        </p:tgtEl>
                                        <p:attrNameLst>
                                          <p:attrName>ppt_h</p:attrName>
                                        </p:attrNameLst>
                                      </p:cBhvr>
                                      <p:tavLst>
                                        <p:tav tm="0">
                                          <p:val>
                                            <p:strVal val="#ppt_h"/>
                                          </p:val>
                                        </p:tav>
                                        <p:tav tm="100000">
                                          <p:val>
                                            <p:strVal val="#ppt_h"/>
                                          </p:val>
                                        </p:tav>
                                      </p:tavLst>
                                    </p:anim>
                                    <p:animEffect transition="in" filter="fade">
                                      <p:cBhvr>
                                        <p:cTn id="31" dur="1000"/>
                                        <p:tgtEl>
                                          <p:spTgt spid="2">
                                            <p:graphicEl>
                                              <a:dgm id="{82B53AEB-ED45-41F3-B2FE-158A6DC014FE}"/>
                                            </p:graphicEl>
                                          </p:spTgt>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2">
                                            <p:graphicEl>
                                              <a:dgm id="{2DB0DB00-1C9E-48B1-929F-4D2D5F73BA8E}"/>
                                            </p:graphicEl>
                                          </p:spTgt>
                                        </p:tgtEl>
                                        <p:attrNameLst>
                                          <p:attrName>style.visibility</p:attrName>
                                        </p:attrNameLst>
                                      </p:cBhvr>
                                      <p:to>
                                        <p:strVal val="visible"/>
                                      </p:to>
                                    </p:set>
                                    <p:anim calcmode="lin" valueType="num">
                                      <p:cBhvr>
                                        <p:cTn id="34" dur="1000" fill="hold"/>
                                        <p:tgtEl>
                                          <p:spTgt spid="2">
                                            <p:graphicEl>
                                              <a:dgm id="{2DB0DB00-1C9E-48B1-929F-4D2D5F73BA8E}"/>
                                            </p:graphicEl>
                                          </p:spTgt>
                                        </p:tgtEl>
                                        <p:attrNameLst>
                                          <p:attrName>ppt_w</p:attrName>
                                        </p:attrNameLst>
                                      </p:cBhvr>
                                      <p:tavLst>
                                        <p:tav tm="0">
                                          <p:val>
                                            <p:strVal val="#ppt_w*0.70"/>
                                          </p:val>
                                        </p:tav>
                                        <p:tav tm="100000">
                                          <p:val>
                                            <p:strVal val="#ppt_w"/>
                                          </p:val>
                                        </p:tav>
                                      </p:tavLst>
                                    </p:anim>
                                    <p:anim calcmode="lin" valueType="num">
                                      <p:cBhvr>
                                        <p:cTn id="35" dur="1000" fill="hold"/>
                                        <p:tgtEl>
                                          <p:spTgt spid="2">
                                            <p:graphicEl>
                                              <a:dgm id="{2DB0DB00-1C9E-48B1-929F-4D2D5F73BA8E}"/>
                                            </p:graphicEl>
                                          </p:spTgt>
                                        </p:tgtEl>
                                        <p:attrNameLst>
                                          <p:attrName>ppt_h</p:attrName>
                                        </p:attrNameLst>
                                      </p:cBhvr>
                                      <p:tavLst>
                                        <p:tav tm="0">
                                          <p:val>
                                            <p:strVal val="#ppt_h"/>
                                          </p:val>
                                        </p:tav>
                                        <p:tav tm="100000">
                                          <p:val>
                                            <p:strVal val="#ppt_h"/>
                                          </p:val>
                                        </p:tav>
                                      </p:tavLst>
                                    </p:anim>
                                    <p:animEffect transition="in" filter="fade">
                                      <p:cBhvr>
                                        <p:cTn id="36" dur="1000"/>
                                        <p:tgtEl>
                                          <p:spTgt spid="2">
                                            <p:graphicEl>
                                              <a:dgm id="{2DB0DB00-1C9E-48B1-929F-4D2D5F73BA8E}"/>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2">
                                            <p:graphicEl>
                                              <a:dgm id="{31AD7B56-8CB4-4377-9DDB-05DD972EB954}"/>
                                            </p:graphicEl>
                                          </p:spTgt>
                                        </p:tgtEl>
                                        <p:attrNameLst>
                                          <p:attrName>style.visibility</p:attrName>
                                        </p:attrNameLst>
                                      </p:cBhvr>
                                      <p:to>
                                        <p:strVal val="visible"/>
                                      </p:to>
                                    </p:set>
                                    <p:anim calcmode="lin" valueType="num">
                                      <p:cBhvr>
                                        <p:cTn id="41" dur="1000" fill="hold"/>
                                        <p:tgtEl>
                                          <p:spTgt spid="2">
                                            <p:graphicEl>
                                              <a:dgm id="{31AD7B56-8CB4-4377-9DDB-05DD972EB954}"/>
                                            </p:graphicEl>
                                          </p:spTgt>
                                        </p:tgtEl>
                                        <p:attrNameLst>
                                          <p:attrName>ppt_w</p:attrName>
                                        </p:attrNameLst>
                                      </p:cBhvr>
                                      <p:tavLst>
                                        <p:tav tm="0">
                                          <p:val>
                                            <p:strVal val="#ppt_w*0.70"/>
                                          </p:val>
                                        </p:tav>
                                        <p:tav tm="100000">
                                          <p:val>
                                            <p:strVal val="#ppt_w"/>
                                          </p:val>
                                        </p:tav>
                                      </p:tavLst>
                                    </p:anim>
                                    <p:anim calcmode="lin" valueType="num">
                                      <p:cBhvr>
                                        <p:cTn id="42" dur="1000" fill="hold"/>
                                        <p:tgtEl>
                                          <p:spTgt spid="2">
                                            <p:graphicEl>
                                              <a:dgm id="{31AD7B56-8CB4-4377-9DDB-05DD972EB954}"/>
                                            </p:graphicEl>
                                          </p:spTgt>
                                        </p:tgtEl>
                                        <p:attrNameLst>
                                          <p:attrName>ppt_h</p:attrName>
                                        </p:attrNameLst>
                                      </p:cBhvr>
                                      <p:tavLst>
                                        <p:tav tm="0">
                                          <p:val>
                                            <p:strVal val="#ppt_h"/>
                                          </p:val>
                                        </p:tav>
                                        <p:tav tm="100000">
                                          <p:val>
                                            <p:strVal val="#ppt_h"/>
                                          </p:val>
                                        </p:tav>
                                      </p:tavLst>
                                    </p:anim>
                                    <p:animEffect transition="in" filter="fade">
                                      <p:cBhvr>
                                        <p:cTn id="43" dur="1000"/>
                                        <p:tgtEl>
                                          <p:spTgt spid="2">
                                            <p:graphicEl>
                                              <a:dgm id="{31AD7B56-8CB4-4377-9DDB-05DD972EB954}"/>
                                            </p:graphicEl>
                                          </p:spTgt>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2">
                                            <p:graphicEl>
                                              <a:dgm id="{93325ABE-B5CC-4327-B9B3-4CD74674DEAE}"/>
                                            </p:graphicEl>
                                          </p:spTgt>
                                        </p:tgtEl>
                                        <p:attrNameLst>
                                          <p:attrName>style.visibility</p:attrName>
                                        </p:attrNameLst>
                                      </p:cBhvr>
                                      <p:to>
                                        <p:strVal val="visible"/>
                                      </p:to>
                                    </p:set>
                                    <p:anim calcmode="lin" valueType="num">
                                      <p:cBhvr>
                                        <p:cTn id="46" dur="1000" fill="hold"/>
                                        <p:tgtEl>
                                          <p:spTgt spid="2">
                                            <p:graphicEl>
                                              <a:dgm id="{93325ABE-B5CC-4327-B9B3-4CD74674DEAE}"/>
                                            </p:graphicEl>
                                          </p:spTgt>
                                        </p:tgtEl>
                                        <p:attrNameLst>
                                          <p:attrName>ppt_w</p:attrName>
                                        </p:attrNameLst>
                                      </p:cBhvr>
                                      <p:tavLst>
                                        <p:tav tm="0">
                                          <p:val>
                                            <p:strVal val="#ppt_w*0.70"/>
                                          </p:val>
                                        </p:tav>
                                        <p:tav tm="100000">
                                          <p:val>
                                            <p:strVal val="#ppt_w"/>
                                          </p:val>
                                        </p:tav>
                                      </p:tavLst>
                                    </p:anim>
                                    <p:anim calcmode="lin" valueType="num">
                                      <p:cBhvr>
                                        <p:cTn id="47" dur="1000" fill="hold"/>
                                        <p:tgtEl>
                                          <p:spTgt spid="2">
                                            <p:graphicEl>
                                              <a:dgm id="{93325ABE-B5CC-4327-B9B3-4CD74674DEAE}"/>
                                            </p:graphicEl>
                                          </p:spTgt>
                                        </p:tgtEl>
                                        <p:attrNameLst>
                                          <p:attrName>ppt_h</p:attrName>
                                        </p:attrNameLst>
                                      </p:cBhvr>
                                      <p:tavLst>
                                        <p:tav tm="0">
                                          <p:val>
                                            <p:strVal val="#ppt_h"/>
                                          </p:val>
                                        </p:tav>
                                        <p:tav tm="100000">
                                          <p:val>
                                            <p:strVal val="#ppt_h"/>
                                          </p:val>
                                        </p:tav>
                                      </p:tavLst>
                                    </p:anim>
                                    <p:animEffect transition="in" filter="fade">
                                      <p:cBhvr>
                                        <p:cTn id="48" dur="1000"/>
                                        <p:tgtEl>
                                          <p:spTgt spid="2">
                                            <p:graphicEl>
                                              <a:dgm id="{93325ABE-B5CC-4327-B9B3-4CD74674DEAE}"/>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55" presetClass="entr" presetSubtype="0" fill="hold" grpId="0" nodeType="clickEffect">
                                  <p:stCondLst>
                                    <p:cond delay="0"/>
                                  </p:stCondLst>
                                  <p:childTnLst>
                                    <p:set>
                                      <p:cBhvr>
                                        <p:cTn id="52" dur="1" fill="hold">
                                          <p:stCondLst>
                                            <p:cond delay="0"/>
                                          </p:stCondLst>
                                        </p:cTn>
                                        <p:tgtEl>
                                          <p:spTgt spid="2">
                                            <p:graphicEl>
                                              <a:dgm id="{CD016A0C-4500-409A-A64E-D9CFB0B00F9D}"/>
                                            </p:graphicEl>
                                          </p:spTgt>
                                        </p:tgtEl>
                                        <p:attrNameLst>
                                          <p:attrName>style.visibility</p:attrName>
                                        </p:attrNameLst>
                                      </p:cBhvr>
                                      <p:to>
                                        <p:strVal val="visible"/>
                                      </p:to>
                                    </p:set>
                                    <p:anim calcmode="lin" valueType="num">
                                      <p:cBhvr>
                                        <p:cTn id="53" dur="1000" fill="hold"/>
                                        <p:tgtEl>
                                          <p:spTgt spid="2">
                                            <p:graphicEl>
                                              <a:dgm id="{CD016A0C-4500-409A-A64E-D9CFB0B00F9D}"/>
                                            </p:graphicEl>
                                          </p:spTgt>
                                        </p:tgtEl>
                                        <p:attrNameLst>
                                          <p:attrName>ppt_w</p:attrName>
                                        </p:attrNameLst>
                                      </p:cBhvr>
                                      <p:tavLst>
                                        <p:tav tm="0">
                                          <p:val>
                                            <p:strVal val="#ppt_w*0.70"/>
                                          </p:val>
                                        </p:tav>
                                        <p:tav tm="100000">
                                          <p:val>
                                            <p:strVal val="#ppt_w"/>
                                          </p:val>
                                        </p:tav>
                                      </p:tavLst>
                                    </p:anim>
                                    <p:anim calcmode="lin" valueType="num">
                                      <p:cBhvr>
                                        <p:cTn id="54" dur="1000" fill="hold"/>
                                        <p:tgtEl>
                                          <p:spTgt spid="2">
                                            <p:graphicEl>
                                              <a:dgm id="{CD016A0C-4500-409A-A64E-D9CFB0B00F9D}"/>
                                            </p:graphicEl>
                                          </p:spTgt>
                                        </p:tgtEl>
                                        <p:attrNameLst>
                                          <p:attrName>ppt_h</p:attrName>
                                        </p:attrNameLst>
                                      </p:cBhvr>
                                      <p:tavLst>
                                        <p:tav tm="0">
                                          <p:val>
                                            <p:strVal val="#ppt_h"/>
                                          </p:val>
                                        </p:tav>
                                        <p:tav tm="100000">
                                          <p:val>
                                            <p:strVal val="#ppt_h"/>
                                          </p:val>
                                        </p:tav>
                                      </p:tavLst>
                                    </p:anim>
                                    <p:animEffect transition="in" filter="fade">
                                      <p:cBhvr>
                                        <p:cTn id="55" dur="1000"/>
                                        <p:tgtEl>
                                          <p:spTgt spid="2">
                                            <p:graphicEl>
                                              <a:dgm id="{CD016A0C-4500-409A-A64E-D9CFB0B00F9D}"/>
                                            </p:graphicEl>
                                          </p:spTgt>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2">
                                            <p:graphicEl>
                                              <a:dgm id="{9EB955E2-239D-4377-BD13-FC97587E4C04}"/>
                                            </p:graphicEl>
                                          </p:spTgt>
                                        </p:tgtEl>
                                        <p:attrNameLst>
                                          <p:attrName>style.visibility</p:attrName>
                                        </p:attrNameLst>
                                      </p:cBhvr>
                                      <p:to>
                                        <p:strVal val="visible"/>
                                      </p:to>
                                    </p:set>
                                    <p:anim calcmode="lin" valueType="num">
                                      <p:cBhvr>
                                        <p:cTn id="58" dur="1000" fill="hold"/>
                                        <p:tgtEl>
                                          <p:spTgt spid="2">
                                            <p:graphicEl>
                                              <a:dgm id="{9EB955E2-239D-4377-BD13-FC97587E4C04}"/>
                                            </p:graphicEl>
                                          </p:spTgt>
                                        </p:tgtEl>
                                        <p:attrNameLst>
                                          <p:attrName>ppt_w</p:attrName>
                                        </p:attrNameLst>
                                      </p:cBhvr>
                                      <p:tavLst>
                                        <p:tav tm="0">
                                          <p:val>
                                            <p:strVal val="#ppt_w*0.70"/>
                                          </p:val>
                                        </p:tav>
                                        <p:tav tm="100000">
                                          <p:val>
                                            <p:strVal val="#ppt_w"/>
                                          </p:val>
                                        </p:tav>
                                      </p:tavLst>
                                    </p:anim>
                                    <p:anim calcmode="lin" valueType="num">
                                      <p:cBhvr>
                                        <p:cTn id="59" dur="1000" fill="hold"/>
                                        <p:tgtEl>
                                          <p:spTgt spid="2">
                                            <p:graphicEl>
                                              <a:dgm id="{9EB955E2-239D-4377-BD13-FC97587E4C04}"/>
                                            </p:graphicEl>
                                          </p:spTgt>
                                        </p:tgtEl>
                                        <p:attrNameLst>
                                          <p:attrName>ppt_h</p:attrName>
                                        </p:attrNameLst>
                                      </p:cBhvr>
                                      <p:tavLst>
                                        <p:tav tm="0">
                                          <p:val>
                                            <p:strVal val="#ppt_h"/>
                                          </p:val>
                                        </p:tav>
                                        <p:tav tm="100000">
                                          <p:val>
                                            <p:strVal val="#ppt_h"/>
                                          </p:val>
                                        </p:tav>
                                      </p:tavLst>
                                    </p:anim>
                                    <p:animEffect transition="in" filter="fade">
                                      <p:cBhvr>
                                        <p:cTn id="60" dur="1000"/>
                                        <p:tgtEl>
                                          <p:spTgt spid="2">
                                            <p:graphicEl>
                                              <a:dgm id="{9EB955E2-239D-4377-BD13-FC97587E4C0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altLang="en-US" smtClean="0"/>
              <a:t>Rotational moulding (2)</a:t>
            </a:r>
            <a:endParaRPr lang="en-US" altLang="en-US" smtClean="0"/>
          </a:p>
        </p:txBody>
      </p:sp>
      <p:sp>
        <p:nvSpPr>
          <p:cNvPr id="150531" name="Rectangle 3"/>
          <p:cNvSpPr>
            <a:spLocks noGrp="1" noChangeArrowheads="1"/>
          </p:cNvSpPr>
          <p:nvPr>
            <p:ph type="body" idx="1"/>
          </p:nvPr>
        </p:nvSpPr>
        <p:spPr>
          <a:xfrm>
            <a:off x="457200" y="1989138"/>
            <a:ext cx="3970338" cy="4137025"/>
          </a:xfrm>
        </p:spPr>
        <p:txBody>
          <a:bodyPr/>
          <a:lstStyle/>
          <a:p>
            <a:pPr eaLnBrk="1" hangingPunct="1"/>
            <a:r>
              <a:rPr lang="en-GB" altLang="en-US" sz="2000" smtClean="0"/>
              <a:t>The process involves pouring a shot of thermoforming plastic into a hollow mould.</a:t>
            </a:r>
          </a:p>
          <a:p>
            <a:pPr eaLnBrk="1" hangingPunct="1"/>
            <a:r>
              <a:rPr lang="en-GB" altLang="en-US" sz="2000" smtClean="0"/>
              <a:t>The mould is then rotated in two directions while being heated in an oven.</a:t>
            </a:r>
          </a:p>
          <a:p>
            <a:pPr eaLnBrk="1" hangingPunct="1"/>
            <a:r>
              <a:rPr lang="en-GB" altLang="en-US" sz="2000" smtClean="0"/>
              <a:t>The molten plastic forms a thin, even layer on the inside of the mould as it rotates.</a:t>
            </a:r>
          </a:p>
          <a:p>
            <a:endParaRPr lang="en-US" altLang="en-US" sz="2000" smtClean="0"/>
          </a:p>
        </p:txBody>
      </p:sp>
      <p:pic>
        <p:nvPicPr>
          <p:cNvPr id="150532" name="Picture 4" descr="pic-ho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2349500"/>
            <a:ext cx="4140200"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50532"/>
                                        </p:tgtEl>
                                        <p:attrNameLst>
                                          <p:attrName>style.visibility</p:attrName>
                                        </p:attrNameLst>
                                      </p:cBhvr>
                                      <p:to>
                                        <p:strVal val="visible"/>
                                      </p:to>
                                    </p:set>
                                    <p:anim calcmode="lin" valueType="num">
                                      <p:cBhvr>
                                        <p:cTn id="7" dur="1000" fill="hold"/>
                                        <p:tgtEl>
                                          <p:spTgt spid="150532"/>
                                        </p:tgtEl>
                                        <p:attrNameLst>
                                          <p:attrName>ppt_x</p:attrName>
                                        </p:attrNameLst>
                                      </p:cBhvr>
                                      <p:tavLst>
                                        <p:tav tm="0">
                                          <p:val>
                                            <p:strVal val="#ppt_x-.2"/>
                                          </p:val>
                                        </p:tav>
                                        <p:tav tm="100000">
                                          <p:val>
                                            <p:strVal val="#ppt_x"/>
                                          </p:val>
                                        </p:tav>
                                      </p:tavLst>
                                    </p:anim>
                                    <p:anim calcmode="lin" valueType="num">
                                      <p:cBhvr>
                                        <p:cTn id="8" dur="1000" fill="hold"/>
                                        <p:tgtEl>
                                          <p:spTgt spid="15053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5053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053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5053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50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GB" altLang="en-US" smtClean="0"/>
              <a:t>Compression moulding (1)</a:t>
            </a:r>
            <a:endParaRPr lang="en-US" altLang="en-US" smtClean="0"/>
          </a:p>
        </p:txBody>
      </p:sp>
      <p:sp>
        <p:nvSpPr>
          <p:cNvPr id="151555" name="Rectangle 3"/>
          <p:cNvSpPr>
            <a:spLocks noGrp="1" noChangeArrowheads="1"/>
          </p:cNvSpPr>
          <p:nvPr>
            <p:ph type="body" idx="1"/>
          </p:nvPr>
        </p:nvSpPr>
        <p:spPr>
          <a:xfrm>
            <a:off x="457200" y="1989138"/>
            <a:ext cx="4043363" cy="4137025"/>
          </a:xfrm>
        </p:spPr>
        <p:txBody>
          <a:bodyPr/>
          <a:lstStyle/>
          <a:p>
            <a:pPr eaLnBrk="1" hangingPunct="1"/>
            <a:r>
              <a:rPr lang="en-GB" altLang="en-US" sz="2000" smtClean="0"/>
              <a:t>Compression moulding is a way of forming thermosetting plastics.</a:t>
            </a:r>
          </a:p>
          <a:p>
            <a:pPr eaLnBrk="1" hangingPunct="1"/>
            <a:r>
              <a:rPr lang="en-GB" altLang="en-US" sz="2000" smtClean="0"/>
              <a:t>It is used to manufacture products such as electrical fittings from urea formaldehyde, bottle tops from phenol formaldehyde, rigid plastic crockery from melamine formaldehyde, and footwear soles from synthetic rubber.</a:t>
            </a:r>
          </a:p>
          <a:p>
            <a:endParaRPr lang="en-US" altLang="en-US" sz="2000" smtClean="0"/>
          </a:p>
        </p:txBody>
      </p:sp>
      <p:sp>
        <p:nvSpPr>
          <p:cNvPr id="4506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51558" name="Picture 6" descr="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7900" y="1916113"/>
            <a:ext cx="3675063"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51558"/>
                                        </p:tgtEl>
                                        <p:attrNameLst>
                                          <p:attrName>style.visibility</p:attrName>
                                        </p:attrNameLst>
                                      </p:cBhvr>
                                      <p:to>
                                        <p:strVal val="visible"/>
                                      </p:to>
                                    </p:set>
                                    <p:anim calcmode="lin" valueType="num">
                                      <p:cBhvr>
                                        <p:cTn id="7" dur="1000" fill="hold"/>
                                        <p:tgtEl>
                                          <p:spTgt spid="151558"/>
                                        </p:tgtEl>
                                        <p:attrNameLst>
                                          <p:attrName>ppt_x</p:attrName>
                                        </p:attrNameLst>
                                      </p:cBhvr>
                                      <p:tavLst>
                                        <p:tav tm="0">
                                          <p:val>
                                            <p:strVal val="#ppt_x-.2"/>
                                          </p:val>
                                        </p:tav>
                                        <p:tav tm="100000">
                                          <p:val>
                                            <p:strVal val="#ppt_x"/>
                                          </p:val>
                                        </p:tav>
                                      </p:tavLst>
                                    </p:anim>
                                    <p:anim calcmode="lin" valueType="num">
                                      <p:cBhvr>
                                        <p:cTn id="8" dur="1000" fill="hold"/>
                                        <p:tgtEl>
                                          <p:spTgt spid="15155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5155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155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5155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GB" altLang="en-US" smtClean="0"/>
              <a:t>Compression moulding (2)</a:t>
            </a:r>
            <a:endParaRPr lang="en-US" altLang="en-US" smtClean="0"/>
          </a:p>
        </p:txBody>
      </p:sp>
      <p:sp>
        <p:nvSpPr>
          <p:cNvPr id="152579" name="Rectangle 3"/>
          <p:cNvSpPr>
            <a:spLocks noGrp="1" noChangeArrowheads="1"/>
          </p:cNvSpPr>
          <p:nvPr>
            <p:ph type="body" idx="1"/>
          </p:nvPr>
        </p:nvSpPr>
        <p:spPr>
          <a:xfrm>
            <a:off x="457200" y="1989138"/>
            <a:ext cx="4906963" cy="4137025"/>
          </a:xfrm>
        </p:spPr>
        <p:txBody>
          <a:bodyPr/>
          <a:lstStyle/>
          <a:p>
            <a:pPr eaLnBrk="1" hangingPunct="1"/>
            <a:r>
              <a:rPr lang="en-GB" altLang="en-US" sz="1900" smtClean="0"/>
              <a:t>The process involves placing a shot of powdered thermosetting plastic into a heated hollow mould.</a:t>
            </a:r>
          </a:p>
          <a:p>
            <a:pPr eaLnBrk="1" hangingPunct="1"/>
            <a:r>
              <a:rPr lang="en-GB" altLang="en-US" sz="1900" smtClean="0"/>
              <a:t>The mould is then closed and the combination of heat and pressure forces the plasticized powder to take the shape of the mould. </a:t>
            </a:r>
          </a:p>
          <a:p>
            <a:pPr eaLnBrk="1" hangingPunct="1"/>
            <a:r>
              <a:rPr lang="en-GB" altLang="en-US" sz="1900" smtClean="0"/>
              <a:t>The operating temperature is around 200</a:t>
            </a:r>
            <a:r>
              <a:rPr lang="en-GB" altLang="en-US" sz="1900" smtClean="0">
                <a:cs typeface="Arial" panose="020B0604020202020204" pitchFamily="34" charset="0"/>
              </a:rPr>
              <a:t>°</a:t>
            </a:r>
            <a:r>
              <a:rPr lang="en-GB" altLang="en-US" sz="1900" smtClean="0"/>
              <a:t>C, and the force applied to the mould when closed ranges from 20 to several hundred tonnes, depending on the size of the product being manufactured.</a:t>
            </a:r>
            <a:endParaRPr lang="en-US" altLang="en-US" sz="1900" smtClean="0"/>
          </a:p>
        </p:txBody>
      </p:sp>
      <p:sp>
        <p:nvSpPr>
          <p:cNvPr id="4608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52582" name="Picture 6" descr="(A)U31"/>
          <p:cNvPicPr>
            <a:picLocks noChangeAspect="1" noChangeArrowheads="1"/>
          </p:cNvPicPr>
          <p:nvPr/>
        </p:nvPicPr>
        <p:blipFill>
          <a:blip r:embed="rId2">
            <a:extLst>
              <a:ext uri="{28A0092B-C50C-407E-A947-70E740481C1C}">
                <a14:useLocalDpi xmlns:a14="http://schemas.microsoft.com/office/drawing/2010/main" val="0"/>
              </a:ext>
            </a:extLst>
          </a:blip>
          <a:srcRect l="36211" t="50920" r="32346" b="25935"/>
          <a:stretch>
            <a:fillRect/>
          </a:stretch>
        </p:blipFill>
        <p:spPr bwMode="auto">
          <a:xfrm>
            <a:off x="5508625" y="2205038"/>
            <a:ext cx="3317875"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52582"/>
                                        </p:tgtEl>
                                        <p:attrNameLst>
                                          <p:attrName>style.visibility</p:attrName>
                                        </p:attrNameLst>
                                      </p:cBhvr>
                                      <p:to>
                                        <p:strVal val="visible"/>
                                      </p:to>
                                    </p:set>
                                    <p:anim calcmode="lin" valueType="num">
                                      <p:cBhvr>
                                        <p:cTn id="7" dur="1000" fill="hold"/>
                                        <p:tgtEl>
                                          <p:spTgt spid="152582"/>
                                        </p:tgtEl>
                                        <p:attrNameLst>
                                          <p:attrName>ppt_x</p:attrName>
                                        </p:attrNameLst>
                                      </p:cBhvr>
                                      <p:tavLst>
                                        <p:tav tm="0">
                                          <p:val>
                                            <p:strVal val="#ppt_x-.2"/>
                                          </p:val>
                                        </p:tav>
                                        <p:tav tm="100000">
                                          <p:val>
                                            <p:strVal val="#ppt_x"/>
                                          </p:val>
                                        </p:tav>
                                      </p:tavLst>
                                    </p:anim>
                                    <p:anim calcmode="lin" valueType="num">
                                      <p:cBhvr>
                                        <p:cTn id="8" dur="1000" fill="hold"/>
                                        <p:tgtEl>
                                          <p:spTgt spid="15258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5258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2579">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52579">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525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GB" altLang="en-US" smtClean="0"/>
              <a:t>Calendering (1)</a:t>
            </a:r>
            <a:endParaRPr lang="en-US" altLang="en-US" smtClean="0"/>
          </a:p>
        </p:txBody>
      </p:sp>
      <p:sp>
        <p:nvSpPr>
          <p:cNvPr id="153603" name="Rectangle 3"/>
          <p:cNvSpPr>
            <a:spLocks noGrp="1" noChangeArrowheads="1"/>
          </p:cNvSpPr>
          <p:nvPr>
            <p:ph type="body" idx="1"/>
          </p:nvPr>
        </p:nvSpPr>
        <p:spPr/>
        <p:txBody>
          <a:bodyPr/>
          <a:lstStyle/>
          <a:p>
            <a:pPr eaLnBrk="1" hangingPunct="1"/>
            <a:r>
              <a:rPr lang="en-GB" altLang="en-US" sz="2000" smtClean="0"/>
              <a:t>Calendering is used to manufacture plastic sheet materials such as packaging films, adhesive tapes and washable wallpapers.</a:t>
            </a:r>
          </a:p>
          <a:p>
            <a:pPr eaLnBrk="1" hangingPunct="1"/>
            <a:r>
              <a:rPr lang="en-GB" altLang="en-US" sz="2000" smtClean="0"/>
              <a:t>Plasticized material is passed through a series of heated rollers that make it progressively thinner as it passes through each set.</a:t>
            </a:r>
          </a:p>
          <a:p>
            <a:pPr eaLnBrk="1" hangingPunct="1"/>
            <a:r>
              <a:rPr lang="en-GB" altLang="en-US" sz="2000" smtClean="0"/>
              <a:t>Calendering can produce rolls of material several metres wide and between 0.05mm and 1.3mm thick.</a:t>
            </a:r>
          </a:p>
          <a:p>
            <a:endParaRPr lang="en-US" altLang="en-US" sz="2000" smtClean="0"/>
          </a:p>
        </p:txBody>
      </p:sp>
      <p:sp>
        <p:nvSpPr>
          <p:cNvPr id="4710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GB" altLang="en-US" smtClean="0"/>
              <a:t>Calendering (2)</a:t>
            </a:r>
            <a:endParaRPr lang="en-US" altLang="en-US" smtClean="0"/>
          </a:p>
        </p:txBody>
      </p:sp>
      <p:sp>
        <p:nvSpPr>
          <p:cNvPr id="154627" name="Rectangle 3"/>
          <p:cNvSpPr>
            <a:spLocks noGrp="1" noChangeArrowheads="1"/>
          </p:cNvSpPr>
          <p:nvPr>
            <p:ph type="body" idx="1"/>
          </p:nvPr>
        </p:nvSpPr>
        <p:spPr>
          <a:xfrm>
            <a:off x="457200" y="1989138"/>
            <a:ext cx="3827463" cy="4137025"/>
          </a:xfrm>
        </p:spPr>
        <p:txBody>
          <a:bodyPr/>
          <a:lstStyle/>
          <a:p>
            <a:pPr eaLnBrk="1" hangingPunct="1"/>
            <a:r>
              <a:rPr lang="en-GB" altLang="en-US" sz="2000" smtClean="0"/>
              <a:t>If a textured surface is required the material is passed through a set of heated embossing rollers.</a:t>
            </a:r>
          </a:p>
          <a:p>
            <a:pPr eaLnBrk="1" hangingPunct="1"/>
            <a:r>
              <a:rPr lang="en-GB" altLang="en-US" sz="2000" smtClean="0"/>
              <a:t>If the material is to be bonded to a backing sheet for use as wallpaper, or if it requires a peelable backing, this is fed through a separate set of rollers and the two are bonded or attached at the end of the process.</a:t>
            </a:r>
            <a:endParaRPr lang="en-US" altLang="en-US" sz="2000" smtClean="0"/>
          </a:p>
        </p:txBody>
      </p:sp>
      <p:sp>
        <p:nvSpPr>
          <p:cNvPr id="4813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pic>
        <p:nvPicPr>
          <p:cNvPr id="154630" name="Picture 6" descr="(A)U31"/>
          <p:cNvPicPr>
            <a:picLocks noChangeAspect="1" noChangeArrowheads="1"/>
          </p:cNvPicPr>
          <p:nvPr/>
        </p:nvPicPr>
        <p:blipFill>
          <a:blip r:embed="rId2">
            <a:extLst>
              <a:ext uri="{28A0092B-C50C-407E-A947-70E740481C1C}">
                <a14:useLocalDpi xmlns:a14="http://schemas.microsoft.com/office/drawing/2010/main" val="0"/>
              </a:ext>
            </a:extLst>
          </a:blip>
          <a:srcRect l="32388" t="50920" r="37135" b="23901"/>
          <a:stretch>
            <a:fillRect/>
          </a:stretch>
        </p:blipFill>
        <p:spPr bwMode="auto">
          <a:xfrm>
            <a:off x="4716463" y="1557338"/>
            <a:ext cx="394335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54630"/>
                                        </p:tgtEl>
                                        <p:attrNameLst>
                                          <p:attrName>style.visibility</p:attrName>
                                        </p:attrNameLst>
                                      </p:cBhvr>
                                      <p:to>
                                        <p:strVal val="visible"/>
                                      </p:to>
                                    </p:set>
                                    <p:anim calcmode="lin" valueType="num">
                                      <p:cBhvr>
                                        <p:cTn id="7" dur="1000" fill="hold"/>
                                        <p:tgtEl>
                                          <p:spTgt spid="154630"/>
                                        </p:tgtEl>
                                        <p:attrNameLst>
                                          <p:attrName>ppt_x</p:attrName>
                                        </p:attrNameLst>
                                      </p:cBhvr>
                                      <p:tavLst>
                                        <p:tav tm="0">
                                          <p:val>
                                            <p:strVal val="#ppt_x-.2"/>
                                          </p:val>
                                        </p:tav>
                                        <p:tav tm="100000">
                                          <p:val>
                                            <p:strVal val="#ppt_x"/>
                                          </p:val>
                                        </p:tav>
                                      </p:tavLst>
                                    </p:anim>
                                    <p:anim calcmode="lin" valueType="num">
                                      <p:cBhvr>
                                        <p:cTn id="8" dur="1000" fill="hold"/>
                                        <p:tgtEl>
                                          <p:spTgt spid="15463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5463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462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5462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smtClean="0"/>
              <a:t>Tasks</a:t>
            </a:r>
            <a:endParaRPr lang="en-US" altLang="en-US" smtClean="0"/>
          </a:p>
        </p:txBody>
      </p:sp>
      <p:sp>
        <p:nvSpPr>
          <p:cNvPr id="155651" name="Rectangle 3"/>
          <p:cNvSpPr>
            <a:spLocks noGrp="1" noChangeArrowheads="1"/>
          </p:cNvSpPr>
          <p:nvPr>
            <p:ph type="body" idx="1"/>
          </p:nvPr>
        </p:nvSpPr>
        <p:spPr>
          <a:xfrm>
            <a:off x="457200" y="1700213"/>
            <a:ext cx="8229600" cy="4425950"/>
          </a:xfrm>
        </p:spPr>
        <p:txBody>
          <a:bodyPr/>
          <a:lstStyle/>
          <a:p>
            <a:pPr eaLnBrk="1" hangingPunct="1"/>
            <a:r>
              <a:rPr lang="en-GB" altLang="en-US" sz="2000" smtClean="0"/>
              <a:t>Summarize the different methods of casting and moulding in a table.</a:t>
            </a:r>
          </a:p>
          <a:p>
            <a:pPr eaLnBrk="1" hangingPunct="1"/>
            <a:r>
              <a:rPr lang="en-GB" altLang="en-US" sz="2000" smtClean="0"/>
              <a:t>Use Worksheet 1.</a:t>
            </a:r>
          </a:p>
          <a:p>
            <a:r>
              <a:rPr lang="en-GB" altLang="en-US" sz="2000" smtClean="0"/>
              <a:t>Your table should include details of:</a:t>
            </a:r>
          </a:p>
          <a:p>
            <a:pPr>
              <a:buFontTx/>
              <a:buNone/>
            </a:pPr>
            <a:r>
              <a:rPr lang="en-GB" altLang="en-US" sz="2000" smtClean="0"/>
              <a:t>	</a:t>
            </a:r>
            <a:r>
              <a:rPr lang="en-GB" altLang="en-US" sz="2000" smtClean="0">
                <a:cs typeface="Arial" panose="020B0604020202020204" pitchFamily="34" charset="0"/>
              </a:rPr>
              <a:t>– </a:t>
            </a:r>
            <a:r>
              <a:rPr lang="en-GB" altLang="en-US" sz="2000" smtClean="0"/>
              <a:t>process name</a:t>
            </a:r>
          </a:p>
          <a:p>
            <a:pPr>
              <a:buSzPct val="150000"/>
              <a:buFontTx/>
              <a:buNone/>
            </a:pPr>
            <a:r>
              <a:rPr lang="en-GB" altLang="en-US" sz="2000" smtClean="0"/>
              <a:t>	</a:t>
            </a:r>
            <a:r>
              <a:rPr lang="en-GB" altLang="en-US" sz="2000" smtClean="0">
                <a:cs typeface="Arial" panose="020B0604020202020204" pitchFamily="34" charset="0"/>
              </a:rPr>
              <a:t>– </a:t>
            </a:r>
            <a:r>
              <a:rPr lang="en-GB" altLang="en-US" sz="2000" smtClean="0"/>
              <a:t>materials used</a:t>
            </a:r>
          </a:p>
          <a:p>
            <a:pPr>
              <a:buSzPct val="150000"/>
              <a:buFontTx/>
              <a:buNone/>
            </a:pPr>
            <a:r>
              <a:rPr lang="en-GB" altLang="en-US" sz="2000" smtClean="0"/>
              <a:t>	</a:t>
            </a:r>
            <a:r>
              <a:rPr lang="en-GB" altLang="en-US" sz="2000" smtClean="0">
                <a:cs typeface="Arial" panose="020B0604020202020204" pitchFamily="34" charset="0"/>
              </a:rPr>
              <a:t>– </a:t>
            </a:r>
            <a:r>
              <a:rPr lang="en-GB" altLang="en-US" sz="2000" smtClean="0"/>
              <a:t>products made.</a:t>
            </a:r>
          </a:p>
          <a:p>
            <a:pPr eaLnBrk="1" hangingPunct="1"/>
            <a:r>
              <a:rPr lang="en-US" altLang="en-US" sz="2000" smtClean="0"/>
              <a:t>Following a demonstration, describe in detail the process of cold resin casting.</a:t>
            </a:r>
          </a:p>
          <a:p>
            <a:pPr eaLnBrk="1" hangingPunct="1"/>
            <a:r>
              <a:rPr lang="en-US" altLang="en-US" sz="2000" smtClean="0"/>
              <a:t>Use Worksheet 2. </a:t>
            </a:r>
          </a:p>
          <a:p>
            <a:r>
              <a:rPr lang="en-US" altLang="en-US" sz="2000" smtClean="0"/>
              <a:t>Your description should include details of:</a:t>
            </a:r>
          </a:p>
          <a:p>
            <a:pPr>
              <a:buFontTx/>
              <a:buNone/>
            </a:pPr>
            <a:r>
              <a:rPr lang="en-US" altLang="en-US" sz="2000" smtClean="0"/>
              <a:t>	</a:t>
            </a:r>
            <a:r>
              <a:rPr lang="en-US" altLang="en-US" sz="2000" smtClean="0">
                <a:cs typeface="Arial" panose="020B0604020202020204" pitchFamily="34" charset="0"/>
              </a:rPr>
              <a:t>– </a:t>
            </a:r>
            <a:r>
              <a:rPr lang="en-US" altLang="en-US" sz="2000" smtClean="0"/>
              <a:t>mould design</a:t>
            </a:r>
          </a:p>
          <a:p>
            <a:pPr>
              <a:buFontTx/>
              <a:buNone/>
            </a:pPr>
            <a:r>
              <a:rPr lang="en-US" altLang="en-US" sz="2000" smtClean="0"/>
              <a:t>	</a:t>
            </a:r>
            <a:r>
              <a:rPr lang="en-US" altLang="en-US" sz="2000" smtClean="0">
                <a:cs typeface="Arial" panose="020B0604020202020204" pitchFamily="34" charset="0"/>
              </a:rPr>
              <a:t>– </a:t>
            </a:r>
            <a:r>
              <a:rPr lang="en-US" altLang="en-US" sz="2000" smtClean="0"/>
              <a:t>materials used</a:t>
            </a:r>
          </a:p>
          <a:p>
            <a:pPr>
              <a:buFontTx/>
              <a:buNone/>
            </a:pPr>
            <a:r>
              <a:rPr lang="en-US" altLang="en-US" sz="2000" smtClean="0"/>
              <a:t>	</a:t>
            </a:r>
            <a:r>
              <a:rPr lang="en-US" altLang="en-US" sz="2000" smtClean="0">
                <a:cs typeface="Arial" panose="020B0604020202020204" pitchFamily="34" charset="0"/>
              </a:rPr>
              <a:t>– </a:t>
            </a:r>
            <a:r>
              <a:rPr lang="en-US" altLang="en-US" sz="2000" smtClean="0"/>
              <a:t>a step-by-step description of the process.</a:t>
            </a:r>
          </a:p>
          <a:p>
            <a:pPr>
              <a:buSzPct val="150000"/>
              <a:buFontTx/>
              <a:buNone/>
            </a:pPr>
            <a:endParaRPr lang="en-GB" altLang="en-US" sz="2000" smtClean="0"/>
          </a:p>
          <a:p>
            <a:pPr>
              <a:buSzPct val="150000"/>
              <a:buFontTx/>
              <a:buNone/>
            </a:pPr>
            <a:endParaRPr lang="en-US" altLang="en-US" sz="2000" smtClean="0"/>
          </a:p>
        </p:txBody>
      </p:sp>
      <p:sp>
        <p:nvSpPr>
          <p:cNvPr id="4915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56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56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56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565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565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565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5651">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5651">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5651">
                                            <p:txEl>
                                              <p:pRg st="8" end="8"/>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5651">
                                            <p:txEl>
                                              <p:pRg st="9" end="9"/>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5651">
                                            <p:txEl>
                                              <p:pRg st="10" end="10"/>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565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ltLang="en-US" smtClean="0"/>
              <a:t>Sand casting (1)</a:t>
            </a:r>
            <a:endParaRPr lang="en-US" altLang="en-US" smtClean="0"/>
          </a:p>
        </p:txBody>
      </p:sp>
      <p:sp>
        <p:nvSpPr>
          <p:cNvPr id="117763" name="Rectangle 3"/>
          <p:cNvSpPr>
            <a:spLocks noGrp="1" noChangeArrowheads="1"/>
          </p:cNvSpPr>
          <p:nvPr>
            <p:ph type="body" idx="1"/>
          </p:nvPr>
        </p:nvSpPr>
        <p:spPr>
          <a:xfrm>
            <a:off x="457200" y="1989138"/>
            <a:ext cx="5410200" cy="4137025"/>
          </a:xfrm>
        </p:spPr>
        <p:txBody>
          <a:bodyPr/>
          <a:lstStyle/>
          <a:p>
            <a:pPr eaLnBrk="1" hangingPunct="1"/>
            <a:r>
              <a:rPr lang="en-GB" altLang="en-US" sz="2000" smtClean="0"/>
              <a:t>Sand casting is used in industry for small-batch production runs, and large or intricate castings.</a:t>
            </a:r>
          </a:p>
          <a:p>
            <a:pPr eaLnBrk="1" hangingPunct="1"/>
            <a:r>
              <a:rPr lang="en-GB" altLang="en-US" sz="2000" smtClean="0"/>
              <a:t>Complex shapes such as taps would be almost impossible to produce by any other method.</a:t>
            </a:r>
          </a:p>
          <a:p>
            <a:pPr eaLnBrk="1" hangingPunct="1"/>
            <a:r>
              <a:rPr lang="en-GB" altLang="en-US" sz="2000" smtClean="0"/>
              <a:t>In </a:t>
            </a:r>
            <a:r>
              <a:rPr lang="en-GB" altLang="en-US" sz="2000" b="1" smtClean="0"/>
              <a:t>split pattern casting</a:t>
            </a:r>
            <a:r>
              <a:rPr lang="en-GB" altLang="en-US" sz="2000" smtClean="0"/>
              <a:t> a pattern of the object to be cast is manufactured from timber, such as jelutong or MDF.</a:t>
            </a:r>
          </a:p>
          <a:p>
            <a:pPr eaLnBrk="1" hangingPunct="1"/>
            <a:r>
              <a:rPr lang="en-GB" altLang="en-US" sz="2000" smtClean="0"/>
              <a:t>The pattern is used to create a cavity in moulding sand; it is then removed, and molten metal is poured into the cavity.</a:t>
            </a:r>
          </a:p>
          <a:p>
            <a:endParaRPr lang="en-US" altLang="en-US" sz="2000" smtClean="0"/>
          </a:p>
        </p:txBody>
      </p:sp>
      <p:pic>
        <p:nvPicPr>
          <p:cNvPr id="117764" name="Picture 4" descr="Sand_Cast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888" y="2565400"/>
            <a:ext cx="2359025"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7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77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776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776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6" presetClass="entr" presetSubtype="0" fill="hold" nodeType="clickEffect">
                                  <p:stCondLst>
                                    <p:cond delay="0"/>
                                  </p:stCondLst>
                                  <p:childTnLst>
                                    <p:set>
                                      <p:cBhvr>
                                        <p:cTn id="22" dur="1" fill="hold">
                                          <p:stCondLst>
                                            <p:cond delay="0"/>
                                          </p:stCondLst>
                                        </p:cTn>
                                        <p:tgtEl>
                                          <p:spTgt spid="117764"/>
                                        </p:tgtEl>
                                        <p:attrNameLst>
                                          <p:attrName>style.visibility</p:attrName>
                                        </p:attrNameLst>
                                      </p:cBhvr>
                                      <p:to>
                                        <p:strVal val="visible"/>
                                      </p:to>
                                    </p:set>
                                    <p:animEffect transition="in" filter="wipe(down)">
                                      <p:cBhvr>
                                        <p:cTn id="23" dur="580">
                                          <p:stCondLst>
                                            <p:cond delay="0"/>
                                          </p:stCondLst>
                                        </p:cTn>
                                        <p:tgtEl>
                                          <p:spTgt spid="117764"/>
                                        </p:tgtEl>
                                      </p:cBhvr>
                                    </p:animEffect>
                                    <p:anim calcmode="lin" valueType="num">
                                      <p:cBhvr>
                                        <p:cTn id="24" dur="1822" tmFilter="0,0; 0.14,0.36; 0.43,0.73; 0.71,0.91; 1.0,1.0">
                                          <p:stCondLst>
                                            <p:cond delay="0"/>
                                          </p:stCondLst>
                                        </p:cTn>
                                        <p:tgtEl>
                                          <p:spTgt spid="11776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1776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1776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1776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17764"/>
                                        </p:tgtEl>
                                        <p:attrNameLst>
                                          <p:attrName>ppt_y</p:attrName>
                                        </p:attrNameLst>
                                      </p:cBhvr>
                                      <p:tavLst>
                                        <p:tav tm="0" fmla="#ppt_y-sin(pi*$)/81">
                                          <p:val>
                                            <p:fltVal val="0"/>
                                          </p:val>
                                        </p:tav>
                                        <p:tav tm="100000">
                                          <p:val>
                                            <p:fltVal val="1"/>
                                          </p:val>
                                        </p:tav>
                                      </p:tavLst>
                                    </p:anim>
                                    <p:animScale>
                                      <p:cBhvr>
                                        <p:cTn id="29" dur="26">
                                          <p:stCondLst>
                                            <p:cond delay="650"/>
                                          </p:stCondLst>
                                        </p:cTn>
                                        <p:tgtEl>
                                          <p:spTgt spid="117764"/>
                                        </p:tgtEl>
                                      </p:cBhvr>
                                      <p:to x="100000" y="60000"/>
                                    </p:animScale>
                                    <p:animScale>
                                      <p:cBhvr>
                                        <p:cTn id="30" dur="166" decel="50000">
                                          <p:stCondLst>
                                            <p:cond delay="676"/>
                                          </p:stCondLst>
                                        </p:cTn>
                                        <p:tgtEl>
                                          <p:spTgt spid="117764"/>
                                        </p:tgtEl>
                                      </p:cBhvr>
                                      <p:to x="100000" y="100000"/>
                                    </p:animScale>
                                    <p:animScale>
                                      <p:cBhvr>
                                        <p:cTn id="31" dur="26">
                                          <p:stCondLst>
                                            <p:cond delay="1312"/>
                                          </p:stCondLst>
                                        </p:cTn>
                                        <p:tgtEl>
                                          <p:spTgt spid="117764"/>
                                        </p:tgtEl>
                                      </p:cBhvr>
                                      <p:to x="100000" y="80000"/>
                                    </p:animScale>
                                    <p:animScale>
                                      <p:cBhvr>
                                        <p:cTn id="32" dur="166" decel="50000">
                                          <p:stCondLst>
                                            <p:cond delay="1338"/>
                                          </p:stCondLst>
                                        </p:cTn>
                                        <p:tgtEl>
                                          <p:spTgt spid="117764"/>
                                        </p:tgtEl>
                                      </p:cBhvr>
                                      <p:to x="100000" y="100000"/>
                                    </p:animScale>
                                    <p:animScale>
                                      <p:cBhvr>
                                        <p:cTn id="33" dur="26">
                                          <p:stCondLst>
                                            <p:cond delay="1642"/>
                                          </p:stCondLst>
                                        </p:cTn>
                                        <p:tgtEl>
                                          <p:spTgt spid="117764"/>
                                        </p:tgtEl>
                                      </p:cBhvr>
                                      <p:to x="100000" y="90000"/>
                                    </p:animScale>
                                    <p:animScale>
                                      <p:cBhvr>
                                        <p:cTn id="34" dur="166" decel="50000">
                                          <p:stCondLst>
                                            <p:cond delay="1668"/>
                                          </p:stCondLst>
                                        </p:cTn>
                                        <p:tgtEl>
                                          <p:spTgt spid="117764"/>
                                        </p:tgtEl>
                                      </p:cBhvr>
                                      <p:to x="100000" y="100000"/>
                                    </p:animScale>
                                    <p:animScale>
                                      <p:cBhvr>
                                        <p:cTn id="35" dur="26">
                                          <p:stCondLst>
                                            <p:cond delay="1808"/>
                                          </p:stCondLst>
                                        </p:cTn>
                                        <p:tgtEl>
                                          <p:spTgt spid="117764"/>
                                        </p:tgtEl>
                                      </p:cBhvr>
                                      <p:to x="100000" y="95000"/>
                                    </p:animScale>
                                    <p:animScale>
                                      <p:cBhvr>
                                        <p:cTn id="36" dur="166" decel="50000">
                                          <p:stCondLst>
                                            <p:cond delay="1834"/>
                                          </p:stCondLst>
                                        </p:cTn>
                                        <p:tgtEl>
                                          <p:spTgt spid="11776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ltLang="en-US" smtClean="0"/>
              <a:t>Sand casting (2)</a:t>
            </a:r>
            <a:endParaRPr lang="en-US" altLang="en-US" smtClean="0"/>
          </a:p>
        </p:txBody>
      </p:sp>
      <p:sp>
        <p:nvSpPr>
          <p:cNvPr id="118787" name="Rectangle 3"/>
          <p:cNvSpPr>
            <a:spLocks noGrp="1" noChangeArrowheads="1"/>
          </p:cNvSpPr>
          <p:nvPr>
            <p:ph type="body" idx="1"/>
          </p:nvPr>
        </p:nvSpPr>
        <p:spPr/>
        <p:txBody>
          <a:bodyPr/>
          <a:lstStyle/>
          <a:p>
            <a:pPr eaLnBrk="1" hangingPunct="1"/>
            <a:r>
              <a:rPr lang="en-GB" altLang="en-US" sz="2000" smtClean="0"/>
              <a:t>In </a:t>
            </a:r>
            <a:r>
              <a:rPr lang="en-GB" altLang="en-US" sz="2000" b="1" smtClean="0"/>
              <a:t>lost pattern casting</a:t>
            </a:r>
            <a:r>
              <a:rPr lang="en-GB" altLang="en-US" sz="2000" smtClean="0"/>
              <a:t> a pattern is made from polystyrene foam.</a:t>
            </a:r>
          </a:p>
          <a:p>
            <a:pPr eaLnBrk="1" hangingPunct="1"/>
            <a:r>
              <a:rPr lang="en-GB" altLang="en-US" sz="2000" smtClean="0"/>
              <a:t>The pattern is left in the moulding sand; when the molten metal is poured the pattern is burned out, leaving a cavity for the metal to fill.</a:t>
            </a:r>
          </a:p>
          <a:p>
            <a:pPr eaLnBrk="1" hangingPunct="1"/>
            <a:r>
              <a:rPr lang="en-GB" altLang="en-US" sz="2000" smtClean="0"/>
              <a:t>A </a:t>
            </a:r>
            <a:r>
              <a:rPr lang="en-GB" altLang="en-US" sz="2000" b="1" smtClean="0"/>
              <a:t>crucible furnace </a:t>
            </a:r>
            <a:r>
              <a:rPr lang="en-GB" altLang="en-US" sz="2000" smtClean="0"/>
              <a:t>is used to melt metal.</a:t>
            </a:r>
          </a:p>
          <a:p>
            <a:pPr eaLnBrk="1" hangingPunct="1"/>
            <a:r>
              <a:rPr lang="en-GB" altLang="en-US" sz="2000" smtClean="0"/>
              <a:t>Today gas is the usual source of heat, but they can also be fired by coke and oil.</a:t>
            </a:r>
          </a:p>
          <a:p>
            <a:pPr eaLnBrk="1" hangingPunct="1"/>
            <a:r>
              <a:rPr lang="en-GB" altLang="en-US" sz="2000" smtClean="0"/>
              <a:t>The metal charge is introduced into the crucible in the form of broken ingots and scrap from previous castings.</a:t>
            </a:r>
          </a:p>
          <a:p>
            <a:pPr eaLnBrk="1" hangingPunct="1"/>
            <a:r>
              <a:rPr lang="en-GB" altLang="en-US" sz="2000" smtClean="0"/>
              <a:t>All metal added to the crucible must be warmed first and completely dry, in order to avoid splashes of molten metal.</a:t>
            </a:r>
            <a:endParaRPr lang="en-US" altLang="en-US" sz="2000" smtClean="0"/>
          </a:p>
        </p:txBody>
      </p:sp>
      <p:sp>
        <p:nvSpPr>
          <p:cNvPr id="1024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87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878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878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878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87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1267" name="Rectangle 5"/>
          <p:cNvSpPr>
            <a:spLocks noGrp="1" noChangeArrowheads="1"/>
          </p:cNvSpPr>
          <p:nvPr>
            <p:ph type="title" idx="4294967295"/>
          </p:nvPr>
        </p:nvSpPr>
        <p:spPr/>
        <p:txBody>
          <a:bodyPr/>
          <a:lstStyle/>
          <a:p>
            <a:pPr eaLnBrk="1" hangingPunct="1"/>
            <a:r>
              <a:rPr lang="en-GB" altLang="en-US" smtClean="0"/>
              <a:t>Sand casting (3)</a:t>
            </a:r>
            <a:endParaRPr lang="en-US" altLang="en-US" smtClean="0"/>
          </a:p>
        </p:txBody>
      </p:sp>
      <p:sp>
        <p:nvSpPr>
          <p:cNvPr id="53252" name="Rectangle 3"/>
          <p:cNvSpPr>
            <a:spLocks noGrp="1" noChangeArrowheads="1"/>
          </p:cNvSpPr>
          <p:nvPr>
            <p:ph type="body" sz="half" idx="4294967295"/>
          </p:nvPr>
        </p:nvSpPr>
        <p:spPr>
          <a:xfrm>
            <a:off x="457200" y="1989138"/>
            <a:ext cx="4835525" cy="4103687"/>
          </a:xfrm>
        </p:spPr>
        <p:txBody>
          <a:bodyPr/>
          <a:lstStyle/>
          <a:p>
            <a:pPr marL="355600" indent="-355600" eaLnBrk="1" hangingPunct="1"/>
            <a:r>
              <a:rPr lang="en-GB" altLang="en-US" sz="2000" smtClean="0"/>
              <a:t>The </a:t>
            </a:r>
            <a:r>
              <a:rPr lang="en-GB" altLang="en-US" sz="2000" b="1" smtClean="0"/>
              <a:t>moulding flask</a:t>
            </a:r>
            <a:r>
              <a:rPr lang="en-GB" altLang="en-US" sz="2000" smtClean="0"/>
              <a:t> is usually made of cast iron, and comes in two parts: the lower </a:t>
            </a:r>
            <a:r>
              <a:rPr lang="en-GB" altLang="en-US" sz="2000" b="1" smtClean="0"/>
              <a:t>drag</a:t>
            </a:r>
            <a:r>
              <a:rPr lang="en-GB" altLang="en-US" sz="2000" smtClean="0"/>
              <a:t> and the upper </a:t>
            </a:r>
            <a:r>
              <a:rPr lang="en-GB" altLang="en-US" sz="2000" b="1" smtClean="0"/>
              <a:t>cope</a:t>
            </a:r>
            <a:r>
              <a:rPr lang="en-GB" altLang="en-US" sz="2000" smtClean="0"/>
              <a:t>. </a:t>
            </a:r>
          </a:p>
          <a:p>
            <a:pPr marL="355600" indent="-355600" eaLnBrk="1" hangingPunct="1"/>
            <a:r>
              <a:rPr lang="en-GB" altLang="en-US" sz="2000" b="1" smtClean="0"/>
              <a:t>Sprue pins</a:t>
            </a:r>
            <a:r>
              <a:rPr lang="en-GB" altLang="en-US" sz="2000" smtClean="0"/>
              <a:t> are wooden pegs that are used to make the vertical channels in the sand down which the molten metal will flow. </a:t>
            </a:r>
          </a:p>
          <a:p>
            <a:pPr marL="355600" indent="-355600" eaLnBrk="1" hangingPunct="1"/>
            <a:r>
              <a:rPr lang="en-GB" altLang="en-US" sz="2000" b="1" smtClean="0"/>
              <a:t>Moulding sand </a:t>
            </a:r>
            <a:r>
              <a:rPr lang="en-GB" altLang="en-US" sz="2000" smtClean="0"/>
              <a:t>must be able to withstand the heat, allow gases to escape, and hold its shape. </a:t>
            </a:r>
          </a:p>
          <a:p>
            <a:pPr marL="355600" indent="-355600" eaLnBrk="1" hangingPunct="1"/>
            <a:r>
              <a:rPr lang="en-GB" altLang="en-US" sz="2000" smtClean="0"/>
              <a:t>A </a:t>
            </a:r>
            <a:r>
              <a:rPr lang="en-GB" altLang="en-US" sz="2000" b="1" smtClean="0"/>
              <a:t>rammer </a:t>
            </a:r>
            <a:r>
              <a:rPr lang="en-GB" altLang="en-US" sz="2000" smtClean="0"/>
              <a:t>is used to compact the sand in the moulding box.</a:t>
            </a:r>
          </a:p>
        </p:txBody>
      </p:sp>
      <p:pic>
        <p:nvPicPr>
          <p:cNvPr id="53257" name="Picture 9" descr="copedr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2492375"/>
            <a:ext cx="3498850" cy="234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3257"/>
                                        </p:tgtEl>
                                        <p:attrNameLst>
                                          <p:attrName>style.visibility</p:attrName>
                                        </p:attrNameLst>
                                      </p:cBhvr>
                                      <p:to>
                                        <p:strVal val="visible"/>
                                      </p:to>
                                    </p:set>
                                    <p:anim calcmode="lin" valueType="num">
                                      <p:cBhvr>
                                        <p:cTn id="7" dur="1000" fill="hold"/>
                                        <p:tgtEl>
                                          <p:spTgt spid="53257"/>
                                        </p:tgtEl>
                                        <p:attrNameLst>
                                          <p:attrName>ppt_x</p:attrName>
                                        </p:attrNameLst>
                                      </p:cBhvr>
                                      <p:tavLst>
                                        <p:tav tm="0">
                                          <p:val>
                                            <p:strVal val="#ppt_x-.2"/>
                                          </p:val>
                                        </p:tav>
                                        <p:tav tm="100000">
                                          <p:val>
                                            <p:strVal val="#ppt_x"/>
                                          </p:val>
                                        </p:tav>
                                      </p:tavLst>
                                    </p:anim>
                                    <p:anim calcmode="lin" valueType="num">
                                      <p:cBhvr>
                                        <p:cTn id="8" dur="1000" fill="hold"/>
                                        <p:tgtEl>
                                          <p:spTgt spid="53257"/>
                                        </p:tgtEl>
                                        <p:attrNameLst>
                                          <p:attrName>ppt_y</p:attrName>
                                        </p:attrNameLst>
                                      </p:cBhvr>
                                      <p:tavLst>
                                        <p:tav tm="0">
                                          <p:val>
                                            <p:strVal val="#ppt_y"/>
                                          </p:val>
                                        </p:tav>
                                        <p:tav tm="100000">
                                          <p:val>
                                            <p:strVal val="#ppt_y"/>
                                          </p:val>
                                        </p:tav>
                                      </p:tavLst>
                                    </p:anim>
                                    <p:animEffect transition="in" filter="wipe(right)" prLst="gradientSize: 0.1">
                                      <p:cBhvr>
                                        <p:cTn id="9" dur="1000"/>
                                        <p:tgtEl>
                                          <p:spTgt spid="5325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3252">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3252">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3252">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325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2291" name="Rectangle 5"/>
          <p:cNvSpPr>
            <a:spLocks noGrp="1" noChangeArrowheads="1"/>
          </p:cNvSpPr>
          <p:nvPr>
            <p:ph type="title" idx="4294967295"/>
          </p:nvPr>
        </p:nvSpPr>
        <p:spPr/>
        <p:txBody>
          <a:bodyPr/>
          <a:lstStyle/>
          <a:p>
            <a:pPr eaLnBrk="1" hangingPunct="1"/>
            <a:r>
              <a:rPr lang="en-GB" altLang="en-US" smtClean="0"/>
              <a:t>Sand casting (4)</a:t>
            </a:r>
            <a:endParaRPr lang="en-US" altLang="en-US" smtClean="0"/>
          </a:p>
        </p:txBody>
      </p:sp>
      <p:sp>
        <p:nvSpPr>
          <p:cNvPr id="54276" name="Rectangle 3"/>
          <p:cNvSpPr>
            <a:spLocks noGrp="1" noChangeArrowheads="1"/>
          </p:cNvSpPr>
          <p:nvPr>
            <p:ph type="body" sz="half" idx="4294967295"/>
          </p:nvPr>
        </p:nvSpPr>
        <p:spPr>
          <a:xfrm>
            <a:off x="457200" y="1989138"/>
            <a:ext cx="4186238" cy="4103687"/>
          </a:xfrm>
        </p:spPr>
        <p:txBody>
          <a:bodyPr/>
          <a:lstStyle/>
          <a:p>
            <a:pPr marL="355600" indent="-355600" eaLnBrk="1" hangingPunct="1"/>
            <a:r>
              <a:rPr lang="en-GB" altLang="en-US" sz="2000" b="1" smtClean="0"/>
              <a:t>Moulding tools</a:t>
            </a:r>
            <a:r>
              <a:rPr lang="en-GB" altLang="en-US" sz="2000" smtClean="0"/>
              <a:t> are used to form pouring pools and gates into and along which the molten metal flows.</a:t>
            </a:r>
          </a:p>
          <a:p>
            <a:pPr marL="355600" indent="-355600" eaLnBrk="1" hangingPunct="1"/>
            <a:r>
              <a:rPr lang="en-GB" altLang="en-US" sz="2000" b="1" smtClean="0"/>
              <a:t>Personal protective equipment</a:t>
            </a:r>
            <a:r>
              <a:rPr lang="en-GB" altLang="en-US" sz="2000" smtClean="0"/>
              <a:t>: it is important that appropriate PPE is worn when pouring molten metal.</a:t>
            </a:r>
          </a:p>
          <a:p>
            <a:pPr marL="355600" indent="-355600" eaLnBrk="1" hangingPunct="1"/>
            <a:r>
              <a:rPr lang="en-GB" altLang="en-US" sz="2000" smtClean="0"/>
              <a:t>Leather gaiters, gauntlets, gloves and apron plus a full face mask are essential.</a:t>
            </a:r>
          </a:p>
        </p:txBody>
      </p:sp>
      <p:pic>
        <p:nvPicPr>
          <p:cNvPr id="54280" name="Picture 8" descr="229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7900" y="2235200"/>
            <a:ext cx="4037013"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4280"/>
                                        </p:tgtEl>
                                        <p:attrNameLst>
                                          <p:attrName>style.visibility</p:attrName>
                                        </p:attrNameLst>
                                      </p:cBhvr>
                                      <p:to>
                                        <p:strVal val="visible"/>
                                      </p:to>
                                    </p:set>
                                    <p:animEffect transition="in" filter="fade">
                                      <p:cBhvr>
                                        <p:cTn id="7" dur="1000"/>
                                        <p:tgtEl>
                                          <p:spTgt spid="54280"/>
                                        </p:tgtEl>
                                      </p:cBhvr>
                                    </p:animEffect>
                                    <p:anim calcmode="lin" valueType="num">
                                      <p:cBhvr>
                                        <p:cTn id="8" dur="1000" fill="hold"/>
                                        <p:tgtEl>
                                          <p:spTgt spid="54280"/>
                                        </p:tgtEl>
                                        <p:attrNameLst>
                                          <p:attrName>ppt_x</p:attrName>
                                        </p:attrNameLst>
                                      </p:cBhvr>
                                      <p:tavLst>
                                        <p:tav tm="0">
                                          <p:val>
                                            <p:strVal val="#ppt_x"/>
                                          </p:val>
                                        </p:tav>
                                        <p:tav tm="100000">
                                          <p:val>
                                            <p:strVal val="#ppt_x"/>
                                          </p:val>
                                        </p:tav>
                                      </p:tavLst>
                                    </p:anim>
                                    <p:anim calcmode="lin" valueType="num">
                                      <p:cBhvr>
                                        <p:cTn id="9" dur="1000" fill="hold"/>
                                        <p:tgtEl>
                                          <p:spTgt spid="5428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4276">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4276">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427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EC0A86"/>
              </a:buClr>
              <a:buChar char="•"/>
              <a:defRPr sz="24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lr>
                <a:srgbClr val="EC0A86"/>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a:t>
            </a:r>
          </a:p>
        </p:txBody>
      </p:sp>
      <p:sp>
        <p:nvSpPr>
          <p:cNvPr id="13315" name="Rectangle 5"/>
          <p:cNvSpPr>
            <a:spLocks noGrp="1" noChangeArrowheads="1"/>
          </p:cNvSpPr>
          <p:nvPr>
            <p:ph type="title" idx="4294967295"/>
          </p:nvPr>
        </p:nvSpPr>
        <p:spPr/>
        <p:txBody>
          <a:bodyPr/>
          <a:lstStyle/>
          <a:p>
            <a:pPr eaLnBrk="1" hangingPunct="1"/>
            <a:r>
              <a:rPr lang="en-GB" altLang="en-US" smtClean="0"/>
              <a:t>Sand casting (5)</a:t>
            </a:r>
            <a:endParaRPr lang="en-US" altLang="en-US" smtClean="0"/>
          </a:p>
        </p:txBody>
      </p:sp>
      <p:sp>
        <p:nvSpPr>
          <p:cNvPr id="49156" name="Rectangle 3"/>
          <p:cNvSpPr>
            <a:spLocks noGrp="1" noChangeArrowheads="1"/>
          </p:cNvSpPr>
          <p:nvPr>
            <p:ph type="body" sz="half" idx="4294967295"/>
          </p:nvPr>
        </p:nvSpPr>
        <p:spPr>
          <a:xfrm>
            <a:off x="457200" y="1989138"/>
            <a:ext cx="4619625" cy="4319587"/>
          </a:xfrm>
        </p:spPr>
        <p:txBody>
          <a:bodyPr/>
          <a:lstStyle/>
          <a:p>
            <a:pPr marL="381000" indent="-381000" eaLnBrk="1" hangingPunct="1">
              <a:buFontTx/>
              <a:buNone/>
            </a:pPr>
            <a:r>
              <a:rPr lang="en-GB" altLang="en-US" sz="2000" b="1" smtClean="0"/>
              <a:t>Split pattern casting: step by step</a:t>
            </a:r>
          </a:p>
          <a:p>
            <a:pPr marL="381000" indent="-381000" eaLnBrk="1" hangingPunct="1">
              <a:buFontTx/>
              <a:buAutoNum type="arabicPeriod"/>
            </a:pPr>
            <a:r>
              <a:rPr lang="en-GB" altLang="en-US" sz="2000" smtClean="0"/>
              <a:t>Place the drag on the moulding board and place half of the split pattern in the centre. Sprinkle with parting powder.</a:t>
            </a:r>
          </a:p>
          <a:p>
            <a:pPr marL="381000" indent="-381000" eaLnBrk="1" hangingPunct="1">
              <a:buFontTx/>
              <a:buAutoNum type="arabicPeriod"/>
            </a:pPr>
            <a:r>
              <a:rPr lang="en-GB" altLang="en-US" sz="2000" smtClean="0"/>
              <a:t>Fill the drag with sieved moulding sand, which should be rammed down well. When full, strickle off with a piece of metal bar.</a:t>
            </a:r>
          </a:p>
          <a:p>
            <a:pPr marL="381000" indent="-381000" eaLnBrk="1" hangingPunct="1">
              <a:buFontTx/>
              <a:buAutoNum type="arabicPeriod"/>
            </a:pPr>
            <a:r>
              <a:rPr lang="en-GB" altLang="en-US" sz="2000" smtClean="0"/>
              <a:t>Turn the drag over and sprinkle with parting powder. </a:t>
            </a:r>
          </a:p>
          <a:p>
            <a:pPr marL="381000" indent="-381000" eaLnBrk="1" hangingPunct="1">
              <a:buFontTx/>
              <a:buAutoNum type="arabicPeriod"/>
            </a:pPr>
            <a:endParaRPr lang="en-GB" altLang="en-US" sz="2000" smtClean="0"/>
          </a:p>
        </p:txBody>
      </p:sp>
      <p:pic>
        <p:nvPicPr>
          <p:cNvPr id="49167" name="Picture 15" descr="(A)U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1989138"/>
            <a:ext cx="381635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9167"/>
                                        </p:tgtEl>
                                        <p:attrNameLst>
                                          <p:attrName>style.visibility</p:attrName>
                                        </p:attrNameLst>
                                      </p:cBhvr>
                                      <p:to>
                                        <p:strVal val="visible"/>
                                      </p:to>
                                    </p:set>
                                    <p:anim calcmode="lin" valueType="num">
                                      <p:cBhvr>
                                        <p:cTn id="7" dur="1000" fill="hold"/>
                                        <p:tgtEl>
                                          <p:spTgt spid="49167"/>
                                        </p:tgtEl>
                                        <p:attrNameLst>
                                          <p:attrName>ppt_x</p:attrName>
                                        </p:attrNameLst>
                                      </p:cBhvr>
                                      <p:tavLst>
                                        <p:tav tm="0">
                                          <p:val>
                                            <p:strVal val="#ppt_x-.2"/>
                                          </p:val>
                                        </p:tav>
                                        <p:tav tm="100000">
                                          <p:val>
                                            <p:strVal val="#ppt_x"/>
                                          </p:val>
                                        </p:tav>
                                      </p:tavLst>
                                    </p:anim>
                                    <p:anim calcmode="lin" valueType="num">
                                      <p:cBhvr>
                                        <p:cTn id="8" dur="1000" fill="hold"/>
                                        <p:tgtEl>
                                          <p:spTgt spid="49167"/>
                                        </p:tgtEl>
                                        <p:attrNameLst>
                                          <p:attrName>ppt_y</p:attrName>
                                        </p:attrNameLst>
                                      </p:cBhvr>
                                      <p:tavLst>
                                        <p:tav tm="0">
                                          <p:val>
                                            <p:strVal val="#ppt_y"/>
                                          </p:val>
                                        </p:tav>
                                        <p:tav tm="100000">
                                          <p:val>
                                            <p:strVal val="#ppt_y"/>
                                          </p:val>
                                        </p:tav>
                                      </p:tavLst>
                                    </p:anim>
                                    <p:animEffect transition="in" filter="wipe(right)" prLst="gradientSize: 0.1">
                                      <p:cBhvr>
                                        <p:cTn id="9" dur="1000"/>
                                        <p:tgtEl>
                                          <p:spTgt spid="4916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9156">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9156">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9156">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91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6088</TotalTime>
  <Words>3208</Words>
  <Application>Microsoft Office PowerPoint</Application>
  <PresentationFormat>On-screen Show (4:3)</PresentationFormat>
  <Paragraphs>290</Paragraphs>
  <Slides>45</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9" baseType="lpstr">
      <vt:lpstr>Arial</vt:lpstr>
      <vt:lpstr>Calibri</vt:lpstr>
      <vt:lpstr>Default Design</vt:lpstr>
      <vt:lpstr>Adobe Photoshop Image</vt:lpstr>
      <vt:lpstr>Casting and moulding </vt:lpstr>
      <vt:lpstr>Introduction</vt:lpstr>
      <vt:lpstr>Starter</vt:lpstr>
      <vt:lpstr>Casting</vt:lpstr>
      <vt:lpstr>Sand casting (1)</vt:lpstr>
      <vt:lpstr>Sand casting (2)</vt:lpstr>
      <vt:lpstr>Sand casting (3)</vt:lpstr>
      <vt:lpstr>Sand casting (4)</vt:lpstr>
      <vt:lpstr>Sand casting (5)</vt:lpstr>
      <vt:lpstr>Sand casting (6)</vt:lpstr>
      <vt:lpstr>Sand casting (7)</vt:lpstr>
      <vt:lpstr>Sand casting (8)</vt:lpstr>
      <vt:lpstr>Die casting (1)</vt:lpstr>
      <vt:lpstr>Die casting (2)</vt:lpstr>
      <vt:lpstr>Die casting (3)</vt:lpstr>
      <vt:lpstr>Die casting (4)</vt:lpstr>
      <vt:lpstr>Die casting (5)</vt:lpstr>
      <vt:lpstr>Die casting (6)</vt:lpstr>
      <vt:lpstr>Die casting (7)</vt:lpstr>
      <vt:lpstr>Investment casting (1)</vt:lpstr>
      <vt:lpstr>Investment casting (2)</vt:lpstr>
      <vt:lpstr>Investment casting (3)</vt:lpstr>
      <vt:lpstr>Investment casting (4)</vt:lpstr>
      <vt:lpstr>Investment casting (5)</vt:lpstr>
      <vt:lpstr>Finishing metal castings (1)</vt:lpstr>
      <vt:lpstr>Finishing metal castings (2)</vt:lpstr>
      <vt:lpstr>Cold resin casting (1)</vt:lpstr>
      <vt:lpstr>Cold resin casting (2)</vt:lpstr>
      <vt:lpstr>Moulding</vt:lpstr>
      <vt:lpstr>Extrusion (1)</vt:lpstr>
      <vt:lpstr>Extrusion (2)</vt:lpstr>
      <vt:lpstr>Extrusion (3)</vt:lpstr>
      <vt:lpstr>Injection moulding (1)</vt:lpstr>
      <vt:lpstr>Injection moulding (2)</vt:lpstr>
      <vt:lpstr>Blow moulding (1)</vt:lpstr>
      <vt:lpstr>Blow moulding (2)</vt:lpstr>
      <vt:lpstr>Blow moulding (3)</vt:lpstr>
      <vt:lpstr>Blow moulding (4)</vt:lpstr>
      <vt:lpstr>Rotational moulding (1)</vt:lpstr>
      <vt:lpstr>Rotational moulding (2)</vt:lpstr>
      <vt:lpstr>Compression moulding (1)</vt:lpstr>
      <vt:lpstr>Compression moulding (2)</vt:lpstr>
      <vt:lpstr>Calendering (1)</vt:lpstr>
      <vt:lpstr>Calendering (2)</vt:lpstr>
      <vt:lpstr>Tasks</vt:lpstr>
    </vt:vector>
  </TitlesOfParts>
  <Company>Nelson Thornes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dc:creator>
  <cp:lastModifiedBy>Daniel BIGMORE</cp:lastModifiedBy>
  <cp:revision>71</cp:revision>
  <dcterms:created xsi:type="dcterms:W3CDTF">2008-10-01T09:56:58Z</dcterms:created>
  <dcterms:modified xsi:type="dcterms:W3CDTF">2018-05-22T14:44:02Z</dcterms:modified>
</cp:coreProperties>
</file>