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99" r:id="rId3"/>
    <p:sldId id="300" r:id="rId4"/>
    <p:sldId id="301" r:id="rId5"/>
    <p:sldId id="302" r:id="rId6"/>
    <p:sldId id="303" r:id="rId7"/>
    <p:sldId id="304" r:id="rId8"/>
    <p:sldId id="305" r:id="rId9"/>
    <p:sldId id="306" r:id="rId10"/>
    <p:sldId id="307" r:id="rId11"/>
    <p:sldId id="308" r:id="rId12"/>
    <p:sldId id="309" r:id="rId13"/>
    <p:sldId id="310" r:id="rId14"/>
    <p:sldId id="311" r:id="rId15"/>
    <p:sldId id="312" r:id="rId16"/>
    <p:sldId id="313" r:id="rId17"/>
    <p:sldId id="314" r:id="rId18"/>
    <p:sldId id="315" r:id="rId19"/>
    <p:sldId id="316" r:id="rId20"/>
    <p:sldId id="317" r:id="rId21"/>
    <p:sldId id="318" r:id="rId22"/>
    <p:sldId id="319" r:id="rId23"/>
    <p:sldId id="320" r:id="rId24"/>
    <p:sldId id="321" r:id="rId25"/>
    <p:sldId id="322" r:id="rId26"/>
    <p:sldId id="281" r:id="rId27"/>
    <p:sldId id="323" r:id="rId28"/>
    <p:sldId id="282" r:id="rId29"/>
    <p:sldId id="297" r:id="rId30"/>
    <p:sldId id="285" r:id="rId31"/>
    <p:sldId id="324" r:id="rId32"/>
    <p:sldId id="294"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A86"/>
    <a:srgbClr val="6CBE4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19" autoAdjust="0"/>
    <p:restoredTop sz="91450" autoAdjust="0"/>
  </p:normalViewPr>
  <p:slideViewPr>
    <p:cSldViewPr>
      <p:cViewPr varScale="1">
        <p:scale>
          <a:sx n="106" d="100"/>
          <a:sy n="106" d="100"/>
        </p:scale>
        <p:origin x="170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0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6068966-EE9F-4710-A7B5-C2A34C8F0338}"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604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2249EC5C-2AD0-4C16-8708-330C6451A6C4}" type="datetimeFigureOut">
              <a:rPr lang="en-US"/>
              <a:pPr>
                <a:defRPr/>
              </a:pPr>
              <a:t>5/22/2018</a:t>
            </a:fld>
            <a:endParaRPr lang="en-US"/>
          </a:p>
        </p:txBody>
      </p:sp>
      <p:sp>
        <p:nvSpPr>
          <p:cNvPr id="348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04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604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107400A2-A281-4DD0-AAAA-DEDF2FF816C8}"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215424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910464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660456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981075"/>
            <a:ext cx="8229600" cy="85407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679095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980743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222670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735069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52197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911848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667854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9610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13545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atin typeface="Arial" charset="0"/>
              </a:defRPr>
            </a:lvl1pPr>
          </a:lstStyle>
          <a:p>
            <a:pPr>
              <a:defRPr/>
            </a:pPr>
            <a:r>
              <a:rPr lang="en-US"/>
              <a:t>© </a:t>
            </a:r>
            <a:r>
              <a:rPr lang="en-US" smtClean="0"/>
              <a:t>Wallingford</a:t>
            </a:r>
            <a:endParaRPr lang="en-US"/>
          </a:p>
        </p:txBody>
      </p:sp>
      <p:pic>
        <p:nvPicPr>
          <p:cNvPr id="2" name="Picture 8" descr="dt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defRPr>
      </a:lvl2pPr>
      <a:lvl3pPr algn="l" rtl="0" eaLnBrk="0" fontAlgn="base" hangingPunct="0">
        <a:spcBef>
          <a:spcPct val="0"/>
        </a:spcBef>
        <a:spcAft>
          <a:spcPct val="0"/>
        </a:spcAft>
        <a:defRPr sz="3600" b="1">
          <a:solidFill>
            <a:srgbClr val="EC0A86"/>
          </a:solidFill>
          <a:latin typeface="Arial" charset="0"/>
        </a:defRPr>
      </a:lvl3pPr>
      <a:lvl4pPr algn="l" rtl="0" eaLnBrk="0" fontAlgn="base" hangingPunct="0">
        <a:spcBef>
          <a:spcPct val="0"/>
        </a:spcBef>
        <a:spcAft>
          <a:spcPct val="0"/>
        </a:spcAft>
        <a:defRPr sz="3600" b="1">
          <a:solidFill>
            <a:srgbClr val="EC0A86"/>
          </a:solidFill>
          <a:latin typeface="Arial" charset="0"/>
        </a:defRPr>
      </a:lvl4pPr>
      <a:lvl5pPr algn="l" rtl="0" eaLnBrk="0" fontAlgn="base" hangingPunct="0">
        <a:spcBef>
          <a:spcPct val="0"/>
        </a:spcBef>
        <a:spcAft>
          <a:spcPct val="0"/>
        </a:spcAft>
        <a:defRPr sz="3600" b="1">
          <a:solidFill>
            <a:srgbClr val="EC0A86"/>
          </a:solidFill>
          <a:latin typeface="Arial" charset="0"/>
        </a:defRPr>
      </a:lvl5pPr>
      <a:lvl6pPr marL="457200" algn="l" rtl="0" fontAlgn="base">
        <a:spcBef>
          <a:spcPct val="0"/>
        </a:spcBef>
        <a:spcAft>
          <a:spcPct val="0"/>
        </a:spcAft>
        <a:defRPr sz="3600" b="1">
          <a:solidFill>
            <a:srgbClr val="EC0A86"/>
          </a:solidFill>
          <a:latin typeface="Arial" charset="0"/>
        </a:defRPr>
      </a:lvl6pPr>
      <a:lvl7pPr marL="914400" algn="l" rtl="0" fontAlgn="base">
        <a:spcBef>
          <a:spcPct val="0"/>
        </a:spcBef>
        <a:spcAft>
          <a:spcPct val="0"/>
        </a:spcAft>
        <a:defRPr sz="3600" b="1">
          <a:solidFill>
            <a:srgbClr val="EC0A86"/>
          </a:solidFill>
          <a:latin typeface="Arial" charset="0"/>
        </a:defRPr>
      </a:lvl7pPr>
      <a:lvl8pPr marL="1371600" algn="l" rtl="0" fontAlgn="base">
        <a:spcBef>
          <a:spcPct val="0"/>
        </a:spcBef>
        <a:spcAft>
          <a:spcPct val="0"/>
        </a:spcAft>
        <a:defRPr sz="3600" b="1">
          <a:solidFill>
            <a:srgbClr val="EC0A86"/>
          </a:solidFill>
          <a:latin typeface="Arial" charset="0"/>
        </a:defRPr>
      </a:lvl8pPr>
      <a:lvl9pPr marL="1828800" algn="l" rtl="0" fontAlgn="base">
        <a:spcBef>
          <a:spcPct val="0"/>
        </a:spcBef>
        <a:spcAft>
          <a:spcPct val="0"/>
        </a:spcAft>
        <a:defRPr sz="3600" b="1">
          <a:solidFill>
            <a:srgbClr val="EC0A86"/>
          </a:solidFill>
          <a:latin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defRPr>
      </a:lvl3pPr>
      <a:lvl4pPr marL="1639888"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defRPr>
      </a:lvl5pPr>
      <a:lvl6pPr marL="2514600" indent="-228600" algn="l" rtl="0" fontAlgn="base">
        <a:spcBef>
          <a:spcPct val="20000"/>
        </a:spcBef>
        <a:spcAft>
          <a:spcPct val="0"/>
        </a:spcAft>
        <a:buClr>
          <a:srgbClr val="EC0A86"/>
        </a:buClr>
        <a:buFont typeface="Arial" charset="0"/>
        <a:buChar char="»"/>
        <a:defRPr>
          <a:solidFill>
            <a:schemeClr val="tx1"/>
          </a:solidFill>
          <a:latin typeface="+mn-lt"/>
        </a:defRPr>
      </a:lvl6pPr>
      <a:lvl7pPr marL="2971800" indent="-228600" algn="l" rtl="0" fontAlgn="base">
        <a:spcBef>
          <a:spcPct val="20000"/>
        </a:spcBef>
        <a:spcAft>
          <a:spcPct val="0"/>
        </a:spcAft>
        <a:buClr>
          <a:srgbClr val="EC0A86"/>
        </a:buClr>
        <a:buFont typeface="Arial" charset="0"/>
        <a:buChar char="»"/>
        <a:defRPr>
          <a:solidFill>
            <a:schemeClr val="tx1"/>
          </a:solidFill>
          <a:latin typeface="+mn-lt"/>
        </a:defRPr>
      </a:lvl7pPr>
      <a:lvl8pPr marL="3429000" indent="-228600" algn="l" rtl="0" fontAlgn="base">
        <a:spcBef>
          <a:spcPct val="20000"/>
        </a:spcBef>
        <a:spcAft>
          <a:spcPct val="0"/>
        </a:spcAft>
        <a:buClr>
          <a:srgbClr val="EC0A86"/>
        </a:buClr>
        <a:buFont typeface="Arial" charset="0"/>
        <a:buChar char="»"/>
        <a:defRPr>
          <a:solidFill>
            <a:schemeClr val="tx1"/>
          </a:solidFill>
          <a:latin typeface="+mn-lt"/>
        </a:defRPr>
      </a:lvl8pPr>
      <a:lvl9pPr marL="3886200" indent="-228600" algn="l" rtl="0" fontAlgn="base">
        <a:spcBef>
          <a:spcPct val="20000"/>
        </a:spcBef>
        <a:spcAft>
          <a:spcPct val="0"/>
        </a:spcAft>
        <a:buClr>
          <a:srgbClr val="EC0A86"/>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US" altLang="en-US" sz="1200" smtClean="0"/>
              <a:t>© Wallingford</a:t>
            </a:r>
          </a:p>
        </p:txBody>
      </p:sp>
      <p:graphicFrame>
        <p:nvGraphicFramePr>
          <p:cNvPr id="2051"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2056"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2" name="Rectangle 2"/>
          <p:cNvSpPr>
            <a:spLocks noGrp="1" noChangeArrowheads="1"/>
          </p:cNvSpPr>
          <p:nvPr>
            <p:ph type="ctrTitle"/>
          </p:nvPr>
        </p:nvSpPr>
        <p:spPr>
          <a:xfrm>
            <a:off x="685800" y="2492375"/>
            <a:ext cx="7772400" cy="1152525"/>
          </a:xfrm>
        </p:spPr>
        <p:txBody>
          <a:bodyPr/>
          <a:lstStyle/>
          <a:p>
            <a:pPr eaLnBrk="1" hangingPunct="1"/>
            <a:r>
              <a:rPr lang="en-GB" altLang="en-US" sz="4000" smtClean="0"/>
              <a:t>Forming and bending materials</a:t>
            </a:r>
            <a:endParaRPr lang="en-US" altLang="en-US" sz="4000" smtClean="0"/>
          </a:p>
        </p:txBody>
      </p:sp>
      <p:sp>
        <p:nvSpPr>
          <p:cNvPr id="2053"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2054"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2055"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2057"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smtClean="0"/>
              <a:t>Single curvature bending (2)</a:t>
            </a:r>
            <a:endParaRPr lang="en-US" altLang="en-US" smtClean="0"/>
          </a:p>
        </p:txBody>
      </p:sp>
      <p:sp>
        <p:nvSpPr>
          <p:cNvPr id="89091" name="Rectangle 3"/>
          <p:cNvSpPr>
            <a:spLocks noGrp="1" noChangeArrowheads="1"/>
          </p:cNvSpPr>
          <p:nvPr>
            <p:ph type="body" idx="1"/>
          </p:nvPr>
        </p:nvSpPr>
        <p:spPr>
          <a:xfrm>
            <a:off x="457200" y="1989138"/>
            <a:ext cx="5051425" cy="4137025"/>
          </a:xfrm>
        </p:spPr>
        <p:txBody>
          <a:bodyPr/>
          <a:lstStyle/>
          <a:p>
            <a:pPr eaLnBrk="1" hangingPunct="1">
              <a:buFontTx/>
              <a:buNone/>
            </a:pPr>
            <a:r>
              <a:rPr lang="en-GB" altLang="en-US" sz="1700" b="1" smtClean="0"/>
              <a:t>Line bending: metal</a:t>
            </a:r>
          </a:p>
          <a:p>
            <a:pPr eaLnBrk="1" hangingPunct="1"/>
            <a:r>
              <a:rPr lang="en-GB" altLang="en-US" sz="1700" b="1" smtClean="0"/>
              <a:t>Folding bars </a:t>
            </a:r>
            <a:r>
              <a:rPr lang="en-GB" altLang="en-US" sz="1700" smtClean="0"/>
              <a:t>are used to bend thin sheet metal along a straight line.</a:t>
            </a:r>
          </a:p>
          <a:p>
            <a:pPr eaLnBrk="1" hangingPunct="1"/>
            <a:r>
              <a:rPr lang="en-GB" altLang="en-US" sz="1700" smtClean="0"/>
              <a:t>The material is placed between the bars, which are then clamped together. The protruding material can then be bent accurately along its length by tapping it with a rawhide mallet.</a:t>
            </a:r>
          </a:p>
          <a:p>
            <a:r>
              <a:rPr lang="en-GB" altLang="en-US" sz="1700" b="1" smtClean="0"/>
              <a:t>Box folders </a:t>
            </a:r>
            <a:r>
              <a:rPr lang="en-GB" altLang="en-US" sz="1700" smtClean="0"/>
              <a:t>are used to bend thin sheet metal along a straight line.</a:t>
            </a:r>
          </a:p>
          <a:p>
            <a:r>
              <a:rPr lang="en-GB" altLang="en-US" sz="1700" smtClean="0"/>
              <a:t>The material is placed between the bars, which are then clamped together. The protruding material can then be bent accurately along its length, either manually or (as in industry) in a powered operation.</a:t>
            </a:r>
          </a:p>
          <a:p>
            <a:endParaRPr lang="en-US" altLang="en-US" sz="1800" smtClean="0"/>
          </a:p>
        </p:txBody>
      </p:sp>
      <p:pic>
        <p:nvPicPr>
          <p:cNvPr id="89092" name="Picture 4" descr="Box_Pan_Folder_1300_1_0mm_on_sta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2565400"/>
            <a:ext cx="3313113"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89092"/>
                                        </p:tgtEl>
                                        <p:attrNameLst>
                                          <p:attrName>style.visibility</p:attrName>
                                        </p:attrNameLst>
                                      </p:cBhvr>
                                      <p:to>
                                        <p:strVal val="visible"/>
                                      </p:to>
                                    </p:set>
                                    <p:animEffect transition="in" filter="fade">
                                      <p:cBhvr>
                                        <p:cTn id="7" dur="1000"/>
                                        <p:tgtEl>
                                          <p:spTgt spid="89092"/>
                                        </p:tgtEl>
                                      </p:cBhvr>
                                    </p:animEffect>
                                    <p:anim calcmode="lin" valueType="num">
                                      <p:cBhvr>
                                        <p:cTn id="8" dur="1000" fill="hold"/>
                                        <p:tgtEl>
                                          <p:spTgt spid="89092"/>
                                        </p:tgtEl>
                                        <p:attrNameLst>
                                          <p:attrName>ppt_x</p:attrName>
                                        </p:attrNameLst>
                                      </p:cBhvr>
                                      <p:tavLst>
                                        <p:tav tm="0">
                                          <p:val>
                                            <p:strVal val="#ppt_x"/>
                                          </p:val>
                                        </p:tav>
                                        <p:tav tm="100000">
                                          <p:val>
                                            <p:strVal val="#ppt_x"/>
                                          </p:val>
                                        </p:tav>
                                      </p:tavLst>
                                    </p:anim>
                                    <p:anim calcmode="lin" valueType="num">
                                      <p:cBhvr>
                                        <p:cTn id="9" dur="1000" fill="hold"/>
                                        <p:tgtEl>
                                          <p:spTgt spid="8909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909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909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909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909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890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altLang="en-US" smtClean="0"/>
              <a:t>Compound curvature bending (1)</a:t>
            </a:r>
            <a:endParaRPr lang="en-US" altLang="en-US" smtClean="0"/>
          </a:p>
        </p:txBody>
      </p:sp>
      <p:sp>
        <p:nvSpPr>
          <p:cNvPr id="90115" name="Rectangle 3"/>
          <p:cNvSpPr>
            <a:spLocks noGrp="1" noChangeArrowheads="1"/>
          </p:cNvSpPr>
          <p:nvPr>
            <p:ph type="body" idx="1"/>
          </p:nvPr>
        </p:nvSpPr>
        <p:spPr>
          <a:xfrm>
            <a:off x="457200" y="1989138"/>
            <a:ext cx="5338763" cy="4137025"/>
          </a:xfrm>
        </p:spPr>
        <p:txBody>
          <a:bodyPr/>
          <a:lstStyle/>
          <a:p>
            <a:pPr eaLnBrk="1" hangingPunct="1">
              <a:buFontTx/>
              <a:buNone/>
            </a:pPr>
            <a:r>
              <a:rPr lang="en-GB" altLang="en-US" sz="1700" b="1" smtClean="0"/>
              <a:t>Vacuum forming</a:t>
            </a:r>
          </a:p>
          <a:p>
            <a:pPr eaLnBrk="1" hangingPunct="1"/>
            <a:r>
              <a:rPr lang="en-GB" altLang="en-US" sz="1700" smtClean="0"/>
              <a:t>Vacuum forming is used to form thin plastic sheet material such as polystyrene, ABS, PVC and acrylic. The material is clamped in the machine and heated until it becomes pliable. The former is raised and the vacuum applied: this draws the material down tightly over the former. </a:t>
            </a:r>
          </a:p>
          <a:p>
            <a:r>
              <a:rPr lang="en-GB" altLang="en-US" sz="1700" smtClean="0"/>
              <a:t>Formers must have draft angles, and rounded corners and edges, in order to release the material after forming.</a:t>
            </a:r>
          </a:p>
          <a:p>
            <a:r>
              <a:rPr lang="en-GB" altLang="en-US" sz="1700" smtClean="0"/>
              <a:t>Vacuum forming is a relatively low cost process because the former is cheap to make. It is used to manufacture packaging items such as egg boxes, yoghurt pots and microwave meal trays.</a:t>
            </a:r>
            <a:endParaRPr lang="en-US" altLang="en-US" sz="1700" smtClean="0"/>
          </a:p>
        </p:txBody>
      </p:sp>
      <p:pic>
        <p:nvPicPr>
          <p:cNvPr id="90116" name="Picture 4" descr="U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788" y="1992313"/>
            <a:ext cx="2303462" cy="222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90120" name="Picture 8" descr="(A)U30"/>
          <p:cNvPicPr>
            <a:picLocks noChangeAspect="1" noChangeArrowheads="1"/>
          </p:cNvPicPr>
          <p:nvPr/>
        </p:nvPicPr>
        <p:blipFill>
          <a:blip r:embed="rId3">
            <a:extLst>
              <a:ext uri="{28A0092B-C50C-407E-A947-70E740481C1C}">
                <a14:useLocalDpi xmlns:a14="http://schemas.microsoft.com/office/drawing/2010/main" val="0"/>
              </a:ext>
            </a:extLst>
          </a:blip>
          <a:srcRect l="35245" t="55463" r="31885" b="33344"/>
          <a:stretch>
            <a:fillRect/>
          </a:stretch>
        </p:blipFill>
        <p:spPr bwMode="auto">
          <a:xfrm>
            <a:off x="5867400" y="4365625"/>
            <a:ext cx="3097213"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90116"/>
                                        </p:tgtEl>
                                        <p:attrNameLst>
                                          <p:attrName>style.visibility</p:attrName>
                                        </p:attrNameLst>
                                      </p:cBhvr>
                                      <p:to>
                                        <p:strVal val="visible"/>
                                      </p:to>
                                    </p:set>
                                    <p:anim calcmode="lin" valueType="num">
                                      <p:cBhvr>
                                        <p:cTn id="7" dur="1000" fill="hold"/>
                                        <p:tgtEl>
                                          <p:spTgt spid="90116"/>
                                        </p:tgtEl>
                                        <p:attrNameLst>
                                          <p:attrName>ppt_x</p:attrName>
                                        </p:attrNameLst>
                                      </p:cBhvr>
                                      <p:tavLst>
                                        <p:tav tm="0">
                                          <p:val>
                                            <p:strVal val="#ppt_x-.2"/>
                                          </p:val>
                                        </p:tav>
                                        <p:tav tm="100000">
                                          <p:val>
                                            <p:strVal val="#ppt_x"/>
                                          </p:val>
                                        </p:tav>
                                      </p:tavLst>
                                    </p:anim>
                                    <p:anim calcmode="lin" valueType="num">
                                      <p:cBhvr>
                                        <p:cTn id="8" dur="1000" fill="hold"/>
                                        <p:tgtEl>
                                          <p:spTgt spid="90116"/>
                                        </p:tgtEl>
                                        <p:attrNameLst>
                                          <p:attrName>ppt_y</p:attrName>
                                        </p:attrNameLst>
                                      </p:cBhvr>
                                      <p:tavLst>
                                        <p:tav tm="0">
                                          <p:val>
                                            <p:strVal val="#ppt_y"/>
                                          </p:val>
                                        </p:tav>
                                        <p:tav tm="100000">
                                          <p:val>
                                            <p:strVal val="#ppt_y"/>
                                          </p:val>
                                        </p:tav>
                                      </p:tavLst>
                                    </p:anim>
                                    <p:animEffect transition="in" filter="wipe(right)" prLst="gradientSize: 0.1">
                                      <p:cBhvr>
                                        <p:cTn id="9" dur="1000"/>
                                        <p:tgtEl>
                                          <p:spTgt spid="9011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90120"/>
                                        </p:tgtEl>
                                        <p:attrNameLst>
                                          <p:attrName>style.visibility</p:attrName>
                                        </p:attrNameLst>
                                      </p:cBhvr>
                                      <p:to>
                                        <p:strVal val="visible"/>
                                      </p:to>
                                    </p:set>
                                    <p:anim calcmode="lin" valueType="num">
                                      <p:cBhvr>
                                        <p:cTn id="14" dur="1000" fill="hold"/>
                                        <p:tgtEl>
                                          <p:spTgt spid="90120"/>
                                        </p:tgtEl>
                                        <p:attrNameLst>
                                          <p:attrName>ppt_x</p:attrName>
                                        </p:attrNameLst>
                                      </p:cBhvr>
                                      <p:tavLst>
                                        <p:tav tm="0">
                                          <p:val>
                                            <p:strVal val="#ppt_x-.2"/>
                                          </p:val>
                                        </p:tav>
                                        <p:tav tm="100000">
                                          <p:val>
                                            <p:strVal val="#ppt_x"/>
                                          </p:val>
                                        </p:tav>
                                      </p:tavLst>
                                    </p:anim>
                                    <p:anim calcmode="lin" valueType="num">
                                      <p:cBhvr>
                                        <p:cTn id="15" dur="1000" fill="hold"/>
                                        <p:tgtEl>
                                          <p:spTgt spid="90120"/>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012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0115">
                                            <p:txEl>
                                              <p:pRg st="0" end="0"/>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0115">
                                            <p:txEl>
                                              <p:pRg st="1" end="1"/>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0115">
                                            <p:txEl>
                                              <p:pRg st="2" end="2"/>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01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altLang="en-US" smtClean="0"/>
              <a:t>Compound curvature bending (2)</a:t>
            </a:r>
            <a:endParaRPr lang="en-US" altLang="en-US" smtClean="0"/>
          </a:p>
        </p:txBody>
      </p:sp>
      <p:sp>
        <p:nvSpPr>
          <p:cNvPr id="92163" name="Rectangle 3"/>
          <p:cNvSpPr>
            <a:spLocks noGrp="1" noChangeArrowheads="1"/>
          </p:cNvSpPr>
          <p:nvPr>
            <p:ph type="body" idx="1"/>
          </p:nvPr>
        </p:nvSpPr>
        <p:spPr>
          <a:xfrm>
            <a:off x="457200" y="1989138"/>
            <a:ext cx="4475163" cy="4137025"/>
          </a:xfrm>
        </p:spPr>
        <p:txBody>
          <a:bodyPr/>
          <a:lstStyle/>
          <a:p>
            <a:pPr eaLnBrk="1" hangingPunct="1">
              <a:buFontTx/>
              <a:buNone/>
            </a:pPr>
            <a:r>
              <a:rPr lang="en-GB" altLang="en-US" sz="2000" b="1" smtClean="0"/>
              <a:t>Dome blowing</a:t>
            </a:r>
          </a:p>
          <a:p>
            <a:pPr eaLnBrk="1" hangingPunct="1"/>
            <a:r>
              <a:rPr lang="en-GB" altLang="en-US" sz="2000" smtClean="0"/>
              <a:t>Dome blowing is used to form sheet plastics into domed shapes.</a:t>
            </a:r>
          </a:p>
          <a:p>
            <a:pPr eaLnBrk="1" hangingPunct="1"/>
            <a:r>
              <a:rPr lang="en-GB" altLang="en-US" sz="2000" smtClean="0"/>
              <a:t>The material is clamped in the machine beneath a sheet of metal with a hole in it, and heated until it becomes pliable.</a:t>
            </a:r>
          </a:p>
          <a:p>
            <a:pPr eaLnBrk="1" hangingPunct="1"/>
            <a:r>
              <a:rPr lang="en-GB" altLang="en-US" sz="2000" smtClean="0"/>
              <a:t>Air is blown up into it, causing a dome to rise.</a:t>
            </a:r>
          </a:p>
          <a:p>
            <a:r>
              <a:rPr lang="en-GB" altLang="en-US" sz="2000" smtClean="0"/>
              <a:t>Dome blowing is a relatively low-cost process because the former is cheap to make.</a:t>
            </a:r>
          </a:p>
          <a:p>
            <a:endParaRPr lang="en-US" altLang="en-US" sz="2000" smtClean="0"/>
          </a:p>
        </p:txBody>
      </p:sp>
      <p:sp>
        <p:nvSpPr>
          <p:cNvPr id="1331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92166" name="Picture 6" descr="(A)U30"/>
          <p:cNvPicPr>
            <a:picLocks noChangeAspect="1" noChangeArrowheads="1"/>
          </p:cNvPicPr>
          <p:nvPr/>
        </p:nvPicPr>
        <p:blipFill>
          <a:blip r:embed="rId2">
            <a:extLst>
              <a:ext uri="{28A0092B-C50C-407E-A947-70E740481C1C}">
                <a14:useLocalDpi xmlns:a14="http://schemas.microsoft.com/office/drawing/2010/main" val="0"/>
              </a:ext>
            </a:extLst>
          </a:blip>
          <a:srcRect l="34299" t="55225" r="37135" b="29291"/>
          <a:stretch>
            <a:fillRect/>
          </a:stretch>
        </p:blipFill>
        <p:spPr bwMode="auto">
          <a:xfrm>
            <a:off x="5148263" y="2492375"/>
            <a:ext cx="3673475" cy="281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92166"/>
                                        </p:tgtEl>
                                        <p:attrNameLst>
                                          <p:attrName>style.visibility</p:attrName>
                                        </p:attrNameLst>
                                      </p:cBhvr>
                                      <p:to>
                                        <p:strVal val="visible"/>
                                      </p:to>
                                    </p:set>
                                    <p:anim calcmode="lin" valueType="num">
                                      <p:cBhvr>
                                        <p:cTn id="7" dur="1000" fill="hold"/>
                                        <p:tgtEl>
                                          <p:spTgt spid="92166"/>
                                        </p:tgtEl>
                                        <p:attrNameLst>
                                          <p:attrName>ppt_x</p:attrName>
                                        </p:attrNameLst>
                                      </p:cBhvr>
                                      <p:tavLst>
                                        <p:tav tm="0">
                                          <p:val>
                                            <p:strVal val="#ppt_x-.2"/>
                                          </p:val>
                                        </p:tav>
                                        <p:tav tm="100000">
                                          <p:val>
                                            <p:strVal val="#ppt_x"/>
                                          </p:val>
                                        </p:tav>
                                      </p:tavLst>
                                    </p:anim>
                                    <p:anim calcmode="lin" valueType="num">
                                      <p:cBhvr>
                                        <p:cTn id="8" dur="1000" fill="hold"/>
                                        <p:tgtEl>
                                          <p:spTgt spid="921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16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21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21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216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216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921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altLang="en-US" smtClean="0"/>
              <a:t>Compound curvature bending (3)</a:t>
            </a:r>
            <a:endParaRPr lang="en-US" altLang="en-US" smtClean="0"/>
          </a:p>
        </p:txBody>
      </p:sp>
      <p:sp>
        <p:nvSpPr>
          <p:cNvPr id="93187" name="Rectangle 3"/>
          <p:cNvSpPr>
            <a:spLocks noGrp="1" noChangeArrowheads="1"/>
          </p:cNvSpPr>
          <p:nvPr>
            <p:ph type="body" idx="1"/>
          </p:nvPr>
        </p:nvSpPr>
        <p:spPr>
          <a:xfrm>
            <a:off x="457200" y="1989138"/>
            <a:ext cx="4259263" cy="4137025"/>
          </a:xfrm>
        </p:spPr>
        <p:txBody>
          <a:bodyPr/>
          <a:lstStyle/>
          <a:p>
            <a:pPr eaLnBrk="1" hangingPunct="1">
              <a:buFontTx/>
              <a:buNone/>
            </a:pPr>
            <a:r>
              <a:rPr lang="en-GB" altLang="en-US" sz="1800" b="1" smtClean="0"/>
              <a:t>Press forming: plastics</a:t>
            </a:r>
          </a:p>
          <a:p>
            <a:pPr eaLnBrk="1" hangingPunct="1"/>
            <a:r>
              <a:rPr lang="en-GB" altLang="en-US" sz="1800" smtClean="0"/>
              <a:t>Press forming is used to form thicker sheet plastics, such as acrylic, into dish shapes. </a:t>
            </a:r>
          </a:p>
          <a:p>
            <a:r>
              <a:rPr lang="en-GB" altLang="en-US" sz="1800" smtClean="0"/>
              <a:t>The material is heated in an oven for</a:t>
            </a:r>
            <a:br>
              <a:rPr lang="en-GB" altLang="en-US" sz="1800" smtClean="0"/>
            </a:br>
            <a:r>
              <a:rPr lang="en-GB" altLang="en-US" sz="1800" smtClean="0"/>
              <a:t>20 to 30 minutes at 165</a:t>
            </a:r>
            <a:r>
              <a:rPr lang="en-GB" altLang="en-US" sz="1800" smtClean="0">
                <a:cs typeface="Arial" panose="020B0604020202020204" pitchFamily="34" charset="0"/>
              </a:rPr>
              <a:t>°C</a:t>
            </a:r>
            <a:r>
              <a:rPr lang="en-GB" altLang="en-US" sz="1800" smtClean="0"/>
              <a:t>. </a:t>
            </a:r>
          </a:p>
          <a:p>
            <a:r>
              <a:rPr lang="en-GB" altLang="en-US" sz="1800" smtClean="0"/>
              <a:t>It is then placed on the female part of the former, and the male part is then pushed into it to form the dish. </a:t>
            </a:r>
          </a:p>
          <a:p>
            <a:r>
              <a:rPr lang="en-GB" altLang="en-US" sz="1800" smtClean="0"/>
              <a:t>Press forming is a relatively low cost process, because the wooden former is cheap to make.</a:t>
            </a:r>
            <a:endParaRPr lang="en-US" altLang="en-US" sz="1800" smtClean="0"/>
          </a:p>
        </p:txBody>
      </p:sp>
      <p:pic>
        <p:nvPicPr>
          <p:cNvPr id="93188" name="Picture 4" descr="(A)U3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7038" y="2276475"/>
            <a:ext cx="3055937"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93188"/>
                                        </p:tgtEl>
                                        <p:attrNameLst>
                                          <p:attrName>style.visibility</p:attrName>
                                        </p:attrNameLst>
                                      </p:cBhvr>
                                      <p:to>
                                        <p:strVal val="visible"/>
                                      </p:to>
                                    </p:set>
                                    <p:animEffect transition="in" filter="fade">
                                      <p:cBhvr>
                                        <p:cTn id="7" dur="1000"/>
                                        <p:tgtEl>
                                          <p:spTgt spid="93188"/>
                                        </p:tgtEl>
                                      </p:cBhvr>
                                    </p:animEffect>
                                    <p:anim calcmode="lin" valueType="num">
                                      <p:cBhvr>
                                        <p:cTn id="8" dur="1000" fill="hold"/>
                                        <p:tgtEl>
                                          <p:spTgt spid="93188"/>
                                        </p:tgtEl>
                                        <p:attrNameLst>
                                          <p:attrName>ppt_x</p:attrName>
                                        </p:attrNameLst>
                                      </p:cBhvr>
                                      <p:tavLst>
                                        <p:tav tm="0">
                                          <p:val>
                                            <p:strVal val="#ppt_x"/>
                                          </p:val>
                                        </p:tav>
                                        <p:tav tm="100000">
                                          <p:val>
                                            <p:strVal val="#ppt_x"/>
                                          </p:val>
                                        </p:tav>
                                      </p:tavLst>
                                    </p:anim>
                                    <p:anim calcmode="lin" valueType="num">
                                      <p:cBhvr>
                                        <p:cTn id="9" dur="1000" fill="hold"/>
                                        <p:tgtEl>
                                          <p:spTgt spid="9318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318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318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318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318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931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altLang="en-US" smtClean="0"/>
              <a:t>Compound curvature bending (4)</a:t>
            </a:r>
            <a:endParaRPr lang="en-US" altLang="en-US" smtClean="0"/>
          </a:p>
        </p:txBody>
      </p:sp>
      <p:sp>
        <p:nvSpPr>
          <p:cNvPr id="94211" name="Rectangle 3"/>
          <p:cNvSpPr>
            <a:spLocks noGrp="1" noChangeArrowheads="1"/>
          </p:cNvSpPr>
          <p:nvPr>
            <p:ph type="body" idx="1"/>
          </p:nvPr>
        </p:nvSpPr>
        <p:spPr>
          <a:xfrm>
            <a:off x="457200" y="1989138"/>
            <a:ext cx="5915025" cy="4137025"/>
          </a:xfrm>
        </p:spPr>
        <p:txBody>
          <a:bodyPr/>
          <a:lstStyle/>
          <a:p>
            <a:pPr eaLnBrk="1" hangingPunct="1">
              <a:buFontTx/>
              <a:buNone/>
            </a:pPr>
            <a:r>
              <a:rPr lang="en-GB" altLang="en-US" sz="1800" b="1" smtClean="0"/>
              <a:t>Press forming: metal</a:t>
            </a:r>
          </a:p>
          <a:p>
            <a:pPr eaLnBrk="1" hangingPunct="1"/>
            <a:r>
              <a:rPr lang="en-GB" altLang="en-US" sz="1800" smtClean="0"/>
              <a:t>This is used to form sheet and strip metals into disc or dish shapes by punching or pressing. </a:t>
            </a:r>
          </a:p>
          <a:p>
            <a:r>
              <a:rPr lang="en-GB" altLang="en-US" sz="1800" b="1" smtClean="0"/>
              <a:t>Punching</a:t>
            </a:r>
            <a:r>
              <a:rPr lang="en-GB" altLang="en-US" sz="1800" smtClean="0"/>
              <a:t>: the metal blank is placed over the female part of the former (die), and the male part (punch) is then forced through it to form the desired shape. </a:t>
            </a:r>
          </a:p>
          <a:p>
            <a:r>
              <a:rPr lang="en-GB" altLang="en-US" sz="1800" smtClean="0"/>
              <a:t>In industry, large presses that exert forces measured in tonnes are used to punch the material.</a:t>
            </a:r>
          </a:p>
          <a:p>
            <a:r>
              <a:rPr lang="en-GB" altLang="en-US" sz="1800" smtClean="0"/>
              <a:t>On CNC-controlled machines, sheets of material are moved around the bed beneath the punching tool.</a:t>
            </a:r>
          </a:p>
          <a:p>
            <a:r>
              <a:rPr lang="en-GB" altLang="en-US" sz="1800" smtClean="0"/>
              <a:t>Items such as metal cabinets, washers, bicycle chain links and coinage are manufactured in this way.</a:t>
            </a:r>
          </a:p>
          <a:p>
            <a:endParaRPr lang="en-US" altLang="en-US" sz="1800" smtClean="0"/>
          </a:p>
        </p:txBody>
      </p:sp>
      <p:pic>
        <p:nvPicPr>
          <p:cNvPr id="94212" name="Picture 4" descr="Press forming me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025" y="2924175"/>
            <a:ext cx="19431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94212"/>
                                        </p:tgtEl>
                                        <p:attrNameLst>
                                          <p:attrName>style.visibility</p:attrName>
                                        </p:attrNameLst>
                                      </p:cBhvr>
                                      <p:to>
                                        <p:strVal val="visible"/>
                                      </p:to>
                                    </p:set>
                                    <p:animEffect transition="in" filter="fade">
                                      <p:cBhvr>
                                        <p:cTn id="7" dur="1000"/>
                                        <p:tgtEl>
                                          <p:spTgt spid="94212"/>
                                        </p:tgtEl>
                                      </p:cBhvr>
                                    </p:animEffect>
                                    <p:anim calcmode="lin" valueType="num">
                                      <p:cBhvr>
                                        <p:cTn id="8" dur="1000" fill="hold"/>
                                        <p:tgtEl>
                                          <p:spTgt spid="94212"/>
                                        </p:tgtEl>
                                        <p:attrNameLst>
                                          <p:attrName>ppt_x</p:attrName>
                                        </p:attrNameLst>
                                      </p:cBhvr>
                                      <p:tavLst>
                                        <p:tav tm="0">
                                          <p:val>
                                            <p:strVal val="#ppt_x"/>
                                          </p:val>
                                        </p:tav>
                                        <p:tav tm="100000">
                                          <p:val>
                                            <p:strVal val="#ppt_x"/>
                                          </p:val>
                                        </p:tav>
                                      </p:tavLst>
                                    </p:anim>
                                    <p:anim calcmode="lin" valueType="num">
                                      <p:cBhvr>
                                        <p:cTn id="9" dur="1000" fill="hold"/>
                                        <p:tgtEl>
                                          <p:spTgt spid="9421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421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421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421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421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94211">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942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ltLang="en-US" smtClean="0"/>
              <a:t>Compound curvature bending (5)</a:t>
            </a:r>
            <a:endParaRPr lang="en-US" altLang="en-US" smtClean="0"/>
          </a:p>
        </p:txBody>
      </p:sp>
      <p:sp>
        <p:nvSpPr>
          <p:cNvPr id="95235" name="Rectangle 3"/>
          <p:cNvSpPr>
            <a:spLocks noGrp="1" noChangeArrowheads="1"/>
          </p:cNvSpPr>
          <p:nvPr>
            <p:ph type="body" idx="1"/>
          </p:nvPr>
        </p:nvSpPr>
        <p:spPr>
          <a:xfrm>
            <a:off x="457200" y="1989138"/>
            <a:ext cx="4978400" cy="4137025"/>
          </a:xfrm>
        </p:spPr>
        <p:txBody>
          <a:bodyPr/>
          <a:lstStyle/>
          <a:p>
            <a:pPr eaLnBrk="1" hangingPunct="1">
              <a:buFontTx/>
              <a:buNone/>
            </a:pPr>
            <a:r>
              <a:rPr lang="en-GB" altLang="en-US" sz="1700" b="1" smtClean="0"/>
              <a:t>Press forming: metal</a:t>
            </a:r>
          </a:p>
          <a:p>
            <a:pPr eaLnBrk="1" hangingPunct="1"/>
            <a:r>
              <a:rPr lang="en-GB" altLang="en-US" sz="1700" b="1" smtClean="0"/>
              <a:t>Pressing</a:t>
            </a:r>
            <a:r>
              <a:rPr lang="en-GB" altLang="en-US" sz="1700" smtClean="0"/>
              <a:t>: used to form thin sheet metals into dish shapes. The material may have to be annealed prior to forming if it is too hard. </a:t>
            </a:r>
          </a:p>
          <a:p>
            <a:r>
              <a:rPr lang="en-GB" altLang="en-US" sz="1700" smtClean="0"/>
              <a:t>The metal blank is placed over the female part (die) of the former, and the male part (punch) is then forced into it to form the object.</a:t>
            </a:r>
          </a:p>
          <a:p>
            <a:r>
              <a:rPr lang="en-GB" altLang="en-US" sz="1700" smtClean="0"/>
              <a:t>This may have to be carried out in a series of steps in order to avoid overstretching and tearing the material.</a:t>
            </a:r>
          </a:p>
          <a:p>
            <a:r>
              <a:rPr lang="en-GB" altLang="en-US" sz="1700" smtClean="0"/>
              <a:t>In industry, large presses that exert forces measured in tonnes are used to manufacture car body panels, stainless steel kitchen sinks and metal containers, ranging from food cans to saucepans.</a:t>
            </a:r>
            <a:endParaRPr lang="en-US" altLang="en-US" sz="1700" smtClean="0"/>
          </a:p>
        </p:txBody>
      </p:sp>
      <p:sp>
        <p:nvSpPr>
          <p:cNvPr id="1638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95238" name="Picture 6" descr="(A)U30"/>
          <p:cNvPicPr>
            <a:picLocks noChangeAspect="1" noChangeArrowheads="1"/>
          </p:cNvPicPr>
          <p:nvPr/>
        </p:nvPicPr>
        <p:blipFill>
          <a:blip r:embed="rId2">
            <a:extLst>
              <a:ext uri="{28A0092B-C50C-407E-A947-70E740481C1C}">
                <a14:useLocalDpi xmlns:a14="http://schemas.microsoft.com/office/drawing/2010/main" val="0"/>
              </a:ext>
            </a:extLst>
          </a:blip>
          <a:srcRect l="29532" t="47818" r="37114" b="27939"/>
          <a:stretch>
            <a:fillRect/>
          </a:stretch>
        </p:blipFill>
        <p:spPr bwMode="auto">
          <a:xfrm>
            <a:off x="5580063" y="2349500"/>
            <a:ext cx="3290887"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95238"/>
                                        </p:tgtEl>
                                        <p:attrNameLst>
                                          <p:attrName>style.visibility</p:attrName>
                                        </p:attrNameLst>
                                      </p:cBhvr>
                                      <p:to>
                                        <p:strVal val="visible"/>
                                      </p:to>
                                    </p:set>
                                    <p:animEffect transition="in" filter="fade">
                                      <p:cBhvr>
                                        <p:cTn id="7" dur="1000"/>
                                        <p:tgtEl>
                                          <p:spTgt spid="95238"/>
                                        </p:tgtEl>
                                      </p:cBhvr>
                                    </p:animEffect>
                                    <p:anim calcmode="lin" valueType="num">
                                      <p:cBhvr>
                                        <p:cTn id="8" dur="1000" fill="hold"/>
                                        <p:tgtEl>
                                          <p:spTgt spid="95238"/>
                                        </p:tgtEl>
                                        <p:attrNameLst>
                                          <p:attrName>ppt_x</p:attrName>
                                        </p:attrNameLst>
                                      </p:cBhvr>
                                      <p:tavLst>
                                        <p:tav tm="0">
                                          <p:val>
                                            <p:strVal val="#ppt_x"/>
                                          </p:val>
                                        </p:tav>
                                        <p:tav tm="100000">
                                          <p:val>
                                            <p:strVal val="#ppt_x"/>
                                          </p:val>
                                        </p:tav>
                                      </p:tavLst>
                                    </p:anim>
                                    <p:anim calcmode="lin" valueType="num">
                                      <p:cBhvr>
                                        <p:cTn id="9" dur="1000" fill="hold"/>
                                        <p:tgtEl>
                                          <p:spTgt spid="9523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523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523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523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5235">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952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US" smtClean="0"/>
              <a:t>Compound curvature bending (6)</a:t>
            </a:r>
            <a:endParaRPr lang="en-US" altLang="en-US" smtClean="0"/>
          </a:p>
        </p:txBody>
      </p:sp>
      <p:sp>
        <p:nvSpPr>
          <p:cNvPr id="96259" name="Rectangle 3"/>
          <p:cNvSpPr>
            <a:spLocks noGrp="1" noChangeArrowheads="1"/>
          </p:cNvSpPr>
          <p:nvPr>
            <p:ph type="body" idx="1"/>
          </p:nvPr>
        </p:nvSpPr>
        <p:spPr/>
        <p:txBody>
          <a:bodyPr/>
          <a:lstStyle/>
          <a:p>
            <a:pPr eaLnBrk="1" hangingPunct="1">
              <a:buFontTx/>
              <a:buNone/>
            </a:pPr>
            <a:r>
              <a:rPr lang="en-GB" altLang="en-US" sz="2000" b="1" smtClean="0"/>
              <a:t>Spinning</a:t>
            </a:r>
          </a:p>
          <a:p>
            <a:pPr eaLnBrk="1" hangingPunct="1"/>
            <a:r>
              <a:rPr lang="en-GB" altLang="en-US" sz="2000" smtClean="0"/>
              <a:t>Spinning is used to form thin sheet metals such as stainless steel and aluminium into circular dish shapes. It is a widely applied mass production process, used to produce bowl-shaped kitchenware.</a:t>
            </a:r>
          </a:p>
          <a:p>
            <a:r>
              <a:rPr lang="en-GB" altLang="en-US" sz="2000" smtClean="0"/>
              <a:t>A metal disc is mounted in a lathe between a former and a tailstock pad, which revolve with it. A rounded steel bar is pushed against the disc to push it over and form the dish. The material may have to be annealed prior to forming in order to soften it.</a:t>
            </a:r>
          </a:p>
          <a:p>
            <a:r>
              <a:rPr lang="en-GB" altLang="en-US" sz="2000" smtClean="0"/>
              <a:t>Spinning is a relatively low cost process.</a:t>
            </a:r>
          </a:p>
          <a:p>
            <a:r>
              <a:rPr lang="en-GB" altLang="en-US" sz="2000" smtClean="0"/>
              <a:t>It is a dangerous process, which should not be carried out in schools.</a:t>
            </a:r>
            <a:endParaRPr lang="en-US" altLang="en-US" sz="2000" smtClean="0"/>
          </a:p>
        </p:txBody>
      </p:sp>
      <p:sp>
        <p:nvSpPr>
          <p:cNvPr id="1741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62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altLang="en-US" smtClean="0"/>
              <a:t>Compound curvature bending (7)</a:t>
            </a:r>
            <a:endParaRPr lang="en-US" altLang="en-US" smtClean="0"/>
          </a:p>
        </p:txBody>
      </p:sp>
      <p:sp>
        <p:nvSpPr>
          <p:cNvPr id="97283" name="Rectangle 3"/>
          <p:cNvSpPr>
            <a:spLocks noGrp="1" noChangeArrowheads="1"/>
          </p:cNvSpPr>
          <p:nvPr>
            <p:ph type="body" idx="1"/>
          </p:nvPr>
        </p:nvSpPr>
        <p:spPr>
          <a:xfrm>
            <a:off x="457200" y="1989138"/>
            <a:ext cx="5338763" cy="4137025"/>
          </a:xfrm>
        </p:spPr>
        <p:txBody>
          <a:bodyPr/>
          <a:lstStyle/>
          <a:p>
            <a:pPr eaLnBrk="1" hangingPunct="1">
              <a:buFontTx/>
              <a:buNone/>
            </a:pPr>
            <a:r>
              <a:rPr lang="en-GB" altLang="en-US" sz="1800" b="1" smtClean="0"/>
              <a:t>Beaten metalwork</a:t>
            </a:r>
          </a:p>
          <a:p>
            <a:pPr eaLnBrk="1" hangingPunct="1"/>
            <a:r>
              <a:rPr lang="en-GB" altLang="en-US" sz="1800" smtClean="0"/>
              <a:t>This is used to form thin sheet metals such as copper, brass, gilding metal, silver and gold into hollow shapes such as jugs, and in jewellery manufacture. It is one of the oldest metalworking craft processes, and is usually used to produce one-off items.</a:t>
            </a:r>
          </a:p>
          <a:p>
            <a:r>
              <a:rPr lang="en-GB" altLang="en-US" sz="1800" smtClean="0"/>
              <a:t>A thin metal disc is beaten into shape with a mallet or hammer by either hollowing, sinking or raising.</a:t>
            </a:r>
          </a:p>
          <a:p>
            <a:r>
              <a:rPr lang="en-GB" altLang="en-US" sz="1800" smtClean="0"/>
              <a:t>Although the tooling costs are low, the cost of manufacture is high because of the high level of skill and the time required to make an object.</a:t>
            </a:r>
          </a:p>
          <a:p>
            <a:endParaRPr lang="en-US" altLang="en-US" sz="1800" smtClean="0"/>
          </a:p>
        </p:txBody>
      </p:sp>
      <p:sp>
        <p:nvSpPr>
          <p:cNvPr id="1843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97286" name="Picture 6" descr="U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425" y="1916113"/>
            <a:ext cx="2678113"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97286"/>
                                        </p:tgtEl>
                                        <p:attrNameLst>
                                          <p:attrName>style.visibility</p:attrName>
                                        </p:attrNameLst>
                                      </p:cBhvr>
                                      <p:to>
                                        <p:strVal val="visible"/>
                                      </p:to>
                                    </p:set>
                                    <p:animEffect transition="in" filter="fade">
                                      <p:cBhvr>
                                        <p:cTn id="7" dur="1000"/>
                                        <p:tgtEl>
                                          <p:spTgt spid="97286"/>
                                        </p:tgtEl>
                                      </p:cBhvr>
                                    </p:animEffect>
                                    <p:anim calcmode="lin" valueType="num">
                                      <p:cBhvr>
                                        <p:cTn id="8" dur="1000" fill="hold"/>
                                        <p:tgtEl>
                                          <p:spTgt spid="97286"/>
                                        </p:tgtEl>
                                        <p:attrNameLst>
                                          <p:attrName>ppt_x</p:attrName>
                                        </p:attrNameLst>
                                      </p:cBhvr>
                                      <p:tavLst>
                                        <p:tav tm="0">
                                          <p:val>
                                            <p:strVal val="#ppt_x"/>
                                          </p:val>
                                        </p:tav>
                                        <p:tav tm="100000">
                                          <p:val>
                                            <p:strVal val="#ppt_x"/>
                                          </p:val>
                                        </p:tav>
                                      </p:tavLst>
                                    </p:anim>
                                    <p:anim calcmode="lin" valueType="num">
                                      <p:cBhvr>
                                        <p:cTn id="9" dur="1000" fill="hold"/>
                                        <p:tgtEl>
                                          <p:spTgt spid="9728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728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728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728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72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altLang="en-US" smtClean="0"/>
              <a:t>Compound curvature bending (8)</a:t>
            </a:r>
            <a:endParaRPr lang="en-US" altLang="en-US" smtClean="0"/>
          </a:p>
        </p:txBody>
      </p:sp>
      <p:sp>
        <p:nvSpPr>
          <p:cNvPr id="98307" name="Rectangle 3"/>
          <p:cNvSpPr>
            <a:spLocks noGrp="1" noChangeArrowheads="1"/>
          </p:cNvSpPr>
          <p:nvPr>
            <p:ph type="body" idx="1"/>
          </p:nvPr>
        </p:nvSpPr>
        <p:spPr>
          <a:xfrm>
            <a:off x="457200" y="1989138"/>
            <a:ext cx="4762500" cy="4137025"/>
          </a:xfrm>
        </p:spPr>
        <p:txBody>
          <a:bodyPr/>
          <a:lstStyle/>
          <a:p>
            <a:pPr eaLnBrk="1" hangingPunct="1">
              <a:buFontTx/>
              <a:buNone/>
            </a:pPr>
            <a:r>
              <a:rPr lang="en-GB" altLang="en-US" sz="2000" b="1" smtClean="0"/>
              <a:t>Beaten metalwork</a:t>
            </a:r>
          </a:p>
          <a:p>
            <a:pPr eaLnBrk="1" hangingPunct="1"/>
            <a:r>
              <a:rPr lang="en-GB" altLang="en-US" sz="2000" b="1" smtClean="0"/>
              <a:t>Hollowing</a:t>
            </a:r>
            <a:r>
              <a:rPr lang="en-GB" altLang="en-US" sz="2000" smtClean="0"/>
              <a:t> is a method of shaping bowls by beating sheet metal into a sandbag with a bossing mallet.</a:t>
            </a:r>
          </a:p>
          <a:p>
            <a:r>
              <a:rPr lang="en-GB" altLang="en-US" sz="2000" b="1" smtClean="0"/>
              <a:t>Sinking</a:t>
            </a:r>
            <a:r>
              <a:rPr lang="en-GB" altLang="en-US" sz="2000" smtClean="0"/>
              <a:t> is similar to hollowing; the centre of a disc is sunk, leaving a margin, which becomes a flat rim.</a:t>
            </a:r>
          </a:p>
          <a:p>
            <a:r>
              <a:rPr lang="en-GB" altLang="en-US" sz="2000" b="1" smtClean="0"/>
              <a:t>Raising</a:t>
            </a:r>
            <a:r>
              <a:rPr lang="en-GB" altLang="en-US" sz="2000" smtClean="0"/>
              <a:t> is used to achieve deeper forms than possible by either hollowing or sinking. The disc of metal is hammered on the outside while resting against a metal stake.</a:t>
            </a:r>
          </a:p>
          <a:p>
            <a:endParaRPr lang="en-US" altLang="en-US" sz="2000" smtClean="0"/>
          </a:p>
        </p:txBody>
      </p:sp>
      <p:sp>
        <p:nvSpPr>
          <p:cNvPr id="1946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98310" name="Picture 6" descr="U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725" y="2924175"/>
            <a:ext cx="3529013"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98310"/>
                                        </p:tgtEl>
                                        <p:attrNameLst>
                                          <p:attrName>style.visibility</p:attrName>
                                        </p:attrNameLst>
                                      </p:cBhvr>
                                      <p:to>
                                        <p:strVal val="visible"/>
                                      </p:to>
                                    </p:set>
                                    <p:animEffect transition="in" filter="fade">
                                      <p:cBhvr>
                                        <p:cTn id="7" dur="1000"/>
                                        <p:tgtEl>
                                          <p:spTgt spid="98310"/>
                                        </p:tgtEl>
                                      </p:cBhvr>
                                    </p:animEffect>
                                    <p:anim calcmode="lin" valueType="num">
                                      <p:cBhvr>
                                        <p:cTn id="8" dur="1000" fill="hold"/>
                                        <p:tgtEl>
                                          <p:spTgt spid="98310"/>
                                        </p:tgtEl>
                                        <p:attrNameLst>
                                          <p:attrName>ppt_x</p:attrName>
                                        </p:attrNameLst>
                                      </p:cBhvr>
                                      <p:tavLst>
                                        <p:tav tm="0">
                                          <p:val>
                                            <p:strVal val="#ppt_x"/>
                                          </p:val>
                                        </p:tav>
                                        <p:tav tm="100000">
                                          <p:val>
                                            <p:strVal val="#ppt_x"/>
                                          </p:val>
                                        </p:tav>
                                      </p:tavLst>
                                    </p:anim>
                                    <p:anim calcmode="lin" valueType="num">
                                      <p:cBhvr>
                                        <p:cTn id="9" dur="1000" fill="hold"/>
                                        <p:tgtEl>
                                          <p:spTgt spid="9831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830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830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830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83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altLang="en-US" smtClean="0"/>
              <a:t>Compound curvature bending (9)</a:t>
            </a:r>
            <a:endParaRPr lang="en-US" altLang="en-US" smtClean="0"/>
          </a:p>
        </p:txBody>
      </p:sp>
      <p:sp>
        <p:nvSpPr>
          <p:cNvPr id="99331" name="Rectangle 3"/>
          <p:cNvSpPr>
            <a:spLocks noGrp="1" noChangeArrowheads="1"/>
          </p:cNvSpPr>
          <p:nvPr>
            <p:ph type="body" idx="1"/>
          </p:nvPr>
        </p:nvSpPr>
        <p:spPr/>
        <p:txBody>
          <a:bodyPr/>
          <a:lstStyle/>
          <a:p>
            <a:pPr eaLnBrk="1" hangingPunct="1">
              <a:buFontTx/>
              <a:buNone/>
            </a:pPr>
            <a:r>
              <a:rPr lang="en-GB" altLang="en-US" sz="2000" b="1" smtClean="0"/>
              <a:t>Beaten metalwork</a:t>
            </a:r>
          </a:p>
          <a:p>
            <a:pPr eaLnBrk="1" hangingPunct="1"/>
            <a:r>
              <a:rPr lang="en-GB" altLang="en-US" sz="2000" b="1" smtClean="0"/>
              <a:t>Planishing</a:t>
            </a:r>
            <a:r>
              <a:rPr lang="en-GB" altLang="en-US" sz="2000" smtClean="0"/>
              <a:t> is the process by which the surface of objects produced by hollowing, sinking and raising are trued up, and hammer marks are removed. </a:t>
            </a:r>
          </a:p>
          <a:p>
            <a:r>
              <a:rPr lang="en-GB" altLang="en-US" sz="2000" smtClean="0"/>
              <a:t>A flat or slightly domed hammer with a polished face is used to trap the work between the face and an appropriately shaped stake, which should also be highly polished. </a:t>
            </a:r>
          </a:p>
          <a:p>
            <a:r>
              <a:rPr lang="en-GB" altLang="en-US" sz="2000" smtClean="0"/>
              <a:t>Planishing marks are usually buffed out. However, if planishing is carried out carefully, a faceted, decorative pattern is achieved.</a:t>
            </a:r>
            <a:endParaRPr lang="en-US" altLang="en-US" sz="2000" smtClean="0"/>
          </a:p>
        </p:txBody>
      </p:sp>
      <p:sp>
        <p:nvSpPr>
          <p:cNvPr id="2048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93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ltLang="en-US" smtClean="0"/>
              <a:t>Introduction</a:t>
            </a:r>
            <a:endParaRPr lang="en-US" altLang="en-US" smtClean="0"/>
          </a:p>
        </p:txBody>
      </p:sp>
      <p:sp>
        <p:nvSpPr>
          <p:cNvPr id="79875" name="Rectangle 3"/>
          <p:cNvSpPr>
            <a:spLocks noGrp="1" noChangeArrowheads="1"/>
          </p:cNvSpPr>
          <p:nvPr>
            <p:ph type="body" idx="1"/>
          </p:nvPr>
        </p:nvSpPr>
        <p:spPr/>
        <p:txBody>
          <a:bodyPr/>
          <a:lstStyle/>
          <a:p>
            <a:r>
              <a:rPr lang="en-GB" altLang="en-US" sz="2000" b="1" smtClean="0"/>
              <a:t>Forming and bending</a:t>
            </a:r>
            <a:r>
              <a:rPr lang="en-GB" altLang="en-US" sz="2000" smtClean="0"/>
              <a:t> processes are those in which the shape of a material is changed by subjecting it to external forces. They include:</a:t>
            </a:r>
          </a:p>
          <a:p>
            <a:endParaRPr lang="en-GB" altLang="en-US" sz="2000" smtClean="0"/>
          </a:p>
          <a:p>
            <a:pPr eaLnBrk="1" hangingPunct="1"/>
            <a:r>
              <a:rPr lang="en-GB" altLang="en-US" sz="2000" smtClean="0"/>
              <a:t>laminating</a:t>
            </a:r>
          </a:p>
          <a:p>
            <a:pPr eaLnBrk="1" hangingPunct="1"/>
            <a:r>
              <a:rPr lang="en-GB" altLang="en-US" sz="2000" smtClean="0"/>
              <a:t>bending</a:t>
            </a:r>
          </a:p>
          <a:p>
            <a:pPr eaLnBrk="1" hangingPunct="1"/>
            <a:r>
              <a:rPr lang="en-GB" altLang="en-US" sz="2000" smtClean="0"/>
              <a:t>pressing</a:t>
            </a:r>
          </a:p>
          <a:p>
            <a:pPr eaLnBrk="1" hangingPunct="1"/>
            <a:r>
              <a:rPr lang="en-GB" altLang="en-US" sz="2000" smtClean="0"/>
              <a:t>forging</a:t>
            </a:r>
          </a:p>
          <a:p>
            <a:pPr eaLnBrk="1" hangingPunct="1"/>
            <a:r>
              <a:rPr lang="en-GB" altLang="en-US" sz="2000" smtClean="0"/>
              <a:t>rolling.</a:t>
            </a:r>
          </a:p>
          <a:p>
            <a:endParaRPr lang="en-US" altLang="en-US" sz="2000" smtClean="0"/>
          </a:p>
        </p:txBody>
      </p:sp>
      <p:sp>
        <p:nvSpPr>
          <p:cNvPr id="30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87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987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9875">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987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98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altLang="en-US" smtClean="0"/>
              <a:t>Compound curvature bending (10)</a:t>
            </a:r>
            <a:endParaRPr lang="en-US" altLang="en-US" smtClean="0"/>
          </a:p>
        </p:txBody>
      </p:sp>
      <p:sp>
        <p:nvSpPr>
          <p:cNvPr id="100355" name="Rectangle 3"/>
          <p:cNvSpPr>
            <a:spLocks noGrp="1" noChangeArrowheads="1"/>
          </p:cNvSpPr>
          <p:nvPr>
            <p:ph type="body" idx="1"/>
          </p:nvPr>
        </p:nvSpPr>
        <p:spPr/>
        <p:txBody>
          <a:bodyPr/>
          <a:lstStyle/>
          <a:p>
            <a:pPr eaLnBrk="1" hangingPunct="1">
              <a:buFontTx/>
              <a:buNone/>
            </a:pPr>
            <a:r>
              <a:rPr lang="en-GB" altLang="en-US" sz="2000" b="1" smtClean="0"/>
              <a:t>Beaten metalwork</a:t>
            </a:r>
          </a:p>
          <a:p>
            <a:pPr eaLnBrk="1" hangingPunct="1"/>
            <a:r>
              <a:rPr lang="en-GB" altLang="en-US" sz="2000" b="1" smtClean="0"/>
              <a:t>Seamed and box work</a:t>
            </a:r>
            <a:r>
              <a:rPr lang="en-GB" altLang="en-US" sz="2000" smtClean="0"/>
              <a:t> is a method of creating</a:t>
            </a:r>
            <a:br>
              <a:rPr lang="en-GB" altLang="en-US" sz="2000" smtClean="0"/>
            </a:br>
            <a:r>
              <a:rPr lang="en-GB" altLang="en-US" sz="2000" smtClean="0"/>
              <a:t>three-dimensional forms from sheet metal. </a:t>
            </a:r>
          </a:p>
          <a:p>
            <a:r>
              <a:rPr lang="en-GB" altLang="en-US" sz="2000" smtClean="0"/>
              <a:t>A net is cut from the sheet metal, and the edges are soldered together.</a:t>
            </a:r>
          </a:p>
          <a:p>
            <a:r>
              <a:rPr lang="en-GB" altLang="en-US" sz="2000" smtClean="0"/>
              <a:t>If a number of pieces are to be joined together by soldering it is important to use solders with progressively lower melting points as each piece is added.</a:t>
            </a:r>
          </a:p>
          <a:p>
            <a:r>
              <a:rPr lang="en-GB" altLang="en-US" sz="2000" smtClean="0"/>
              <a:t>The soldered form is then beaten to produce the finished form.</a:t>
            </a:r>
            <a:endParaRPr lang="en-US" altLang="en-US" sz="2000" smtClean="0"/>
          </a:p>
        </p:txBody>
      </p:sp>
      <p:sp>
        <p:nvSpPr>
          <p:cNvPr id="2150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03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035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035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03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altLang="en-US" smtClean="0"/>
              <a:t>Compound curvature bending (11)</a:t>
            </a:r>
            <a:endParaRPr lang="en-US" altLang="en-US" smtClean="0"/>
          </a:p>
        </p:txBody>
      </p:sp>
      <p:sp>
        <p:nvSpPr>
          <p:cNvPr id="101379" name="Rectangle 3"/>
          <p:cNvSpPr>
            <a:spLocks noGrp="1" noChangeArrowheads="1"/>
          </p:cNvSpPr>
          <p:nvPr>
            <p:ph type="body" idx="1"/>
          </p:nvPr>
        </p:nvSpPr>
        <p:spPr>
          <a:xfrm>
            <a:off x="457200" y="1989138"/>
            <a:ext cx="4835525" cy="4137025"/>
          </a:xfrm>
        </p:spPr>
        <p:txBody>
          <a:bodyPr/>
          <a:lstStyle/>
          <a:p>
            <a:pPr eaLnBrk="1" hangingPunct="1">
              <a:buFontTx/>
              <a:buNone/>
            </a:pPr>
            <a:r>
              <a:rPr lang="en-GB" altLang="en-US" sz="1800" b="1" smtClean="0"/>
              <a:t>Beaten metalwork</a:t>
            </a:r>
          </a:p>
          <a:p>
            <a:pPr eaLnBrk="1" hangingPunct="1"/>
            <a:r>
              <a:rPr lang="en-GB" altLang="en-US" sz="1800" b="1" smtClean="0"/>
              <a:t>Work hardening</a:t>
            </a:r>
            <a:r>
              <a:rPr lang="en-GB" altLang="en-US" sz="1800" smtClean="0"/>
              <a:t>: As the metal is shaped by hammering its internal structure changes, and it becomes hard. This makes it increasingly difficult to work.</a:t>
            </a:r>
          </a:p>
          <a:p>
            <a:r>
              <a:rPr lang="en-GB" altLang="en-US" sz="1800" b="1" smtClean="0"/>
              <a:t>Annealing</a:t>
            </a:r>
            <a:r>
              <a:rPr lang="en-GB" altLang="en-US" sz="1800" smtClean="0"/>
              <a:t> allows the stress that has built up in the structure to relax and return to its initial form. This is achieved by heating up the metal and allowing it to cool.</a:t>
            </a:r>
          </a:p>
          <a:p>
            <a:r>
              <a:rPr lang="en-GB" altLang="en-US" sz="1800" b="1" smtClean="0"/>
              <a:t>Pickling</a:t>
            </a:r>
            <a:r>
              <a:rPr lang="en-GB" altLang="en-US" sz="1800" smtClean="0"/>
              <a:t> is used to remove the oxidization deposits caused by heating the metal. The cooled metal is dipped into dilute sulphuric acid to remove the scale. Brass tongs should always be used. </a:t>
            </a:r>
          </a:p>
          <a:p>
            <a:endParaRPr lang="en-US" altLang="en-US" sz="1800" smtClean="0"/>
          </a:p>
        </p:txBody>
      </p:sp>
      <p:sp>
        <p:nvSpPr>
          <p:cNvPr id="2253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01382" name="Picture 6" descr="U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2852738"/>
            <a:ext cx="3313112"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01382"/>
                                        </p:tgtEl>
                                        <p:attrNameLst>
                                          <p:attrName>style.visibility</p:attrName>
                                        </p:attrNameLst>
                                      </p:cBhvr>
                                      <p:to>
                                        <p:strVal val="visible"/>
                                      </p:to>
                                    </p:set>
                                    <p:anim calcmode="lin" valueType="num">
                                      <p:cBhvr>
                                        <p:cTn id="7" dur="1000" fill="hold"/>
                                        <p:tgtEl>
                                          <p:spTgt spid="101382"/>
                                        </p:tgtEl>
                                        <p:attrNameLst>
                                          <p:attrName>ppt_x</p:attrName>
                                        </p:attrNameLst>
                                      </p:cBhvr>
                                      <p:tavLst>
                                        <p:tav tm="0">
                                          <p:val>
                                            <p:strVal val="#ppt_x-.2"/>
                                          </p:val>
                                        </p:tav>
                                        <p:tav tm="100000">
                                          <p:val>
                                            <p:strVal val="#ppt_x"/>
                                          </p:val>
                                        </p:tav>
                                      </p:tavLst>
                                    </p:anim>
                                    <p:anim calcmode="lin" valueType="num">
                                      <p:cBhvr>
                                        <p:cTn id="8" dur="1000" fill="hold"/>
                                        <p:tgtEl>
                                          <p:spTgt spid="10138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8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137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137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13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altLang="en-US" smtClean="0"/>
              <a:t>Forging (1)</a:t>
            </a:r>
            <a:endParaRPr lang="en-US" altLang="en-US" smtClean="0"/>
          </a:p>
        </p:txBody>
      </p:sp>
      <p:sp>
        <p:nvSpPr>
          <p:cNvPr id="102403" name="Rectangle 3"/>
          <p:cNvSpPr>
            <a:spLocks noGrp="1" noChangeArrowheads="1"/>
          </p:cNvSpPr>
          <p:nvPr>
            <p:ph type="body" idx="1"/>
          </p:nvPr>
        </p:nvSpPr>
        <p:spPr>
          <a:xfrm>
            <a:off x="457200" y="1989138"/>
            <a:ext cx="4402138" cy="4137025"/>
          </a:xfrm>
        </p:spPr>
        <p:txBody>
          <a:bodyPr/>
          <a:lstStyle/>
          <a:p>
            <a:pPr eaLnBrk="1" hangingPunct="1"/>
            <a:r>
              <a:rPr lang="en-GB" altLang="en-US" sz="1700" smtClean="0"/>
              <a:t>Forging is the heating of metal and either hammering it to form new shapes or applying forces to bend or twist it.</a:t>
            </a:r>
          </a:p>
          <a:p>
            <a:pPr eaLnBrk="1" hangingPunct="1"/>
            <a:r>
              <a:rPr lang="en-GB" altLang="en-US" sz="1700" smtClean="0"/>
              <a:t>The metals usually shaped by forging are black mild steel and tool steel.</a:t>
            </a:r>
          </a:p>
          <a:p>
            <a:pPr eaLnBrk="1" hangingPunct="1"/>
            <a:r>
              <a:rPr lang="en-GB" altLang="en-US" sz="1700" smtClean="0"/>
              <a:t>It is used to produce strong and tough forms. When the material is hammered the grain structure is refined, and so the toughness increases. </a:t>
            </a:r>
          </a:p>
          <a:p>
            <a:pPr eaLnBrk="1" hangingPunct="1"/>
            <a:r>
              <a:rPr lang="en-GB" altLang="en-US" sz="1700" smtClean="0"/>
              <a:t>Correct forging results in a component in which the grain structure follows the shape without breaks, making it stronger than the same thing manufactured by machining.</a:t>
            </a:r>
            <a:endParaRPr lang="en-US" altLang="en-US" sz="1700" smtClean="0"/>
          </a:p>
        </p:txBody>
      </p:sp>
      <p:sp>
        <p:nvSpPr>
          <p:cNvPr id="2355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02406" name="Picture 6" descr="(A)U30"/>
          <p:cNvPicPr>
            <a:picLocks noChangeAspect="1" noChangeArrowheads="1"/>
          </p:cNvPicPr>
          <p:nvPr/>
        </p:nvPicPr>
        <p:blipFill>
          <a:blip r:embed="rId2">
            <a:extLst>
              <a:ext uri="{28A0092B-C50C-407E-A947-70E740481C1C}">
                <a14:useLocalDpi xmlns:a14="http://schemas.microsoft.com/office/drawing/2010/main" val="0"/>
              </a:ext>
            </a:extLst>
          </a:blip>
          <a:srcRect l="29532" t="53876" r="33313" b="27939"/>
          <a:stretch>
            <a:fillRect/>
          </a:stretch>
        </p:blipFill>
        <p:spPr bwMode="auto">
          <a:xfrm>
            <a:off x="5003800" y="2420938"/>
            <a:ext cx="3889375" cy="269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02406"/>
                                        </p:tgtEl>
                                        <p:attrNameLst>
                                          <p:attrName>style.visibility</p:attrName>
                                        </p:attrNameLst>
                                      </p:cBhvr>
                                      <p:to>
                                        <p:strVal val="visible"/>
                                      </p:to>
                                    </p:set>
                                    <p:anim calcmode="lin" valueType="num">
                                      <p:cBhvr>
                                        <p:cTn id="7" dur="1000" fill="hold"/>
                                        <p:tgtEl>
                                          <p:spTgt spid="102406"/>
                                        </p:tgtEl>
                                        <p:attrNameLst>
                                          <p:attrName>ppt_x</p:attrName>
                                        </p:attrNameLst>
                                      </p:cBhvr>
                                      <p:tavLst>
                                        <p:tav tm="0">
                                          <p:val>
                                            <p:strVal val="#ppt_x-.2"/>
                                          </p:val>
                                        </p:tav>
                                        <p:tav tm="100000">
                                          <p:val>
                                            <p:strVal val="#ppt_x"/>
                                          </p:val>
                                        </p:tav>
                                      </p:tavLst>
                                    </p:anim>
                                    <p:anim calcmode="lin" valueType="num">
                                      <p:cBhvr>
                                        <p:cTn id="8" dur="1000" fill="hold"/>
                                        <p:tgtEl>
                                          <p:spTgt spid="10240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40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240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240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240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24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altLang="en-US" smtClean="0"/>
              <a:t>Forging (2)</a:t>
            </a:r>
            <a:endParaRPr lang="en-US" altLang="en-US" smtClean="0"/>
          </a:p>
        </p:txBody>
      </p:sp>
      <p:sp>
        <p:nvSpPr>
          <p:cNvPr id="103427" name="Rectangle 3"/>
          <p:cNvSpPr>
            <a:spLocks noGrp="1" noChangeArrowheads="1"/>
          </p:cNvSpPr>
          <p:nvPr>
            <p:ph type="body" idx="1"/>
          </p:nvPr>
        </p:nvSpPr>
        <p:spPr>
          <a:xfrm>
            <a:off x="457200" y="1989138"/>
            <a:ext cx="4691063" cy="4137025"/>
          </a:xfrm>
        </p:spPr>
        <p:txBody>
          <a:bodyPr/>
          <a:lstStyle/>
          <a:p>
            <a:pPr eaLnBrk="1" hangingPunct="1"/>
            <a:r>
              <a:rPr lang="en-GB" altLang="en-US" sz="1800" smtClean="0"/>
              <a:t>Forging as a craft process offers great opportunities for highly original and creative designs.</a:t>
            </a:r>
          </a:p>
          <a:p>
            <a:pPr eaLnBrk="1" hangingPunct="1"/>
            <a:r>
              <a:rPr lang="en-GB" altLang="en-US" sz="1800" smtClean="0"/>
              <a:t>There are few traditional blacksmiths working today, and forging has developed into a sophisticated CNC-controlled process.</a:t>
            </a:r>
          </a:p>
          <a:p>
            <a:pPr eaLnBrk="1" hangingPunct="1"/>
            <a:r>
              <a:rPr lang="en-GB" altLang="en-US" sz="1800" b="1" smtClean="0"/>
              <a:t>Drop forging</a:t>
            </a:r>
            <a:r>
              <a:rPr lang="en-GB" altLang="en-US" sz="1800" smtClean="0"/>
              <a:t> uses two halves of a die, between which hot metal is squeezed into the required shape.</a:t>
            </a:r>
          </a:p>
          <a:p>
            <a:pPr eaLnBrk="1" hangingPunct="1"/>
            <a:r>
              <a:rPr lang="en-GB" altLang="en-US" sz="1800" smtClean="0"/>
              <a:t>A powered hammer is used to exert forces measured in tonnes to forge components such as crankshafts, bolt heads, knives and turbine blades.</a:t>
            </a:r>
            <a:endParaRPr lang="en-US" altLang="en-US" sz="1800" smtClean="0"/>
          </a:p>
        </p:txBody>
      </p:sp>
      <p:sp>
        <p:nvSpPr>
          <p:cNvPr id="2458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03430" name="Picture 6" descr="U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2781300"/>
            <a:ext cx="3744913"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03430"/>
                                        </p:tgtEl>
                                        <p:attrNameLst>
                                          <p:attrName>style.visibility</p:attrName>
                                        </p:attrNameLst>
                                      </p:cBhvr>
                                      <p:to>
                                        <p:strVal val="visible"/>
                                      </p:to>
                                    </p:set>
                                    <p:anim calcmode="lin" valueType="num">
                                      <p:cBhvr>
                                        <p:cTn id="7" dur="1000" fill="hold"/>
                                        <p:tgtEl>
                                          <p:spTgt spid="103430"/>
                                        </p:tgtEl>
                                        <p:attrNameLst>
                                          <p:attrName>ppt_x</p:attrName>
                                        </p:attrNameLst>
                                      </p:cBhvr>
                                      <p:tavLst>
                                        <p:tav tm="0">
                                          <p:val>
                                            <p:strVal val="#ppt_x-.2"/>
                                          </p:val>
                                        </p:tav>
                                        <p:tav tm="100000">
                                          <p:val>
                                            <p:strVal val="#ppt_x"/>
                                          </p:val>
                                        </p:tav>
                                      </p:tavLst>
                                    </p:anim>
                                    <p:anim calcmode="lin" valueType="num">
                                      <p:cBhvr>
                                        <p:cTn id="8" dur="1000" fill="hold"/>
                                        <p:tgtEl>
                                          <p:spTgt spid="10343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343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342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342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342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34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altLang="en-US" smtClean="0"/>
              <a:t>Forging (3)</a:t>
            </a:r>
            <a:endParaRPr lang="en-US" altLang="en-US" smtClean="0"/>
          </a:p>
        </p:txBody>
      </p:sp>
      <p:sp>
        <p:nvSpPr>
          <p:cNvPr id="104451" name="Rectangle 3"/>
          <p:cNvSpPr>
            <a:spLocks noGrp="1" noChangeArrowheads="1"/>
          </p:cNvSpPr>
          <p:nvPr>
            <p:ph type="body" idx="1"/>
          </p:nvPr>
        </p:nvSpPr>
        <p:spPr>
          <a:xfrm>
            <a:off x="457200" y="1989138"/>
            <a:ext cx="4546600" cy="4137025"/>
          </a:xfrm>
        </p:spPr>
        <p:txBody>
          <a:bodyPr/>
          <a:lstStyle/>
          <a:p>
            <a:pPr eaLnBrk="1" hangingPunct="1"/>
            <a:r>
              <a:rPr lang="en-GB" altLang="en-US" sz="1900" smtClean="0"/>
              <a:t>The </a:t>
            </a:r>
            <a:r>
              <a:rPr lang="en-GB" altLang="en-US" sz="1900" b="1" smtClean="0"/>
              <a:t>forge </a:t>
            </a:r>
            <a:r>
              <a:rPr lang="en-GB" altLang="en-US" sz="1900" smtClean="0"/>
              <a:t>is used to heat the metal to the correct temperature </a:t>
            </a:r>
            <a:r>
              <a:rPr lang="en-GB" altLang="en-US" sz="1900" smtClean="0">
                <a:cs typeface="Arial" panose="020B0604020202020204" pitchFamily="34" charset="0"/>
              </a:rPr>
              <a:t>– </a:t>
            </a:r>
            <a:r>
              <a:rPr lang="en-GB" altLang="en-US" sz="1900" smtClean="0"/>
              <a:t>mild steel to 1200</a:t>
            </a:r>
            <a:r>
              <a:rPr lang="en-GB" altLang="en-US" sz="1900" smtClean="0">
                <a:cs typeface="Arial" panose="020B0604020202020204" pitchFamily="34" charset="0"/>
              </a:rPr>
              <a:t>°</a:t>
            </a:r>
            <a:r>
              <a:rPr lang="en-GB" altLang="en-US" sz="1900" smtClean="0"/>
              <a:t>C (red/yellow heat) and tool steel to 900</a:t>
            </a:r>
            <a:r>
              <a:rPr lang="en-GB" altLang="en-US" sz="1900" smtClean="0">
                <a:cs typeface="Arial" panose="020B0604020202020204" pitchFamily="34" charset="0"/>
              </a:rPr>
              <a:t>°</a:t>
            </a:r>
            <a:r>
              <a:rPr lang="en-GB" altLang="en-US" sz="1900" smtClean="0"/>
              <a:t>C (red heat). </a:t>
            </a:r>
          </a:p>
          <a:p>
            <a:pPr eaLnBrk="1" hangingPunct="1"/>
            <a:r>
              <a:rPr lang="en-GB" altLang="en-US" sz="1900" smtClean="0"/>
              <a:t>A traditional blacksmith’s forge uses coke as fuel, and the intensity of the fire is achieved by blowing air into it with bellows.</a:t>
            </a:r>
          </a:p>
          <a:p>
            <a:pPr eaLnBrk="1" hangingPunct="1"/>
            <a:r>
              <a:rPr lang="en-GB" altLang="en-US" sz="1900" smtClean="0"/>
              <a:t>Today gas-fired ceramic forges are used; the ceramic chips are heated by the gas burner, and glow red in a similar way to the coke in the traditional blacksmith’s forge.</a:t>
            </a:r>
            <a:endParaRPr lang="en-US" altLang="en-US" sz="1900" smtClean="0"/>
          </a:p>
        </p:txBody>
      </p:sp>
      <p:sp>
        <p:nvSpPr>
          <p:cNvPr id="2560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04454" name="Picture 6" descr="U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2133600"/>
            <a:ext cx="3708400"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04454"/>
                                        </p:tgtEl>
                                        <p:attrNameLst>
                                          <p:attrName>style.visibility</p:attrName>
                                        </p:attrNameLst>
                                      </p:cBhvr>
                                      <p:to>
                                        <p:strVal val="visible"/>
                                      </p:to>
                                    </p:set>
                                    <p:anim calcmode="lin" valueType="num">
                                      <p:cBhvr>
                                        <p:cTn id="7" dur="1000" fill="hold"/>
                                        <p:tgtEl>
                                          <p:spTgt spid="104454"/>
                                        </p:tgtEl>
                                        <p:attrNameLst>
                                          <p:attrName>ppt_x</p:attrName>
                                        </p:attrNameLst>
                                      </p:cBhvr>
                                      <p:tavLst>
                                        <p:tav tm="0">
                                          <p:val>
                                            <p:strVal val="#ppt_x-.2"/>
                                          </p:val>
                                        </p:tav>
                                        <p:tav tm="100000">
                                          <p:val>
                                            <p:strVal val="#ppt_x"/>
                                          </p:val>
                                        </p:tav>
                                      </p:tavLst>
                                    </p:anim>
                                    <p:anim calcmode="lin" valueType="num">
                                      <p:cBhvr>
                                        <p:cTn id="8" dur="1000" fill="hold"/>
                                        <p:tgtEl>
                                          <p:spTgt spid="1044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44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altLang="en-US" smtClean="0"/>
              <a:t>Forging (4)</a:t>
            </a:r>
            <a:endParaRPr lang="en-US" altLang="en-US" smtClean="0"/>
          </a:p>
        </p:txBody>
      </p:sp>
      <p:sp>
        <p:nvSpPr>
          <p:cNvPr id="105475" name="Rectangle 3"/>
          <p:cNvSpPr>
            <a:spLocks noGrp="1" noChangeArrowheads="1"/>
          </p:cNvSpPr>
          <p:nvPr>
            <p:ph type="body" idx="1"/>
          </p:nvPr>
        </p:nvSpPr>
        <p:spPr>
          <a:xfrm>
            <a:off x="457200" y="1989138"/>
            <a:ext cx="8147050" cy="4137025"/>
          </a:xfrm>
        </p:spPr>
        <p:txBody>
          <a:bodyPr/>
          <a:lstStyle/>
          <a:p>
            <a:pPr eaLnBrk="1" hangingPunct="1"/>
            <a:r>
              <a:rPr lang="en-GB" altLang="en-US" sz="2000" smtClean="0"/>
              <a:t>The </a:t>
            </a:r>
            <a:r>
              <a:rPr lang="en-GB" altLang="en-US" sz="2000" b="1" smtClean="0"/>
              <a:t>anvil </a:t>
            </a:r>
            <a:r>
              <a:rPr lang="en-GB" altLang="en-US" sz="2000" smtClean="0"/>
              <a:t>is made from mild steel with a hardened steel working face welded to it. </a:t>
            </a:r>
          </a:p>
          <a:p>
            <a:pPr eaLnBrk="1" hangingPunct="1"/>
            <a:r>
              <a:rPr lang="en-GB" altLang="en-US" sz="2000" smtClean="0"/>
              <a:t>The cutting face is used for rough work, general forming and cutting metal against. One edge is rounded for making radiused bends.</a:t>
            </a:r>
          </a:p>
          <a:p>
            <a:pPr eaLnBrk="1" hangingPunct="1"/>
            <a:r>
              <a:rPr lang="en-GB" altLang="en-US" sz="2000" smtClean="0"/>
              <a:t>The hardie hole is for mounting various forging tools (hardies, fullers and swages) and the punching hole is for creating holes.</a:t>
            </a:r>
          </a:p>
          <a:p>
            <a:pPr eaLnBrk="1" hangingPunct="1"/>
            <a:r>
              <a:rPr lang="en-GB" altLang="en-US" sz="2000" smtClean="0"/>
              <a:t>The bick is used for forming curves.</a:t>
            </a:r>
            <a:endParaRPr lang="en-US" altLang="en-US" sz="2000" smtClean="0"/>
          </a:p>
        </p:txBody>
      </p:sp>
      <p:sp>
        <p:nvSpPr>
          <p:cNvPr id="2662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54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547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54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27651" name="Rectangle 5"/>
          <p:cNvSpPr>
            <a:spLocks noGrp="1" noChangeArrowheads="1"/>
          </p:cNvSpPr>
          <p:nvPr>
            <p:ph type="title" idx="4294967295"/>
          </p:nvPr>
        </p:nvSpPr>
        <p:spPr/>
        <p:txBody>
          <a:bodyPr/>
          <a:lstStyle/>
          <a:p>
            <a:pPr eaLnBrk="1" hangingPunct="1"/>
            <a:r>
              <a:rPr lang="en-GB" altLang="en-US" smtClean="0"/>
              <a:t>Forging (5)</a:t>
            </a:r>
            <a:endParaRPr lang="en-US" altLang="en-US" smtClean="0"/>
          </a:p>
        </p:txBody>
      </p:sp>
      <p:sp>
        <p:nvSpPr>
          <p:cNvPr id="43012" name="Rectangle 3"/>
          <p:cNvSpPr>
            <a:spLocks noGrp="1" noChangeArrowheads="1"/>
          </p:cNvSpPr>
          <p:nvPr>
            <p:ph type="body" sz="half" idx="4294967295"/>
          </p:nvPr>
        </p:nvSpPr>
        <p:spPr>
          <a:xfrm>
            <a:off x="457200" y="1989138"/>
            <a:ext cx="3394075" cy="4032250"/>
          </a:xfrm>
        </p:spPr>
        <p:txBody>
          <a:bodyPr/>
          <a:lstStyle/>
          <a:p>
            <a:pPr marL="355600" indent="-355600" eaLnBrk="1" hangingPunct="1">
              <a:buFontTx/>
              <a:buNone/>
            </a:pPr>
            <a:r>
              <a:rPr lang="en-GB" altLang="en-US" sz="2000" b="1" smtClean="0"/>
              <a:t>Hammers</a:t>
            </a:r>
          </a:p>
          <a:p>
            <a:pPr marL="355600" indent="-355600" eaLnBrk="1" hangingPunct="1"/>
            <a:r>
              <a:rPr lang="en-GB" altLang="en-US" sz="2000" smtClean="0"/>
              <a:t>Ball pein hammers of different weights from 0.5kg to 1kg are used to work the hot metal.</a:t>
            </a:r>
          </a:p>
          <a:p>
            <a:pPr marL="355600" indent="-355600" eaLnBrk="1" hangingPunct="1"/>
            <a:r>
              <a:rPr lang="en-GB" altLang="en-US" sz="2000" smtClean="0"/>
              <a:t>A sledgehammer is used for very heavy work.</a:t>
            </a:r>
          </a:p>
          <a:p>
            <a:pPr marL="355600" indent="-355600" eaLnBrk="1" hangingPunct="1"/>
            <a:endParaRPr lang="en-GB" altLang="en-US" sz="2000" b="1" smtClean="0"/>
          </a:p>
          <a:p>
            <a:pPr marL="355600" indent="-355600" algn="just" eaLnBrk="1" hangingPunct="1">
              <a:buFontTx/>
              <a:buNone/>
            </a:pPr>
            <a:endParaRPr lang="en-GB" altLang="en-US" sz="2000" smtClean="0"/>
          </a:p>
        </p:txBody>
      </p:sp>
      <p:pic>
        <p:nvPicPr>
          <p:cNvPr id="43025" name="Picture 17" descr="Ball Pein Hamm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1484313"/>
            <a:ext cx="3457575"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43025"/>
                                        </p:tgtEl>
                                        <p:attrNameLst>
                                          <p:attrName>style.visibility</p:attrName>
                                        </p:attrNameLst>
                                      </p:cBhvr>
                                      <p:to>
                                        <p:strVal val="visible"/>
                                      </p:to>
                                    </p:set>
                                    <p:animEffect transition="in" filter="fade">
                                      <p:cBhvr>
                                        <p:cTn id="7" dur="1000"/>
                                        <p:tgtEl>
                                          <p:spTgt spid="43025"/>
                                        </p:tgtEl>
                                      </p:cBhvr>
                                    </p:animEffect>
                                    <p:anim calcmode="lin" valueType="num">
                                      <p:cBhvr>
                                        <p:cTn id="8" dur="1000" fill="hold"/>
                                        <p:tgtEl>
                                          <p:spTgt spid="43025"/>
                                        </p:tgtEl>
                                        <p:attrNameLst>
                                          <p:attrName>ppt_x</p:attrName>
                                        </p:attrNameLst>
                                      </p:cBhvr>
                                      <p:tavLst>
                                        <p:tav tm="0">
                                          <p:val>
                                            <p:strVal val="#ppt_x"/>
                                          </p:val>
                                        </p:tav>
                                        <p:tav tm="100000">
                                          <p:val>
                                            <p:strVal val="#ppt_x"/>
                                          </p:val>
                                        </p:tav>
                                      </p:tavLst>
                                    </p:anim>
                                    <p:anim calcmode="lin" valueType="num">
                                      <p:cBhvr>
                                        <p:cTn id="9" dur="1000" fill="hold"/>
                                        <p:tgtEl>
                                          <p:spTgt spid="4302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3012">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3012">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30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altLang="en-US" smtClean="0"/>
              <a:t>Forging (6)</a:t>
            </a:r>
            <a:endParaRPr lang="en-US" altLang="en-US" smtClean="0"/>
          </a:p>
        </p:txBody>
      </p:sp>
      <p:sp>
        <p:nvSpPr>
          <p:cNvPr id="106499" name="Rectangle 3"/>
          <p:cNvSpPr>
            <a:spLocks noGrp="1" noChangeArrowheads="1"/>
          </p:cNvSpPr>
          <p:nvPr>
            <p:ph type="body" idx="1"/>
          </p:nvPr>
        </p:nvSpPr>
        <p:spPr>
          <a:xfrm>
            <a:off x="457200" y="1989138"/>
            <a:ext cx="4475163" cy="4137025"/>
          </a:xfrm>
        </p:spPr>
        <p:txBody>
          <a:bodyPr/>
          <a:lstStyle/>
          <a:p>
            <a:pPr eaLnBrk="1" hangingPunct="1">
              <a:buFontTx/>
              <a:buNone/>
            </a:pPr>
            <a:r>
              <a:rPr lang="en-GB" altLang="en-US" sz="1800" b="1" smtClean="0"/>
              <a:t>Tongs</a:t>
            </a:r>
          </a:p>
          <a:p>
            <a:pPr eaLnBrk="1" hangingPunct="1"/>
            <a:r>
              <a:rPr lang="en-GB" altLang="en-US" sz="1800" smtClean="0"/>
              <a:t>Tongs are used to handle short lengths of hot metal.</a:t>
            </a:r>
          </a:p>
          <a:p>
            <a:pPr eaLnBrk="1" hangingPunct="1"/>
            <a:r>
              <a:rPr lang="en-GB" altLang="en-US" sz="1800" smtClean="0"/>
              <a:t>The mouth is shaped to hold different sections, e.g. open for flats, round and square.</a:t>
            </a:r>
          </a:p>
          <a:p>
            <a:pPr eaLnBrk="1" hangingPunct="1"/>
            <a:endParaRPr lang="en-GB" altLang="en-US" sz="1800" smtClean="0"/>
          </a:p>
          <a:p>
            <a:pPr eaLnBrk="1" hangingPunct="1">
              <a:buFontTx/>
              <a:buNone/>
            </a:pPr>
            <a:r>
              <a:rPr lang="en-GB" altLang="en-US" sz="1800" b="1" smtClean="0"/>
              <a:t>Flatters</a:t>
            </a:r>
          </a:p>
          <a:p>
            <a:pPr eaLnBrk="1" hangingPunct="1"/>
            <a:r>
              <a:rPr lang="en-GB" altLang="en-US" sz="1800" smtClean="0"/>
              <a:t>Flatters are used to smooth the metal surface after initial working.</a:t>
            </a:r>
          </a:p>
          <a:p>
            <a:pPr eaLnBrk="1" hangingPunct="1"/>
            <a:r>
              <a:rPr lang="en-GB" altLang="en-US" sz="1800" smtClean="0"/>
              <a:t>The workpiece is trapped between the face of the anvil and the flatter, which is struck with a hammer.</a:t>
            </a:r>
          </a:p>
          <a:p>
            <a:endParaRPr lang="en-US" altLang="en-US" sz="1800" smtClean="0"/>
          </a:p>
        </p:txBody>
      </p:sp>
      <p:sp>
        <p:nvSpPr>
          <p:cNvPr id="286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06503" name="Picture 7" descr="U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1628775"/>
            <a:ext cx="3668713"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4" name="Picture 8" descr="U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005263"/>
            <a:ext cx="2592388"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9" presetClass="entr" presetSubtype="0" fill="hold" nodeType="clickEffect">
                                  <p:stCondLst>
                                    <p:cond delay="0"/>
                                  </p:stCondLst>
                                  <p:childTnLst>
                                    <p:set>
                                      <p:cBhvr>
                                        <p:cTn id="10" dur="1" fill="hold">
                                          <p:stCondLst>
                                            <p:cond delay="0"/>
                                          </p:stCondLst>
                                        </p:cTn>
                                        <p:tgtEl>
                                          <p:spTgt spid="106503"/>
                                        </p:tgtEl>
                                        <p:attrNameLst>
                                          <p:attrName>style.visibility</p:attrName>
                                        </p:attrNameLst>
                                      </p:cBhvr>
                                      <p:to>
                                        <p:strVal val="visible"/>
                                      </p:to>
                                    </p:set>
                                    <p:anim calcmode="lin" valueType="num">
                                      <p:cBhvr>
                                        <p:cTn id="11" dur="1000" fill="hold"/>
                                        <p:tgtEl>
                                          <p:spTgt spid="106503"/>
                                        </p:tgtEl>
                                        <p:attrNameLst>
                                          <p:attrName>ppt_x</p:attrName>
                                        </p:attrNameLst>
                                      </p:cBhvr>
                                      <p:tavLst>
                                        <p:tav tm="0">
                                          <p:val>
                                            <p:strVal val="#ppt_x-.2"/>
                                          </p:val>
                                        </p:tav>
                                        <p:tav tm="100000">
                                          <p:val>
                                            <p:strVal val="#ppt_x"/>
                                          </p:val>
                                        </p:tav>
                                      </p:tavLst>
                                    </p:anim>
                                    <p:anim calcmode="lin" valueType="num">
                                      <p:cBhvr>
                                        <p:cTn id="12" dur="1000" fill="hold"/>
                                        <p:tgtEl>
                                          <p:spTgt spid="106503"/>
                                        </p:tgtEl>
                                        <p:attrNameLst>
                                          <p:attrName>ppt_y</p:attrName>
                                        </p:attrNameLst>
                                      </p:cBhvr>
                                      <p:tavLst>
                                        <p:tav tm="0">
                                          <p:val>
                                            <p:strVal val="#ppt_y"/>
                                          </p:val>
                                        </p:tav>
                                        <p:tav tm="100000">
                                          <p:val>
                                            <p:strVal val="#ppt_y"/>
                                          </p:val>
                                        </p:tav>
                                      </p:tavLst>
                                    </p:anim>
                                    <p:animEffect transition="in" filter="wipe(right)" prLst="gradientSize: 0.1">
                                      <p:cBhvr>
                                        <p:cTn id="13" dur="1000"/>
                                        <p:tgtEl>
                                          <p:spTgt spid="10650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649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649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6499">
                                            <p:txEl>
                                              <p:pRg st="4" end="4"/>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29" presetClass="entr" presetSubtype="0" fill="hold" nodeType="clickEffect">
                                  <p:stCondLst>
                                    <p:cond delay="0"/>
                                  </p:stCondLst>
                                  <p:childTnLst>
                                    <p:set>
                                      <p:cBhvr>
                                        <p:cTn id="29" dur="1" fill="hold">
                                          <p:stCondLst>
                                            <p:cond delay="0"/>
                                          </p:stCondLst>
                                        </p:cTn>
                                        <p:tgtEl>
                                          <p:spTgt spid="106504"/>
                                        </p:tgtEl>
                                        <p:attrNameLst>
                                          <p:attrName>style.visibility</p:attrName>
                                        </p:attrNameLst>
                                      </p:cBhvr>
                                      <p:to>
                                        <p:strVal val="visible"/>
                                      </p:to>
                                    </p:set>
                                    <p:anim calcmode="lin" valueType="num">
                                      <p:cBhvr>
                                        <p:cTn id="30" dur="1000" fill="hold"/>
                                        <p:tgtEl>
                                          <p:spTgt spid="106504"/>
                                        </p:tgtEl>
                                        <p:attrNameLst>
                                          <p:attrName>ppt_x</p:attrName>
                                        </p:attrNameLst>
                                      </p:cBhvr>
                                      <p:tavLst>
                                        <p:tav tm="0">
                                          <p:val>
                                            <p:strVal val="#ppt_x-.2"/>
                                          </p:val>
                                        </p:tav>
                                        <p:tav tm="100000">
                                          <p:val>
                                            <p:strVal val="#ppt_x"/>
                                          </p:val>
                                        </p:tav>
                                      </p:tavLst>
                                    </p:anim>
                                    <p:anim calcmode="lin" valueType="num">
                                      <p:cBhvr>
                                        <p:cTn id="31" dur="1000" fill="hold"/>
                                        <p:tgtEl>
                                          <p:spTgt spid="106504"/>
                                        </p:tgtEl>
                                        <p:attrNameLst>
                                          <p:attrName>ppt_y</p:attrName>
                                        </p:attrNameLst>
                                      </p:cBhvr>
                                      <p:tavLst>
                                        <p:tav tm="0">
                                          <p:val>
                                            <p:strVal val="#ppt_y"/>
                                          </p:val>
                                        </p:tav>
                                        <p:tav tm="100000">
                                          <p:val>
                                            <p:strVal val="#ppt_y"/>
                                          </p:val>
                                        </p:tav>
                                      </p:tavLst>
                                    </p:anim>
                                    <p:animEffect transition="in" filter="wipe(right)" prLst="gradientSize: 0.1">
                                      <p:cBhvr>
                                        <p:cTn id="32" dur="1000"/>
                                        <p:tgtEl>
                                          <p:spTgt spid="10650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6499">
                                            <p:txEl>
                                              <p:pRg st="5" end="5"/>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064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29699" name="Rectangle 5"/>
          <p:cNvSpPr>
            <a:spLocks noGrp="1" noChangeArrowheads="1"/>
          </p:cNvSpPr>
          <p:nvPr>
            <p:ph type="title" idx="4294967295"/>
          </p:nvPr>
        </p:nvSpPr>
        <p:spPr/>
        <p:txBody>
          <a:bodyPr/>
          <a:lstStyle/>
          <a:p>
            <a:pPr eaLnBrk="1" hangingPunct="1"/>
            <a:r>
              <a:rPr lang="en-GB" altLang="en-US" smtClean="0"/>
              <a:t>Forging (7)</a:t>
            </a:r>
            <a:endParaRPr lang="en-US" altLang="en-US" smtClean="0"/>
          </a:p>
        </p:txBody>
      </p:sp>
      <p:sp>
        <p:nvSpPr>
          <p:cNvPr id="44036" name="Rectangle 3"/>
          <p:cNvSpPr>
            <a:spLocks noGrp="1" noChangeArrowheads="1"/>
          </p:cNvSpPr>
          <p:nvPr>
            <p:ph type="body" sz="half" idx="4294967295"/>
          </p:nvPr>
        </p:nvSpPr>
        <p:spPr>
          <a:xfrm>
            <a:off x="457200" y="1989138"/>
            <a:ext cx="3754438" cy="4032250"/>
          </a:xfrm>
        </p:spPr>
        <p:txBody>
          <a:bodyPr/>
          <a:lstStyle/>
          <a:p>
            <a:pPr marL="355600" indent="-355600" eaLnBrk="1" hangingPunct="1">
              <a:buFontTx/>
              <a:buNone/>
            </a:pPr>
            <a:r>
              <a:rPr lang="en-GB" altLang="en-US" sz="2000" b="1" smtClean="0"/>
              <a:t>Fullers and swages</a:t>
            </a:r>
          </a:p>
          <a:p>
            <a:pPr marL="355600" indent="-355600" eaLnBrk="1" hangingPunct="1"/>
            <a:r>
              <a:rPr lang="en-GB" altLang="en-US" sz="2000" smtClean="0"/>
              <a:t>Fullers and swages are used in pairs to draw material down to size.</a:t>
            </a:r>
          </a:p>
          <a:p>
            <a:pPr marL="355600" indent="-355600" eaLnBrk="1" hangingPunct="1"/>
            <a:r>
              <a:rPr lang="en-GB" altLang="en-US" sz="2000" smtClean="0"/>
              <a:t>The bottom fuller fits in the hardie hole of the anvil, and the top fuller is struck with a hammer.</a:t>
            </a:r>
          </a:p>
          <a:p>
            <a:pPr marL="355600" indent="-355600" eaLnBrk="1" hangingPunct="1"/>
            <a:r>
              <a:rPr lang="en-GB" altLang="en-US" sz="2000" smtClean="0"/>
              <a:t>Swages are used to shape metal. </a:t>
            </a:r>
          </a:p>
          <a:p>
            <a:pPr marL="355600" indent="-355600" eaLnBrk="1" hangingPunct="1"/>
            <a:endParaRPr lang="en-GB" altLang="en-US" sz="2000" smtClean="0"/>
          </a:p>
        </p:txBody>
      </p:sp>
      <p:pic>
        <p:nvPicPr>
          <p:cNvPr id="44053" name="Picture 21" descr="image_stream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2492375"/>
            <a:ext cx="4356100"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4053"/>
                                        </p:tgtEl>
                                        <p:attrNameLst>
                                          <p:attrName>style.visibility</p:attrName>
                                        </p:attrNameLst>
                                      </p:cBhvr>
                                      <p:to>
                                        <p:strVal val="visible"/>
                                      </p:to>
                                    </p:set>
                                    <p:anim calcmode="lin" valueType="num">
                                      <p:cBhvr>
                                        <p:cTn id="7" dur="1000" fill="hold"/>
                                        <p:tgtEl>
                                          <p:spTgt spid="44053"/>
                                        </p:tgtEl>
                                        <p:attrNameLst>
                                          <p:attrName>ppt_x</p:attrName>
                                        </p:attrNameLst>
                                      </p:cBhvr>
                                      <p:tavLst>
                                        <p:tav tm="0">
                                          <p:val>
                                            <p:strVal val="#ppt_x-.2"/>
                                          </p:val>
                                        </p:tav>
                                        <p:tav tm="100000">
                                          <p:val>
                                            <p:strVal val="#ppt_x"/>
                                          </p:val>
                                        </p:tav>
                                      </p:tavLst>
                                    </p:anim>
                                    <p:anim calcmode="lin" valueType="num">
                                      <p:cBhvr>
                                        <p:cTn id="8" dur="1000" fill="hold"/>
                                        <p:tgtEl>
                                          <p:spTgt spid="44053"/>
                                        </p:tgtEl>
                                        <p:attrNameLst>
                                          <p:attrName>ppt_y</p:attrName>
                                        </p:attrNameLst>
                                      </p:cBhvr>
                                      <p:tavLst>
                                        <p:tav tm="0">
                                          <p:val>
                                            <p:strVal val="#ppt_y"/>
                                          </p:val>
                                        </p:tav>
                                        <p:tav tm="100000">
                                          <p:val>
                                            <p:strVal val="#ppt_y"/>
                                          </p:val>
                                        </p:tav>
                                      </p:tavLst>
                                    </p:anim>
                                    <p:animEffect transition="in" filter="wipe(right)" prLst="gradientSize: 0.1">
                                      <p:cBhvr>
                                        <p:cTn id="9" dur="1000"/>
                                        <p:tgtEl>
                                          <p:spTgt spid="4405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4036">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4036">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40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30723" name="Rectangle 5"/>
          <p:cNvSpPr>
            <a:spLocks noGrp="1" noChangeArrowheads="1"/>
          </p:cNvSpPr>
          <p:nvPr>
            <p:ph type="title" idx="4294967295"/>
          </p:nvPr>
        </p:nvSpPr>
        <p:spPr/>
        <p:txBody>
          <a:bodyPr/>
          <a:lstStyle/>
          <a:p>
            <a:pPr eaLnBrk="1" hangingPunct="1"/>
            <a:r>
              <a:rPr lang="en-GB" altLang="en-US" smtClean="0"/>
              <a:t>Forging (8)</a:t>
            </a:r>
            <a:endParaRPr lang="en-US" altLang="en-US" smtClean="0"/>
          </a:p>
        </p:txBody>
      </p:sp>
      <p:sp>
        <p:nvSpPr>
          <p:cNvPr id="69636" name="Rectangle 3"/>
          <p:cNvSpPr>
            <a:spLocks noGrp="1" noChangeArrowheads="1"/>
          </p:cNvSpPr>
          <p:nvPr>
            <p:ph type="body" sz="half" idx="4294967295"/>
          </p:nvPr>
        </p:nvSpPr>
        <p:spPr>
          <a:xfrm>
            <a:off x="457200" y="1989138"/>
            <a:ext cx="5051425" cy="4032250"/>
          </a:xfrm>
        </p:spPr>
        <p:txBody>
          <a:bodyPr/>
          <a:lstStyle/>
          <a:p>
            <a:pPr marL="355600" indent="-355600" eaLnBrk="1" hangingPunct="1">
              <a:buFontTx/>
              <a:buNone/>
            </a:pPr>
            <a:r>
              <a:rPr lang="en-GB" altLang="en-US" sz="2000" b="1" smtClean="0"/>
              <a:t>Chisels</a:t>
            </a:r>
          </a:p>
          <a:p>
            <a:pPr marL="355600" indent="-355600" eaLnBrk="1" hangingPunct="1"/>
            <a:r>
              <a:rPr lang="en-GB" altLang="en-US" sz="2000" smtClean="0"/>
              <a:t>Chisels are used to cut metal to length. There are two types: hot and cold.</a:t>
            </a:r>
          </a:p>
          <a:p>
            <a:pPr marL="355600" indent="-355600" eaLnBrk="1" hangingPunct="1"/>
            <a:r>
              <a:rPr lang="en-GB" altLang="en-US" sz="2000" smtClean="0"/>
              <a:t>Hot chisels are thinner, and cut more easily into hot metal. They are also longer, so that the smith can keep his hands away from the hot metal.</a:t>
            </a:r>
          </a:p>
          <a:p>
            <a:pPr marL="355600" indent="-355600" eaLnBrk="1" hangingPunct="1"/>
            <a:r>
              <a:rPr lang="en-GB" altLang="en-US" sz="2000" smtClean="0"/>
              <a:t>A hot chisel should be regularly quenched in water in order to maintain its temper.</a:t>
            </a:r>
            <a:endParaRPr lang="en-GB" altLang="en-US" sz="2000" b="1" smtClean="0"/>
          </a:p>
          <a:p>
            <a:pPr marL="355600" indent="-355600" eaLnBrk="1" hangingPunct="1"/>
            <a:endParaRPr lang="en-GB" altLang="en-US" sz="2000" smtClean="0"/>
          </a:p>
        </p:txBody>
      </p:sp>
      <p:pic>
        <p:nvPicPr>
          <p:cNvPr id="69650" name="Picture 18" descr="image_stre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1863" y="1844675"/>
            <a:ext cx="2185987"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69650"/>
                                        </p:tgtEl>
                                        <p:attrNameLst>
                                          <p:attrName>style.visibility</p:attrName>
                                        </p:attrNameLst>
                                      </p:cBhvr>
                                      <p:to>
                                        <p:strVal val="visible"/>
                                      </p:to>
                                    </p:set>
                                    <p:anim calcmode="lin" valueType="num">
                                      <p:cBhvr>
                                        <p:cTn id="7" dur="1000" fill="hold"/>
                                        <p:tgtEl>
                                          <p:spTgt spid="69650"/>
                                        </p:tgtEl>
                                        <p:attrNameLst>
                                          <p:attrName>ppt_x</p:attrName>
                                        </p:attrNameLst>
                                      </p:cBhvr>
                                      <p:tavLst>
                                        <p:tav tm="0">
                                          <p:val>
                                            <p:strVal val="#ppt_x-.2"/>
                                          </p:val>
                                        </p:tav>
                                        <p:tav tm="100000">
                                          <p:val>
                                            <p:strVal val="#ppt_x"/>
                                          </p:val>
                                        </p:tav>
                                      </p:tavLst>
                                    </p:anim>
                                    <p:anim calcmode="lin" valueType="num">
                                      <p:cBhvr>
                                        <p:cTn id="8" dur="1000" fill="hold"/>
                                        <p:tgtEl>
                                          <p:spTgt spid="696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696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9636">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9636">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9636">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696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en-US" smtClean="0"/>
              <a:t>Starter</a:t>
            </a:r>
            <a:endParaRPr lang="en-US" altLang="en-US" smtClean="0"/>
          </a:p>
        </p:txBody>
      </p:sp>
      <p:sp>
        <p:nvSpPr>
          <p:cNvPr id="80899" name="Rectangle 3"/>
          <p:cNvSpPr>
            <a:spLocks noGrp="1" noChangeArrowheads="1"/>
          </p:cNvSpPr>
          <p:nvPr>
            <p:ph type="body" idx="1"/>
          </p:nvPr>
        </p:nvSpPr>
        <p:spPr/>
        <p:txBody>
          <a:bodyPr/>
          <a:lstStyle/>
          <a:p>
            <a:r>
              <a:rPr lang="en-GB" altLang="en-US" sz="2000" smtClean="0"/>
              <a:t>How can you re-form the shape of resistant materials?</a:t>
            </a:r>
            <a:endParaRPr lang="en-US" altLang="en-US" sz="2000" smtClean="0"/>
          </a:p>
          <a:p>
            <a:r>
              <a:rPr lang="en-GB" altLang="en-US" sz="2000" smtClean="0"/>
              <a:t>Think carefully about the times you have been in the workshop. </a:t>
            </a:r>
          </a:p>
          <a:p>
            <a:r>
              <a:rPr lang="en-GB" altLang="en-US" sz="2000" smtClean="0"/>
              <a:t>How many different ways have you used to re-form the shape of a piece of material?</a:t>
            </a:r>
          </a:p>
          <a:p>
            <a:endParaRPr lang="en-US" altLang="en-US" sz="2000" smtClean="0"/>
          </a:p>
        </p:txBody>
      </p:sp>
      <p:sp>
        <p:nvSpPr>
          <p:cNvPr id="80900" name="Text Box 4"/>
          <p:cNvSpPr txBox="1">
            <a:spLocks noChangeArrowheads="1"/>
          </p:cNvSpPr>
          <p:nvPr/>
        </p:nvSpPr>
        <p:spPr bwMode="auto">
          <a:xfrm>
            <a:off x="2268538" y="4508500"/>
            <a:ext cx="4537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2800" b="1">
                <a:solidFill>
                  <a:srgbClr val="EC0A86"/>
                </a:solidFill>
              </a:rPr>
              <a:t>Need a clue? </a:t>
            </a:r>
            <a:r>
              <a:rPr lang="en-GB" altLang="en-US" sz="2800" b="1">
                <a:solidFill>
                  <a:srgbClr val="EC0A86"/>
                </a:solidFill>
                <a:cs typeface="Arial" panose="020B0604020202020204" pitchFamily="34" charset="0"/>
              </a:rPr>
              <a:t>–</a:t>
            </a:r>
            <a:r>
              <a:rPr lang="en-GB" altLang="en-US" sz="2800" b="1">
                <a:solidFill>
                  <a:srgbClr val="EC0A86"/>
                </a:solidFill>
              </a:rPr>
              <a:t> try CLAY!</a:t>
            </a:r>
            <a:endParaRPr lang="en-US" altLang="en-US" sz="2800" b="1">
              <a:solidFill>
                <a:srgbClr val="EC0A86"/>
              </a:solidFill>
            </a:endParaRPr>
          </a:p>
        </p:txBody>
      </p:sp>
      <p:sp>
        <p:nvSpPr>
          <p:cNvPr id="410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80900"/>
                                        </p:tgtEl>
                                        <p:attrNameLst>
                                          <p:attrName>style.visibility</p:attrName>
                                        </p:attrNameLst>
                                      </p:cBhvr>
                                      <p:to>
                                        <p:strVal val="visible"/>
                                      </p:to>
                                    </p:set>
                                    <p:animEffect transition="in" filter="box(in)">
                                      <p:cBhvr>
                                        <p:cTn id="19" dur="500"/>
                                        <p:tgtEl>
                                          <p:spTgt spid="809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P spid="8090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31747" name="Rectangle 5"/>
          <p:cNvSpPr>
            <a:spLocks noGrp="1" noChangeArrowheads="1"/>
          </p:cNvSpPr>
          <p:nvPr>
            <p:ph type="title" idx="4294967295"/>
          </p:nvPr>
        </p:nvSpPr>
        <p:spPr/>
        <p:txBody>
          <a:bodyPr/>
          <a:lstStyle/>
          <a:p>
            <a:pPr eaLnBrk="1" hangingPunct="1"/>
            <a:r>
              <a:rPr lang="en-GB" altLang="en-US" smtClean="0"/>
              <a:t>Rolling</a:t>
            </a:r>
            <a:endParaRPr lang="en-US" altLang="en-US" smtClean="0"/>
          </a:p>
        </p:txBody>
      </p:sp>
      <p:sp>
        <p:nvSpPr>
          <p:cNvPr id="48132" name="Rectangle 3"/>
          <p:cNvSpPr>
            <a:spLocks noGrp="1" noChangeArrowheads="1"/>
          </p:cNvSpPr>
          <p:nvPr>
            <p:ph type="body" sz="half" idx="4294967295"/>
          </p:nvPr>
        </p:nvSpPr>
        <p:spPr>
          <a:xfrm>
            <a:off x="457200" y="1989138"/>
            <a:ext cx="8075613" cy="4032250"/>
          </a:xfrm>
        </p:spPr>
        <p:txBody>
          <a:bodyPr/>
          <a:lstStyle/>
          <a:p>
            <a:pPr marL="355600" indent="-355600" eaLnBrk="1" hangingPunct="1"/>
            <a:r>
              <a:rPr lang="en-GB" altLang="en-US" sz="2000" smtClean="0"/>
              <a:t>Rolling is one of the most widely used forming processes.</a:t>
            </a:r>
          </a:p>
          <a:p>
            <a:pPr marL="355600" indent="-355600" eaLnBrk="1" hangingPunct="1"/>
            <a:r>
              <a:rPr lang="en-GB" altLang="en-US" sz="2000" smtClean="0"/>
              <a:t>It consists of passing a piece of metal between a series of rollers in order to reduce it to a specific thickness. </a:t>
            </a:r>
          </a:p>
          <a:p>
            <a:pPr marL="355600" indent="-355600" eaLnBrk="1" hangingPunct="1"/>
            <a:r>
              <a:rPr lang="en-GB" altLang="en-US" sz="2000" smtClean="0"/>
              <a:t>Rolling mills usually form part of a steelworks, where rolling is used to produce sheet, strip and metal foil.</a:t>
            </a:r>
          </a:p>
          <a:p>
            <a:pPr marL="355600" indent="-355600" eaLnBrk="1" hangingPunct="1"/>
            <a:r>
              <a:rPr lang="en-GB" altLang="en-US" sz="2000" smtClean="0"/>
              <a:t>Rolling is also used to produce profiled sections, such as railway track, and structural steel.</a:t>
            </a:r>
          </a:p>
          <a:p>
            <a:pPr marL="355600" indent="-355600" eaLnBrk="1" hangingPunct="1"/>
            <a:r>
              <a:rPr lang="en-GB" altLang="en-US" sz="2000" smtClean="0"/>
              <a:t>In school, considerably smaller benchtop roller sets can be used in a similar way to form small sections of metal.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3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altLang="en-US" smtClean="0"/>
              <a:t>Tasks</a:t>
            </a:r>
            <a:endParaRPr lang="en-US" altLang="en-US" smtClean="0"/>
          </a:p>
        </p:txBody>
      </p:sp>
      <p:sp>
        <p:nvSpPr>
          <p:cNvPr id="108547" name="Rectangle 3"/>
          <p:cNvSpPr>
            <a:spLocks noGrp="1" noChangeArrowheads="1"/>
          </p:cNvSpPr>
          <p:nvPr>
            <p:ph type="body" idx="1"/>
          </p:nvPr>
        </p:nvSpPr>
        <p:spPr/>
        <p:txBody>
          <a:bodyPr/>
          <a:lstStyle/>
          <a:p>
            <a:pPr>
              <a:buFontTx/>
              <a:buNone/>
            </a:pPr>
            <a:r>
              <a:rPr lang="en-GB" altLang="en-US" sz="2000" b="1" smtClean="0"/>
              <a:t>Task 1: </a:t>
            </a:r>
            <a:r>
              <a:rPr lang="en-GB" altLang="en-US" sz="2000" smtClean="0"/>
              <a:t>Name and describe the five methods of forming and bending </a:t>
            </a:r>
          </a:p>
          <a:p>
            <a:pPr>
              <a:buFontTx/>
              <a:buNone/>
            </a:pPr>
            <a:r>
              <a:rPr lang="en-GB" altLang="en-US" sz="2000" smtClean="0"/>
              <a:t>resistant materials. Use Worksheet 1.</a:t>
            </a:r>
          </a:p>
          <a:p>
            <a:pPr>
              <a:buFontTx/>
              <a:buNone/>
            </a:pPr>
            <a:endParaRPr lang="en-GB" altLang="en-US" sz="2000" smtClean="0"/>
          </a:p>
          <a:p>
            <a:pPr>
              <a:buFontTx/>
              <a:buNone/>
            </a:pPr>
            <a:r>
              <a:rPr lang="en-US" altLang="en-US" sz="2000" b="1" smtClean="0"/>
              <a:t>Task 2: </a:t>
            </a:r>
            <a:r>
              <a:rPr lang="en-US" altLang="en-US" sz="2000" smtClean="0"/>
              <a:t>Describe in detail one method: vacuum forming. Use </a:t>
            </a:r>
          </a:p>
          <a:p>
            <a:pPr>
              <a:buFontTx/>
              <a:buNone/>
            </a:pPr>
            <a:r>
              <a:rPr lang="en-US" altLang="en-US" sz="2000" smtClean="0"/>
              <a:t>Worksheet 2. Your description should include:</a:t>
            </a:r>
          </a:p>
          <a:p>
            <a:pPr>
              <a:buFontTx/>
              <a:buNone/>
            </a:pPr>
            <a:endParaRPr lang="en-US" altLang="en-US" sz="2000" smtClean="0"/>
          </a:p>
          <a:p>
            <a:r>
              <a:rPr lang="en-US" altLang="en-US" sz="2000" smtClean="0"/>
              <a:t>a labelled picture of a vacuum forming machine</a:t>
            </a:r>
          </a:p>
          <a:p>
            <a:r>
              <a:rPr lang="en-US" altLang="en-US" sz="2000" smtClean="0"/>
              <a:t>a step-by-step description of the process.</a:t>
            </a:r>
            <a:endParaRPr lang="en-US" altLang="en-US" sz="2000" i="1" smtClean="0">
              <a:solidFill>
                <a:srgbClr val="EC0A86"/>
              </a:solidFill>
            </a:endParaRPr>
          </a:p>
          <a:p>
            <a:pPr>
              <a:buFontTx/>
              <a:buNone/>
            </a:pPr>
            <a:endParaRPr lang="en-US" altLang="en-US" sz="2000" smtClean="0"/>
          </a:p>
        </p:txBody>
      </p:sp>
      <p:sp>
        <p:nvSpPr>
          <p:cNvPr id="327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854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854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8547">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8547">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85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00" name="Picture 8" descr="U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133600"/>
            <a:ext cx="4248150" cy="355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Rectangle 3"/>
          <p:cNvSpPr>
            <a:spLocks noGrp="1" noChangeArrowheads="1"/>
          </p:cNvSpPr>
          <p:nvPr>
            <p:ph type="body" idx="1"/>
          </p:nvPr>
        </p:nvSpPr>
        <p:spPr>
          <a:xfrm>
            <a:off x="457200" y="1989138"/>
            <a:ext cx="4114800" cy="4137025"/>
          </a:xfrm>
        </p:spPr>
        <p:txBody>
          <a:bodyPr/>
          <a:lstStyle/>
          <a:p>
            <a:r>
              <a:rPr lang="en-GB" altLang="en-US" sz="2000" smtClean="0"/>
              <a:t>How is a blister pack made?</a:t>
            </a:r>
          </a:p>
          <a:p>
            <a:r>
              <a:rPr lang="en-GB" altLang="en-US" sz="2000" smtClean="0"/>
              <a:t>Write a paragraph explaining the making of blister packs.</a:t>
            </a:r>
          </a:p>
          <a:p>
            <a:r>
              <a:rPr lang="en-GB" altLang="en-US" sz="2000" smtClean="0"/>
              <a:t>What are they used for?</a:t>
            </a:r>
          </a:p>
          <a:p>
            <a:r>
              <a:rPr lang="en-GB" altLang="en-US" sz="2000" smtClean="0"/>
              <a:t>How many blister pack products can you name?</a:t>
            </a:r>
            <a:endParaRPr lang="en-US" altLang="en-US" sz="2000" smtClean="0"/>
          </a:p>
        </p:txBody>
      </p:sp>
      <p:sp>
        <p:nvSpPr>
          <p:cNvPr id="337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9400"/>
                                        </p:tgtEl>
                                        <p:attrNameLst>
                                          <p:attrName>style.visibility</p:attrName>
                                        </p:attrNameLst>
                                      </p:cBhvr>
                                      <p:to>
                                        <p:strVal val="visible"/>
                                      </p:to>
                                    </p:set>
                                    <p:animEffect transition="in" filter="fade">
                                      <p:cBhvr>
                                        <p:cTn id="7" dur="1000"/>
                                        <p:tgtEl>
                                          <p:spTgt spid="59400"/>
                                        </p:tgtEl>
                                      </p:cBhvr>
                                    </p:animEffect>
                                    <p:anim calcmode="lin" valueType="num">
                                      <p:cBhvr>
                                        <p:cTn id="8" dur="1000" fill="hold"/>
                                        <p:tgtEl>
                                          <p:spTgt spid="59400"/>
                                        </p:tgtEl>
                                        <p:attrNameLst>
                                          <p:attrName>ppt_x</p:attrName>
                                        </p:attrNameLst>
                                      </p:cBhvr>
                                      <p:tavLst>
                                        <p:tav tm="0">
                                          <p:val>
                                            <p:strVal val="#ppt_x"/>
                                          </p:val>
                                        </p:tav>
                                        <p:tav tm="100000">
                                          <p:val>
                                            <p:strVal val="#ppt_x"/>
                                          </p:val>
                                        </p:tav>
                                      </p:tavLst>
                                    </p:anim>
                                    <p:anim calcmode="lin" valueType="num">
                                      <p:cBhvr>
                                        <p:cTn id="9" dur="1000" fill="hold"/>
                                        <p:tgtEl>
                                          <p:spTgt spid="5940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939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smtClean="0"/>
              <a:t>Laminating (1)</a:t>
            </a:r>
            <a:endParaRPr lang="en-US" altLang="en-US" smtClean="0"/>
          </a:p>
        </p:txBody>
      </p:sp>
      <p:sp>
        <p:nvSpPr>
          <p:cNvPr id="81923" name="Rectangle 3"/>
          <p:cNvSpPr>
            <a:spLocks noGrp="1" noChangeArrowheads="1"/>
          </p:cNvSpPr>
          <p:nvPr>
            <p:ph type="body" idx="1"/>
          </p:nvPr>
        </p:nvSpPr>
        <p:spPr>
          <a:xfrm>
            <a:off x="457200" y="1989138"/>
            <a:ext cx="5194300" cy="4137025"/>
          </a:xfrm>
        </p:spPr>
        <p:txBody>
          <a:bodyPr/>
          <a:lstStyle/>
          <a:p>
            <a:pPr eaLnBrk="1" hangingPunct="1"/>
            <a:r>
              <a:rPr lang="en-GB" altLang="en-US" sz="2000" smtClean="0"/>
              <a:t>In laminating, two or more layers of a material are bonded together to produce a single, larger section.</a:t>
            </a:r>
          </a:p>
          <a:p>
            <a:pPr eaLnBrk="1" hangingPunct="1"/>
            <a:r>
              <a:rPr lang="en-GB" altLang="en-US" sz="2000" smtClean="0"/>
              <a:t>The process is usually used to produce:</a:t>
            </a:r>
          </a:p>
          <a:p>
            <a:pPr eaLnBrk="1" hangingPunct="1"/>
            <a:r>
              <a:rPr lang="en-GB" altLang="en-US" sz="2000" smtClean="0"/>
              <a:t>a material that is longer, thicker or wider than is available in one piece, e.g. plywood, blockboard</a:t>
            </a:r>
          </a:p>
          <a:p>
            <a:pPr eaLnBrk="1" hangingPunct="1"/>
            <a:r>
              <a:rPr lang="en-GB" altLang="en-US" sz="2000" smtClean="0"/>
              <a:t>a section that cannot be cut from a single piece of material, e.g. a curved beam</a:t>
            </a:r>
          </a:p>
          <a:p>
            <a:pPr eaLnBrk="1" hangingPunct="1"/>
            <a:r>
              <a:rPr lang="en-GB" altLang="en-US" sz="2000" smtClean="0"/>
              <a:t>a section with improved properties, e.g. the stability of synthetic boards or the heat and water resistance of Formica.</a:t>
            </a:r>
            <a:endParaRPr lang="en-US" altLang="en-US" sz="2000" smtClean="0"/>
          </a:p>
        </p:txBody>
      </p:sp>
      <p:sp>
        <p:nvSpPr>
          <p:cNvPr id="512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81926" name="Picture 6" descr="U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1428750"/>
            <a:ext cx="3252788"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81926"/>
                                        </p:tgtEl>
                                        <p:attrNameLst>
                                          <p:attrName>style.visibility</p:attrName>
                                        </p:attrNameLst>
                                      </p:cBhvr>
                                      <p:to>
                                        <p:strVal val="visible"/>
                                      </p:to>
                                    </p:set>
                                    <p:animEffect transition="in" filter="fade">
                                      <p:cBhvr>
                                        <p:cTn id="7" dur="1000"/>
                                        <p:tgtEl>
                                          <p:spTgt spid="81926"/>
                                        </p:tgtEl>
                                      </p:cBhvr>
                                    </p:animEffect>
                                    <p:anim calcmode="lin" valueType="num">
                                      <p:cBhvr>
                                        <p:cTn id="8" dur="1000" fill="hold"/>
                                        <p:tgtEl>
                                          <p:spTgt spid="81926"/>
                                        </p:tgtEl>
                                        <p:attrNameLst>
                                          <p:attrName>ppt_x</p:attrName>
                                        </p:attrNameLst>
                                      </p:cBhvr>
                                      <p:tavLst>
                                        <p:tav tm="0">
                                          <p:val>
                                            <p:strVal val="#ppt_x"/>
                                          </p:val>
                                        </p:tav>
                                        <p:tav tm="100000">
                                          <p:val>
                                            <p:strVal val="#ppt_x"/>
                                          </p:val>
                                        </p:tav>
                                      </p:tavLst>
                                    </p:anim>
                                    <p:anim calcmode="lin" valueType="num">
                                      <p:cBhvr>
                                        <p:cTn id="9" dur="1000" fill="hold"/>
                                        <p:tgtEl>
                                          <p:spTgt spid="8192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192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192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192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192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819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altLang="en-US" smtClean="0"/>
              <a:t>Laminating (2)</a:t>
            </a:r>
            <a:endParaRPr lang="en-US" altLang="en-US" smtClean="0"/>
          </a:p>
        </p:txBody>
      </p:sp>
      <p:sp>
        <p:nvSpPr>
          <p:cNvPr id="82947" name="Rectangle 3"/>
          <p:cNvSpPr>
            <a:spLocks noGrp="1" noChangeArrowheads="1"/>
          </p:cNvSpPr>
          <p:nvPr>
            <p:ph type="body" idx="1"/>
          </p:nvPr>
        </p:nvSpPr>
        <p:spPr>
          <a:xfrm>
            <a:off x="457200" y="1989138"/>
            <a:ext cx="5267325" cy="4137025"/>
          </a:xfrm>
        </p:spPr>
        <p:txBody>
          <a:bodyPr/>
          <a:lstStyle/>
          <a:p>
            <a:pPr eaLnBrk="1" hangingPunct="1">
              <a:buFontTx/>
              <a:buNone/>
            </a:pPr>
            <a:r>
              <a:rPr lang="en-GB" altLang="en-US" sz="1800" b="1" smtClean="0"/>
              <a:t>Timber</a:t>
            </a:r>
            <a:endParaRPr lang="en-GB" altLang="en-US" sz="1800" smtClean="0"/>
          </a:p>
          <a:p>
            <a:pPr eaLnBrk="1" hangingPunct="1"/>
            <a:r>
              <a:rPr lang="en-GB" altLang="en-US" sz="1800" smtClean="0"/>
              <a:t>Thin layers of timber (veneers) are built up in layers in a former to make a light, strong form.</a:t>
            </a:r>
          </a:p>
          <a:p>
            <a:pPr eaLnBrk="1" hangingPunct="1"/>
            <a:r>
              <a:rPr lang="en-GB" altLang="en-US" sz="1800" smtClean="0"/>
              <a:t>Each layer of veneer is laid into the former with its grain at right angles to the previous layer in order to increase the structural strength of the product. </a:t>
            </a:r>
          </a:p>
          <a:p>
            <a:pPr eaLnBrk="1" hangingPunct="1"/>
            <a:r>
              <a:rPr lang="en-GB" altLang="en-US" sz="1800" smtClean="0"/>
              <a:t>While the glue between each layer is wet the sandwich can be bent into shape by the application of pressure, using either a vice or a bag press.</a:t>
            </a:r>
          </a:p>
          <a:p>
            <a:pPr eaLnBrk="1" hangingPunct="1"/>
            <a:r>
              <a:rPr lang="en-GB" altLang="en-US" sz="1800" smtClean="0"/>
              <a:t>When the glue has set, the sandwich will retain its curved shape.</a:t>
            </a:r>
            <a:endParaRPr lang="en-US" altLang="en-US" sz="1800" smtClean="0"/>
          </a:p>
          <a:p>
            <a:endParaRPr lang="en-US" altLang="en-US" sz="1800" smtClean="0"/>
          </a:p>
        </p:txBody>
      </p:sp>
      <p:sp>
        <p:nvSpPr>
          <p:cNvPr id="614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82950" name="Picture 6" descr="U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425" y="1916113"/>
            <a:ext cx="2846388"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82950"/>
                                        </p:tgtEl>
                                        <p:attrNameLst>
                                          <p:attrName>style.visibility</p:attrName>
                                        </p:attrNameLst>
                                      </p:cBhvr>
                                      <p:to>
                                        <p:strVal val="visible"/>
                                      </p:to>
                                    </p:set>
                                    <p:anim calcmode="lin" valueType="num">
                                      <p:cBhvr>
                                        <p:cTn id="7" dur="1000" fill="hold"/>
                                        <p:tgtEl>
                                          <p:spTgt spid="82950"/>
                                        </p:tgtEl>
                                        <p:attrNameLst>
                                          <p:attrName>ppt_x</p:attrName>
                                        </p:attrNameLst>
                                      </p:cBhvr>
                                      <p:tavLst>
                                        <p:tav tm="0">
                                          <p:val>
                                            <p:strVal val="#ppt_x-.2"/>
                                          </p:val>
                                        </p:tav>
                                        <p:tav tm="100000">
                                          <p:val>
                                            <p:strVal val="#ppt_x"/>
                                          </p:val>
                                        </p:tav>
                                      </p:tavLst>
                                    </p:anim>
                                    <p:anim calcmode="lin" valueType="num">
                                      <p:cBhvr>
                                        <p:cTn id="8" dur="1000" fill="hold"/>
                                        <p:tgtEl>
                                          <p:spTgt spid="829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829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829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en-US" smtClean="0"/>
              <a:t>Laminating (3)</a:t>
            </a:r>
            <a:endParaRPr lang="en-US" altLang="en-US" smtClean="0"/>
          </a:p>
        </p:txBody>
      </p:sp>
      <p:sp>
        <p:nvSpPr>
          <p:cNvPr id="83971" name="Rectangle 3"/>
          <p:cNvSpPr>
            <a:spLocks noGrp="1" noChangeArrowheads="1"/>
          </p:cNvSpPr>
          <p:nvPr>
            <p:ph type="body" idx="1"/>
          </p:nvPr>
        </p:nvSpPr>
        <p:spPr>
          <a:xfrm>
            <a:off x="457200" y="1989138"/>
            <a:ext cx="5122863" cy="4137025"/>
          </a:xfrm>
        </p:spPr>
        <p:txBody>
          <a:bodyPr/>
          <a:lstStyle/>
          <a:p>
            <a:pPr eaLnBrk="1" hangingPunct="1">
              <a:buFontTx/>
              <a:buNone/>
            </a:pPr>
            <a:r>
              <a:rPr lang="en-GB" altLang="en-US" sz="2000" b="1" smtClean="0"/>
              <a:t>Thermoplastics</a:t>
            </a:r>
            <a:endParaRPr lang="en-GB" altLang="en-US" sz="2000" smtClean="0"/>
          </a:p>
          <a:p>
            <a:pPr eaLnBrk="1" hangingPunct="1"/>
            <a:r>
              <a:rPr lang="en-GB" altLang="en-US" sz="2000" smtClean="0"/>
              <a:t>Layers of paper or fabric are impregnated with thermosetting resins such as phenol formaldehyde, and compressed under high pressure and heat. </a:t>
            </a:r>
          </a:p>
          <a:p>
            <a:pPr eaLnBrk="1" hangingPunct="1"/>
            <a:r>
              <a:rPr lang="en-GB" altLang="en-US" sz="2000" smtClean="0"/>
              <a:t>Examples of thermoplastic laminates include: </a:t>
            </a:r>
          </a:p>
          <a:p>
            <a:pPr eaLnBrk="1" hangingPunct="1"/>
            <a:r>
              <a:rPr lang="en-GB" altLang="en-US" sz="2000" smtClean="0"/>
              <a:t>Formica, which is used to make kitchen worktops </a:t>
            </a:r>
          </a:p>
          <a:p>
            <a:pPr eaLnBrk="1" hangingPunct="1"/>
            <a:r>
              <a:rPr lang="en-GB" altLang="en-US" sz="2000" smtClean="0"/>
              <a:t>Tufnol, which is used to make printed circuit boards.</a:t>
            </a:r>
          </a:p>
          <a:p>
            <a:endParaRPr lang="en-US" altLang="en-US" sz="2000" smtClean="0"/>
          </a:p>
        </p:txBody>
      </p:sp>
      <p:sp>
        <p:nvSpPr>
          <p:cNvPr id="71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83974" name="Picture 6" descr="U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888" y="1412875"/>
            <a:ext cx="249555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83974"/>
                                        </p:tgtEl>
                                        <p:attrNameLst>
                                          <p:attrName>style.visibility</p:attrName>
                                        </p:attrNameLst>
                                      </p:cBhvr>
                                      <p:to>
                                        <p:strVal val="visible"/>
                                      </p:to>
                                    </p:set>
                                    <p:animEffect transition="in" filter="fade">
                                      <p:cBhvr>
                                        <p:cTn id="7" dur="1000"/>
                                        <p:tgtEl>
                                          <p:spTgt spid="83974"/>
                                        </p:tgtEl>
                                      </p:cBhvr>
                                    </p:animEffect>
                                    <p:anim calcmode="lin" valueType="num">
                                      <p:cBhvr>
                                        <p:cTn id="8" dur="1000" fill="hold"/>
                                        <p:tgtEl>
                                          <p:spTgt spid="83974"/>
                                        </p:tgtEl>
                                        <p:attrNameLst>
                                          <p:attrName>ppt_x</p:attrName>
                                        </p:attrNameLst>
                                      </p:cBhvr>
                                      <p:tavLst>
                                        <p:tav tm="0">
                                          <p:val>
                                            <p:strVal val="#ppt_x"/>
                                          </p:val>
                                        </p:tav>
                                        <p:tav tm="100000">
                                          <p:val>
                                            <p:strVal val="#ppt_x"/>
                                          </p:val>
                                        </p:tav>
                                      </p:tavLst>
                                    </p:anim>
                                    <p:anim calcmode="lin" valueType="num">
                                      <p:cBhvr>
                                        <p:cTn id="9" dur="1000" fill="hold"/>
                                        <p:tgtEl>
                                          <p:spTgt spid="8397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397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397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397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397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839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smtClean="0"/>
              <a:t>Laminating (4)</a:t>
            </a:r>
            <a:endParaRPr lang="en-US" altLang="en-US" smtClean="0"/>
          </a:p>
        </p:txBody>
      </p:sp>
      <p:sp>
        <p:nvSpPr>
          <p:cNvPr id="86019" name="Rectangle 3"/>
          <p:cNvSpPr>
            <a:spLocks noGrp="1" noChangeArrowheads="1"/>
          </p:cNvSpPr>
          <p:nvPr>
            <p:ph type="body" idx="1"/>
          </p:nvPr>
        </p:nvSpPr>
        <p:spPr/>
        <p:txBody>
          <a:bodyPr/>
          <a:lstStyle/>
          <a:p>
            <a:pPr eaLnBrk="1" hangingPunct="1">
              <a:buFontTx/>
              <a:buNone/>
            </a:pPr>
            <a:r>
              <a:rPr lang="en-GB" altLang="en-US" sz="2000" b="1" smtClean="0"/>
              <a:t>Glass-reinforced plastic (GRP)</a:t>
            </a:r>
            <a:endParaRPr lang="en-GB" altLang="en-US" sz="2000" smtClean="0"/>
          </a:p>
          <a:p>
            <a:pPr eaLnBrk="1" hangingPunct="1"/>
            <a:r>
              <a:rPr lang="en-GB" altLang="en-US" sz="2000" smtClean="0"/>
              <a:t>Layers of glass fibre are impregnated with polyester resin to produce a lightweight, strong and hardwearing material.</a:t>
            </a:r>
          </a:p>
          <a:p>
            <a:pPr eaLnBrk="1" hangingPunct="1"/>
            <a:r>
              <a:rPr lang="en-GB" altLang="en-US" sz="2000" smtClean="0"/>
              <a:t>GRP can be used to manufacture products that range in size from boat and car body shells to children’s toys.</a:t>
            </a:r>
          </a:p>
          <a:p>
            <a:pPr eaLnBrk="1" hangingPunct="1"/>
            <a:r>
              <a:rPr lang="en-GB" altLang="en-US" sz="2000" smtClean="0"/>
              <a:t>Weight for weight, GRP is stronger than steel, and has excellent resistance to corrosion.</a:t>
            </a:r>
          </a:p>
          <a:p>
            <a:pPr eaLnBrk="1" hangingPunct="1"/>
            <a:endParaRPr lang="en-GB" altLang="en-US" sz="2000" smtClean="0"/>
          </a:p>
          <a:p>
            <a:pPr eaLnBrk="1" hangingPunct="1">
              <a:lnSpc>
                <a:spcPct val="90000"/>
              </a:lnSpc>
              <a:buFontTx/>
              <a:buNone/>
            </a:pPr>
            <a:r>
              <a:rPr lang="en-GB" altLang="en-US" sz="2000" b="1" smtClean="0"/>
              <a:t>Carbon fibre</a:t>
            </a:r>
            <a:endParaRPr lang="en-GB" altLang="en-US" sz="2000" smtClean="0"/>
          </a:p>
          <a:p>
            <a:pPr eaLnBrk="1" hangingPunct="1"/>
            <a:r>
              <a:rPr lang="en-GB" altLang="en-US" sz="2000" smtClean="0"/>
              <a:t>This is used in a similar way to GRP, but it is even stronger and lighter, providing an exceptional strength-to-weight ratio.</a:t>
            </a:r>
          </a:p>
          <a:p>
            <a:endParaRPr lang="en-US" altLang="en-US" sz="2000" smtClean="0"/>
          </a:p>
        </p:txBody>
      </p:sp>
      <p:sp>
        <p:nvSpPr>
          <p:cNvPr id="81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60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601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601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6019">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60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ltLang="en-US" smtClean="0"/>
              <a:t>Bending</a:t>
            </a:r>
            <a:endParaRPr lang="en-US" altLang="en-US" smtClean="0"/>
          </a:p>
        </p:txBody>
      </p:sp>
      <p:sp>
        <p:nvSpPr>
          <p:cNvPr id="87043" name="Rectangle 3"/>
          <p:cNvSpPr>
            <a:spLocks noGrp="1" noChangeArrowheads="1"/>
          </p:cNvSpPr>
          <p:nvPr>
            <p:ph type="body" idx="1"/>
          </p:nvPr>
        </p:nvSpPr>
        <p:spPr/>
        <p:txBody>
          <a:bodyPr/>
          <a:lstStyle/>
          <a:p>
            <a:pPr eaLnBrk="1" hangingPunct="1">
              <a:buFontTx/>
              <a:buNone/>
            </a:pPr>
            <a:r>
              <a:rPr lang="en-GB" altLang="en-US" sz="2000" smtClean="0"/>
              <a:t>Bending is subdivided into two groups:</a:t>
            </a:r>
          </a:p>
          <a:p>
            <a:pPr eaLnBrk="1" hangingPunct="1"/>
            <a:r>
              <a:rPr lang="en-GB" altLang="en-US" sz="2000" b="1" smtClean="0"/>
              <a:t>Single curvature bending</a:t>
            </a:r>
            <a:r>
              <a:rPr lang="en-GB" altLang="en-US" sz="2000" smtClean="0"/>
              <a:t> </a:t>
            </a:r>
            <a:r>
              <a:rPr lang="en-GB" altLang="en-US" sz="2000" smtClean="0">
                <a:cs typeface="Arial" panose="020B0604020202020204" pitchFamily="34" charset="0"/>
              </a:rPr>
              <a:t>– </a:t>
            </a:r>
            <a:r>
              <a:rPr lang="en-GB" altLang="en-US" sz="2000" smtClean="0"/>
              <a:t>a material is either bent cold, or heated until it becomes pliable and bent to shape over simple formers or jigs in one direction only.</a:t>
            </a:r>
            <a:endParaRPr lang="en-GB" altLang="en-US" sz="2000" b="1" smtClean="0"/>
          </a:p>
          <a:p>
            <a:pPr eaLnBrk="1" hangingPunct="1"/>
            <a:r>
              <a:rPr lang="en-GB" altLang="en-US" sz="2000" b="1" smtClean="0"/>
              <a:t>Compound curvature bending </a:t>
            </a:r>
            <a:r>
              <a:rPr lang="en-GB" altLang="en-US" sz="2000" b="1" smtClean="0">
                <a:cs typeface="Arial" panose="020B0604020202020204" pitchFamily="34" charset="0"/>
              </a:rPr>
              <a:t>– </a:t>
            </a:r>
            <a:r>
              <a:rPr lang="en-GB" altLang="en-US" sz="2000" smtClean="0"/>
              <a:t>a</a:t>
            </a:r>
            <a:r>
              <a:rPr lang="en-GB" altLang="en-US" sz="2000" b="1" smtClean="0"/>
              <a:t> </a:t>
            </a:r>
            <a:r>
              <a:rPr lang="en-GB" altLang="en-US" sz="2000" smtClean="0"/>
              <a:t>material is either bent cold, or heated until it becomes pliable and formed in two or more directions at the same time, to make dished shapes.</a:t>
            </a:r>
            <a:endParaRPr lang="en-US" altLang="en-US" sz="2000" smtClean="0"/>
          </a:p>
        </p:txBody>
      </p:sp>
      <p:sp>
        <p:nvSpPr>
          <p:cNvPr id="922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70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70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ltLang="en-US" smtClean="0"/>
              <a:t>Single curvature bending (1)</a:t>
            </a:r>
            <a:endParaRPr lang="en-US" altLang="en-US" smtClean="0"/>
          </a:p>
        </p:txBody>
      </p:sp>
      <p:sp>
        <p:nvSpPr>
          <p:cNvPr id="88067" name="Rectangle 3"/>
          <p:cNvSpPr>
            <a:spLocks noGrp="1" noChangeArrowheads="1"/>
          </p:cNvSpPr>
          <p:nvPr>
            <p:ph type="body" idx="1"/>
          </p:nvPr>
        </p:nvSpPr>
        <p:spPr>
          <a:xfrm>
            <a:off x="457200" y="1989138"/>
            <a:ext cx="4475163" cy="4137025"/>
          </a:xfrm>
        </p:spPr>
        <p:txBody>
          <a:bodyPr/>
          <a:lstStyle/>
          <a:p>
            <a:pPr eaLnBrk="1" hangingPunct="1">
              <a:buFontTx/>
              <a:buNone/>
            </a:pPr>
            <a:r>
              <a:rPr lang="en-GB" altLang="en-US" sz="2000" b="1" smtClean="0"/>
              <a:t>Line bending: plastics</a:t>
            </a:r>
          </a:p>
          <a:p>
            <a:pPr eaLnBrk="1" hangingPunct="1"/>
            <a:r>
              <a:rPr lang="en-GB" altLang="en-US" sz="2000" smtClean="0"/>
              <a:t>A strip heater is used to heat thermoforming plastics such as acrylic along an narrow line, enabling it to be bent to a desired angle.</a:t>
            </a:r>
          </a:p>
          <a:p>
            <a:pPr eaLnBrk="1" hangingPunct="1"/>
            <a:r>
              <a:rPr lang="en-GB" altLang="en-US" sz="2000" smtClean="0"/>
              <a:t>When heating the material, it should be turned over in order to heat it evenly and avoid burning it.</a:t>
            </a:r>
          </a:p>
          <a:p>
            <a:r>
              <a:rPr lang="en-GB" altLang="en-US" sz="2000" smtClean="0"/>
              <a:t>Greater accuracy and consistency is achieved by using a bending jig.</a:t>
            </a:r>
            <a:endParaRPr lang="en-US" altLang="en-US" sz="2000" smtClean="0"/>
          </a:p>
          <a:p>
            <a:endParaRPr lang="en-US" altLang="en-US" sz="2000" smtClean="0"/>
          </a:p>
        </p:txBody>
      </p:sp>
      <p:pic>
        <p:nvPicPr>
          <p:cNvPr id="88068" name="Picture 4" descr="6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2924175"/>
            <a:ext cx="3455988" cy="203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88068"/>
                                        </p:tgtEl>
                                        <p:attrNameLst>
                                          <p:attrName>style.visibility</p:attrName>
                                        </p:attrNameLst>
                                      </p:cBhvr>
                                      <p:to>
                                        <p:strVal val="visible"/>
                                      </p:to>
                                    </p:set>
                                    <p:anim calcmode="lin" valueType="num">
                                      <p:cBhvr>
                                        <p:cTn id="7" dur="1000" fill="hold"/>
                                        <p:tgtEl>
                                          <p:spTgt spid="88068"/>
                                        </p:tgtEl>
                                        <p:attrNameLst>
                                          <p:attrName>ppt_x</p:attrName>
                                        </p:attrNameLst>
                                      </p:cBhvr>
                                      <p:tavLst>
                                        <p:tav tm="0">
                                          <p:val>
                                            <p:strVal val="#ppt_x-.2"/>
                                          </p:val>
                                        </p:tav>
                                        <p:tav tm="100000">
                                          <p:val>
                                            <p:strVal val="#ppt_x"/>
                                          </p:val>
                                        </p:tav>
                                      </p:tavLst>
                                    </p:anim>
                                    <p:anim calcmode="lin" valueType="num">
                                      <p:cBhvr>
                                        <p:cTn id="8" dur="1000" fill="hold"/>
                                        <p:tgtEl>
                                          <p:spTgt spid="88068"/>
                                        </p:tgtEl>
                                        <p:attrNameLst>
                                          <p:attrName>ppt_y</p:attrName>
                                        </p:attrNameLst>
                                      </p:cBhvr>
                                      <p:tavLst>
                                        <p:tav tm="0">
                                          <p:val>
                                            <p:strVal val="#ppt_y"/>
                                          </p:val>
                                        </p:tav>
                                        <p:tav tm="100000">
                                          <p:val>
                                            <p:strVal val="#ppt_y"/>
                                          </p:val>
                                        </p:tav>
                                      </p:tavLst>
                                    </p:anim>
                                    <p:animEffect transition="in" filter="wipe(right)" prLst="gradientSize: 0.1">
                                      <p:cBhvr>
                                        <p:cTn id="9" dur="1000"/>
                                        <p:tgtEl>
                                          <p:spTgt spid="8806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806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806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80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3409</TotalTime>
  <Words>2506</Words>
  <Application>Microsoft Office PowerPoint</Application>
  <PresentationFormat>On-screen Show (4:3)</PresentationFormat>
  <Paragraphs>211</Paragraphs>
  <Slides>32</Slides>
  <Notes>3</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6" baseType="lpstr">
      <vt:lpstr>Arial</vt:lpstr>
      <vt:lpstr>Calibri</vt:lpstr>
      <vt:lpstr>Default Design</vt:lpstr>
      <vt:lpstr>Adobe Photoshop Image</vt:lpstr>
      <vt:lpstr>Forming and bending materials</vt:lpstr>
      <vt:lpstr>Introduction</vt:lpstr>
      <vt:lpstr>Starter</vt:lpstr>
      <vt:lpstr>Laminating (1)</vt:lpstr>
      <vt:lpstr>Laminating (2)</vt:lpstr>
      <vt:lpstr>Laminating (3)</vt:lpstr>
      <vt:lpstr>Laminating (4)</vt:lpstr>
      <vt:lpstr>Bending</vt:lpstr>
      <vt:lpstr>Single curvature bending (1)</vt:lpstr>
      <vt:lpstr>Single curvature bending (2)</vt:lpstr>
      <vt:lpstr>Compound curvature bending (1)</vt:lpstr>
      <vt:lpstr>Compound curvature bending (2)</vt:lpstr>
      <vt:lpstr>Compound curvature bending (3)</vt:lpstr>
      <vt:lpstr>Compound curvature bending (4)</vt:lpstr>
      <vt:lpstr>Compound curvature bending (5)</vt:lpstr>
      <vt:lpstr>Compound curvature bending (6)</vt:lpstr>
      <vt:lpstr>Compound curvature bending (7)</vt:lpstr>
      <vt:lpstr>Compound curvature bending (8)</vt:lpstr>
      <vt:lpstr>Compound curvature bending (9)</vt:lpstr>
      <vt:lpstr>Compound curvature bending (10)</vt:lpstr>
      <vt:lpstr>Compound curvature bending (11)</vt:lpstr>
      <vt:lpstr>Forging (1)</vt:lpstr>
      <vt:lpstr>Forging (2)</vt:lpstr>
      <vt:lpstr>Forging (3)</vt:lpstr>
      <vt:lpstr>Forging (4)</vt:lpstr>
      <vt:lpstr>Forging (5)</vt:lpstr>
      <vt:lpstr>Forging (6)</vt:lpstr>
      <vt:lpstr>Forging (7)</vt:lpstr>
      <vt:lpstr>Forging (8)</vt:lpstr>
      <vt:lpstr>Rolling</vt:lpstr>
      <vt:lpstr>Tasks</vt:lpstr>
      <vt:lpstr>PowerPoint Presentation</vt:lpstr>
    </vt:vector>
  </TitlesOfParts>
  <Company>Nelson Thornes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dc:creator>
  <cp:lastModifiedBy>Daniel BIGMORE</cp:lastModifiedBy>
  <cp:revision>63</cp:revision>
  <dcterms:created xsi:type="dcterms:W3CDTF">2008-10-01T09:56:58Z</dcterms:created>
  <dcterms:modified xsi:type="dcterms:W3CDTF">2018-05-22T15:07:54Z</dcterms:modified>
</cp:coreProperties>
</file>