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3"/>
  </p:notesMasterIdLst>
  <p:handoutMasterIdLst>
    <p:handoutMasterId r:id="rId44"/>
  </p:handoutMasterIdLst>
  <p:sldIdLst>
    <p:sldId id="365" r:id="rId2"/>
    <p:sldId id="346" r:id="rId3"/>
    <p:sldId id="331" r:id="rId4"/>
    <p:sldId id="350" r:id="rId5"/>
    <p:sldId id="301" r:id="rId6"/>
    <p:sldId id="347" r:id="rId7"/>
    <p:sldId id="348" r:id="rId8"/>
    <p:sldId id="332" r:id="rId9"/>
    <p:sldId id="304" r:id="rId10"/>
    <p:sldId id="333" r:id="rId11"/>
    <p:sldId id="349" r:id="rId12"/>
    <p:sldId id="334" r:id="rId13"/>
    <p:sldId id="306" r:id="rId14"/>
    <p:sldId id="335" r:id="rId15"/>
    <p:sldId id="307" r:id="rId16"/>
    <p:sldId id="336" r:id="rId17"/>
    <p:sldId id="308" r:id="rId18"/>
    <p:sldId id="351" r:id="rId19"/>
    <p:sldId id="309" r:id="rId20"/>
    <p:sldId id="338" r:id="rId21"/>
    <p:sldId id="310" r:id="rId22"/>
    <p:sldId id="339" r:id="rId23"/>
    <p:sldId id="311" r:id="rId24"/>
    <p:sldId id="313" r:id="rId25"/>
    <p:sldId id="352" r:id="rId26"/>
    <p:sldId id="353" r:id="rId27"/>
    <p:sldId id="354" r:id="rId28"/>
    <p:sldId id="341" r:id="rId29"/>
    <p:sldId id="325" r:id="rId30"/>
    <p:sldId id="317" r:id="rId31"/>
    <p:sldId id="355" r:id="rId32"/>
    <p:sldId id="356" r:id="rId33"/>
    <p:sldId id="357" r:id="rId34"/>
    <p:sldId id="319" r:id="rId35"/>
    <p:sldId id="320" r:id="rId36"/>
    <p:sldId id="343" r:id="rId37"/>
    <p:sldId id="358" r:id="rId38"/>
    <p:sldId id="359" r:id="rId39"/>
    <p:sldId id="360" r:id="rId40"/>
    <p:sldId id="361" r:id="rId41"/>
    <p:sldId id="362" r:id="rId4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66"/>
    <a:srgbClr val="FF0000"/>
    <a:srgbClr val="CCCCFF"/>
    <a:srgbClr val="FFCC00"/>
    <a:srgbClr val="CC0099"/>
    <a:srgbClr val="0000FF"/>
    <a:srgbClr val="FF6600"/>
    <a:srgbClr val="EC0A8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088" autoAdjust="0"/>
    <p:restoredTop sz="92771" autoAdjust="0"/>
  </p:normalViewPr>
  <p:slideViewPr>
    <p:cSldViewPr>
      <p:cViewPr varScale="1">
        <p:scale>
          <a:sx n="107" d="100"/>
          <a:sy n="107" d="100"/>
        </p:scale>
        <p:origin x="1938" y="7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80" d="100"/>
          <a:sy n="80" d="100"/>
        </p:scale>
        <p:origin x="-1488"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image" Target="../media/image3.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defRPr>
            </a:lvl1pPr>
          </a:lstStyle>
          <a:p>
            <a:pPr>
              <a:defRPr/>
            </a:pPr>
            <a:endParaRPr lang="en-US"/>
          </a:p>
        </p:txBody>
      </p:sp>
      <p:sp>
        <p:nvSpPr>
          <p:cNvPr id="3075"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pPr>
              <a:defRPr/>
            </a:pPr>
            <a:endParaRPr lang="en-US"/>
          </a:p>
        </p:txBody>
      </p:sp>
      <p:sp>
        <p:nvSpPr>
          <p:cNvPr id="3076"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defRPr>
            </a:lvl1pPr>
          </a:lstStyle>
          <a:p>
            <a:pPr>
              <a:defRPr/>
            </a:pPr>
            <a:endParaRPr lang="en-US"/>
          </a:p>
        </p:txBody>
      </p:sp>
      <p:sp>
        <p:nvSpPr>
          <p:cNvPr id="3077"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5B7FD966-FA73-4509-AD0B-8336A73C7BB8}" type="slidenum">
              <a:rPr lang="en-US" altLang="en-US"/>
              <a:pPr/>
              <a:t>‹#›</a:t>
            </a:fld>
            <a:endParaRPr lang="en-US"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0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latin typeface="Arial" charset="0"/>
              </a:defRPr>
            </a:lvl1pPr>
          </a:lstStyle>
          <a:p>
            <a:pPr>
              <a:defRPr/>
            </a:pPr>
            <a:endParaRPr lang="en-US"/>
          </a:p>
        </p:txBody>
      </p:sp>
      <p:sp>
        <p:nvSpPr>
          <p:cNvPr id="51203"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atin typeface="Arial" charset="0"/>
              </a:defRPr>
            </a:lvl1pPr>
          </a:lstStyle>
          <a:p>
            <a:pPr>
              <a:defRPr/>
            </a:pPr>
            <a:fld id="{345CE11F-E54D-4EFC-96D0-EBF7F150510F}" type="datetimeFigureOut">
              <a:rPr lang="en-US"/>
              <a:pPr>
                <a:defRPr/>
              </a:pPr>
              <a:t>5/22/2018</a:t>
            </a:fld>
            <a:endParaRPr lang="en-US"/>
          </a:p>
        </p:txBody>
      </p:sp>
      <p:sp>
        <p:nvSpPr>
          <p:cNvPr id="44036"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0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51206"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latin typeface="Arial" charset="0"/>
              </a:defRPr>
            </a:lvl1pPr>
          </a:lstStyle>
          <a:p>
            <a:pPr>
              <a:defRPr/>
            </a:pPr>
            <a:endParaRPr lang="en-US"/>
          </a:p>
        </p:txBody>
      </p:sp>
      <p:sp>
        <p:nvSpPr>
          <p:cNvPr id="5120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lvl1pPr>
          </a:lstStyle>
          <a:p>
            <a:fld id="{8AA7B93E-C926-47C6-A729-69C754542C04}" type="slidenum">
              <a:rPr lang="en-US" altLang="en-US"/>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Rot="1" noChangeArrowheads="1" noTextEdit="1"/>
          </p:cNvSpPr>
          <p:nvPr>
            <p:ph type="sldImg"/>
          </p:nvPr>
        </p:nvSpPr>
        <p:spPr>
          <a:ln/>
        </p:spPr>
      </p:sp>
      <p:sp>
        <p:nvSpPr>
          <p:cNvPr id="4505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US"/>
              <a:t>© </a:t>
            </a:r>
            <a:r>
              <a:rPr lang="en-US" smtClean="0"/>
              <a:t>Wallingford </a:t>
            </a:r>
            <a:endParaRPr lang="en-US"/>
          </a:p>
        </p:txBody>
      </p:sp>
    </p:spTree>
    <p:extLst>
      <p:ext uri="{BB962C8B-B14F-4D97-AF65-F5344CB8AC3E}">
        <p14:creationId xmlns:p14="http://schemas.microsoft.com/office/powerpoint/2010/main" val="41405664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US"/>
              <a:t>© </a:t>
            </a:r>
            <a:r>
              <a:rPr lang="en-US" smtClean="0"/>
              <a:t>Wallingford </a:t>
            </a:r>
            <a:endParaRPr lang="en-US"/>
          </a:p>
        </p:txBody>
      </p:sp>
    </p:spTree>
    <p:extLst>
      <p:ext uri="{BB962C8B-B14F-4D97-AF65-F5344CB8AC3E}">
        <p14:creationId xmlns:p14="http://schemas.microsoft.com/office/powerpoint/2010/main" val="33230761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38925" y="981075"/>
            <a:ext cx="2058988" cy="514508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981075"/>
            <a:ext cx="6029325" cy="51450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US"/>
              <a:t>© </a:t>
            </a:r>
            <a:r>
              <a:rPr lang="en-US" smtClean="0"/>
              <a:t>Wallingford </a:t>
            </a:r>
            <a:endParaRPr lang="en-US"/>
          </a:p>
        </p:txBody>
      </p:sp>
    </p:spTree>
    <p:extLst>
      <p:ext uri="{BB962C8B-B14F-4D97-AF65-F5344CB8AC3E}">
        <p14:creationId xmlns:p14="http://schemas.microsoft.com/office/powerpoint/2010/main" val="1019670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68313" y="981075"/>
            <a:ext cx="8229600" cy="854075"/>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1989138"/>
            <a:ext cx="4038600" cy="41370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989138"/>
            <a:ext cx="4038600" cy="41370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5"/>
          <p:cNvSpPr>
            <a:spLocks noGrp="1" noChangeArrowheads="1"/>
          </p:cNvSpPr>
          <p:nvPr>
            <p:ph type="ftr" sz="quarter" idx="10"/>
          </p:nvPr>
        </p:nvSpPr>
        <p:spPr>
          <a:ln/>
        </p:spPr>
        <p:txBody>
          <a:bodyPr/>
          <a:lstStyle>
            <a:lvl1pPr>
              <a:defRPr/>
            </a:lvl1pPr>
          </a:lstStyle>
          <a:p>
            <a:pPr>
              <a:defRPr/>
            </a:pPr>
            <a:r>
              <a:rPr lang="en-US"/>
              <a:t>© </a:t>
            </a:r>
            <a:r>
              <a:rPr lang="en-US" smtClean="0"/>
              <a:t>Wallingford </a:t>
            </a:r>
            <a:endParaRPr lang="en-US"/>
          </a:p>
        </p:txBody>
      </p:sp>
    </p:spTree>
    <p:extLst>
      <p:ext uri="{BB962C8B-B14F-4D97-AF65-F5344CB8AC3E}">
        <p14:creationId xmlns:p14="http://schemas.microsoft.com/office/powerpoint/2010/main" val="20385336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US"/>
              <a:t>© </a:t>
            </a:r>
            <a:r>
              <a:rPr lang="en-US" smtClean="0"/>
              <a:t>Wallingford </a:t>
            </a:r>
            <a:endParaRPr lang="en-US"/>
          </a:p>
        </p:txBody>
      </p:sp>
    </p:spTree>
    <p:extLst>
      <p:ext uri="{BB962C8B-B14F-4D97-AF65-F5344CB8AC3E}">
        <p14:creationId xmlns:p14="http://schemas.microsoft.com/office/powerpoint/2010/main" val="1009891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ftr" sz="quarter" idx="10"/>
          </p:nvPr>
        </p:nvSpPr>
        <p:spPr>
          <a:ln/>
        </p:spPr>
        <p:txBody>
          <a:bodyPr/>
          <a:lstStyle>
            <a:lvl1pPr>
              <a:defRPr/>
            </a:lvl1pPr>
          </a:lstStyle>
          <a:p>
            <a:pPr>
              <a:defRPr/>
            </a:pPr>
            <a:r>
              <a:rPr lang="en-US"/>
              <a:t>© </a:t>
            </a:r>
            <a:r>
              <a:rPr lang="en-US" smtClean="0"/>
              <a:t>Wallingford </a:t>
            </a:r>
            <a:endParaRPr lang="en-US"/>
          </a:p>
        </p:txBody>
      </p:sp>
    </p:spTree>
    <p:extLst>
      <p:ext uri="{BB962C8B-B14F-4D97-AF65-F5344CB8AC3E}">
        <p14:creationId xmlns:p14="http://schemas.microsoft.com/office/powerpoint/2010/main" val="30571067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989138"/>
            <a:ext cx="4038600" cy="4137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989138"/>
            <a:ext cx="4038600" cy="4137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5"/>
          <p:cNvSpPr>
            <a:spLocks noGrp="1" noChangeArrowheads="1"/>
          </p:cNvSpPr>
          <p:nvPr>
            <p:ph type="ftr" sz="quarter" idx="10"/>
          </p:nvPr>
        </p:nvSpPr>
        <p:spPr>
          <a:ln/>
        </p:spPr>
        <p:txBody>
          <a:bodyPr/>
          <a:lstStyle>
            <a:lvl1pPr>
              <a:defRPr/>
            </a:lvl1pPr>
          </a:lstStyle>
          <a:p>
            <a:pPr>
              <a:defRPr/>
            </a:pPr>
            <a:r>
              <a:rPr lang="en-US"/>
              <a:t>© </a:t>
            </a:r>
            <a:r>
              <a:rPr lang="en-US" smtClean="0"/>
              <a:t>Wallingford </a:t>
            </a:r>
            <a:endParaRPr lang="en-US"/>
          </a:p>
        </p:txBody>
      </p:sp>
    </p:spTree>
    <p:extLst>
      <p:ext uri="{BB962C8B-B14F-4D97-AF65-F5344CB8AC3E}">
        <p14:creationId xmlns:p14="http://schemas.microsoft.com/office/powerpoint/2010/main" val="4181541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5"/>
          <p:cNvSpPr>
            <a:spLocks noGrp="1" noChangeArrowheads="1"/>
          </p:cNvSpPr>
          <p:nvPr>
            <p:ph type="ftr" sz="quarter" idx="10"/>
          </p:nvPr>
        </p:nvSpPr>
        <p:spPr>
          <a:ln/>
        </p:spPr>
        <p:txBody>
          <a:bodyPr/>
          <a:lstStyle>
            <a:lvl1pPr>
              <a:defRPr/>
            </a:lvl1pPr>
          </a:lstStyle>
          <a:p>
            <a:pPr>
              <a:defRPr/>
            </a:pPr>
            <a:r>
              <a:rPr lang="en-US"/>
              <a:t>© </a:t>
            </a:r>
            <a:r>
              <a:rPr lang="en-US" smtClean="0"/>
              <a:t>Wallingford </a:t>
            </a:r>
            <a:endParaRPr lang="en-US"/>
          </a:p>
        </p:txBody>
      </p:sp>
    </p:spTree>
    <p:extLst>
      <p:ext uri="{BB962C8B-B14F-4D97-AF65-F5344CB8AC3E}">
        <p14:creationId xmlns:p14="http://schemas.microsoft.com/office/powerpoint/2010/main" val="34287467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5"/>
          <p:cNvSpPr>
            <a:spLocks noGrp="1" noChangeArrowheads="1"/>
          </p:cNvSpPr>
          <p:nvPr>
            <p:ph type="ftr" sz="quarter" idx="10"/>
          </p:nvPr>
        </p:nvSpPr>
        <p:spPr>
          <a:ln/>
        </p:spPr>
        <p:txBody>
          <a:bodyPr/>
          <a:lstStyle>
            <a:lvl1pPr>
              <a:defRPr/>
            </a:lvl1pPr>
          </a:lstStyle>
          <a:p>
            <a:pPr>
              <a:defRPr/>
            </a:pPr>
            <a:r>
              <a:rPr lang="en-US"/>
              <a:t>© </a:t>
            </a:r>
            <a:r>
              <a:rPr lang="en-US" smtClean="0"/>
              <a:t>Wallingford </a:t>
            </a:r>
            <a:endParaRPr lang="en-US"/>
          </a:p>
        </p:txBody>
      </p:sp>
    </p:spTree>
    <p:extLst>
      <p:ext uri="{BB962C8B-B14F-4D97-AF65-F5344CB8AC3E}">
        <p14:creationId xmlns:p14="http://schemas.microsoft.com/office/powerpoint/2010/main" val="39652177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pPr>
              <a:defRPr/>
            </a:pPr>
            <a:r>
              <a:rPr lang="en-US"/>
              <a:t>© </a:t>
            </a:r>
            <a:r>
              <a:rPr lang="en-US" smtClean="0"/>
              <a:t>Wallingford </a:t>
            </a:r>
            <a:endParaRPr lang="en-US"/>
          </a:p>
        </p:txBody>
      </p:sp>
    </p:spTree>
    <p:extLst>
      <p:ext uri="{BB962C8B-B14F-4D97-AF65-F5344CB8AC3E}">
        <p14:creationId xmlns:p14="http://schemas.microsoft.com/office/powerpoint/2010/main" val="39243398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US"/>
              <a:t>© </a:t>
            </a:r>
            <a:r>
              <a:rPr lang="en-US" smtClean="0"/>
              <a:t>Wallingford </a:t>
            </a:r>
            <a:endParaRPr lang="en-US"/>
          </a:p>
        </p:txBody>
      </p:sp>
    </p:spTree>
    <p:extLst>
      <p:ext uri="{BB962C8B-B14F-4D97-AF65-F5344CB8AC3E}">
        <p14:creationId xmlns:p14="http://schemas.microsoft.com/office/powerpoint/2010/main" val="38057375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US"/>
              <a:t>© </a:t>
            </a:r>
            <a:r>
              <a:rPr lang="en-US" smtClean="0"/>
              <a:t>Wallingford </a:t>
            </a:r>
            <a:endParaRPr lang="en-US"/>
          </a:p>
        </p:txBody>
      </p:sp>
    </p:spTree>
    <p:extLst>
      <p:ext uri="{BB962C8B-B14F-4D97-AF65-F5344CB8AC3E}">
        <p14:creationId xmlns:p14="http://schemas.microsoft.com/office/powerpoint/2010/main" val="5300801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68313" y="981075"/>
            <a:ext cx="8229600" cy="85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457200" y="1989138"/>
            <a:ext cx="8229600" cy="4137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0"/>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9" name="Rectangle 5"/>
          <p:cNvSpPr>
            <a:spLocks noGrp="1" noChangeArrowheads="1"/>
          </p:cNvSpPr>
          <p:nvPr>
            <p:ph type="ftr" sz="quarter" idx="3"/>
          </p:nvPr>
        </p:nvSpPr>
        <p:spPr bwMode="auto">
          <a:xfrm>
            <a:off x="7669213" y="6553200"/>
            <a:ext cx="1439862"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dirty="0">
                <a:latin typeface="Arial" charset="0"/>
              </a:defRPr>
            </a:lvl1pPr>
          </a:lstStyle>
          <a:p>
            <a:pPr>
              <a:defRPr/>
            </a:pPr>
            <a:r>
              <a:rPr lang="en-US"/>
              <a:t>© </a:t>
            </a:r>
            <a:r>
              <a:rPr lang="en-US" smtClean="0"/>
              <a:t>Wallingford </a:t>
            </a:r>
            <a:endParaRPr lang="en-US"/>
          </a:p>
        </p:txBody>
      </p:sp>
      <p:pic>
        <p:nvPicPr>
          <p:cNvPr id="2" name="Picture 8" descr="dtlogo"/>
          <p:cNvPicPr>
            <a:picLocks noChangeAspect="1" noChangeArrowheads="1"/>
          </p:cNvPicPr>
          <p:nvPr/>
        </p:nvPicPr>
        <p:blipFill>
          <a:blip r:embed="rId15">
            <a:extLst>
              <a:ext uri="{28A0092B-C50C-407E-A947-70E740481C1C}">
                <a14:useLocalDpi xmlns:a14="http://schemas.microsoft.com/office/drawing/2010/main"/>
              </a:ext>
            </a:extLst>
          </a:blip>
          <a:srcRect/>
          <a:stretch>
            <a:fillRect/>
          </a:stretch>
        </p:blipFill>
        <p:spPr bwMode="auto">
          <a:xfrm>
            <a:off x="107950" y="6199188"/>
            <a:ext cx="1171575" cy="54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dt="0"/>
  <p:txStyles>
    <p:titleStyle>
      <a:lvl1pPr algn="l" rtl="0" eaLnBrk="0" fontAlgn="base" hangingPunct="0">
        <a:spcBef>
          <a:spcPct val="0"/>
        </a:spcBef>
        <a:spcAft>
          <a:spcPct val="0"/>
        </a:spcAft>
        <a:defRPr sz="3600" b="1">
          <a:solidFill>
            <a:srgbClr val="EC0A86"/>
          </a:solidFill>
          <a:latin typeface="+mj-lt"/>
          <a:ea typeface="+mj-ea"/>
          <a:cs typeface="+mj-cs"/>
        </a:defRPr>
      </a:lvl1pPr>
      <a:lvl2pPr algn="l" rtl="0" eaLnBrk="0" fontAlgn="base" hangingPunct="0">
        <a:spcBef>
          <a:spcPct val="0"/>
        </a:spcBef>
        <a:spcAft>
          <a:spcPct val="0"/>
        </a:spcAft>
        <a:defRPr sz="3600" b="1">
          <a:solidFill>
            <a:srgbClr val="EC0A86"/>
          </a:solidFill>
          <a:latin typeface="Arial" charset="0"/>
        </a:defRPr>
      </a:lvl2pPr>
      <a:lvl3pPr algn="l" rtl="0" eaLnBrk="0" fontAlgn="base" hangingPunct="0">
        <a:spcBef>
          <a:spcPct val="0"/>
        </a:spcBef>
        <a:spcAft>
          <a:spcPct val="0"/>
        </a:spcAft>
        <a:defRPr sz="3600" b="1">
          <a:solidFill>
            <a:srgbClr val="EC0A86"/>
          </a:solidFill>
          <a:latin typeface="Arial" charset="0"/>
        </a:defRPr>
      </a:lvl3pPr>
      <a:lvl4pPr algn="l" rtl="0" eaLnBrk="0" fontAlgn="base" hangingPunct="0">
        <a:spcBef>
          <a:spcPct val="0"/>
        </a:spcBef>
        <a:spcAft>
          <a:spcPct val="0"/>
        </a:spcAft>
        <a:defRPr sz="3600" b="1">
          <a:solidFill>
            <a:srgbClr val="EC0A86"/>
          </a:solidFill>
          <a:latin typeface="Arial" charset="0"/>
        </a:defRPr>
      </a:lvl4pPr>
      <a:lvl5pPr algn="l" rtl="0" eaLnBrk="0" fontAlgn="base" hangingPunct="0">
        <a:spcBef>
          <a:spcPct val="0"/>
        </a:spcBef>
        <a:spcAft>
          <a:spcPct val="0"/>
        </a:spcAft>
        <a:defRPr sz="3600" b="1">
          <a:solidFill>
            <a:srgbClr val="EC0A86"/>
          </a:solidFill>
          <a:latin typeface="Arial" charset="0"/>
        </a:defRPr>
      </a:lvl5pPr>
      <a:lvl6pPr marL="457200" algn="l" rtl="0" fontAlgn="base">
        <a:spcBef>
          <a:spcPct val="0"/>
        </a:spcBef>
        <a:spcAft>
          <a:spcPct val="0"/>
        </a:spcAft>
        <a:defRPr sz="3600" b="1">
          <a:solidFill>
            <a:srgbClr val="EC0A86"/>
          </a:solidFill>
          <a:latin typeface="Arial" charset="0"/>
        </a:defRPr>
      </a:lvl6pPr>
      <a:lvl7pPr marL="914400" algn="l" rtl="0" fontAlgn="base">
        <a:spcBef>
          <a:spcPct val="0"/>
        </a:spcBef>
        <a:spcAft>
          <a:spcPct val="0"/>
        </a:spcAft>
        <a:defRPr sz="3600" b="1">
          <a:solidFill>
            <a:srgbClr val="EC0A86"/>
          </a:solidFill>
          <a:latin typeface="Arial" charset="0"/>
        </a:defRPr>
      </a:lvl7pPr>
      <a:lvl8pPr marL="1371600" algn="l" rtl="0" fontAlgn="base">
        <a:spcBef>
          <a:spcPct val="0"/>
        </a:spcBef>
        <a:spcAft>
          <a:spcPct val="0"/>
        </a:spcAft>
        <a:defRPr sz="3600" b="1">
          <a:solidFill>
            <a:srgbClr val="EC0A86"/>
          </a:solidFill>
          <a:latin typeface="Arial" charset="0"/>
        </a:defRPr>
      </a:lvl8pPr>
      <a:lvl9pPr marL="1828800" algn="l" rtl="0" fontAlgn="base">
        <a:spcBef>
          <a:spcPct val="0"/>
        </a:spcBef>
        <a:spcAft>
          <a:spcPct val="0"/>
        </a:spcAft>
        <a:defRPr sz="3600" b="1">
          <a:solidFill>
            <a:srgbClr val="EC0A86"/>
          </a:solidFill>
          <a:latin typeface="Arial" charset="0"/>
        </a:defRPr>
      </a:lvl9pPr>
    </p:titleStyle>
    <p:bodyStyle>
      <a:lvl1pPr marL="342900" indent="-342900" algn="l" rtl="0" eaLnBrk="0" fontAlgn="base" hangingPunct="0">
        <a:spcBef>
          <a:spcPct val="20000"/>
        </a:spcBef>
        <a:spcAft>
          <a:spcPct val="0"/>
        </a:spcAft>
        <a:buClr>
          <a:srgbClr val="EC0A86"/>
        </a:buClr>
        <a:buChar char="•"/>
        <a:defRPr sz="2400">
          <a:solidFill>
            <a:schemeClr val="tx1"/>
          </a:solidFill>
          <a:latin typeface="+mn-lt"/>
          <a:ea typeface="+mn-ea"/>
          <a:cs typeface="+mn-cs"/>
        </a:defRPr>
      </a:lvl1pPr>
      <a:lvl2pPr marL="522288" indent="-65088" algn="l" rtl="0" eaLnBrk="0" fontAlgn="base" hangingPunct="0">
        <a:spcBef>
          <a:spcPct val="20000"/>
        </a:spcBef>
        <a:spcAft>
          <a:spcPct val="0"/>
        </a:spcAft>
        <a:buChar char="–"/>
        <a:defRPr sz="2400">
          <a:solidFill>
            <a:schemeClr val="tx1"/>
          </a:solidFill>
          <a:latin typeface="+mn-lt"/>
        </a:defRPr>
      </a:lvl2pPr>
      <a:lvl3pPr marL="1231900" indent="-228600" algn="l" rtl="0" eaLnBrk="0" fontAlgn="base" hangingPunct="0">
        <a:spcBef>
          <a:spcPct val="20000"/>
        </a:spcBef>
        <a:spcAft>
          <a:spcPct val="0"/>
        </a:spcAft>
        <a:buClr>
          <a:srgbClr val="EC0A86"/>
        </a:buClr>
        <a:buChar char="•"/>
        <a:defRPr sz="2000">
          <a:solidFill>
            <a:schemeClr val="tx1"/>
          </a:solidFill>
          <a:latin typeface="+mn-lt"/>
        </a:defRPr>
      </a:lvl3pPr>
      <a:lvl4pPr marL="1639888"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mn-lt"/>
        </a:defRPr>
      </a:lvl5pPr>
      <a:lvl6pPr marL="2514600" indent="-228600" algn="l" rtl="0" fontAlgn="base">
        <a:spcBef>
          <a:spcPct val="20000"/>
        </a:spcBef>
        <a:spcAft>
          <a:spcPct val="0"/>
        </a:spcAft>
        <a:buClr>
          <a:srgbClr val="EC0A86"/>
        </a:buClr>
        <a:buFont typeface="Arial" charset="0"/>
        <a:buChar char="»"/>
        <a:defRPr>
          <a:solidFill>
            <a:schemeClr val="tx1"/>
          </a:solidFill>
          <a:latin typeface="+mn-lt"/>
        </a:defRPr>
      </a:lvl6pPr>
      <a:lvl7pPr marL="2971800" indent="-228600" algn="l" rtl="0" fontAlgn="base">
        <a:spcBef>
          <a:spcPct val="20000"/>
        </a:spcBef>
        <a:spcAft>
          <a:spcPct val="0"/>
        </a:spcAft>
        <a:buClr>
          <a:srgbClr val="EC0A86"/>
        </a:buClr>
        <a:buFont typeface="Arial" charset="0"/>
        <a:buChar char="»"/>
        <a:defRPr>
          <a:solidFill>
            <a:schemeClr val="tx1"/>
          </a:solidFill>
          <a:latin typeface="+mn-lt"/>
        </a:defRPr>
      </a:lvl7pPr>
      <a:lvl8pPr marL="3429000" indent="-228600" algn="l" rtl="0" fontAlgn="base">
        <a:spcBef>
          <a:spcPct val="20000"/>
        </a:spcBef>
        <a:spcAft>
          <a:spcPct val="0"/>
        </a:spcAft>
        <a:buClr>
          <a:srgbClr val="EC0A86"/>
        </a:buClr>
        <a:buFont typeface="Arial" charset="0"/>
        <a:buChar char="»"/>
        <a:defRPr>
          <a:solidFill>
            <a:schemeClr val="tx1"/>
          </a:solidFill>
          <a:latin typeface="+mn-lt"/>
        </a:defRPr>
      </a:lvl8pPr>
      <a:lvl9pPr marL="3886200" indent="-228600" algn="l" rtl="0" fontAlgn="base">
        <a:spcBef>
          <a:spcPct val="20000"/>
        </a:spcBef>
        <a:spcAft>
          <a:spcPct val="0"/>
        </a:spcAft>
        <a:buClr>
          <a:srgbClr val="EC0A86"/>
        </a:buClr>
        <a:buFont typeface="Arial" charset="0"/>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4.png"/><Relationship Id="rId5" Type="http://schemas.openxmlformats.org/officeDocument/2006/relationships/oleObject" Target="../embeddings/oleObject2.bin"/><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Footer Placeholder 3"/>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 </a:t>
            </a:r>
          </a:p>
        </p:txBody>
      </p:sp>
      <p:graphicFrame>
        <p:nvGraphicFramePr>
          <p:cNvPr id="2051" name="Object 18"/>
          <p:cNvGraphicFramePr>
            <a:graphicFrameLocks noChangeAspect="1"/>
          </p:cNvGraphicFramePr>
          <p:nvPr/>
        </p:nvGraphicFramePr>
        <p:xfrm>
          <a:off x="0" y="0"/>
          <a:ext cx="9144000" cy="1698625"/>
        </p:xfrm>
        <a:graphic>
          <a:graphicData uri="http://schemas.openxmlformats.org/presentationml/2006/ole">
            <mc:AlternateContent xmlns:mc="http://schemas.openxmlformats.org/markup-compatibility/2006">
              <mc:Choice xmlns:v="urn:schemas-microsoft-com:vml" Requires="v">
                <p:oleObj spid="_x0000_s2056" name="Image" r:id="rId3" imgW="21333333" imgH="3961905" progId="Photoshop.Image.10">
                  <p:embed/>
                </p:oleObj>
              </mc:Choice>
              <mc:Fallback>
                <p:oleObj name="Image" r:id="rId3" imgW="21333333" imgH="3961905" progId="Photoshop.Image.10">
                  <p:embed/>
                  <p:pic>
                    <p:nvPicPr>
                      <p:cNvPr id="0" name="Object 1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9144000" cy="1698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052" name="Rectangle 2"/>
          <p:cNvSpPr>
            <a:spLocks noGrp="1" noChangeArrowheads="1"/>
          </p:cNvSpPr>
          <p:nvPr>
            <p:ph type="ctrTitle" idx="4294967295"/>
          </p:nvPr>
        </p:nvSpPr>
        <p:spPr>
          <a:xfrm>
            <a:off x="685800" y="2492375"/>
            <a:ext cx="7772400" cy="1152525"/>
          </a:xfrm>
        </p:spPr>
        <p:txBody>
          <a:bodyPr/>
          <a:lstStyle/>
          <a:p>
            <a:pPr eaLnBrk="1" hangingPunct="1"/>
            <a:r>
              <a:rPr lang="en-GB" altLang="en-US" sz="4400" smtClean="0"/>
              <a:t>Computer-aided manufacture</a:t>
            </a:r>
            <a:endParaRPr lang="en-US" altLang="en-US" sz="4400" smtClean="0"/>
          </a:p>
        </p:txBody>
      </p:sp>
      <p:sp>
        <p:nvSpPr>
          <p:cNvPr id="2053" name="Text Box 13"/>
          <p:cNvSpPr txBox="1">
            <a:spLocks noChangeArrowheads="1"/>
          </p:cNvSpPr>
          <p:nvPr/>
        </p:nvSpPr>
        <p:spPr bwMode="auto">
          <a:xfrm>
            <a:off x="3995738" y="115888"/>
            <a:ext cx="51847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eaLnBrk="1" hangingPunct="1">
              <a:spcBef>
                <a:spcPct val="50000"/>
              </a:spcBef>
              <a:buClrTx/>
              <a:buFontTx/>
              <a:buNone/>
            </a:pPr>
            <a:r>
              <a:rPr lang="en-GB" altLang="en-US" sz="1600">
                <a:solidFill>
                  <a:schemeClr val="bg1"/>
                </a:solidFill>
              </a:rPr>
              <a:t>Ian Bark &amp; Lloyd Ansell</a:t>
            </a:r>
            <a:endParaRPr lang="en-US" altLang="en-US" sz="1600">
              <a:solidFill>
                <a:schemeClr val="bg1"/>
              </a:solidFill>
            </a:endParaRPr>
          </a:p>
        </p:txBody>
      </p:sp>
      <p:sp>
        <p:nvSpPr>
          <p:cNvPr id="2054" name="Text Box 14"/>
          <p:cNvSpPr txBox="1">
            <a:spLocks noChangeArrowheads="1"/>
          </p:cNvSpPr>
          <p:nvPr/>
        </p:nvSpPr>
        <p:spPr bwMode="auto">
          <a:xfrm>
            <a:off x="3995738" y="417513"/>
            <a:ext cx="4824412"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eaLnBrk="1" hangingPunct="1">
              <a:spcBef>
                <a:spcPct val="50000"/>
              </a:spcBef>
              <a:buClrTx/>
              <a:buFontTx/>
              <a:buNone/>
            </a:pPr>
            <a:r>
              <a:rPr lang="en-GB" altLang="en-US" sz="1200">
                <a:solidFill>
                  <a:schemeClr val="bg1"/>
                </a:solidFill>
              </a:rPr>
              <a:t>Series Editor: Louise T Davies</a:t>
            </a:r>
            <a:endParaRPr lang="en-US" altLang="en-US" sz="1200">
              <a:solidFill>
                <a:schemeClr val="bg1"/>
              </a:solidFill>
            </a:endParaRPr>
          </a:p>
        </p:txBody>
      </p:sp>
      <p:graphicFrame>
        <p:nvGraphicFramePr>
          <p:cNvPr id="2055" name="Object 15"/>
          <p:cNvGraphicFramePr>
            <a:graphicFrameLocks noChangeAspect="1"/>
          </p:cNvGraphicFramePr>
          <p:nvPr/>
        </p:nvGraphicFramePr>
        <p:xfrm>
          <a:off x="71438" y="5632450"/>
          <a:ext cx="2339975" cy="1109663"/>
        </p:xfrm>
        <a:graphic>
          <a:graphicData uri="http://schemas.openxmlformats.org/presentationml/2006/ole">
            <mc:AlternateContent xmlns:mc="http://schemas.openxmlformats.org/markup-compatibility/2006">
              <mc:Choice xmlns:v="urn:schemas-microsoft-com:vml" Requires="v">
                <p:oleObj spid="_x0000_s2057" name="Image" r:id="rId5" imgW="3238095" imgH="1536508" progId="Photoshop.Image.10">
                  <p:embed/>
                </p:oleObj>
              </mc:Choice>
              <mc:Fallback>
                <p:oleObj name="Image" r:id="rId5" imgW="3238095" imgH="1536508" progId="Photoshop.Image.10">
                  <p:embed/>
                  <p:pic>
                    <p:nvPicPr>
                      <p:cNvPr id="0" name="Object 1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1438" y="5632450"/>
                        <a:ext cx="2339975" cy="1109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 </a:t>
            </a:r>
          </a:p>
        </p:txBody>
      </p:sp>
      <p:sp>
        <p:nvSpPr>
          <p:cNvPr id="11267" name="Rectangle 5"/>
          <p:cNvSpPr>
            <a:spLocks noGrp="1" noChangeArrowheads="1"/>
          </p:cNvSpPr>
          <p:nvPr>
            <p:ph type="title" idx="4294967295"/>
          </p:nvPr>
        </p:nvSpPr>
        <p:spPr/>
        <p:txBody>
          <a:bodyPr/>
          <a:lstStyle/>
          <a:p>
            <a:pPr eaLnBrk="1" hangingPunct="1"/>
            <a:r>
              <a:rPr lang="en-GB" altLang="en-US" smtClean="0"/>
              <a:t>CNC milling (2)</a:t>
            </a:r>
            <a:endParaRPr lang="en-US" altLang="en-US" smtClean="0"/>
          </a:p>
        </p:txBody>
      </p:sp>
      <p:sp>
        <p:nvSpPr>
          <p:cNvPr id="301061" name="Rectangle 3"/>
          <p:cNvSpPr>
            <a:spLocks noGrp="1" noChangeArrowheads="1"/>
          </p:cNvSpPr>
          <p:nvPr>
            <p:ph type="body" sz="half" idx="4294967295"/>
          </p:nvPr>
        </p:nvSpPr>
        <p:spPr>
          <a:xfrm>
            <a:off x="468313" y="1989138"/>
            <a:ext cx="8075612" cy="3992562"/>
          </a:xfrm>
        </p:spPr>
        <p:txBody>
          <a:bodyPr/>
          <a:lstStyle/>
          <a:p>
            <a:pPr marL="355600" indent="-355600"/>
            <a:r>
              <a:rPr lang="en-GB" altLang="zh-CN" sz="2000" smtClean="0">
                <a:ea typeface="宋体" panose="02010600030101010101" pitchFamily="2" charset="-122"/>
              </a:rPr>
              <a:t>Some processes, such as milling curved profiles and hemispheres, are extremely difficult to carry out by hand.</a:t>
            </a:r>
          </a:p>
          <a:p>
            <a:pPr marL="355600" indent="-355600"/>
            <a:r>
              <a:rPr lang="en-GB" altLang="zh-CN" sz="2000" smtClean="0">
                <a:ea typeface="宋体" panose="02010600030101010101" pitchFamily="2" charset="-122"/>
              </a:rPr>
              <a:t>These can be achieved to a high degree of repeatable accuracy using a CNC milling machine.</a:t>
            </a:r>
          </a:p>
          <a:p>
            <a:pPr marL="355600" indent="-355600"/>
            <a:r>
              <a:rPr lang="en-GB" altLang="zh-CN" sz="2000" smtClean="0">
                <a:ea typeface="宋体" panose="02010600030101010101" pitchFamily="2" charset="-122"/>
              </a:rPr>
              <a:t>The main difference between a standard milling machine and a CNC milling machine is that on a standard machine the cutting tool remains static, and the workpiece is moved towards it along one of three axes, whereas on a CNC milling machine the workpiece remains static, and the cutting tool moves across it along the three axes.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106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01061">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0106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1061"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4614" name="Picture 6" descr="machine_top_bi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851275" y="1916113"/>
            <a:ext cx="4897438" cy="4351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1" name="Rectangle 2"/>
          <p:cNvSpPr>
            <a:spLocks noGrp="1" noChangeArrowheads="1"/>
          </p:cNvSpPr>
          <p:nvPr>
            <p:ph type="title"/>
          </p:nvPr>
        </p:nvSpPr>
        <p:spPr/>
        <p:txBody>
          <a:bodyPr/>
          <a:lstStyle/>
          <a:p>
            <a:r>
              <a:rPr lang="en-GB" altLang="en-US" smtClean="0"/>
              <a:t>CNC routing (1)</a:t>
            </a:r>
            <a:endParaRPr lang="en-US" altLang="en-US" smtClean="0"/>
          </a:p>
        </p:txBody>
      </p:sp>
      <p:sp>
        <p:nvSpPr>
          <p:cNvPr id="324611" name="Rectangle 3"/>
          <p:cNvSpPr>
            <a:spLocks noGrp="1" noChangeArrowheads="1"/>
          </p:cNvSpPr>
          <p:nvPr>
            <p:ph type="body" idx="1"/>
          </p:nvPr>
        </p:nvSpPr>
        <p:spPr>
          <a:xfrm>
            <a:off x="457200" y="1989138"/>
            <a:ext cx="3322638" cy="4137025"/>
          </a:xfrm>
        </p:spPr>
        <p:txBody>
          <a:bodyPr/>
          <a:lstStyle/>
          <a:p>
            <a:r>
              <a:rPr lang="en-GB" altLang="zh-CN" sz="2000" smtClean="0">
                <a:ea typeface="宋体" panose="02010600030101010101" pitchFamily="2" charset="-122"/>
              </a:rPr>
              <a:t>All of the processes that can be carried out using a hand-held router can be easily carried out on a CNC routing machine.</a:t>
            </a:r>
          </a:p>
          <a:p>
            <a:r>
              <a:rPr lang="en-GB" altLang="zh-CN" sz="2000" smtClean="0">
                <a:ea typeface="宋体" panose="02010600030101010101" pitchFamily="2" charset="-122"/>
              </a:rPr>
              <a:t>These include: </a:t>
            </a:r>
          </a:p>
          <a:p>
            <a:pPr>
              <a:buFontTx/>
              <a:buNone/>
            </a:pPr>
            <a:r>
              <a:rPr lang="en-GB" altLang="zh-CN" sz="2000" smtClean="0">
                <a:ea typeface="宋体" panose="02010600030101010101" pitchFamily="2" charset="-122"/>
              </a:rPr>
              <a:t>	</a:t>
            </a:r>
            <a:r>
              <a:rPr lang="en-GB" altLang="zh-CN" sz="2000" smtClean="0">
                <a:ea typeface="宋体" panose="02010600030101010101" pitchFamily="2" charset="-122"/>
                <a:cs typeface="Arial" panose="020B0604020202020204" pitchFamily="34" charset="0"/>
              </a:rPr>
              <a:t>– </a:t>
            </a:r>
            <a:r>
              <a:rPr lang="en-GB" altLang="zh-CN" sz="2000" smtClean="0">
                <a:ea typeface="宋体" panose="02010600030101010101" pitchFamily="2" charset="-122"/>
              </a:rPr>
              <a:t>slotting</a:t>
            </a:r>
          </a:p>
          <a:p>
            <a:pPr>
              <a:buFontTx/>
              <a:buNone/>
            </a:pPr>
            <a:r>
              <a:rPr lang="en-GB" altLang="zh-CN" sz="2000" smtClean="0">
                <a:ea typeface="宋体" panose="02010600030101010101" pitchFamily="2" charset="-122"/>
              </a:rPr>
              <a:t>	– grooving</a:t>
            </a:r>
          </a:p>
          <a:p>
            <a:pPr>
              <a:buFontTx/>
              <a:buNone/>
            </a:pPr>
            <a:r>
              <a:rPr lang="en-GB" altLang="zh-CN" sz="2000" smtClean="0">
                <a:ea typeface="宋体" panose="02010600030101010101" pitchFamily="2" charset="-122"/>
              </a:rPr>
              <a:t>	– profiling</a:t>
            </a:r>
          </a:p>
          <a:p>
            <a:pPr>
              <a:buFontTx/>
              <a:buNone/>
            </a:pPr>
            <a:r>
              <a:rPr lang="en-GB" altLang="zh-CN" sz="2000" smtClean="0">
                <a:ea typeface="宋体" panose="02010600030101010101" pitchFamily="2" charset="-122"/>
              </a:rPr>
              <a:t>	– cutting out complex shapes. </a:t>
            </a:r>
          </a:p>
          <a:p>
            <a:endParaRPr lang="en-US" altLang="en-US" sz="2000" smtClean="0"/>
          </a:p>
        </p:txBody>
      </p:sp>
      <p:sp>
        <p:nvSpPr>
          <p:cNvPr id="12293"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0" fill="hold" nodeType="clickEffect">
                                  <p:stCondLst>
                                    <p:cond delay="0"/>
                                  </p:stCondLst>
                                  <p:childTnLst>
                                    <p:set>
                                      <p:cBhvr>
                                        <p:cTn id="6" dur="1" fill="hold">
                                          <p:stCondLst>
                                            <p:cond delay="0"/>
                                          </p:stCondLst>
                                        </p:cTn>
                                        <p:tgtEl>
                                          <p:spTgt spid="324614"/>
                                        </p:tgtEl>
                                        <p:attrNameLst>
                                          <p:attrName>style.visibility</p:attrName>
                                        </p:attrNameLst>
                                      </p:cBhvr>
                                      <p:to>
                                        <p:strVal val="visible"/>
                                      </p:to>
                                    </p:set>
                                    <p:anim calcmode="lin" valueType="num">
                                      <p:cBhvr>
                                        <p:cTn id="7" dur="2000" fill="hold"/>
                                        <p:tgtEl>
                                          <p:spTgt spid="324614"/>
                                        </p:tgtEl>
                                        <p:attrNameLst>
                                          <p:attrName>ppt_w</p:attrName>
                                        </p:attrNameLst>
                                      </p:cBhvr>
                                      <p:tavLst>
                                        <p:tav tm="0">
                                          <p:val>
                                            <p:fltVal val="0"/>
                                          </p:val>
                                        </p:tav>
                                        <p:tav tm="100000">
                                          <p:val>
                                            <p:strVal val="#ppt_w"/>
                                          </p:val>
                                        </p:tav>
                                      </p:tavLst>
                                    </p:anim>
                                    <p:anim calcmode="lin" valueType="num">
                                      <p:cBhvr>
                                        <p:cTn id="8" dur="2000" fill="hold"/>
                                        <p:tgtEl>
                                          <p:spTgt spid="324614"/>
                                        </p:tgtEl>
                                        <p:attrNameLst>
                                          <p:attrName>ppt_h</p:attrName>
                                        </p:attrNameLst>
                                      </p:cBhvr>
                                      <p:tavLst>
                                        <p:tav tm="0">
                                          <p:val>
                                            <p:fltVal val="0"/>
                                          </p:val>
                                        </p:tav>
                                        <p:tav tm="100000">
                                          <p:val>
                                            <p:strVal val="#ppt_h"/>
                                          </p:val>
                                        </p:tav>
                                      </p:tavLst>
                                    </p:anim>
                                    <p:animEffect transition="in" filter="fade">
                                      <p:cBhvr>
                                        <p:cTn id="9" dur="2000"/>
                                        <p:tgtEl>
                                          <p:spTgt spid="32461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324611">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324611">
                                            <p:txEl>
                                              <p:pRg st="1" end="1"/>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324611">
                                            <p:txEl>
                                              <p:pRg st="2" end="2"/>
                                            </p:txEl>
                                          </p:spTgt>
                                        </p:tgtEl>
                                        <p:attrNameLst>
                                          <p:attrName>style.visibility</p:attrName>
                                        </p:attrNameLst>
                                      </p:cBhvr>
                                      <p:to>
                                        <p:strVal val="visibl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324611">
                                            <p:txEl>
                                              <p:pRg st="3" end="3"/>
                                            </p:txEl>
                                          </p:spTgt>
                                        </p:tgtEl>
                                        <p:attrNameLst>
                                          <p:attrName>style.visibility</p:attrName>
                                        </p:attrNameLst>
                                      </p:cBhvr>
                                      <p:to>
                                        <p:strVal val="visible"/>
                                      </p:to>
                                    </p:set>
                                  </p:childTnLst>
                                </p:cTn>
                              </p:par>
                            </p:childTnLst>
                          </p:cTn>
                        </p:par>
                      </p:childTnLst>
                    </p:cTn>
                  </p:par>
                  <p:par>
                    <p:cTn id="26" fill="hold" nodeType="clickPar">
                      <p:stCondLst>
                        <p:cond delay="indefinite"/>
                      </p:stCondLst>
                      <p:childTnLst>
                        <p:par>
                          <p:cTn id="27" fill="hold" nodeType="withGroup">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324611">
                                            <p:txEl>
                                              <p:pRg st="4" end="4"/>
                                            </p:txEl>
                                          </p:spTgt>
                                        </p:tgtEl>
                                        <p:attrNameLst>
                                          <p:attrName>style.visibility</p:attrName>
                                        </p:attrNameLst>
                                      </p:cBhvr>
                                      <p:to>
                                        <p:strVal val="visible"/>
                                      </p:to>
                                    </p:set>
                                  </p:childTnLst>
                                </p:cTn>
                              </p:par>
                            </p:childTnLst>
                          </p:cTn>
                        </p:par>
                      </p:childTnLst>
                    </p:cTn>
                  </p:par>
                  <p:par>
                    <p:cTn id="30" fill="hold" nodeType="clickPar">
                      <p:stCondLst>
                        <p:cond delay="indefinite"/>
                      </p:stCondLst>
                      <p:childTnLst>
                        <p:par>
                          <p:cTn id="31" fill="hold" nodeType="withGroup">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324611">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4611"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 </a:t>
            </a:r>
          </a:p>
        </p:txBody>
      </p:sp>
      <p:sp>
        <p:nvSpPr>
          <p:cNvPr id="13315" name="Rectangle 5"/>
          <p:cNvSpPr>
            <a:spLocks noGrp="1" noChangeArrowheads="1"/>
          </p:cNvSpPr>
          <p:nvPr>
            <p:ph type="title" idx="4294967295"/>
          </p:nvPr>
        </p:nvSpPr>
        <p:spPr/>
        <p:txBody>
          <a:bodyPr/>
          <a:lstStyle/>
          <a:p>
            <a:pPr eaLnBrk="1" hangingPunct="1"/>
            <a:r>
              <a:rPr lang="en-GB" altLang="en-US" smtClean="0"/>
              <a:t>CNC routing (2)</a:t>
            </a:r>
            <a:endParaRPr lang="en-US" altLang="en-US" smtClean="0"/>
          </a:p>
        </p:txBody>
      </p:sp>
      <p:sp>
        <p:nvSpPr>
          <p:cNvPr id="302086" name="Rectangle 3"/>
          <p:cNvSpPr>
            <a:spLocks noGrp="1" noChangeArrowheads="1"/>
          </p:cNvSpPr>
          <p:nvPr>
            <p:ph type="body" sz="half" idx="4294967295"/>
          </p:nvPr>
        </p:nvSpPr>
        <p:spPr>
          <a:xfrm>
            <a:off x="468313" y="1989138"/>
            <a:ext cx="8147050" cy="4064000"/>
          </a:xfrm>
        </p:spPr>
        <p:txBody>
          <a:bodyPr/>
          <a:lstStyle/>
          <a:p>
            <a:pPr marL="355600" indent="-355600"/>
            <a:r>
              <a:rPr lang="en-GB" altLang="zh-CN" sz="2000" smtClean="0">
                <a:ea typeface="宋体" panose="02010600030101010101" pitchFamily="2" charset="-122"/>
              </a:rPr>
              <a:t>The main difference between hand routing and machine routing is that in hand routing the tool is guided around the static workpiece by hand, using the edge or a template as a guide.</a:t>
            </a:r>
          </a:p>
          <a:p>
            <a:pPr marL="355600" indent="-355600"/>
            <a:r>
              <a:rPr lang="en-GB" altLang="zh-CN" sz="2000" smtClean="0">
                <a:ea typeface="宋体" panose="02010600030101010101" pitchFamily="2" charset="-122"/>
              </a:rPr>
              <a:t>In machine routing the workpiece also remains static while the router moves using x, y coordinates to position itself and z coordinates to control the depth of cut.</a:t>
            </a:r>
          </a:p>
          <a:p>
            <a:pPr marL="355600" indent="-355600"/>
            <a:r>
              <a:rPr lang="en-GB" altLang="zh-CN" sz="2000" smtClean="0">
                <a:ea typeface="宋体" panose="02010600030101010101" pitchFamily="2" charset="-122"/>
              </a:rPr>
              <a:t>The process is considerably quicker and more accurate than hand routing; every piece made is exactly to tolerance.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2086">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02086">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02086">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2086"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2395" name="Picture 11" descr="AJCBM1000"/>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4356100" y="1341438"/>
            <a:ext cx="4441825" cy="5103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39"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 </a:t>
            </a:r>
          </a:p>
        </p:txBody>
      </p:sp>
      <p:sp>
        <p:nvSpPr>
          <p:cNvPr id="14340" name="Rectangle 5"/>
          <p:cNvSpPr>
            <a:spLocks noGrp="1" noChangeArrowheads="1"/>
          </p:cNvSpPr>
          <p:nvPr>
            <p:ph type="title" idx="4294967295"/>
          </p:nvPr>
        </p:nvSpPr>
        <p:spPr/>
        <p:txBody>
          <a:bodyPr/>
          <a:lstStyle/>
          <a:p>
            <a:pPr eaLnBrk="1" hangingPunct="1"/>
            <a:r>
              <a:rPr lang="en-GB" altLang="en-US" smtClean="0"/>
              <a:t>CNC cutting (1)</a:t>
            </a:r>
            <a:endParaRPr lang="en-US" altLang="en-US" smtClean="0"/>
          </a:p>
        </p:txBody>
      </p:sp>
      <p:sp>
        <p:nvSpPr>
          <p:cNvPr id="272388" name="Rectangle 3"/>
          <p:cNvSpPr>
            <a:spLocks noGrp="1" noChangeArrowheads="1"/>
          </p:cNvSpPr>
          <p:nvPr>
            <p:ph type="body" sz="half" idx="4294967295"/>
          </p:nvPr>
        </p:nvSpPr>
        <p:spPr>
          <a:xfrm>
            <a:off x="457200" y="1989138"/>
            <a:ext cx="4330700" cy="4137025"/>
          </a:xfrm>
        </p:spPr>
        <p:txBody>
          <a:bodyPr/>
          <a:lstStyle/>
          <a:p>
            <a:pPr marL="355600" indent="-355600"/>
            <a:r>
              <a:rPr lang="en-GB" altLang="zh-CN" sz="2000" smtClean="0">
                <a:ea typeface="宋体" panose="02010600030101010101" pitchFamily="2" charset="-122"/>
              </a:rPr>
              <a:t>Many of the processes that can be carried out using hand-held cutting tools </a:t>
            </a:r>
            <a:r>
              <a:rPr lang="en-GB" altLang="zh-CN" sz="2000" smtClean="0">
                <a:ea typeface="宋体" panose="02010600030101010101" pitchFamily="2" charset="-122"/>
                <a:cs typeface="Arial" panose="020B0604020202020204" pitchFamily="34" charset="0"/>
              </a:rPr>
              <a:t>– </a:t>
            </a:r>
            <a:r>
              <a:rPr lang="en-GB" altLang="zh-CN" sz="2000" smtClean="0">
                <a:ea typeface="宋体" panose="02010600030101010101" pitchFamily="2" charset="-122"/>
              </a:rPr>
              <a:t>knives, and flame torches, plus lasers and water jet – can be carried out using</a:t>
            </a:r>
            <a:br>
              <a:rPr lang="en-GB" altLang="zh-CN" sz="2000" smtClean="0">
                <a:ea typeface="宋体" panose="02010600030101010101" pitchFamily="2" charset="-122"/>
              </a:rPr>
            </a:br>
            <a:r>
              <a:rPr lang="en-GB" altLang="zh-CN" sz="2000" smtClean="0">
                <a:ea typeface="宋体" panose="02010600030101010101" pitchFamily="2" charset="-122"/>
              </a:rPr>
              <a:t>CNC-controlled cutting machines.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272395"/>
                                        </p:tgtEl>
                                        <p:attrNameLst>
                                          <p:attrName>style.visibility</p:attrName>
                                        </p:attrNameLst>
                                      </p:cBhvr>
                                      <p:to>
                                        <p:strVal val="visible"/>
                                      </p:to>
                                    </p:set>
                                    <p:anim calcmode="lin" valueType="num">
                                      <p:cBhvr>
                                        <p:cTn id="7" dur="1000" fill="hold"/>
                                        <p:tgtEl>
                                          <p:spTgt spid="272395"/>
                                        </p:tgtEl>
                                        <p:attrNameLst>
                                          <p:attrName>ppt_x</p:attrName>
                                        </p:attrNameLst>
                                      </p:cBhvr>
                                      <p:tavLst>
                                        <p:tav tm="0">
                                          <p:val>
                                            <p:strVal val="#ppt_x-.2"/>
                                          </p:val>
                                        </p:tav>
                                        <p:tav tm="100000">
                                          <p:val>
                                            <p:strVal val="#ppt_x"/>
                                          </p:val>
                                        </p:tav>
                                      </p:tavLst>
                                    </p:anim>
                                    <p:anim calcmode="lin" valueType="num">
                                      <p:cBhvr>
                                        <p:cTn id="8" dur="1000" fill="hold"/>
                                        <p:tgtEl>
                                          <p:spTgt spid="272395"/>
                                        </p:tgtEl>
                                        <p:attrNameLst>
                                          <p:attrName>ppt_y</p:attrName>
                                        </p:attrNameLst>
                                      </p:cBhvr>
                                      <p:tavLst>
                                        <p:tav tm="0">
                                          <p:val>
                                            <p:strVal val="#ppt_y"/>
                                          </p:val>
                                        </p:tav>
                                        <p:tav tm="100000">
                                          <p:val>
                                            <p:strVal val="#ppt_y"/>
                                          </p:val>
                                        </p:tav>
                                      </p:tavLst>
                                    </p:anim>
                                    <p:animEffect transition="in" filter="wipe(right)" prLst="gradientSize: 0.1">
                                      <p:cBhvr>
                                        <p:cTn id="9" dur="1000"/>
                                        <p:tgtEl>
                                          <p:spTgt spid="272395"/>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272388">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2388"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 </a:t>
            </a:r>
          </a:p>
        </p:txBody>
      </p:sp>
      <p:sp>
        <p:nvSpPr>
          <p:cNvPr id="15363" name="Rectangle 5"/>
          <p:cNvSpPr>
            <a:spLocks noGrp="1" noChangeArrowheads="1"/>
          </p:cNvSpPr>
          <p:nvPr>
            <p:ph type="title" idx="4294967295"/>
          </p:nvPr>
        </p:nvSpPr>
        <p:spPr/>
        <p:txBody>
          <a:bodyPr/>
          <a:lstStyle/>
          <a:p>
            <a:pPr eaLnBrk="1" hangingPunct="1"/>
            <a:r>
              <a:rPr lang="en-GB" altLang="en-US" smtClean="0"/>
              <a:t>CNC cutting (2)</a:t>
            </a:r>
            <a:endParaRPr lang="en-US" altLang="en-US" smtClean="0"/>
          </a:p>
        </p:txBody>
      </p:sp>
      <p:sp>
        <p:nvSpPr>
          <p:cNvPr id="303108" name="Rectangle 3"/>
          <p:cNvSpPr>
            <a:spLocks noGrp="1" noChangeArrowheads="1"/>
          </p:cNvSpPr>
          <p:nvPr>
            <p:ph type="body" sz="half" idx="4294967295"/>
          </p:nvPr>
        </p:nvSpPr>
        <p:spPr>
          <a:xfrm>
            <a:off x="468313" y="1989138"/>
            <a:ext cx="7859712" cy="4137025"/>
          </a:xfrm>
        </p:spPr>
        <p:txBody>
          <a:bodyPr/>
          <a:lstStyle/>
          <a:p>
            <a:pPr marL="355600" indent="-355600"/>
            <a:r>
              <a:rPr lang="en-GB" altLang="zh-CN" sz="2000" b="1" smtClean="0">
                <a:ea typeface="宋体" panose="02010600030101010101" pitchFamily="2" charset="-122"/>
              </a:rPr>
              <a:t>Knife</a:t>
            </a:r>
            <a:r>
              <a:rPr lang="en-GB" altLang="zh-CN" sz="2000" smtClean="0">
                <a:ea typeface="宋体" panose="02010600030101010101" pitchFamily="2" charset="-122"/>
              </a:rPr>
              <a:t> cutting is used to cut vinyl, paper and card. It is carried out on either a drum or a flatbed plotter cutter.</a:t>
            </a:r>
          </a:p>
          <a:p>
            <a:pPr marL="355600" indent="-355600"/>
            <a:r>
              <a:rPr lang="en-GB" altLang="zh-CN" sz="2000" b="1" smtClean="0">
                <a:ea typeface="宋体" panose="02010600030101010101" pitchFamily="2" charset="-122"/>
              </a:rPr>
              <a:t>Flame</a:t>
            </a:r>
            <a:r>
              <a:rPr lang="en-GB" altLang="zh-CN" sz="2000" smtClean="0">
                <a:ea typeface="宋体" panose="02010600030101010101" pitchFamily="2" charset="-122"/>
              </a:rPr>
              <a:t> cutting uses a plasma cutter on a flat bed to cut metal.</a:t>
            </a:r>
          </a:p>
          <a:p>
            <a:pPr marL="355600" indent="-355600"/>
            <a:r>
              <a:rPr lang="en-GB" altLang="zh-CN" sz="2000" b="1" smtClean="0">
                <a:ea typeface="宋体" panose="02010600030101010101" pitchFamily="2" charset="-122"/>
              </a:rPr>
              <a:t>Laser</a:t>
            </a:r>
            <a:r>
              <a:rPr lang="en-GB" altLang="zh-CN" sz="2000" smtClean="0">
                <a:ea typeface="宋体" panose="02010600030101010101" pitchFamily="2" charset="-122"/>
              </a:rPr>
              <a:t> cutting uses a laser on a flat bed to cut and engrave plastic sheet materials such as acrylic and polystyrene, thin timber, cork, leather and glass.</a:t>
            </a:r>
          </a:p>
          <a:p>
            <a:pPr marL="355600" indent="-355600"/>
            <a:r>
              <a:rPr lang="en-GB" altLang="zh-CN" sz="2000" b="1" smtClean="0">
                <a:ea typeface="宋体" panose="02010600030101010101" pitchFamily="2" charset="-122"/>
              </a:rPr>
              <a:t>Water</a:t>
            </a:r>
            <a:r>
              <a:rPr lang="en-GB" altLang="zh-CN" sz="2000" smtClean="0">
                <a:ea typeface="宋体" panose="02010600030101010101" pitchFamily="2" charset="-122"/>
              </a:rPr>
              <a:t> cutting uses high-pressure water to cut metal and stone.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3108">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03108">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03108">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03108">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3108"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 </a:t>
            </a:r>
          </a:p>
        </p:txBody>
      </p:sp>
      <p:sp>
        <p:nvSpPr>
          <p:cNvPr id="16387" name="Rectangle 5"/>
          <p:cNvSpPr>
            <a:spLocks noGrp="1" noChangeArrowheads="1"/>
          </p:cNvSpPr>
          <p:nvPr>
            <p:ph type="title" idx="4294967295"/>
          </p:nvPr>
        </p:nvSpPr>
        <p:spPr/>
        <p:txBody>
          <a:bodyPr/>
          <a:lstStyle/>
          <a:p>
            <a:pPr eaLnBrk="1" hangingPunct="1"/>
            <a:r>
              <a:rPr lang="en-GB" altLang="en-US" smtClean="0"/>
              <a:t>CNC punching (1)</a:t>
            </a:r>
            <a:endParaRPr lang="en-US" altLang="en-US" smtClean="0"/>
          </a:p>
        </p:txBody>
      </p:sp>
      <p:sp>
        <p:nvSpPr>
          <p:cNvPr id="273412" name="Rectangle 3"/>
          <p:cNvSpPr>
            <a:spLocks noGrp="1" noChangeArrowheads="1"/>
          </p:cNvSpPr>
          <p:nvPr>
            <p:ph type="body" sz="half" idx="4294967295"/>
          </p:nvPr>
        </p:nvSpPr>
        <p:spPr>
          <a:xfrm>
            <a:off x="468313" y="1989138"/>
            <a:ext cx="3167062" cy="3992562"/>
          </a:xfrm>
        </p:spPr>
        <p:txBody>
          <a:bodyPr/>
          <a:lstStyle/>
          <a:p>
            <a:pPr marL="355600" indent="-355600"/>
            <a:r>
              <a:rPr lang="en-GB" altLang="zh-CN" sz="2000" smtClean="0">
                <a:ea typeface="宋体" panose="02010600030101010101" pitchFamily="2" charset="-122"/>
              </a:rPr>
              <a:t>The advent of CNC has revolutionized the punching of sheet metal, from which products such as filing cabinets and racking systems are manufactured.</a:t>
            </a:r>
          </a:p>
          <a:p>
            <a:pPr marL="355600" indent="-355600"/>
            <a:endParaRPr lang="en-GB" altLang="zh-CN" sz="2000" smtClean="0">
              <a:ea typeface="宋体" panose="02010600030101010101" pitchFamily="2" charset="-122"/>
            </a:endParaRPr>
          </a:p>
        </p:txBody>
      </p:sp>
      <p:pic>
        <p:nvPicPr>
          <p:cNvPr id="273419" name="Picture 11" descr="U38"/>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779838" y="2276475"/>
            <a:ext cx="5040312" cy="336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273419"/>
                                        </p:tgtEl>
                                        <p:attrNameLst>
                                          <p:attrName>style.visibility</p:attrName>
                                        </p:attrNameLst>
                                      </p:cBhvr>
                                      <p:to>
                                        <p:strVal val="visible"/>
                                      </p:to>
                                    </p:set>
                                    <p:animEffect transition="in" filter="fade">
                                      <p:cBhvr>
                                        <p:cTn id="7" dur="1000"/>
                                        <p:tgtEl>
                                          <p:spTgt spid="273419"/>
                                        </p:tgtEl>
                                      </p:cBhvr>
                                    </p:animEffect>
                                    <p:anim calcmode="lin" valueType="num">
                                      <p:cBhvr>
                                        <p:cTn id="8" dur="1000" fill="hold"/>
                                        <p:tgtEl>
                                          <p:spTgt spid="273419"/>
                                        </p:tgtEl>
                                        <p:attrNameLst>
                                          <p:attrName>ppt_x</p:attrName>
                                        </p:attrNameLst>
                                      </p:cBhvr>
                                      <p:tavLst>
                                        <p:tav tm="0">
                                          <p:val>
                                            <p:strVal val="#ppt_x"/>
                                          </p:val>
                                        </p:tav>
                                        <p:tav tm="100000">
                                          <p:val>
                                            <p:strVal val="#ppt_x"/>
                                          </p:val>
                                        </p:tav>
                                      </p:tavLst>
                                    </p:anim>
                                    <p:anim calcmode="lin" valueType="num">
                                      <p:cBhvr>
                                        <p:cTn id="9" dur="1000" fill="hold"/>
                                        <p:tgtEl>
                                          <p:spTgt spid="273419"/>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273412">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3412"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 </a:t>
            </a:r>
          </a:p>
        </p:txBody>
      </p:sp>
      <p:sp>
        <p:nvSpPr>
          <p:cNvPr id="17411" name="Rectangle 5"/>
          <p:cNvSpPr>
            <a:spLocks noGrp="1" noChangeArrowheads="1"/>
          </p:cNvSpPr>
          <p:nvPr>
            <p:ph type="title" idx="4294967295"/>
          </p:nvPr>
        </p:nvSpPr>
        <p:spPr/>
        <p:txBody>
          <a:bodyPr/>
          <a:lstStyle/>
          <a:p>
            <a:pPr eaLnBrk="1" hangingPunct="1"/>
            <a:r>
              <a:rPr lang="en-GB" altLang="en-US" smtClean="0"/>
              <a:t>CNC punching (2)</a:t>
            </a:r>
            <a:endParaRPr lang="en-US" altLang="en-US" smtClean="0"/>
          </a:p>
        </p:txBody>
      </p:sp>
      <p:sp>
        <p:nvSpPr>
          <p:cNvPr id="304132" name="Rectangle 3"/>
          <p:cNvSpPr>
            <a:spLocks noGrp="1" noChangeArrowheads="1"/>
          </p:cNvSpPr>
          <p:nvPr>
            <p:ph type="body" sz="half" idx="4294967295"/>
          </p:nvPr>
        </p:nvSpPr>
        <p:spPr>
          <a:xfrm>
            <a:off x="457200" y="1989138"/>
            <a:ext cx="7931150" cy="4137025"/>
          </a:xfrm>
        </p:spPr>
        <p:txBody>
          <a:bodyPr/>
          <a:lstStyle/>
          <a:p>
            <a:pPr marL="355600" indent="-355600"/>
            <a:r>
              <a:rPr lang="en-GB" altLang="zh-CN" sz="2000" smtClean="0">
                <a:ea typeface="宋体" panose="02010600030101010101" pitchFamily="2" charset="-122"/>
              </a:rPr>
              <a:t>The sheet material is moved on the bed using CNC x, y coordinates beneath a punching tool.</a:t>
            </a:r>
          </a:p>
          <a:p>
            <a:pPr marL="355600" indent="-355600"/>
            <a:r>
              <a:rPr lang="en-GB" altLang="zh-CN" sz="2000" smtClean="0">
                <a:ea typeface="宋体" panose="02010600030101010101" pitchFamily="2" charset="-122"/>
              </a:rPr>
              <a:t>When it is in position, the tool descends and punches out a piece of material the same shape as the tool. </a:t>
            </a:r>
          </a:p>
          <a:p>
            <a:pPr marL="355600" indent="-355600"/>
            <a:r>
              <a:rPr lang="en-GB" altLang="zh-CN" sz="2000" smtClean="0">
                <a:ea typeface="宋体" panose="02010600030101010101" pitchFamily="2" charset="-122"/>
              </a:rPr>
              <a:t>The end product is either the piece punched out </a:t>
            </a:r>
            <a:r>
              <a:rPr lang="en-GB" altLang="zh-CN" sz="2000" smtClean="0">
                <a:ea typeface="宋体" panose="02010600030101010101" pitchFamily="2" charset="-122"/>
                <a:cs typeface="Arial" panose="020B0604020202020204" pitchFamily="34" charset="0"/>
              </a:rPr>
              <a:t>– </a:t>
            </a:r>
            <a:r>
              <a:rPr lang="en-GB" altLang="zh-CN" sz="2000" smtClean="0">
                <a:ea typeface="宋体" panose="02010600030101010101" pitchFamily="2" charset="-122"/>
              </a:rPr>
              <a:t>e.g. a washer – or the sheet of material left, which is then folded to form a cabinet or racking system, for example.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4132">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04132">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0413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4132"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 </a:t>
            </a:r>
          </a:p>
        </p:txBody>
      </p:sp>
      <p:sp>
        <p:nvSpPr>
          <p:cNvPr id="18435" name="Rectangle 5"/>
          <p:cNvSpPr>
            <a:spLocks noGrp="1" noChangeArrowheads="1"/>
          </p:cNvSpPr>
          <p:nvPr>
            <p:ph type="title" idx="4294967295"/>
          </p:nvPr>
        </p:nvSpPr>
        <p:spPr/>
        <p:txBody>
          <a:bodyPr/>
          <a:lstStyle/>
          <a:p>
            <a:pPr eaLnBrk="1" hangingPunct="1"/>
            <a:r>
              <a:rPr lang="en-GB" altLang="en-US" smtClean="0"/>
              <a:t>CNC assembly (1)</a:t>
            </a:r>
            <a:endParaRPr lang="en-US" altLang="en-US" smtClean="0"/>
          </a:p>
        </p:txBody>
      </p:sp>
      <p:sp>
        <p:nvSpPr>
          <p:cNvPr id="274436" name="Rectangle 3"/>
          <p:cNvSpPr>
            <a:spLocks noGrp="1" noChangeArrowheads="1"/>
          </p:cNvSpPr>
          <p:nvPr>
            <p:ph type="body" sz="half" idx="4294967295"/>
          </p:nvPr>
        </p:nvSpPr>
        <p:spPr>
          <a:xfrm>
            <a:off x="457200" y="1989138"/>
            <a:ext cx="4114800" cy="4137025"/>
          </a:xfrm>
        </p:spPr>
        <p:txBody>
          <a:bodyPr/>
          <a:lstStyle/>
          <a:p>
            <a:pPr marL="355600" indent="-355600"/>
            <a:r>
              <a:rPr lang="en-GB" altLang="zh-CN" sz="2000" smtClean="0">
                <a:ea typeface="宋体" panose="02010600030101010101" pitchFamily="2" charset="-122"/>
              </a:rPr>
              <a:t>A process that contains repetitive tasks on similar pieces could be suitable for automation.</a:t>
            </a:r>
          </a:p>
          <a:p>
            <a:pPr marL="355600" indent="-355600"/>
            <a:r>
              <a:rPr lang="en-GB" altLang="zh-CN" sz="2000" smtClean="0">
                <a:ea typeface="宋体" panose="02010600030101010101" pitchFamily="2" charset="-122"/>
              </a:rPr>
              <a:t>The number of items of any type to be assembled determines whether or not it is a financially viable proposition to automate a process.</a:t>
            </a:r>
          </a:p>
        </p:txBody>
      </p:sp>
      <p:pic>
        <p:nvPicPr>
          <p:cNvPr id="274445" name="Picture 13" descr="U17"/>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219700" y="1196975"/>
            <a:ext cx="3452813" cy="516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274445"/>
                                        </p:tgtEl>
                                        <p:attrNameLst>
                                          <p:attrName>style.visibility</p:attrName>
                                        </p:attrNameLst>
                                      </p:cBhvr>
                                      <p:to>
                                        <p:strVal val="visible"/>
                                      </p:to>
                                    </p:set>
                                    <p:anim calcmode="lin" valueType="num">
                                      <p:cBhvr>
                                        <p:cTn id="7" dur="2000" fill="hold"/>
                                        <p:tgtEl>
                                          <p:spTgt spid="274445"/>
                                        </p:tgtEl>
                                        <p:attrNameLst>
                                          <p:attrName>ppt_x</p:attrName>
                                        </p:attrNameLst>
                                      </p:cBhvr>
                                      <p:tavLst>
                                        <p:tav tm="0">
                                          <p:val>
                                            <p:strVal val="#ppt_x-.2"/>
                                          </p:val>
                                        </p:tav>
                                        <p:tav tm="100000">
                                          <p:val>
                                            <p:strVal val="#ppt_x"/>
                                          </p:val>
                                        </p:tav>
                                      </p:tavLst>
                                    </p:anim>
                                    <p:anim calcmode="lin" valueType="num">
                                      <p:cBhvr>
                                        <p:cTn id="8" dur="2000" fill="hold"/>
                                        <p:tgtEl>
                                          <p:spTgt spid="274445"/>
                                        </p:tgtEl>
                                        <p:attrNameLst>
                                          <p:attrName>ppt_y</p:attrName>
                                        </p:attrNameLst>
                                      </p:cBhvr>
                                      <p:tavLst>
                                        <p:tav tm="0">
                                          <p:val>
                                            <p:strVal val="#ppt_y"/>
                                          </p:val>
                                        </p:tav>
                                        <p:tav tm="100000">
                                          <p:val>
                                            <p:strVal val="#ppt_y"/>
                                          </p:val>
                                        </p:tav>
                                      </p:tavLst>
                                    </p:anim>
                                    <p:animEffect transition="in" filter="wipe(right)" prLst="gradientSize: 0.1">
                                      <p:cBhvr>
                                        <p:cTn id="9" dur="2000"/>
                                        <p:tgtEl>
                                          <p:spTgt spid="274445"/>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274436">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274436">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4436"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GB" altLang="en-US" smtClean="0"/>
              <a:t>CNC assembly (2)</a:t>
            </a:r>
            <a:endParaRPr lang="en-US" altLang="en-US" smtClean="0"/>
          </a:p>
        </p:txBody>
      </p:sp>
      <p:sp>
        <p:nvSpPr>
          <p:cNvPr id="329731" name="Rectangle 3"/>
          <p:cNvSpPr>
            <a:spLocks noGrp="1" noChangeArrowheads="1"/>
          </p:cNvSpPr>
          <p:nvPr>
            <p:ph type="body" idx="1"/>
          </p:nvPr>
        </p:nvSpPr>
        <p:spPr/>
        <p:txBody>
          <a:bodyPr/>
          <a:lstStyle/>
          <a:p>
            <a:r>
              <a:rPr lang="en-GB" altLang="zh-CN" sz="2000" smtClean="0">
                <a:ea typeface="宋体" panose="02010600030101010101" pitchFamily="2" charset="-122"/>
              </a:rPr>
              <a:t>If component parts normally need adjustment to fit together correctly, or if they are placed in different positions from one piece to another, it will be difficult, or even impossible, to automate the procedure. </a:t>
            </a:r>
          </a:p>
          <a:p>
            <a:r>
              <a:rPr lang="en-GB" altLang="zh-CN" sz="2000" smtClean="0">
                <a:ea typeface="宋体" panose="02010600030101010101" pitchFamily="2" charset="-122"/>
              </a:rPr>
              <a:t>The use of automated assembly lines and cells using robotics works well for repetitive tasks such as the insertion of small components into PCBs, and sub-assemblies of engineering components.</a:t>
            </a:r>
            <a:endParaRPr lang="en-US" altLang="en-US" sz="2000" smtClean="0">
              <a:ea typeface="宋体" panose="02010600030101010101" pitchFamily="2" charset="-122"/>
            </a:endParaRPr>
          </a:p>
        </p:txBody>
      </p:sp>
      <p:sp>
        <p:nvSpPr>
          <p:cNvPr id="19460"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2973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29731">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9731"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 </a:t>
            </a:r>
          </a:p>
        </p:txBody>
      </p:sp>
      <p:sp>
        <p:nvSpPr>
          <p:cNvPr id="20483" name="Rectangle 5"/>
          <p:cNvSpPr>
            <a:spLocks noGrp="1" noChangeArrowheads="1"/>
          </p:cNvSpPr>
          <p:nvPr>
            <p:ph type="title" idx="4294967295"/>
          </p:nvPr>
        </p:nvSpPr>
        <p:spPr/>
        <p:txBody>
          <a:bodyPr/>
          <a:lstStyle/>
          <a:p>
            <a:pPr eaLnBrk="1" hangingPunct="1"/>
            <a:r>
              <a:rPr lang="en-GB" altLang="en-US" smtClean="0"/>
              <a:t>CNC welding (1)</a:t>
            </a:r>
            <a:endParaRPr lang="en-US" altLang="en-US" smtClean="0"/>
          </a:p>
        </p:txBody>
      </p:sp>
      <p:sp>
        <p:nvSpPr>
          <p:cNvPr id="275460" name="Rectangle 3"/>
          <p:cNvSpPr>
            <a:spLocks noGrp="1" noChangeArrowheads="1"/>
          </p:cNvSpPr>
          <p:nvPr>
            <p:ph type="body" sz="half" idx="4294967295"/>
          </p:nvPr>
        </p:nvSpPr>
        <p:spPr>
          <a:xfrm>
            <a:off x="457200" y="1989138"/>
            <a:ext cx="4475163" cy="4392612"/>
          </a:xfrm>
        </p:spPr>
        <p:txBody>
          <a:bodyPr/>
          <a:lstStyle/>
          <a:p>
            <a:pPr marL="355600" indent="-355600"/>
            <a:r>
              <a:rPr lang="en-GB" altLang="zh-CN" sz="2000" smtClean="0">
                <a:ea typeface="宋体" panose="02010600030101010101" pitchFamily="2" charset="-122"/>
              </a:rPr>
              <a:t>The robots that spot-weld car body panels together look like ballet dancers as they swing in and out of position to perform the next weld.</a:t>
            </a:r>
          </a:p>
          <a:p>
            <a:pPr marL="355600" indent="-355600"/>
            <a:r>
              <a:rPr lang="en-GB" altLang="zh-CN" sz="2000" smtClean="0">
                <a:ea typeface="宋体" panose="02010600030101010101" pitchFamily="2" charset="-122"/>
              </a:rPr>
              <a:t>The robots use 3D modelling to weld the car parts together.</a:t>
            </a:r>
          </a:p>
          <a:p>
            <a:pPr marL="355600" indent="-355600"/>
            <a:r>
              <a:rPr lang="en-GB" altLang="zh-CN" sz="2000" smtClean="0">
                <a:ea typeface="宋体" panose="02010600030101010101" pitchFamily="2" charset="-122"/>
              </a:rPr>
              <a:t>Using 3D mathematical modelling, engineers are able to plan out exactly where the robot needs to make the welds, and how many welds are needed.</a:t>
            </a:r>
          </a:p>
        </p:txBody>
      </p:sp>
      <p:pic>
        <p:nvPicPr>
          <p:cNvPr id="275470" name="Picture 14" descr="U3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292725" y="1196975"/>
            <a:ext cx="3444875" cy="5178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275470"/>
                                        </p:tgtEl>
                                        <p:attrNameLst>
                                          <p:attrName>style.visibility</p:attrName>
                                        </p:attrNameLst>
                                      </p:cBhvr>
                                      <p:to>
                                        <p:strVal val="visible"/>
                                      </p:to>
                                    </p:set>
                                    <p:animEffect transition="in" filter="fade">
                                      <p:cBhvr>
                                        <p:cTn id="7" dur="1000"/>
                                        <p:tgtEl>
                                          <p:spTgt spid="275470"/>
                                        </p:tgtEl>
                                      </p:cBhvr>
                                    </p:animEffect>
                                    <p:anim calcmode="lin" valueType="num">
                                      <p:cBhvr>
                                        <p:cTn id="8" dur="1000" fill="hold"/>
                                        <p:tgtEl>
                                          <p:spTgt spid="275470"/>
                                        </p:tgtEl>
                                        <p:attrNameLst>
                                          <p:attrName>ppt_x</p:attrName>
                                        </p:attrNameLst>
                                      </p:cBhvr>
                                      <p:tavLst>
                                        <p:tav tm="0">
                                          <p:val>
                                            <p:strVal val="#ppt_x"/>
                                          </p:val>
                                        </p:tav>
                                        <p:tav tm="100000">
                                          <p:val>
                                            <p:strVal val="#ppt_x"/>
                                          </p:val>
                                        </p:tav>
                                      </p:tavLst>
                                    </p:anim>
                                    <p:anim calcmode="lin" valueType="num">
                                      <p:cBhvr>
                                        <p:cTn id="9" dur="1000" fill="hold"/>
                                        <p:tgtEl>
                                          <p:spTgt spid="275470"/>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275460">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275460">
                                            <p:txEl>
                                              <p:pRg st="1" end="1"/>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275460">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5460"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GB" altLang="en-US" smtClean="0"/>
              <a:t>Introduction</a:t>
            </a:r>
            <a:endParaRPr lang="en-US" altLang="en-US" smtClean="0"/>
          </a:p>
        </p:txBody>
      </p:sp>
      <p:sp>
        <p:nvSpPr>
          <p:cNvPr id="320515" name="Rectangle 3"/>
          <p:cNvSpPr>
            <a:spLocks noGrp="1" noChangeArrowheads="1"/>
          </p:cNvSpPr>
          <p:nvPr>
            <p:ph type="body" idx="1"/>
          </p:nvPr>
        </p:nvSpPr>
        <p:spPr/>
        <p:txBody>
          <a:bodyPr/>
          <a:lstStyle/>
          <a:p>
            <a:pPr eaLnBrk="1" hangingPunct="1"/>
            <a:r>
              <a:rPr lang="en-GB" altLang="zh-CN" sz="2000" b="1" smtClean="0">
                <a:ea typeface="宋体" panose="02010600030101010101" pitchFamily="2" charset="-122"/>
              </a:rPr>
              <a:t>Computer-aided manufacture</a:t>
            </a:r>
            <a:r>
              <a:rPr lang="en-GB" altLang="zh-CN" sz="2000" smtClean="0">
                <a:ea typeface="宋体" panose="02010600030101010101" pitchFamily="2" charset="-122"/>
              </a:rPr>
              <a:t> (CAM) is the use of computers as a manufacturing tool. </a:t>
            </a:r>
          </a:p>
          <a:p>
            <a:pPr eaLnBrk="1" hangingPunct="1"/>
            <a:r>
              <a:rPr lang="en-GB" altLang="zh-CN" sz="2000" smtClean="0">
                <a:ea typeface="宋体" panose="02010600030101010101" pitchFamily="2" charset="-122"/>
              </a:rPr>
              <a:t>Specialized CAM machines are able to carry out a range of manufacturing processes.</a:t>
            </a:r>
          </a:p>
          <a:p>
            <a:pPr eaLnBrk="1" hangingPunct="1"/>
            <a:r>
              <a:rPr lang="en-GB" altLang="zh-CN" sz="2000" smtClean="0">
                <a:ea typeface="宋体" panose="02010600030101010101" pitchFamily="2" charset="-122"/>
              </a:rPr>
              <a:t>Some of these are </a:t>
            </a:r>
            <a:r>
              <a:rPr lang="en-GB" altLang="zh-CN" sz="2000" b="1" smtClean="0">
                <a:ea typeface="宋体" panose="02010600030101010101" pitchFamily="2" charset="-122"/>
              </a:rPr>
              <a:t>subtractive</a:t>
            </a:r>
            <a:r>
              <a:rPr lang="en-GB" altLang="zh-CN" sz="2000" smtClean="0">
                <a:ea typeface="宋体" panose="02010600030101010101" pitchFamily="2" charset="-122"/>
              </a:rPr>
              <a:t> (things are removed), and some are </a:t>
            </a:r>
            <a:r>
              <a:rPr lang="en-GB" altLang="zh-CN" sz="2000" b="1" smtClean="0">
                <a:ea typeface="宋体" panose="02010600030101010101" pitchFamily="2" charset="-122"/>
              </a:rPr>
              <a:t>additive</a:t>
            </a:r>
            <a:r>
              <a:rPr lang="en-GB" altLang="zh-CN" sz="2000" smtClean="0">
                <a:ea typeface="宋体" panose="02010600030101010101" pitchFamily="2" charset="-122"/>
              </a:rPr>
              <a:t> (things are put together).</a:t>
            </a:r>
          </a:p>
          <a:p>
            <a:pPr eaLnBrk="1" hangingPunct="1"/>
            <a:r>
              <a:rPr lang="en-GB" altLang="zh-CN" sz="2000" smtClean="0">
                <a:ea typeface="宋体" panose="02010600030101010101" pitchFamily="2" charset="-122"/>
              </a:rPr>
              <a:t>A CAM system is made up of computer hardware, and the specialist software required to process CAD-generated CNC data.</a:t>
            </a:r>
          </a:p>
          <a:p>
            <a:pPr eaLnBrk="1" hangingPunct="1"/>
            <a:r>
              <a:rPr lang="en-GB" altLang="zh-CN" sz="2000" smtClean="0">
                <a:ea typeface="宋体" panose="02010600030101010101" pitchFamily="2" charset="-122"/>
              </a:rPr>
              <a:t>CAM systems require manufacturing machinery such as robots, lathes, millers, lasers, routers and plotter/cutters to carry out their tasks.</a:t>
            </a:r>
          </a:p>
          <a:p>
            <a:endParaRPr lang="en-US" altLang="en-US" sz="2000" smtClean="0"/>
          </a:p>
        </p:txBody>
      </p:sp>
      <p:sp>
        <p:nvSpPr>
          <p:cNvPr id="3076"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2051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20515">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20515">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20515">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2051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0515"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 </a:t>
            </a:r>
          </a:p>
        </p:txBody>
      </p:sp>
      <p:sp>
        <p:nvSpPr>
          <p:cNvPr id="21507" name="Rectangle 5"/>
          <p:cNvSpPr>
            <a:spLocks noGrp="1" noChangeArrowheads="1"/>
          </p:cNvSpPr>
          <p:nvPr>
            <p:ph type="title" idx="4294967295"/>
          </p:nvPr>
        </p:nvSpPr>
        <p:spPr/>
        <p:txBody>
          <a:bodyPr/>
          <a:lstStyle/>
          <a:p>
            <a:pPr eaLnBrk="1" hangingPunct="1"/>
            <a:r>
              <a:rPr lang="en-GB" altLang="en-US" smtClean="0"/>
              <a:t>CNC welding (2)</a:t>
            </a:r>
            <a:endParaRPr lang="en-US" altLang="en-US" smtClean="0"/>
          </a:p>
        </p:txBody>
      </p:sp>
      <p:sp>
        <p:nvSpPr>
          <p:cNvPr id="307204" name="Rectangle 3"/>
          <p:cNvSpPr>
            <a:spLocks noGrp="1" noChangeArrowheads="1"/>
          </p:cNvSpPr>
          <p:nvPr>
            <p:ph type="body" sz="half" idx="4294967295"/>
          </p:nvPr>
        </p:nvSpPr>
        <p:spPr>
          <a:xfrm>
            <a:off x="457200" y="1989138"/>
            <a:ext cx="7931150" cy="4392612"/>
          </a:xfrm>
        </p:spPr>
        <p:txBody>
          <a:bodyPr/>
          <a:lstStyle/>
          <a:p>
            <a:pPr marL="355600" indent="-355600"/>
            <a:r>
              <a:rPr lang="en-GB" altLang="zh-CN" sz="2000" smtClean="0">
                <a:ea typeface="宋体" panose="02010600030101010101" pitchFamily="2" charset="-122"/>
              </a:rPr>
              <a:t>At the start of a welding cycle the robot swings the welding gun into place.</a:t>
            </a:r>
          </a:p>
          <a:p>
            <a:pPr marL="355600" indent="-355600"/>
            <a:r>
              <a:rPr lang="en-GB" altLang="zh-CN" sz="2000" smtClean="0">
                <a:ea typeface="宋体" panose="02010600030101010101" pitchFamily="2" charset="-122"/>
              </a:rPr>
              <a:t>The welding gun tips squeeze together the two pieces of metal to be welded, with a pressure of around 800kg/m</a:t>
            </a:r>
            <a:r>
              <a:rPr lang="en-GB" altLang="zh-CN" sz="2000" baseline="30000" smtClean="0">
                <a:ea typeface="宋体" panose="02010600030101010101" pitchFamily="2" charset="-122"/>
              </a:rPr>
              <a:t>2</a:t>
            </a:r>
            <a:r>
              <a:rPr lang="en-GB" altLang="zh-CN" sz="2000" smtClean="0">
                <a:ea typeface="宋体" panose="02010600030101010101" pitchFamily="2" charset="-122"/>
              </a:rPr>
              <a:t>. </a:t>
            </a:r>
          </a:p>
          <a:p>
            <a:pPr marL="355600" indent="-355600"/>
            <a:r>
              <a:rPr lang="en-GB" altLang="zh-CN" sz="2000" smtClean="0">
                <a:ea typeface="宋体" panose="02010600030101010101" pitchFamily="2" charset="-122"/>
              </a:rPr>
              <a:t>An electrical current is then passed through the tips into the metal that creates a temperature of 1540</a:t>
            </a:r>
            <a:r>
              <a:rPr lang="en-GB" altLang="zh-CN" sz="2000" smtClean="0">
                <a:ea typeface="宋体" panose="02010600030101010101" pitchFamily="2" charset="-122"/>
                <a:cs typeface="Arial" panose="020B0604020202020204" pitchFamily="34" charset="0"/>
              </a:rPr>
              <a:t>°</a:t>
            </a:r>
            <a:r>
              <a:rPr lang="en-GB" altLang="zh-CN" sz="2000" smtClean="0">
                <a:ea typeface="宋体" panose="02010600030101010101" pitchFamily="2" charset="-122"/>
              </a:rPr>
              <a:t>C, causing the steel to melt at that point and fuse together.</a:t>
            </a:r>
          </a:p>
          <a:p>
            <a:pPr marL="355600" indent="-355600"/>
            <a:r>
              <a:rPr lang="en-GB" altLang="zh-CN" sz="2000" smtClean="0">
                <a:ea typeface="宋体" panose="02010600030101010101" pitchFamily="2" charset="-122"/>
              </a:rPr>
              <a:t>Each car has thousands of spot welds holding it together.</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7204">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07204">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07204">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0720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04"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 </a:t>
            </a:r>
          </a:p>
        </p:txBody>
      </p:sp>
      <p:sp>
        <p:nvSpPr>
          <p:cNvPr id="22531" name="Rectangle 5"/>
          <p:cNvSpPr>
            <a:spLocks noGrp="1" noChangeArrowheads="1"/>
          </p:cNvSpPr>
          <p:nvPr>
            <p:ph type="title" idx="4294967295"/>
          </p:nvPr>
        </p:nvSpPr>
        <p:spPr/>
        <p:txBody>
          <a:bodyPr/>
          <a:lstStyle/>
          <a:p>
            <a:pPr eaLnBrk="1" hangingPunct="1"/>
            <a:r>
              <a:rPr lang="en-GB" altLang="en-US" smtClean="0"/>
              <a:t>CNC painting (1)</a:t>
            </a:r>
            <a:endParaRPr lang="en-US" altLang="en-US" smtClean="0"/>
          </a:p>
        </p:txBody>
      </p:sp>
      <p:sp>
        <p:nvSpPr>
          <p:cNvPr id="276484" name="Rectangle 3"/>
          <p:cNvSpPr>
            <a:spLocks noGrp="1" noChangeArrowheads="1"/>
          </p:cNvSpPr>
          <p:nvPr>
            <p:ph type="body" sz="half" idx="4294967295"/>
          </p:nvPr>
        </p:nvSpPr>
        <p:spPr>
          <a:xfrm>
            <a:off x="468313" y="1989138"/>
            <a:ext cx="2663825" cy="4248150"/>
          </a:xfrm>
        </p:spPr>
        <p:txBody>
          <a:bodyPr/>
          <a:lstStyle/>
          <a:p>
            <a:pPr marL="355600" indent="-355600"/>
            <a:r>
              <a:rPr lang="en-GB" altLang="zh-CN" sz="2000" smtClean="0">
                <a:ea typeface="宋体" panose="02010600030101010101" pitchFamily="2" charset="-122"/>
              </a:rPr>
              <a:t>The robots that paint car body panels look like ballet dancers as they swing in and out of position to make the next spray pass.</a:t>
            </a:r>
          </a:p>
        </p:txBody>
      </p:sp>
      <p:pic>
        <p:nvPicPr>
          <p:cNvPr id="276490" name="Picture 10" descr="vyroba-lakovna"/>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3348038" y="2060575"/>
            <a:ext cx="5111750" cy="411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276490"/>
                                        </p:tgtEl>
                                        <p:attrNameLst>
                                          <p:attrName>style.visibility</p:attrName>
                                        </p:attrNameLst>
                                      </p:cBhvr>
                                      <p:to>
                                        <p:strVal val="visible"/>
                                      </p:to>
                                    </p:set>
                                    <p:anim calcmode="lin" valueType="num">
                                      <p:cBhvr>
                                        <p:cTn id="7" dur="1000" fill="hold"/>
                                        <p:tgtEl>
                                          <p:spTgt spid="276490"/>
                                        </p:tgtEl>
                                        <p:attrNameLst>
                                          <p:attrName>ppt_x</p:attrName>
                                        </p:attrNameLst>
                                      </p:cBhvr>
                                      <p:tavLst>
                                        <p:tav tm="0">
                                          <p:val>
                                            <p:strVal val="#ppt_x-.2"/>
                                          </p:val>
                                        </p:tav>
                                        <p:tav tm="100000">
                                          <p:val>
                                            <p:strVal val="#ppt_x"/>
                                          </p:val>
                                        </p:tav>
                                      </p:tavLst>
                                    </p:anim>
                                    <p:anim calcmode="lin" valueType="num">
                                      <p:cBhvr>
                                        <p:cTn id="8" dur="1000" fill="hold"/>
                                        <p:tgtEl>
                                          <p:spTgt spid="276490"/>
                                        </p:tgtEl>
                                        <p:attrNameLst>
                                          <p:attrName>ppt_y</p:attrName>
                                        </p:attrNameLst>
                                      </p:cBhvr>
                                      <p:tavLst>
                                        <p:tav tm="0">
                                          <p:val>
                                            <p:strVal val="#ppt_y"/>
                                          </p:val>
                                        </p:tav>
                                        <p:tav tm="100000">
                                          <p:val>
                                            <p:strVal val="#ppt_y"/>
                                          </p:val>
                                        </p:tav>
                                      </p:tavLst>
                                    </p:anim>
                                    <p:animEffect transition="in" filter="wipe(right)" prLst="gradientSize: 0.1">
                                      <p:cBhvr>
                                        <p:cTn id="9" dur="1000"/>
                                        <p:tgtEl>
                                          <p:spTgt spid="276490"/>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27648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484"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 </a:t>
            </a:r>
          </a:p>
        </p:txBody>
      </p:sp>
      <p:sp>
        <p:nvSpPr>
          <p:cNvPr id="23555" name="Rectangle 5"/>
          <p:cNvSpPr>
            <a:spLocks noGrp="1" noChangeArrowheads="1"/>
          </p:cNvSpPr>
          <p:nvPr>
            <p:ph type="title" idx="4294967295"/>
          </p:nvPr>
        </p:nvSpPr>
        <p:spPr/>
        <p:txBody>
          <a:bodyPr/>
          <a:lstStyle/>
          <a:p>
            <a:pPr eaLnBrk="1" hangingPunct="1"/>
            <a:r>
              <a:rPr lang="en-GB" altLang="en-US" smtClean="0"/>
              <a:t>CNC painting (2)</a:t>
            </a:r>
            <a:endParaRPr lang="en-US" altLang="en-US" smtClean="0"/>
          </a:p>
        </p:txBody>
      </p:sp>
      <p:sp>
        <p:nvSpPr>
          <p:cNvPr id="309252" name="Rectangle 3"/>
          <p:cNvSpPr>
            <a:spLocks noGrp="1" noChangeArrowheads="1"/>
          </p:cNvSpPr>
          <p:nvPr>
            <p:ph type="body" sz="half" idx="4294967295"/>
          </p:nvPr>
        </p:nvSpPr>
        <p:spPr>
          <a:xfrm>
            <a:off x="468313" y="1989138"/>
            <a:ext cx="8064500" cy="4248150"/>
          </a:xfrm>
        </p:spPr>
        <p:txBody>
          <a:bodyPr/>
          <a:lstStyle/>
          <a:p>
            <a:pPr marL="355600" indent="-355600"/>
            <a:r>
              <a:rPr lang="en-GB" altLang="zh-CN" sz="2000" smtClean="0">
                <a:ea typeface="宋体" panose="02010600030101010101" pitchFamily="2" charset="-122"/>
              </a:rPr>
              <a:t>The robots use 3D modelling to paint the car.</a:t>
            </a:r>
          </a:p>
          <a:p>
            <a:pPr marL="355600" indent="-355600"/>
            <a:r>
              <a:rPr lang="en-GB" altLang="zh-CN" sz="2000" smtClean="0">
                <a:ea typeface="宋体" panose="02010600030101010101" pitchFamily="2" charset="-122"/>
              </a:rPr>
              <a:t>Using 3D mathematical modelling, engineers are able to plan out exactly where the robot needs to make the passes required to paint the car, and how many passes are needed to produce an even, high-quality finish.</a:t>
            </a:r>
          </a:p>
          <a:p>
            <a:pPr marL="355600" indent="-355600"/>
            <a:r>
              <a:rPr lang="en-GB" altLang="zh-CN" sz="2000" smtClean="0">
                <a:ea typeface="宋体" panose="02010600030101010101" pitchFamily="2" charset="-122"/>
              </a:rPr>
              <a:t>The spray painting environment is not a pleasant one to work in.</a:t>
            </a:r>
          </a:p>
          <a:p>
            <a:pPr marL="355600" indent="-355600"/>
            <a:r>
              <a:rPr lang="en-GB" altLang="zh-CN" sz="2000" smtClean="0">
                <a:ea typeface="宋体" panose="02010600030101010101" pitchFamily="2" charset="-122"/>
              </a:rPr>
              <a:t>By using robots the risks to the health of employees through the inhalation of toxic fumes are considerably reduced.</a:t>
            </a:r>
            <a:endParaRPr lang="en-GB" altLang="zh-CN" sz="3600" smtClean="0">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9252">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09252">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09252">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0925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9252"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 </a:t>
            </a:r>
          </a:p>
        </p:txBody>
      </p:sp>
      <p:sp>
        <p:nvSpPr>
          <p:cNvPr id="24579" name="Rectangle 5"/>
          <p:cNvSpPr>
            <a:spLocks noGrp="1" noChangeArrowheads="1"/>
          </p:cNvSpPr>
          <p:nvPr>
            <p:ph type="title" idx="4294967295"/>
          </p:nvPr>
        </p:nvSpPr>
        <p:spPr/>
        <p:txBody>
          <a:bodyPr/>
          <a:lstStyle/>
          <a:p>
            <a:pPr eaLnBrk="1" hangingPunct="1"/>
            <a:r>
              <a:rPr lang="en-GB" altLang="en-US" smtClean="0"/>
              <a:t>Rapid prototyping (1)</a:t>
            </a:r>
            <a:endParaRPr lang="en-US" altLang="en-US" smtClean="0"/>
          </a:p>
        </p:txBody>
      </p:sp>
      <p:sp>
        <p:nvSpPr>
          <p:cNvPr id="277508" name="Rectangle 3"/>
          <p:cNvSpPr>
            <a:spLocks noGrp="1" noChangeArrowheads="1"/>
          </p:cNvSpPr>
          <p:nvPr>
            <p:ph type="body" sz="half" idx="4294967295"/>
          </p:nvPr>
        </p:nvSpPr>
        <p:spPr>
          <a:xfrm>
            <a:off x="468313" y="1989138"/>
            <a:ext cx="8135937" cy="4248150"/>
          </a:xfrm>
        </p:spPr>
        <p:txBody>
          <a:bodyPr/>
          <a:lstStyle/>
          <a:p>
            <a:pPr marL="355600" indent="-355600">
              <a:lnSpc>
                <a:spcPct val="90000"/>
              </a:lnSpc>
            </a:pPr>
            <a:r>
              <a:rPr lang="en-GB" altLang="zh-CN" sz="1900" smtClean="0">
                <a:ea typeface="宋体" panose="02010600030101010101" pitchFamily="2" charset="-122"/>
              </a:rPr>
              <a:t>Rapid prototyping </a:t>
            </a:r>
            <a:r>
              <a:rPr lang="en-US" altLang="zh-CN" sz="1900" smtClean="0">
                <a:ea typeface="宋体" panose="02010600030101010101" pitchFamily="2" charset="-122"/>
              </a:rPr>
              <a:t>takes virtual CAD designs and transforms them into thin, virtual, horizontal slices.</a:t>
            </a:r>
          </a:p>
          <a:p>
            <a:pPr marL="355600" indent="-355600">
              <a:lnSpc>
                <a:spcPct val="90000"/>
              </a:lnSpc>
            </a:pPr>
            <a:r>
              <a:rPr lang="en-US" altLang="zh-CN" sz="1900" smtClean="0">
                <a:ea typeface="宋体" panose="02010600030101010101" pitchFamily="2" charset="-122"/>
              </a:rPr>
              <a:t>It then creates each slice in physical space, one after the other, until the model is finished.</a:t>
            </a:r>
          </a:p>
          <a:p>
            <a:pPr marL="355600" indent="-355600">
              <a:lnSpc>
                <a:spcPct val="90000"/>
              </a:lnSpc>
            </a:pPr>
            <a:r>
              <a:rPr lang="en-US" altLang="zh-CN" sz="1900" smtClean="0">
                <a:ea typeface="宋体" panose="02010600030101010101" pitchFamily="2" charset="-122"/>
              </a:rPr>
              <a:t>The end result of this process is a physical model that exactly matches the virtual model.</a:t>
            </a:r>
          </a:p>
          <a:p>
            <a:pPr marL="355600" indent="-355600">
              <a:lnSpc>
                <a:spcPct val="90000"/>
              </a:lnSpc>
            </a:pPr>
            <a:r>
              <a:rPr lang="en-US" altLang="zh-CN" sz="1900" smtClean="0">
                <a:ea typeface="宋体" panose="02010600030101010101" pitchFamily="2" charset="-122"/>
              </a:rPr>
              <a:t>Rapid prototyping is an additive fabrication process. It is carried out in the following steps:</a:t>
            </a:r>
          </a:p>
          <a:p>
            <a:pPr marL="355600" indent="-355600">
              <a:lnSpc>
                <a:spcPct val="90000"/>
              </a:lnSpc>
              <a:buFontTx/>
              <a:buNone/>
            </a:pPr>
            <a:r>
              <a:rPr lang="en-GB" altLang="zh-CN" sz="1900" smtClean="0">
                <a:ea typeface="宋体" panose="02010600030101010101" pitchFamily="2" charset="-122"/>
                <a:cs typeface="Arial" panose="020B0604020202020204" pitchFamily="34" charset="0"/>
              </a:rPr>
              <a:t>	– </a:t>
            </a:r>
            <a:r>
              <a:rPr lang="en-GB" altLang="zh-CN" sz="1900" smtClean="0">
                <a:ea typeface="宋体" panose="02010600030101010101" pitchFamily="2" charset="-122"/>
              </a:rPr>
              <a:t>Create a CAD model of the design. </a:t>
            </a:r>
          </a:p>
          <a:p>
            <a:pPr marL="355600" indent="-355600">
              <a:lnSpc>
                <a:spcPct val="90000"/>
              </a:lnSpc>
              <a:buFontTx/>
              <a:buNone/>
            </a:pPr>
            <a:r>
              <a:rPr lang="en-GB" altLang="zh-CN" sz="1900" smtClean="0">
                <a:ea typeface="宋体" panose="02010600030101010101" pitchFamily="2" charset="-122"/>
              </a:rPr>
              <a:t>	– Convert the CAD model into an STL file.</a:t>
            </a:r>
          </a:p>
          <a:p>
            <a:pPr marL="355600" indent="-355600">
              <a:lnSpc>
                <a:spcPct val="90000"/>
              </a:lnSpc>
              <a:buFontTx/>
              <a:buNone/>
            </a:pPr>
            <a:r>
              <a:rPr lang="en-GB" altLang="zh-CN" sz="1900" smtClean="0">
                <a:ea typeface="宋体" panose="02010600030101010101" pitchFamily="2" charset="-122"/>
              </a:rPr>
              <a:t>	– Slice the STL file into thin cross-sectional layers.</a:t>
            </a:r>
          </a:p>
          <a:p>
            <a:pPr marL="355600" indent="-355600">
              <a:lnSpc>
                <a:spcPct val="90000"/>
              </a:lnSpc>
              <a:buFontTx/>
              <a:buNone/>
            </a:pPr>
            <a:r>
              <a:rPr lang="en-GB" altLang="zh-CN" sz="1900" smtClean="0">
                <a:ea typeface="宋体" panose="02010600030101010101" pitchFamily="2" charset="-122"/>
              </a:rPr>
              <a:t>	– Construct the model one layer atop another.</a:t>
            </a:r>
          </a:p>
          <a:p>
            <a:pPr marL="355600" indent="-355600">
              <a:lnSpc>
                <a:spcPct val="90000"/>
              </a:lnSpc>
              <a:buFontTx/>
              <a:buNone/>
            </a:pPr>
            <a:r>
              <a:rPr lang="en-GB" altLang="zh-CN" sz="1900" smtClean="0">
                <a:ea typeface="宋体" panose="02010600030101010101" pitchFamily="2" charset="-122"/>
              </a:rPr>
              <a:t>	– Clean and finish the model.</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77508">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77508">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77508">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77508">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77508">
                                            <p:txEl>
                                              <p:pRg st="4" end="4"/>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77508">
                                            <p:txEl>
                                              <p:pRg st="5" end="5"/>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77508">
                                            <p:txEl>
                                              <p:pRg st="6" end="6"/>
                                            </p:txEl>
                                          </p:spTgt>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77508">
                                            <p:txEl>
                                              <p:pRg st="7" end="7"/>
                                            </p:txEl>
                                          </p:spTgt>
                                        </p:tgtEl>
                                        <p:attrNameLst>
                                          <p:attrName>style.visibility</p:attrName>
                                        </p:attrNameLst>
                                      </p:cBhvr>
                                      <p:to>
                                        <p:strVal val="visible"/>
                                      </p:to>
                                    </p:set>
                                  </p:childTnLst>
                                </p:cTn>
                              </p:par>
                            </p:childTnLst>
                          </p:cTn>
                        </p:par>
                      </p:childTnLst>
                    </p:cTn>
                  </p:par>
                  <p:par>
                    <p:cTn id="35" fill="hold" nodeType="clickPar">
                      <p:stCondLst>
                        <p:cond delay="indefinite"/>
                      </p:stCondLst>
                      <p:childTnLst>
                        <p:par>
                          <p:cTn id="36" fill="hold" nodeType="withGroup">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77508">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7508"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 </a:t>
            </a:r>
          </a:p>
        </p:txBody>
      </p:sp>
      <p:sp>
        <p:nvSpPr>
          <p:cNvPr id="25603" name="Rectangle 5"/>
          <p:cNvSpPr>
            <a:spLocks noGrp="1" noChangeArrowheads="1"/>
          </p:cNvSpPr>
          <p:nvPr>
            <p:ph type="title" idx="4294967295"/>
          </p:nvPr>
        </p:nvSpPr>
        <p:spPr/>
        <p:txBody>
          <a:bodyPr/>
          <a:lstStyle/>
          <a:p>
            <a:pPr eaLnBrk="1" hangingPunct="1"/>
            <a:r>
              <a:rPr lang="en-GB" altLang="en-US" smtClean="0"/>
              <a:t>Rapid prototyping (2)</a:t>
            </a:r>
            <a:endParaRPr lang="en-US" altLang="en-US" smtClean="0"/>
          </a:p>
        </p:txBody>
      </p:sp>
      <p:sp>
        <p:nvSpPr>
          <p:cNvPr id="279556" name="Rectangle 3"/>
          <p:cNvSpPr>
            <a:spLocks noGrp="1" noChangeArrowheads="1"/>
          </p:cNvSpPr>
          <p:nvPr>
            <p:ph type="body" sz="half" idx="4294967295"/>
          </p:nvPr>
        </p:nvSpPr>
        <p:spPr>
          <a:xfrm>
            <a:off x="468313" y="1989138"/>
            <a:ext cx="8207375" cy="4248150"/>
          </a:xfrm>
        </p:spPr>
        <p:txBody>
          <a:bodyPr/>
          <a:lstStyle/>
          <a:p>
            <a:pPr marL="355600" indent="-355600" algn="just">
              <a:buFontTx/>
              <a:buNone/>
            </a:pPr>
            <a:r>
              <a:rPr lang="en-GB" altLang="zh-CN" sz="2000" smtClean="0">
                <a:ea typeface="宋体" panose="02010600030101010101" pitchFamily="2" charset="-122"/>
              </a:rPr>
              <a:t>Rapid prototyping is currently carried out using one of six techniques:</a:t>
            </a:r>
          </a:p>
          <a:p>
            <a:pPr marL="355600" indent="-355600" algn="just"/>
            <a:r>
              <a:rPr lang="en-GB" altLang="zh-CN" sz="2000" smtClean="0">
                <a:ea typeface="宋体" panose="02010600030101010101" pitchFamily="2" charset="-122"/>
              </a:rPr>
              <a:t>stereolithography</a:t>
            </a:r>
          </a:p>
          <a:p>
            <a:pPr marL="355600" indent="-355600" algn="just"/>
            <a:r>
              <a:rPr lang="en-GB" altLang="zh-CN" sz="2000" smtClean="0">
                <a:ea typeface="宋体" panose="02010600030101010101" pitchFamily="2" charset="-122"/>
              </a:rPr>
              <a:t>laminated object manufacturing</a:t>
            </a:r>
            <a:r>
              <a:rPr lang="en-US" altLang="zh-CN" sz="2000" smtClean="0">
                <a:ea typeface="宋体" panose="02010600030101010101" pitchFamily="2" charset="-122"/>
              </a:rPr>
              <a:t> </a:t>
            </a:r>
          </a:p>
          <a:p>
            <a:pPr marL="355600" indent="-355600" algn="just"/>
            <a:r>
              <a:rPr lang="en-GB" altLang="zh-CN" sz="2000" smtClean="0">
                <a:ea typeface="宋体" panose="02010600030101010101" pitchFamily="2" charset="-122"/>
              </a:rPr>
              <a:t>selective laser sintering</a:t>
            </a:r>
            <a:r>
              <a:rPr lang="en-US" altLang="zh-CN" sz="2000" smtClean="0">
                <a:ea typeface="宋体" panose="02010600030101010101" pitchFamily="2" charset="-122"/>
              </a:rPr>
              <a:t> </a:t>
            </a:r>
          </a:p>
          <a:p>
            <a:pPr marL="355600" indent="-355600" algn="just"/>
            <a:r>
              <a:rPr lang="en-GB" altLang="zh-CN" sz="2000" smtClean="0">
                <a:ea typeface="宋体" panose="02010600030101010101" pitchFamily="2" charset="-122"/>
              </a:rPr>
              <a:t>fused deposition modelling</a:t>
            </a:r>
            <a:r>
              <a:rPr lang="en-US" altLang="zh-CN" sz="2000" smtClean="0">
                <a:ea typeface="宋体" panose="02010600030101010101" pitchFamily="2" charset="-122"/>
              </a:rPr>
              <a:t> </a:t>
            </a:r>
          </a:p>
          <a:p>
            <a:pPr marL="355600" indent="-355600" algn="just"/>
            <a:r>
              <a:rPr lang="en-GB" altLang="zh-CN" sz="2000" smtClean="0">
                <a:ea typeface="宋体" panose="02010600030101010101" pitchFamily="2" charset="-122"/>
              </a:rPr>
              <a:t>solid ground curing</a:t>
            </a:r>
          </a:p>
          <a:p>
            <a:pPr marL="355600" indent="-355600" algn="just"/>
            <a:r>
              <a:rPr lang="en-GB" altLang="zh-CN" sz="2000" smtClean="0">
                <a:ea typeface="宋体" panose="02010600030101010101" pitchFamily="2" charset="-122"/>
              </a:rPr>
              <a:t>3D inkjet printing</a:t>
            </a:r>
            <a:r>
              <a:rPr lang="en-US" altLang="zh-CN" sz="2000" smtClean="0">
                <a:ea typeface="宋体" panose="02010600030101010101" pitchFamily="2" charset="-122"/>
              </a:rPr>
              <a:t>.</a:t>
            </a:r>
            <a:endParaRPr lang="en-GB" altLang="zh-CN" sz="2000" smtClean="0">
              <a:ea typeface="宋体" panose="02010600030101010101" pitchFamily="2" charset="-122"/>
            </a:endParaRPr>
          </a:p>
          <a:p>
            <a:pPr marL="355600" indent="-355600" algn="just"/>
            <a:endParaRPr lang="en-GB" altLang="zh-CN" sz="2000" smtClean="0">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79556">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79556">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79556">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79556">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79556">
                                            <p:txEl>
                                              <p:pRg st="4" end="4"/>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79556">
                                            <p:txEl>
                                              <p:pRg st="5" end="5"/>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79556">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9556"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r>
              <a:rPr lang="en-GB" altLang="en-US" smtClean="0"/>
              <a:t>Stereolithography (1)</a:t>
            </a:r>
            <a:endParaRPr lang="en-US" altLang="en-US" smtClean="0"/>
          </a:p>
        </p:txBody>
      </p:sp>
      <p:sp>
        <p:nvSpPr>
          <p:cNvPr id="330755" name="Rectangle 3"/>
          <p:cNvSpPr>
            <a:spLocks noGrp="1" noChangeArrowheads="1"/>
          </p:cNvSpPr>
          <p:nvPr>
            <p:ph type="body" idx="1"/>
          </p:nvPr>
        </p:nvSpPr>
        <p:spPr>
          <a:xfrm>
            <a:off x="457200" y="1989138"/>
            <a:ext cx="4114800" cy="4137025"/>
          </a:xfrm>
        </p:spPr>
        <p:txBody>
          <a:bodyPr/>
          <a:lstStyle/>
          <a:p>
            <a:r>
              <a:rPr lang="en-GB" altLang="zh-CN" sz="1800" smtClean="0">
                <a:ea typeface="宋体" panose="02010600030101010101" pitchFamily="2" charset="-122"/>
              </a:rPr>
              <a:t>Stereolithography builds three-dimensional models from liquid photosensitive polymers that solidify when exposed to ultraviolet light. </a:t>
            </a:r>
          </a:p>
          <a:p>
            <a:r>
              <a:rPr lang="en-GB" altLang="zh-CN" sz="1800" smtClean="0">
                <a:ea typeface="宋体" panose="02010600030101010101" pitchFamily="2" charset="-122"/>
              </a:rPr>
              <a:t>The model is built on a platform situated just below the surface in a vat of liquid epoxy or acrylate resin.</a:t>
            </a:r>
          </a:p>
          <a:p>
            <a:r>
              <a:rPr lang="en-GB" altLang="zh-CN" sz="1800" smtClean="0">
                <a:ea typeface="宋体" panose="02010600030101010101" pitchFamily="2" charset="-122"/>
              </a:rPr>
              <a:t>A low-power, highly focused UV laser traces out the first layer, solidifying the model’s cross-section while leaving excess areas liquid.</a:t>
            </a:r>
          </a:p>
          <a:p>
            <a:endParaRPr lang="en-US" altLang="en-US" sz="1800" smtClean="0"/>
          </a:p>
        </p:txBody>
      </p:sp>
      <p:sp>
        <p:nvSpPr>
          <p:cNvPr id="26628"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 </a:t>
            </a:r>
          </a:p>
        </p:txBody>
      </p:sp>
      <p:pic>
        <p:nvPicPr>
          <p:cNvPr id="330757" name="Picture 5" descr="dyed-stereolithography-piec"/>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4787900" y="2781300"/>
            <a:ext cx="3960813" cy="2417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0" presetClass="entr" presetSubtype="0" fill="hold" nodeType="clickEffect">
                                  <p:stCondLst>
                                    <p:cond delay="0"/>
                                  </p:stCondLst>
                                  <p:childTnLst>
                                    <p:set>
                                      <p:cBhvr>
                                        <p:cTn id="6" dur="1" fill="hold">
                                          <p:stCondLst>
                                            <p:cond delay="0"/>
                                          </p:stCondLst>
                                        </p:cTn>
                                        <p:tgtEl>
                                          <p:spTgt spid="330757"/>
                                        </p:tgtEl>
                                        <p:attrNameLst>
                                          <p:attrName>style.visibility</p:attrName>
                                        </p:attrNameLst>
                                      </p:cBhvr>
                                      <p:to>
                                        <p:strVal val="visible"/>
                                      </p:to>
                                    </p:set>
                                    <p:animEffect transition="in" filter="wedge">
                                      <p:cBhvr>
                                        <p:cTn id="7" dur="2000"/>
                                        <p:tgtEl>
                                          <p:spTgt spid="330757"/>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330755">
                                            <p:txEl>
                                              <p:pRg st="0" end="0"/>
                                            </p:txEl>
                                          </p:spTgt>
                                        </p:tgtEl>
                                        <p:attrNameLst>
                                          <p:attrName>style.visibility</p:attrName>
                                        </p:attrNameLst>
                                      </p:cBhvr>
                                      <p:to>
                                        <p:strVal val="visible"/>
                                      </p:to>
                                    </p:set>
                                  </p:childTnLst>
                                </p:cTn>
                              </p:par>
                            </p:childTnLst>
                          </p:cTn>
                        </p:par>
                      </p:childTnLst>
                    </p:cTn>
                  </p:par>
                  <p:par>
                    <p:cTn id="12" fill="hold" nodeType="clickPar">
                      <p:stCondLst>
                        <p:cond delay="indefinite"/>
                      </p:stCondLst>
                      <p:childTnLst>
                        <p:par>
                          <p:cTn id="13" fill="hold" nodeType="withGroup">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330755">
                                            <p:txEl>
                                              <p:pRg st="1" end="1"/>
                                            </p:txEl>
                                          </p:spTgt>
                                        </p:tgtEl>
                                        <p:attrNameLst>
                                          <p:attrName>style.visibility</p:attrName>
                                        </p:attrNameLst>
                                      </p:cBhvr>
                                      <p:to>
                                        <p:strVal val="visible"/>
                                      </p:to>
                                    </p:set>
                                  </p:childTnLst>
                                </p:cTn>
                              </p:par>
                            </p:childTnLst>
                          </p:cTn>
                        </p:par>
                      </p:childTnLst>
                    </p:cTn>
                  </p:par>
                  <p:par>
                    <p:cTn id="16" fill="hold" nodeType="clickPar">
                      <p:stCondLst>
                        <p:cond delay="indefinite"/>
                      </p:stCondLst>
                      <p:childTnLst>
                        <p:par>
                          <p:cTn id="17" fill="hold" nodeType="withGroup">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33075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0755"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r>
              <a:rPr lang="en-GB" altLang="en-US" smtClean="0"/>
              <a:t>Stereolithography (2)</a:t>
            </a:r>
            <a:endParaRPr lang="en-US" altLang="en-US" smtClean="0"/>
          </a:p>
        </p:txBody>
      </p:sp>
      <p:sp>
        <p:nvSpPr>
          <p:cNvPr id="331779" name="Rectangle 3"/>
          <p:cNvSpPr>
            <a:spLocks noGrp="1" noChangeArrowheads="1"/>
          </p:cNvSpPr>
          <p:nvPr>
            <p:ph type="body" idx="1"/>
          </p:nvPr>
        </p:nvSpPr>
        <p:spPr>
          <a:xfrm>
            <a:off x="457200" y="1989138"/>
            <a:ext cx="4259263" cy="4137025"/>
          </a:xfrm>
        </p:spPr>
        <p:txBody>
          <a:bodyPr/>
          <a:lstStyle/>
          <a:p>
            <a:r>
              <a:rPr lang="en-GB" altLang="zh-CN" sz="1800" smtClean="0">
                <a:ea typeface="宋体" panose="02010600030101010101" pitchFamily="2" charset="-122"/>
              </a:rPr>
              <a:t>An elevator then lowers the platform into the liquid polymer incrementally.</a:t>
            </a:r>
          </a:p>
          <a:p>
            <a:r>
              <a:rPr lang="en-GB" altLang="zh-CN" sz="1800" smtClean="0">
                <a:ea typeface="宋体" panose="02010600030101010101" pitchFamily="2" charset="-122"/>
              </a:rPr>
              <a:t>A sweeper re-coats the solidified layer with liquid, and the laser traces the second layer on top of the first.</a:t>
            </a:r>
          </a:p>
          <a:p>
            <a:r>
              <a:rPr lang="en-GB" altLang="zh-CN" sz="1800" smtClean="0">
                <a:ea typeface="宋体" panose="02010600030101010101" pitchFamily="2" charset="-122"/>
              </a:rPr>
              <a:t>This process is repeated until the prototype is complete. </a:t>
            </a:r>
          </a:p>
          <a:p>
            <a:r>
              <a:rPr lang="en-GB" altLang="zh-CN" sz="1800" smtClean="0">
                <a:ea typeface="宋体" panose="02010600030101010101" pitchFamily="2" charset="-122"/>
              </a:rPr>
              <a:t>Finally the prototype is removed from the vat and rinsed clean of excess liquid.</a:t>
            </a:r>
          </a:p>
          <a:p>
            <a:r>
              <a:rPr lang="en-GB" altLang="zh-CN" sz="1800" smtClean="0">
                <a:ea typeface="宋体" panose="02010600030101010101" pitchFamily="2" charset="-122"/>
              </a:rPr>
              <a:t>Supports are broken off, and the model is then placed in an ultraviolet oven for complete curing.</a:t>
            </a:r>
          </a:p>
          <a:p>
            <a:endParaRPr lang="en-US" altLang="en-US" sz="1800" smtClean="0"/>
          </a:p>
        </p:txBody>
      </p:sp>
      <p:sp>
        <p:nvSpPr>
          <p:cNvPr id="27652"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 </a:t>
            </a:r>
          </a:p>
        </p:txBody>
      </p:sp>
      <p:pic>
        <p:nvPicPr>
          <p:cNvPr id="27653" name="Picture 6" descr="dyed-stereolithography-piec"/>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4787900" y="2781300"/>
            <a:ext cx="3960813" cy="2417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3177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31779">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31779">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31779">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3177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1779"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r>
              <a:rPr lang="en-GB" altLang="en-US" smtClean="0"/>
              <a:t>Laminated object manufacturing (1)</a:t>
            </a:r>
            <a:endParaRPr lang="en-US" altLang="en-US" smtClean="0"/>
          </a:p>
        </p:txBody>
      </p:sp>
      <p:sp>
        <p:nvSpPr>
          <p:cNvPr id="333827" name="Rectangle 3"/>
          <p:cNvSpPr>
            <a:spLocks noGrp="1" noChangeArrowheads="1"/>
          </p:cNvSpPr>
          <p:nvPr>
            <p:ph type="body" idx="1"/>
          </p:nvPr>
        </p:nvSpPr>
        <p:spPr>
          <a:xfrm>
            <a:off x="457200" y="1989138"/>
            <a:ext cx="3827463" cy="4137025"/>
          </a:xfrm>
        </p:spPr>
        <p:txBody>
          <a:bodyPr/>
          <a:lstStyle/>
          <a:p>
            <a:r>
              <a:rPr lang="en-GB" altLang="zh-CN" sz="2000" smtClean="0">
                <a:ea typeface="宋体" panose="02010600030101010101" pitchFamily="2" charset="-122"/>
              </a:rPr>
              <a:t>Laminated object manufacturing</a:t>
            </a:r>
            <a:r>
              <a:rPr lang="en-US" altLang="zh-CN" sz="2000" smtClean="0">
                <a:ea typeface="宋体" panose="02010600030101010101" pitchFamily="2" charset="-122"/>
              </a:rPr>
              <a:t> is the </a:t>
            </a:r>
            <a:r>
              <a:rPr lang="en-GB" altLang="zh-CN" sz="2000" smtClean="0">
                <a:ea typeface="宋体" panose="02010600030101010101" pitchFamily="2" charset="-122"/>
              </a:rPr>
              <a:t>layering of adhesive-coated sheet material together to form a prototype. </a:t>
            </a:r>
          </a:p>
          <a:p>
            <a:r>
              <a:rPr lang="en-GB" altLang="zh-CN" sz="2000" smtClean="0">
                <a:ea typeface="宋体" panose="02010600030101010101" pitchFamily="2" charset="-122"/>
              </a:rPr>
              <a:t>Paper laminated with heat-activated glue and rolled up on spools is fed over the build platform.</a:t>
            </a:r>
          </a:p>
          <a:p>
            <a:r>
              <a:rPr lang="en-GB" altLang="zh-CN" sz="2000" smtClean="0">
                <a:ea typeface="宋体" panose="02010600030101010101" pitchFamily="2" charset="-122"/>
              </a:rPr>
              <a:t>A heated roller applies pressure to bond the paper to the base.</a:t>
            </a:r>
          </a:p>
          <a:p>
            <a:endParaRPr lang="en-US" altLang="en-US" sz="2000" smtClean="0"/>
          </a:p>
        </p:txBody>
      </p:sp>
      <p:sp>
        <p:nvSpPr>
          <p:cNvPr id="28676"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 </a:t>
            </a:r>
          </a:p>
        </p:txBody>
      </p:sp>
      <p:pic>
        <p:nvPicPr>
          <p:cNvPr id="333830" name="Picture 6" descr="en_s__138"/>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4427538" y="2133600"/>
            <a:ext cx="4175125" cy="417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4" presetClass="entr" presetSubtype="10" fill="hold" nodeType="clickEffect">
                                  <p:stCondLst>
                                    <p:cond delay="0"/>
                                  </p:stCondLst>
                                  <p:childTnLst>
                                    <p:set>
                                      <p:cBhvr>
                                        <p:cTn id="6" dur="1" fill="hold">
                                          <p:stCondLst>
                                            <p:cond delay="0"/>
                                          </p:stCondLst>
                                        </p:cTn>
                                        <p:tgtEl>
                                          <p:spTgt spid="333830"/>
                                        </p:tgtEl>
                                        <p:attrNameLst>
                                          <p:attrName>style.visibility</p:attrName>
                                        </p:attrNameLst>
                                      </p:cBhvr>
                                      <p:to>
                                        <p:strVal val="visible"/>
                                      </p:to>
                                    </p:set>
                                    <p:animEffect transition="in" filter="randombar(horizontal)">
                                      <p:cBhvr>
                                        <p:cTn id="7" dur="500"/>
                                        <p:tgtEl>
                                          <p:spTgt spid="33383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333827">
                                            <p:txEl>
                                              <p:pRg st="0" end="0"/>
                                            </p:txEl>
                                          </p:spTgt>
                                        </p:tgtEl>
                                        <p:attrNameLst>
                                          <p:attrName>style.visibility</p:attrName>
                                        </p:attrNameLst>
                                      </p:cBhvr>
                                      <p:to>
                                        <p:strVal val="visible"/>
                                      </p:to>
                                    </p:set>
                                  </p:childTnLst>
                                </p:cTn>
                              </p:par>
                            </p:childTnLst>
                          </p:cTn>
                        </p:par>
                      </p:childTnLst>
                    </p:cTn>
                  </p:par>
                  <p:par>
                    <p:cTn id="12" fill="hold" nodeType="clickPar">
                      <p:stCondLst>
                        <p:cond delay="indefinite"/>
                      </p:stCondLst>
                      <p:childTnLst>
                        <p:par>
                          <p:cTn id="13" fill="hold" nodeType="withGroup">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333827">
                                            <p:txEl>
                                              <p:pRg st="1" end="1"/>
                                            </p:txEl>
                                          </p:spTgt>
                                        </p:tgtEl>
                                        <p:attrNameLst>
                                          <p:attrName>style.visibility</p:attrName>
                                        </p:attrNameLst>
                                      </p:cBhvr>
                                      <p:to>
                                        <p:strVal val="visible"/>
                                      </p:to>
                                    </p:set>
                                  </p:childTnLst>
                                </p:cTn>
                              </p:par>
                            </p:childTnLst>
                          </p:cTn>
                        </p:par>
                      </p:childTnLst>
                    </p:cTn>
                  </p:par>
                  <p:par>
                    <p:cTn id="16" fill="hold" nodeType="clickPar">
                      <p:stCondLst>
                        <p:cond delay="indefinite"/>
                      </p:stCondLst>
                      <p:childTnLst>
                        <p:par>
                          <p:cTn id="17" fill="hold" nodeType="withGroup">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33382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3827"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 </a:t>
            </a:r>
          </a:p>
        </p:txBody>
      </p:sp>
      <p:sp>
        <p:nvSpPr>
          <p:cNvPr id="29699" name="Rectangle 5"/>
          <p:cNvSpPr>
            <a:spLocks noGrp="1" noChangeArrowheads="1"/>
          </p:cNvSpPr>
          <p:nvPr>
            <p:ph type="title" idx="4294967295"/>
          </p:nvPr>
        </p:nvSpPr>
        <p:spPr/>
        <p:txBody>
          <a:bodyPr/>
          <a:lstStyle/>
          <a:p>
            <a:pPr eaLnBrk="1" hangingPunct="1"/>
            <a:r>
              <a:rPr lang="en-GB" altLang="en-US" smtClean="0"/>
              <a:t>Laminated object manufacturing (2)</a:t>
            </a:r>
            <a:endParaRPr lang="en-US" altLang="en-US" smtClean="0"/>
          </a:p>
        </p:txBody>
      </p:sp>
      <p:sp>
        <p:nvSpPr>
          <p:cNvPr id="311300" name="Rectangle 3"/>
          <p:cNvSpPr>
            <a:spLocks noGrp="1" noChangeArrowheads="1"/>
          </p:cNvSpPr>
          <p:nvPr>
            <p:ph type="body" sz="half" idx="4294967295"/>
          </p:nvPr>
        </p:nvSpPr>
        <p:spPr>
          <a:xfrm>
            <a:off x="468313" y="1989138"/>
            <a:ext cx="7920037" cy="4535487"/>
          </a:xfrm>
        </p:spPr>
        <p:txBody>
          <a:bodyPr/>
          <a:lstStyle/>
          <a:p>
            <a:pPr marL="355600" indent="-355600"/>
            <a:r>
              <a:rPr lang="en-GB" altLang="zh-CN" sz="2000" smtClean="0">
                <a:ea typeface="宋体" panose="02010600030101010101" pitchFamily="2" charset="-122"/>
              </a:rPr>
              <a:t>A focused laser cuts the outline of the first layer into the paper, and then cross-hatches the excess area (the negative space in the prototype).</a:t>
            </a:r>
          </a:p>
          <a:p>
            <a:pPr marL="355600" indent="-355600"/>
            <a:r>
              <a:rPr lang="en-GB" altLang="zh-CN" sz="2000" smtClean="0">
                <a:ea typeface="宋体" panose="02010600030101010101" pitchFamily="2" charset="-122"/>
              </a:rPr>
              <a:t>Cross-hatching breaks up the extra material, making it easier to remove when the prototype is complete.</a:t>
            </a:r>
          </a:p>
          <a:p>
            <a:pPr marL="355600" indent="-355600"/>
            <a:r>
              <a:rPr lang="en-GB" altLang="zh-CN" sz="2000" smtClean="0">
                <a:ea typeface="宋体" panose="02010600030101010101" pitchFamily="2" charset="-122"/>
              </a:rPr>
              <a:t>During the build, the excess material provides excellent support for overhangs and thin-walled sections.</a:t>
            </a:r>
          </a:p>
          <a:p>
            <a:pPr marL="355600" indent="-355600"/>
            <a:r>
              <a:rPr lang="en-GB" altLang="zh-CN" sz="2000" smtClean="0">
                <a:ea typeface="宋体" panose="02010600030101010101" pitchFamily="2" charset="-122"/>
              </a:rPr>
              <a:t>After the first layer is cut, the platform is lowered, and a fresh sheet of material is advanced.</a:t>
            </a:r>
          </a:p>
          <a:p>
            <a:pPr marL="355600" indent="-355600"/>
            <a:endParaRPr lang="en-GB" altLang="zh-CN" sz="2000" smtClean="0">
              <a:ea typeface="宋体" panose="02010600030101010101" pitchFamily="2" charset="-122"/>
            </a:endParaRPr>
          </a:p>
          <a:p>
            <a:pPr marL="355600" indent="-355600" algn="just">
              <a:lnSpc>
                <a:spcPct val="80000"/>
              </a:lnSpc>
              <a:buFontTx/>
              <a:buNone/>
            </a:pPr>
            <a:endParaRPr lang="en-GB" altLang="zh-CN" sz="2000" smtClean="0">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11300">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11300">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11300">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11300">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1300"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 </a:t>
            </a:r>
          </a:p>
        </p:txBody>
      </p:sp>
      <p:sp>
        <p:nvSpPr>
          <p:cNvPr id="30723" name="Rectangle 5"/>
          <p:cNvSpPr>
            <a:spLocks noGrp="1" noChangeArrowheads="1"/>
          </p:cNvSpPr>
          <p:nvPr>
            <p:ph type="title" idx="4294967295"/>
          </p:nvPr>
        </p:nvSpPr>
        <p:spPr/>
        <p:txBody>
          <a:bodyPr/>
          <a:lstStyle/>
          <a:p>
            <a:pPr eaLnBrk="1" hangingPunct="1"/>
            <a:r>
              <a:rPr lang="en-GB" altLang="en-US" smtClean="0"/>
              <a:t>Laminated object manufacturing (3)</a:t>
            </a:r>
            <a:endParaRPr lang="en-US" altLang="en-US" smtClean="0"/>
          </a:p>
        </p:txBody>
      </p:sp>
      <p:sp>
        <p:nvSpPr>
          <p:cNvPr id="291844" name="Rectangle 3"/>
          <p:cNvSpPr>
            <a:spLocks noGrp="1" noChangeArrowheads="1"/>
          </p:cNvSpPr>
          <p:nvPr>
            <p:ph type="body" sz="half" idx="4294967295"/>
          </p:nvPr>
        </p:nvSpPr>
        <p:spPr>
          <a:xfrm>
            <a:off x="468313" y="1989138"/>
            <a:ext cx="4248150" cy="4319587"/>
          </a:xfrm>
        </p:spPr>
        <p:txBody>
          <a:bodyPr/>
          <a:lstStyle/>
          <a:p>
            <a:pPr marL="355600" indent="-355600"/>
            <a:r>
              <a:rPr lang="en-GB" altLang="zh-CN" sz="2000" smtClean="0">
                <a:ea typeface="宋体" panose="02010600030101010101" pitchFamily="2" charset="-122"/>
              </a:rPr>
              <a:t>The platform rises to slightly below the previous height, the roller bonds the second layer to the first, and the laser cuts the second layer. </a:t>
            </a:r>
          </a:p>
          <a:p>
            <a:pPr marL="355600" indent="-355600"/>
            <a:r>
              <a:rPr lang="en-GB" altLang="zh-CN" sz="2000" smtClean="0">
                <a:ea typeface="宋体" panose="02010600030101010101" pitchFamily="2" charset="-122"/>
              </a:rPr>
              <a:t>This process is repeated as needed to build the part, which will have a wood-like texture. </a:t>
            </a:r>
          </a:p>
          <a:p>
            <a:pPr marL="355600" indent="-355600"/>
            <a:r>
              <a:rPr lang="en-GB" altLang="zh-CN" sz="2000" smtClean="0">
                <a:ea typeface="宋体" panose="02010600030101010101" pitchFamily="2" charset="-122"/>
              </a:rPr>
              <a:t>Because the models are made of paper, they must be sealed and finished with paint or varnish to prevent moisture damage.</a:t>
            </a:r>
          </a:p>
        </p:txBody>
      </p:sp>
      <p:pic>
        <p:nvPicPr>
          <p:cNvPr id="291849" name="Picture 9" descr="fh11_1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716463" y="2492375"/>
            <a:ext cx="4103687" cy="2493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291849"/>
                                        </p:tgtEl>
                                        <p:attrNameLst>
                                          <p:attrName>style.visibility</p:attrName>
                                        </p:attrNameLst>
                                      </p:cBhvr>
                                      <p:to>
                                        <p:strVal val="visible"/>
                                      </p:to>
                                    </p:set>
                                    <p:animEffect transition="in" filter="fade">
                                      <p:cBhvr>
                                        <p:cTn id="7" dur="1000"/>
                                        <p:tgtEl>
                                          <p:spTgt spid="291849"/>
                                        </p:tgtEl>
                                      </p:cBhvr>
                                    </p:animEffect>
                                    <p:anim calcmode="lin" valueType="num">
                                      <p:cBhvr>
                                        <p:cTn id="8" dur="1000" fill="hold"/>
                                        <p:tgtEl>
                                          <p:spTgt spid="291849"/>
                                        </p:tgtEl>
                                        <p:attrNameLst>
                                          <p:attrName>ppt_x</p:attrName>
                                        </p:attrNameLst>
                                      </p:cBhvr>
                                      <p:tavLst>
                                        <p:tav tm="0">
                                          <p:val>
                                            <p:strVal val="#ppt_x"/>
                                          </p:val>
                                        </p:tav>
                                        <p:tav tm="100000">
                                          <p:val>
                                            <p:strVal val="#ppt_x"/>
                                          </p:val>
                                        </p:tav>
                                      </p:tavLst>
                                    </p:anim>
                                    <p:anim calcmode="lin" valueType="num">
                                      <p:cBhvr>
                                        <p:cTn id="9" dur="1000" fill="hold"/>
                                        <p:tgtEl>
                                          <p:spTgt spid="291849"/>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291844">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291844">
                                            <p:txEl>
                                              <p:pRg st="1" end="1"/>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29184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1844"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 </a:t>
            </a:r>
          </a:p>
        </p:txBody>
      </p:sp>
      <p:sp>
        <p:nvSpPr>
          <p:cNvPr id="4099" name="Rectangle 5"/>
          <p:cNvSpPr>
            <a:spLocks noGrp="1" noChangeArrowheads="1"/>
          </p:cNvSpPr>
          <p:nvPr>
            <p:ph type="title" idx="4294967295"/>
          </p:nvPr>
        </p:nvSpPr>
        <p:spPr/>
        <p:txBody>
          <a:bodyPr/>
          <a:lstStyle/>
          <a:p>
            <a:pPr eaLnBrk="1" hangingPunct="1"/>
            <a:r>
              <a:rPr lang="en-GB" altLang="en-US" smtClean="0"/>
              <a:t>Introduction</a:t>
            </a:r>
            <a:endParaRPr lang="en-US" altLang="en-US" smtClean="0"/>
          </a:p>
        </p:txBody>
      </p:sp>
      <p:sp>
        <p:nvSpPr>
          <p:cNvPr id="299013" name="AutoShape 5"/>
          <p:cNvSpPr>
            <a:spLocks noChangeArrowheads="1"/>
          </p:cNvSpPr>
          <p:nvPr/>
        </p:nvSpPr>
        <p:spPr bwMode="auto">
          <a:xfrm>
            <a:off x="684213" y="2636838"/>
            <a:ext cx="2808287" cy="1295400"/>
          </a:xfrm>
          <a:prstGeom prst="rightArrowCallout">
            <a:avLst>
              <a:gd name="adj1" fmla="val 25000"/>
              <a:gd name="adj2" fmla="val 25000"/>
              <a:gd name="adj3" fmla="val 36132"/>
              <a:gd name="adj4" fmla="val 66667"/>
            </a:avLst>
          </a:prstGeom>
          <a:solidFill>
            <a:srgbClr val="FF0000">
              <a:alpha val="50195"/>
            </a:srgbClr>
          </a:solidFill>
          <a:ln w="9525">
            <a:solidFill>
              <a:schemeClr val="tx1"/>
            </a:solidFill>
            <a:miter lim="800000"/>
            <a:headEnd/>
            <a:tailEnd/>
          </a:ln>
        </p:spPr>
        <p:txBody>
          <a:bodyPr wrap="none" anchor="ct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ctr" eaLnBrk="1" hangingPunct="1">
              <a:spcBef>
                <a:spcPct val="0"/>
              </a:spcBef>
              <a:buClrTx/>
              <a:buFontTx/>
              <a:buNone/>
            </a:pPr>
            <a:endParaRPr lang="en-GB" altLang="en-US" sz="1800" b="1"/>
          </a:p>
          <a:p>
            <a:pPr algn="ctr" eaLnBrk="1" hangingPunct="1">
              <a:spcBef>
                <a:spcPct val="0"/>
              </a:spcBef>
              <a:buClrTx/>
              <a:buFontTx/>
              <a:buNone/>
            </a:pPr>
            <a:r>
              <a:rPr lang="en-GB" altLang="en-US" sz="1800" b="1"/>
              <a:t>INPUT </a:t>
            </a:r>
          </a:p>
          <a:p>
            <a:pPr algn="ctr" eaLnBrk="1" hangingPunct="1">
              <a:spcBef>
                <a:spcPct val="0"/>
              </a:spcBef>
              <a:buClrTx/>
              <a:buFontTx/>
              <a:buNone/>
            </a:pPr>
            <a:endParaRPr lang="en-GB" altLang="en-US" sz="1800" b="1"/>
          </a:p>
          <a:p>
            <a:pPr algn="ctr" eaLnBrk="1" hangingPunct="1">
              <a:spcBef>
                <a:spcPct val="0"/>
              </a:spcBef>
              <a:buClrTx/>
              <a:buFontTx/>
              <a:buNone/>
            </a:pPr>
            <a:r>
              <a:rPr lang="en-GB" altLang="en-US" sz="1800"/>
              <a:t>CNC data</a:t>
            </a:r>
          </a:p>
          <a:p>
            <a:pPr algn="ctr" eaLnBrk="1" hangingPunct="1">
              <a:spcBef>
                <a:spcPct val="0"/>
              </a:spcBef>
              <a:buClrTx/>
              <a:buFontTx/>
              <a:buNone/>
            </a:pPr>
            <a:endParaRPr lang="en-US" altLang="en-US" sz="1800" b="1"/>
          </a:p>
        </p:txBody>
      </p:sp>
      <p:sp>
        <p:nvSpPr>
          <p:cNvPr id="299014" name="AutoShape 6"/>
          <p:cNvSpPr>
            <a:spLocks noChangeArrowheads="1"/>
          </p:cNvSpPr>
          <p:nvPr/>
        </p:nvSpPr>
        <p:spPr bwMode="auto">
          <a:xfrm>
            <a:off x="3563938" y="2636838"/>
            <a:ext cx="2808287" cy="1295400"/>
          </a:xfrm>
          <a:prstGeom prst="rightArrowCallout">
            <a:avLst>
              <a:gd name="adj1" fmla="val 25000"/>
              <a:gd name="adj2" fmla="val 25000"/>
              <a:gd name="adj3" fmla="val 36132"/>
              <a:gd name="adj4" fmla="val 66667"/>
            </a:avLst>
          </a:prstGeom>
          <a:solidFill>
            <a:srgbClr val="FFFF00">
              <a:alpha val="50195"/>
            </a:srgbClr>
          </a:solidFill>
          <a:ln w="9525">
            <a:solidFill>
              <a:schemeClr val="tx1"/>
            </a:solidFill>
            <a:miter lim="800000"/>
            <a:headEnd/>
            <a:tailEnd/>
          </a:ln>
        </p:spPr>
        <p:txBody>
          <a:bodyPr wrap="none" anchor="ct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ctr" eaLnBrk="1" hangingPunct="1">
              <a:spcBef>
                <a:spcPct val="0"/>
              </a:spcBef>
              <a:buClrTx/>
              <a:buFontTx/>
              <a:buNone/>
            </a:pPr>
            <a:endParaRPr lang="en-GB" altLang="en-US" sz="1800" b="1"/>
          </a:p>
          <a:p>
            <a:pPr algn="ctr" eaLnBrk="1" hangingPunct="1">
              <a:spcBef>
                <a:spcPct val="0"/>
              </a:spcBef>
              <a:buClrTx/>
              <a:buFontTx/>
              <a:buNone/>
            </a:pPr>
            <a:r>
              <a:rPr lang="en-GB" altLang="en-US" sz="1800" b="1"/>
              <a:t>PROCESS</a:t>
            </a:r>
          </a:p>
          <a:p>
            <a:pPr algn="ctr" eaLnBrk="1" hangingPunct="1">
              <a:spcBef>
                <a:spcPct val="0"/>
              </a:spcBef>
              <a:buClrTx/>
              <a:buFontTx/>
              <a:buNone/>
            </a:pPr>
            <a:endParaRPr lang="en-GB" altLang="en-US" sz="1600" b="1"/>
          </a:p>
          <a:p>
            <a:pPr algn="ctr" eaLnBrk="1" hangingPunct="1">
              <a:spcBef>
                <a:spcPct val="0"/>
              </a:spcBef>
              <a:buClrTx/>
              <a:buFontTx/>
              <a:buNone/>
            </a:pPr>
            <a:r>
              <a:rPr lang="en-GB" altLang="en-US" sz="1800"/>
              <a:t>CAM</a:t>
            </a:r>
          </a:p>
          <a:p>
            <a:pPr algn="ctr" eaLnBrk="1" hangingPunct="1">
              <a:spcBef>
                <a:spcPct val="0"/>
              </a:spcBef>
              <a:buClrTx/>
              <a:buFontTx/>
              <a:buNone/>
            </a:pPr>
            <a:r>
              <a:rPr lang="en-GB" altLang="en-US" sz="1800"/>
              <a:t>machine</a:t>
            </a:r>
          </a:p>
          <a:p>
            <a:pPr algn="ctr" eaLnBrk="1" hangingPunct="1">
              <a:spcBef>
                <a:spcPct val="0"/>
              </a:spcBef>
              <a:buClrTx/>
              <a:buFontTx/>
              <a:buNone/>
            </a:pPr>
            <a:endParaRPr lang="en-US" altLang="en-US" sz="1800" b="1"/>
          </a:p>
        </p:txBody>
      </p:sp>
      <p:sp>
        <p:nvSpPr>
          <p:cNvPr id="299015" name="Rectangle 7"/>
          <p:cNvSpPr>
            <a:spLocks noChangeArrowheads="1"/>
          </p:cNvSpPr>
          <p:nvPr/>
        </p:nvSpPr>
        <p:spPr bwMode="auto">
          <a:xfrm>
            <a:off x="6443663" y="2636838"/>
            <a:ext cx="2016125" cy="1295400"/>
          </a:xfrm>
          <a:prstGeom prst="rect">
            <a:avLst/>
          </a:prstGeom>
          <a:solidFill>
            <a:srgbClr val="0066FF">
              <a:alpha val="50195"/>
            </a:srgbClr>
          </a:solidFill>
          <a:ln w="9525">
            <a:solidFill>
              <a:schemeClr val="tx1"/>
            </a:solidFill>
            <a:miter lim="800000"/>
            <a:headEnd/>
            <a:tailEnd/>
          </a:ln>
        </p:spPr>
        <p:txBody>
          <a:bodyPr wrap="none" anchor="ct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ctr" eaLnBrk="1" hangingPunct="1">
              <a:spcBef>
                <a:spcPct val="0"/>
              </a:spcBef>
              <a:buClrTx/>
              <a:buFontTx/>
              <a:buNone/>
            </a:pPr>
            <a:r>
              <a:rPr lang="en-GB" altLang="en-US" sz="1800" b="1"/>
              <a:t>OUTPUT</a:t>
            </a:r>
          </a:p>
          <a:p>
            <a:pPr algn="ctr" eaLnBrk="1" hangingPunct="1">
              <a:spcBef>
                <a:spcPct val="0"/>
              </a:spcBef>
              <a:buClrTx/>
              <a:buFontTx/>
              <a:buNone/>
            </a:pPr>
            <a:endParaRPr lang="en-GB" altLang="en-US" sz="1800" b="1"/>
          </a:p>
          <a:p>
            <a:pPr algn="ctr" eaLnBrk="1" hangingPunct="1">
              <a:spcBef>
                <a:spcPct val="0"/>
              </a:spcBef>
              <a:buClrTx/>
              <a:buFontTx/>
              <a:buNone/>
            </a:pPr>
            <a:r>
              <a:rPr lang="en-GB" altLang="en-US" sz="1800"/>
              <a:t>Product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299013"/>
                                        </p:tgtEl>
                                        <p:attrNameLst>
                                          <p:attrName>style.visibility</p:attrName>
                                        </p:attrNameLst>
                                      </p:cBhvr>
                                      <p:to>
                                        <p:strVal val="visible"/>
                                      </p:to>
                                    </p:set>
                                    <p:anim calcmode="lin" valueType="num">
                                      <p:cBhvr>
                                        <p:cTn id="7" dur="1000" fill="hold"/>
                                        <p:tgtEl>
                                          <p:spTgt spid="299013"/>
                                        </p:tgtEl>
                                        <p:attrNameLst>
                                          <p:attrName>ppt_w</p:attrName>
                                        </p:attrNameLst>
                                      </p:cBhvr>
                                      <p:tavLst>
                                        <p:tav tm="0">
                                          <p:val>
                                            <p:strVal val="#ppt_w*0.70"/>
                                          </p:val>
                                        </p:tav>
                                        <p:tav tm="100000">
                                          <p:val>
                                            <p:strVal val="#ppt_w"/>
                                          </p:val>
                                        </p:tav>
                                      </p:tavLst>
                                    </p:anim>
                                    <p:anim calcmode="lin" valueType="num">
                                      <p:cBhvr>
                                        <p:cTn id="8" dur="1000" fill="hold"/>
                                        <p:tgtEl>
                                          <p:spTgt spid="299013"/>
                                        </p:tgtEl>
                                        <p:attrNameLst>
                                          <p:attrName>ppt_h</p:attrName>
                                        </p:attrNameLst>
                                      </p:cBhvr>
                                      <p:tavLst>
                                        <p:tav tm="0">
                                          <p:val>
                                            <p:strVal val="#ppt_h"/>
                                          </p:val>
                                        </p:tav>
                                        <p:tav tm="100000">
                                          <p:val>
                                            <p:strVal val="#ppt_h"/>
                                          </p:val>
                                        </p:tav>
                                      </p:tavLst>
                                    </p:anim>
                                    <p:animEffect transition="in" filter="fade">
                                      <p:cBhvr>
                                        <p:cTn id="9" dur="1000"/>
                                        <p:tgtEl>
                                          <p:spTgt spid="299013"/>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299014"/>
                                        </p:tgtEl>
                                        <p:attrNameLst>
                                          <p:attrName>style.visibility</p:attrName>
                                        </p:attrNameLst>
                                      </p:cBhvr>
                                      <p:to>
                                        <p:strVal val="visible"/>
                                      </p:to>
                                    </p:set>
                                    <p:anim calcmode="lin" valueType="num">
                                      <p:cBhvr>
                                        <p:cTn id="14" dur="1000" fill="hold"/>
                                        <p:tgtEl>
                                          <p:spTgt spid="299014"/>
                                        </p:tgtEl>
                                        <p:attrNameLst>
                                          <p:attrName>ppt_w</p:attrName>
                                        </p:attrNameLst>
                                      </p:cBhvr>
                                      <p:tavLst>
                                        <p:tav tm="0">
                                          <p:val>
                                            <p:strVal val="#ppt_w*0.70"/>
                                          </p:val>
                                        </p:tav>
                                        <p:tav tm="100000">
                                          <p:val>
                                            <p:strVal val="#ppt_w"/>
                                          </p:val>
                                        </p:tav>
                                      </p:tavLst>
                                    </p:anim>
                                    <p:anim calcmode="lin" valueType="num">
                                      <p:cBhvr>
                                        <p:cTn id="15" dur="1000" fill="hold"/>
                                        <p:tgtEl>
                                          <p:spTgt spid="299014"/>
                                        </p:tgtEl>
                                        <p:attrNameLst>
                                          <p:attrName>ppt_h</p:attrName>
                                        </p:attrNameLst>
                                      </p:cBhvr>
                                      <p:tavLst>
                                        <p:tav tm="0">
                                          <p:val>
                                            <p:strVal val="#ppt_h"/>
                                          </p:val>
                                        </p:tav>
                                        <p:tav tm="100000">
                                          <p:val>
                                            <p:strVal val="#ppt_h"/>
                                          </p:val>
                                        </p:tav>
                                      </p:tavLst>
                                    </p:anim>
                                    <p:animEffect transition="in" filter="fade">
                                      <p:cBhvr>
                                        <p:cTn id="16" dur="1000"/>
                                        <p:tgtEl>
                                          <p:spTgt spid="299014"/>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55" presetClass="entr" presetSubtype="0" fill="hold" grpId="0" nodeType="clickEffect">
                                  <p:stCondLst>
                                    <p:cond delay="0"/>
                                  </p:stCondLst>
                                  <p:childTnLst>
                                    <p:set>
                                      <p:cBhvr>
                                        <p:cTn id="20" dur="1" fill="hold">
                                          <p:stCondLst>
                                            <p:cond delay="0"/>
                                          </p:stCondLst>
                                        </p:cTn>
                                        <p:tgtEl>
                                          <p:spTgt spid="299015"/>
                                        </p:tgtEl>
                                        <p:attrNameLst>
                                          <p:attrName>style.visibility</p:attrName>
                                        </p:attrNameLst>
                                      </p:cBhvr>
                                      <p:to>
                                        <p:strVal val="visible"/>
                                      </p:to>
                                    </p:set>
                                    <p:anim calcmode="lin" valueType="num">
                                      <p:cBhvr>
                                        <p:cTn id="21" dur="1000" fill="hold"/>
                                        <p:tgtEl>
                                          <p:spTgt spid="299015"/>
                                        </p:tgtEl>
                                        <p:attrNameLst>
                                          <p:attrName>ppt_w</p:attrName>
                                        </p:attrNameLst>
                                      </p:cBhvr>
                                      <p:tavLst>
                                        <p:tav tm="0">
                                          <p:val>
                                            <p:strVal val="#ppt_w*0.70"/>
                                          </p:val>
                                        </p:tav>
                                        <p:tav tm="100000">
                                          <p:val>
                                            <p:strVal val="#ppt_w"/>
                                          </p:val>
                                        </p:tav>
                                      </p:tavLst>
                                    </p:anim>
                                    <p:anim calcmode="lin" valueType="num">
                                      <p:cBhvr>
                                        <p:cTn id="22" dur="1000" fill="hold"/>
                                        <p:tgtEl>
                                          <p:spTgt spid="299015"/>
                                        </p:tgtEl>
                                        <p:attrNameLst>
                                          <p:attrName>ppt_h</p:attrName>
                                        </p:attrNameLst>
                                      </p:cBhvr>
                                      <p:tavLst>
                                        <p:tav tm="0">
                                          <p:val>
                                            <p:strVal val="#ppt_h"/>
                                          </p:val>
                                        </p:tav>
                                        <p:tav tm="100000">
                                          <p:val>
                                            <p:strVal val="#ppt_h"/>
                                          </p:val>
                                        </p:tav>
                                      </p:tavLst>
                                    </p:anim>
                                    <p:animEffect transition="in" filter="fade">
                                      <p:cBhvr>
                                        <p:cTn id="23" dur="1000"/>
                                        <p:tgtEl>
                                          <p:spTgt spid="2990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9013" grpId="0" animBg="1"/>
      <p:bldP spid="299014" grpId="0" animBg="1"/>
      <p:bldP spid="299015"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 </a:t>
            </a:r>
          </a:p>
        </p:txBody>
      </p:sp>
      <p:sp>
        <p:nvSpPr>
          <p:cNvPr id="31747" name="Rectangle 5"/>
          <p:cNvSpPr>
            <a:spLocks noGrp="1" noChangeArrowheads="1"/>
          </p:cNvSpPr>
          <p:nvPr>
            <p:ph type="title" idx="4294967295"/>
          </p:nvPr>
        </p:nvSpPr>
        <p:spPr/>
        <p:txBody>
          <a:bodyPr/>
          <a:lstStyle/>
          <a:p>
            <a:pPr eaLnBrk="1" hangingPunct="1"/>
            <a:r>
              <a:rPr lang="en-GB" altLang="en-US" smtClean="0"/>
              <a:t>Selective laser sintering (1)</a:t>
            </a:r>
            <a:endParaRPr lang="en-US" altLang="en-US" smtClean="0"/>
          </a:p>
        </p:txBody>
      </p:sp>
      <p:sp>
        <p:nvSpPr>
          <p:cNvPr id="283652" name="Rectangle 3"/>
          <p:cNvSpPr>
            <a:spLocks noGrp="1" noChangeArrowheads="1"/>
          </p:cNvSpPr>
          <p:nvPr>
            <p:ph type="body" sz="half" idx="4294967295"/>
          </p:nvPr>
        </p:nvSpPr>
        <p:spPr>
          <a:xfrm>
            <a:off x="468313" y="1989138"/>
            <a:ext cx="3311525" cy="3816350"/>
          </a:xfrm>
        </p:spPr>
        <p:txBody>
          <a:bodyPr/>
          <a:lstStyle/>
          <a:p>
            <a:pPr marL="355600" indent="-355600"/>
            <a:r>
              <a:rPr lang="en-GB" altLang="zh-CN" sz="2000" smtClean="0">
                <a:ea typeface="宋体" panose="02010600030101010101" pitchFamily="2" charset="-122"/>
              </a:rPr>
              <a:t>Selective laser sintering uses a laser beam to selectively fuse powdered materials, such as nylon, elastomer or metal, into a solid object. </a:t>
            </a:r>
          </a:p>
        </p:txBody>
      </p:sp>
      <p:pic>
        <p:nvPicPr>
          <p:cNvPr id="283661" name="Picture 13" descr="laser-sintering-000085512-4"/>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4211638" y="1916113"/>
            <a:ext cx="4311650" cy="4392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283661"/>
                                        </p:tgtEl>
                                        <p:attrNameLst>
                                          <p:attrName>style.visibility</p:attrName>
                                        </p:attrNameLst>
                                      </p:cBhvr>
                                      <p:to>
                                        <p:strVal val="visible"/>
                                      </p:to>
                                    </p:set>
                                    <p:anim calcmode="lin" valueType="num">
                                      <p:cBhvr>
                                        <p:cTn id="7" dur="1000" fill="hold"/>
                                        <p:tgtEl>
                                          <p:spTgt spid="283661"/>
                                        </p:tgtEl>
                                        <p:attrNameLst>
                                          <p:attrName>ppt_x</p:attrName>
                                        </p:attrNameLst>
                                      </p:cBhvr>
                                      <p:tavLst>
                                        <p:tav tm="0">
                                          <p:val>
                                            <p:strVal val="#ppt_x-.2"/>
                                          </p:val>
                                        </p:tav>
                                        <p:tav tm="100000">
                                          <p:val>
                                            <p:strVal val="#ppt_x"/>
                                          </p:val>
                                        </p:tav>
                                      </p:tavLst>
                                    </p:anim>
                                    <p:anim calcmode="lin" valueType="num">
                                      <p:cBhvr>
                                        <p:cTn id="8" dur="1000" fill="hold"/>
                                        <p:tgtEl>
                                          <p:spTgt spid="283661"/>
                                        </p:tgtEl>
                                        <p:attrNameLst>
                                          <p:attrName>ppt_y</p:attrName>
                                        </p:attrNameLst>
                                      </p:cBhvr>
                                      <p:tavLst>
                                        <p:tav tm="0">
                                          <p:val>
                                            <p:strVal val="#ppt_y"/>
                                          </p:val>
                                        </p:tav>
                                        <p:tav tm="100000">
                                          <p:val>
                                            <p:strVal val="#ppt_y"/>
                                          </p:val>
                                        </p:tav>
                                      </p:tavLst>
                                    </p:anim>
                                    <p:animEffect transition="in" filter="wipe(right)" prLst="gradientSize: 0.1">
                                      <p:cBhvr>
                                        <p:cTn id="9" dur="1000"/>
                                        <p:tgtEl>
                                          <p:spTgt spid="283661"/>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283652">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3652"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r>
              <a:rPr lang="en-GB" altLang="en-US" smtClean="0"/>
              <a:t>Selective laser sintering (2)</a:t>
            </a:r>
            <a:endParaRPr lang="en-US" altLang="en-US" smtClean="0"/>
          </a:p>
        </p:txBody>
      </p:sp>
      <p:sp>
        <p:nvSpPr>
          <p:cNvPr id="334851" name="Rectangle 3"/>
          <p:cNvSpPr>
            <a:spLocks noGrp="1" noChangeArrowheads="1"/>
          </p:cNvSpPr>
          <p:nvPr>
            <p:ph type="body" idx="1"/>
          </p:nvPr>
        </p:nvSpPr>
        <p:spPr/>
        <p:txBody>
          <a:bodyPr/>
          <a:lstStyle/>
          <a:p>
            <a:r>
              <a:rPr lang="en-GB" altLang="zh-CN" sz="2000" smtClean="0">
                <a:ea typeface="宋体" panose="02010600030101010101" pitchFamily="2" charset="-122"/>
              </a:rPr>
              <a:t>Parts are built up on a platform that sits just below the surface in a bin of the heat-fusible powder.</a:t>
            </a:r>
          </a:p>
          <a:p>
            <a:r>
              <a:rPr lang="en-GB" altLang="zh-CN" sz="2000" smtClean="0">
                <a:ea typeface="宋体" panose="02010600030101010101" pitchFamily="2" charset="-122"/>
              </a:rPr>
              <a:t>A laser traces the pattern of the first layer, sintering it together.</a:t>
            </a:r>
          </a:p>
          <a:p>
            <a:r>
              <a:rPr lang="en-GB" altLang="zh-CN" sz="2000" smtClean="0">
                <a:ea typeface="宋体" panose="02010600030101010101" pitchFamily="2" charset="-122"/>
              </a:rPr>
              <a:t>The platform is lowered by the height of the next layer and powder is reapplied.</a:t>
            </a:r>
          </a:p>
          <a:p>
            <a:r>
              <a:rPr lang="en-GB" altLang="zh-CN" sz="2000" smtClean="0">
                <a:ea typeface="宋体" panose="02010600030101010101" pitchFamily="2" charset="-122"/>
              </a:rPr>
              <a:t>This process continues until the part is complete. </a:t>
            </a:r>
          </a:p>
          <a:p>
            <a:r>
              <a:rPr lang="en-GB" altLang="zh-CN" sz="2000" smtClean="0">
                <a:ea typeface="宋体" panose="02010600030101010101" pitchFamily="2" charset="-122"/>
              </a:rPr>
              <a:t>Excess powder in each layer helps to support the part during the build.</a:t>
            </a:r>
            <a:endParaRPr lang="en-US" altLang="en-US" sz="2000" smtClean="0"/>
          </a:p>
        </p:txBody>
      </p:sp>
      <p:sp>
        <p:nvSpPr>
          <p:cNvPr id="32772"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3485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34851">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34851">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34851">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3485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4851"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r>
              <a:rPr lang="en-GB" altLang="en-US" smtClean="0"/>
              <a:t>Fused deposit modelling</a:t>
            </a:r>
            <a:endParaRPr lang="en-US" altLang="en-US" smtClean="0"/>
          </a:p>
        </p:txBody>
      </p:sp>
      <p:sp>
        <p:nvSpPr>
          <p:cNvPr id="335875" name="Rectangle 3"/>
          <p:cNvSpPr>
            <a:spLocks noGrp="1" noChangeArrowheads="1"/>
          </p:cNvSpPr>
          <p:nvPr>
            <p:ph type="body" idx="1"/>
          </p:nvPr>
        </p:nvSpPr>
        <p:spPr/>
        <p:txBody>
          <a:bodyPr/>
          <a:lstStyle/>
          <a:p>
            <a:r>
              <a:rPr lang="en-GB" altLang="zh-CN" sz="2000" smtClean="0">
                <a:ea typeface="宋体" panose="02010600030101010101" pitchFamily="2" charset="-122"/>
              </a:rPr>
              <a:t>Fused deposit modelling uses filaments of heated thermoplastic extruded from a tip that moves in the x-y plane to build the prototype.</a:t>
            </a:r>
          </a:p>
          <a:p>
            <a:r>
              <a:rPr lang="en-GB" altLang="zh-CN" sz="2000" smtClean="0">
                <a:ea typeface="宋体" panose="02010600030101010101" pitchFamily="2" charset="-122"/>
              </a:rPr>
              <a:t>Rather like a baker decorating a cake, the controlled extrusion head deposits very thin beads of material onto the build platform to form the first layer.</a:t>
            </a:r>
          </a:p>
          <a:p>
            <a:r>
              <a:rPr lang="en-GB" altLang="zh-CN" sz="2000" smtClean="0">
                <a:ea typeface="宋体" panose="02010600030101010101" pitchFamily="2" charset="-122"/>
              </a:rPr>
              <a:t>The platform is maintained at a lower temperature, so that the thermoplastic quickly hardens. After the platform lowers, the extrusion head deposits a second layer upon the first. </a:t>
            </a:r>
          </a:p>
          <a:p>
            <a:r>
              <a:rPr lang="en-GB" altLang="zh-CN" sz="2000" smtClean="0">
                <a:ea typeface="宋体" panose="02010600030101010101" pitchFamily="2" charset="-122"/>
              </a:rPr>
              <a:t>Supports are built along the way, fastened to the part either with a second, weaker material or with perforated junctions so that they can be easily removed.</a:t>
            </a:r>
            <a:endParaRPr lang="en-US" altLang="en-US" sz="2000" smtClean="0"/>
          </a:p>
        </p:txBody>
      </p:sp>
      <p:sp>
        <p:nvSpPr>
          <p:cNvPr id="33796"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3587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35875">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35875">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3587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5875"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r>
              <a:rPr lang="en-GB" altLang="en-US" smtClean="0"/>
              <a:t>Solid ground curing (1)</a:t>
            </a:r>
            <a:endParaRPr lang="en-US" altLang="en-US" smtClean="0"/>
          </a:p>
        </p:txBody>
      </p:sp>
      <p:sp>
        <p:nvSpPr>
          <p:cNvPr id="336899" name="Rectangle 3"/>
          <p:cNvSpPr>
            <a:spLocks noGrp="1" noChangeArrowheads="1"/>
          </p:cNvSpPr>
          <p:nvPr>
            <p:ph type="body" idx="1"/>
          </p:nvPr>
        </p:nvSpPr>
        <p:spPr/>
        <p:txBody>
          <a:bodyPr/>
          <a:lstStyle/>
          <a:p>
            <a:r>
              <a:rPr lang="en-GB" altLang="zh-CN" sz="2000" smtClean="0">
                <a:ea typeface="宋体" panose="02010600030101010101" pitchFamily="2" charset="-122"/>
              </a:rPr>
              <a:t>Solid ground curing is rather like stereolithography: both processes use ultraviolet light to selectively harden photosensitive polymers.</a:t>
            </a:r>
          </a:p>
          <a:p>
            <a:r>
              <a:rPr lang="en-GB" altLang="zh-CN" sz="2000" smtClean="0">
                <a:ea typeface="宋体" panose="02010600030101010101" pitchFamily="2" charset="-122"/>
              </a:rPr>
              <a:t>First, photosensitive resin is sprayed on the build platform. </a:t>
            </a:r>
          </a:p>
          <a:p>
            <a:r>
              <a:rPr lang="en-GB" altLang="zh-CN" sz="2000" smtClean="0">
                <a:ea typeface="宋体" panose="02010600030101010101" pitchFamily="2" charset="-122"/>
              </a:rPr>
              <a:t>Next, the machine prints a mask of the layer to be built on a glass plate above the build platform, using an electrostatic process similar to that used in photocopiers. </a:t>
            </a:r>
          </a:p>
          <a:p>
            <a:r>
              <a:rPr lang="en-GB" altLang="zh-CN" sz="2000" smtClean="0">
                <a:ea typeface="宋体" panose="02010600030101010101" pitchFamily="2" charset="-122"/>
              </a:rPr>
              <a:t>The mask is then exposed to UV light, which passes only through the transparent portions of the mask to selectively harden the shape of the current layer.</a:t>
            </a:r>
            <a:endParaRPr lang="en-US" altLang="en-US" sz="2000" smtClean="0">
              <a:ea typeface="宋体" panose="02010600030101010101" pitchFamily="2" charset="-122"/>
            </a:endParaRPr>
          </a:p>
        </p:txBody>
      </p:sp>
      <p:sp>
        <p:nvSpPr>
          <p:cNvPr id="34820"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3689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36899">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36899">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3689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6899"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 </a:t>
            </a:r>
          </a:p>
        </p:txBody>
      </p:sp>
      <p:sp>
        <p:nvSpPr>
          <p:cNvPr id="35843" name="Rectangle 5"/>
          <p:cNvSpPr>
            <a:spLocks noGrp="1" noChangeArrowheads="1"/>
          </p:cNvSpPr>
          <p:nvPr>
            <p:ph type="title" idx="4294967295"/>
          </p:nvPr>
        </p:nvSpPr>
        <p:spPr/>
        <p:txBody>
          <a:bodyPr/>
          <a:lstStyle/>
          <a:p>
            <a:pPr eaLnBrk="1" hangingPunct="1"/>
            <a:r>
              <a:rPr lang="en-GB" altLang="en-US" smtClean="0"/>
              <a:t>Solid ground curing (2)</a:t>
            </a:r>
            <a:endParaRPr lang="en-US" altLang="en-US" smtClean="0"/>
          </a:p>
        </p:txBody>
      </p:sp>
      <p:sp>
        <p:nvSpPr>
          <p:cNvPr id="285700" name="Rectangle 3"/>
          <p:cNvSpPr>
            <a:spLocks noGrp="1" noChangeArrowheads="1"/>
          </p:cNvSpPr>
          <p:nvPr>
            <p:ph type="body" sz="half" idx="4294967295"/>
          </p:nvPr>
        </p:nvSpPr>
        <p:spPr>
          <a:xfrm>
            <a:off x="468313" y="1989138"/>
            <a:ext cx="7848600" cy="4032250"/>
          </a:xfrm>
        </p:spPr>
        <p:txBody>
          <a:bodyPr/>
          <a:lstStyle/>
          <a:p>
            <a:pPr marL="355600" indent="-355600"/>
            <a:r>
              <a:rPr lang="en-GB" altLang="zh-CN" sz="2000" smtClean="0">
                <a:ea typeface="宋体" panose="02010600030101010101" pitchFamily="2" charset="-122"/>
              </a:rPr>
              <a:t>After the layer is cured, the machine vacuums up the excess liquid resin and sprays wax in its place to support the model during the build process. </a:t>
            </a:r>
          </a:p>
          <a:p>
            <a:pPr marL="355600" indent="-355600"/>
            <a:r>
              <a:rPr lang="en-GB" altLang="zh-CN" sz="2000" smtClean="0">
                <a:ea typeface="宋体" panose="02010600030101010101" pitchFamily="2" charset="-122"/>
              </a:rPr>
              <a:t>The top surface is milled flat, and then the process is repeated to build the next layer. </a:t>
            </a:r>
          </a:p>
          <a:p>
            <a:pPr marL="355600" indent="-355600"/>
            <a:r>
              <a:rPr lang="en-GB" altLang="zh-CN" sz="2000" smtClean="0">
                <a:ea typeface="宋体" panose="02010600030101010101" pitchFamily="2" charset="-122"/>
              </a:rPr>
              <a:t>When the part is complete, it has to be de-waxed by immersing it in a solvent bath. </a:t>
            </a:r>
          </a:p>
          <a:p>
            <a:pPr marL="355600" indent="-355600"/>
            <a:r>
              <a:rPr lang="en-GB" altLang="zh-CN" sz="2000" smtClean="0">
                <a:ea typeface="宋体" panose="02010600030101010101" pitchFamily="2" charset="-122"/>
              </a:rPr>
              <a:t>Solid ground curing machines are quite big, and can produce large prototypes.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85700">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85700">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85700">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85700">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5700"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 </a:t>
            </a:r>
          </a:p>
        </p:txBody>
      </p:sp>
      <p:sp>
        <p:nvSpPr>
          <p:cNvPr id="36867" name="Rectangle 5"/>
          <p:cNvSpPr>
            <a:spLocks noGrp="1" noChangeArrowheads="1"/>
          </p:cNvSpPr>
          <p:nvPr>
            <p:ph type="title" idx="4294967295"/>
          </p:nvPr>
        </p:nvSpPr>
        <p:spPr/>
        <p:txBody>
          <a:bodyPr/>
          <a:lstStyle/>
          <a:p>
            <a:pPr eaLnBrk="1" hangingPunct="1"/>
            <a:r>
              <a:rPr lang="en-GB" altLang="en-US" smtClean="0"/>
              <a:t>3D inkjet printing (1)</a:t>
            </a:r>
            <a:endParaRPr lang="en-US" altLang="en-US" smtClean="0"/>
          </a:p>
        </p:txBody>
      </p:sp>
      <p:sp>
        <p:nvSpPr>
          <p:cNvPr id="286724" name="Rectangle 3"/>
          <p:cNvSpPr>
            <a:spLocks noGrp="1" noChangeArrowheads="1"/>
          </p:cNvSpPr>
          <p:nvPr>
            <p:ph type="body" sz="half" idx="4294967295"/>
          </p:nvPr>
        </p:nvSpPr>
        <p:spPr>
          <a:xfrm>
            <a:off x="468313" y="1989138"/>
            <a:ext cx="3671887" cy="4608512"/>
          </a:xfrm>
        </p:spPr>
        <p:txBody>
          <a:bodyPr/>
          <a:lstStyle/>
          <a:p>
            <a:pPr marL="355600" indent="-355600"/>
            <a:r>
              <a:rPr lang="en-GB" altLang="zh-CN" sz="2000" smtClean="0">
                <a:ea typeface="宋体" panose="02010600030101010101" pitchFamily="2" charset="-122"/>
              </a:rPr>
              <a:t>3D inkjet printing uses</a:t>
            </a:r>
            <a:r>
              <a:rPr lang="en-GB" altLang="zh-CN" sz="2000" b="1" smtClean="0">
                <a:ea typeface="宋体" panose="02010600030101010101" pitchFamily="2" charset="-122"/>
              </a:rPr>
              <a:t> </a:t>
            </a:r>
            <a:r>
              <a:rPr lang="en-GB" altLang="zh-CN" sz="2000" smtClean="0">
                <a:ea typeface="宋体" panose="02010600030101010101" pitchFamily="2" charset="-122"/>
              </a:rPr>
              <a:t>machines that employ inkjet technology to produce 3D prototypes.</a:t>
            </a:r>
          </a:p>
          <a:p>
            <a:pPr marL="355600" indent="-355600"/>
            <a:r>
              <a:rPr lang="en-GB" altLang="zh-CN" sz="2000" smtClean="0">
                <a:ea typeface="宋体" panose="02010600030101010101" pitchFamily="2" charset="-122"/>
              </a:rPr>
              <a:t>It is very fast, and produces parts with a slightly grainy surface.</a:t>
            </a:r>
          </a:p>
          <a:p>
            <a:pPr marL="355600" indent="-355600"/>
            <a:r>
              <a:rPr lang="en-GB" altLang="zh-CN" sz="2000" smtClean="0">
                <a:ea typeface="宋体" panose="02010600030101010101" pitchFamily="2" charset="-122"/>
              </a:rPr>
              <a:t>Prototypes are built up on a platform situated in a bin full of powder material.</a:t>
            </a:r>
          </a:p>
          <a:p>
            <a:pPr marL="355600" indent="-355600">
              <a:buFontTx/>
              <a:buNone/>
            </a:pPr>
            <a:endParaRPr lang="en-GB" altLang="zh-CN" sz="2000" smtClean="0">
              <a:ea typeface="宋体" panose="02010600030101010101" pitchFamily="2" charset="-122"/>
            </a:endParaRPr>
          </a:p>
        </p:txBody>
      </p:sp>
      <p:pic>
        <p:nvPicPr>
          <p:cNvPr id="286731" name="Picture 11" descr="3d printing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4716463" y="1989138"/>
            <a:ext cx="3771900" cy="3816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286731"/>
                                        </p:tgtEl>
                                        <p:attrNameLst>
                                          <p:attrName>style.visibility</p:attrName>
                                        </p:attrNameLst>
                                      </p:cBhvr>
                                      <p:to>
                                        <p:strVal val="visible"/>
                                      </p:to>
                                    </p:set>
                                    <p:anim calcmode="lin" valueType="num">
                                      <p:cBhvr>
                                        <p:cTn id="7" dur="1000" fill="hold"/>
                                        <p:tgtEl>
                                          <p:spTgt spid="286731"/>
                                        </p:tgtEl>
                                        <p:attrNameLst>
                                          <p:attrName>ppt_x</p:attrName>
                                        </p:attrNameLst>
                                      </p:cBhvr>
                                      <p:tavLst>
                                        <p:tav tm="0">
                                          <p:val>
                                            <p:strVal val="#ppt_x-.2"/>
                                          </p:val>
                                        </p:tav>
                                        <p:tav tm="100000">
                                          <p:val>
                                            <p:strVal val="#ppt_x"/>
                                          </p:val>
                                        </p:tav>
                                      </p:tavLst>
                                    </p:anim>
                                    <p:anim calcmode="lin" valueType="num">
                                      <p:cBhvr>
                                        <p:cTn id="8" dur="1000" fill="hold"/>
                                        <p:tgtEl>
                                          <p:spTgt spid="286731"/>
                                        </p:tgtEl>
                                        <p:attrNameLst>
                                          <p:attrName>ppt_y</p:attrName>
                                        </p:attrNameLst>
                                      </p:cBhvr>
                                      <p:tavLst>
                                        <p:tav tm="0">
                                          <p:val>
                                            <p:strVal val="#ppt_y"/>
                                          </p:val>
                                        </p:tav>
                                        <p:tav tm="100000">
                                          <p:val>
                                            <p:strVal val="#ppt_y"/>
                                          </p:val>
                                        </p:tav>
                                      </p:tavLst>
                                    </p:anim>
                                    <p:animEffect transition="in" filter="wipe(right)" prLst="gradientSize: 0.1">
                                      <p:cBhvr>
                                        <p:cTn id="9" dur="1000"/>
                                        <p:tgtEl>
                                          <p:spTgt spid="286731"/>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286724">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286724">
                                            <p:txEl>
                                              <p:pRg st="1" end="1"/>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28672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24"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 </a:t>
            </a:r>
          </a:p>
        </p:txBody>
      </p:sp>
      <p:sp>
        <p:nvSpPr>
          <p:cNvPr id="37891" name="Rectangle 5"/>
          <p:cNvSpPr>
            <a:spLocks noGrp="1" noChangeArrowheads="1"/>
          </p:cNvSpPr>
          <p:nvPr>
            <p:ph type="title" idx="4294967295"/>
          </p:nvPr>
        </p:nvSpPr>
        <p:spPr/>
        <p:txBody>
          <a:bodyPr/>
          <a:lstStyle/>
          <a:p>
            <a:pPr eaLnBrk="1" hangingPunct="1"/>
            <a:r>
              <a:rPr lang="en-GB" altLang="en-US" smtClean="0"/>
              <a:t>3D inkjet printing (2)</a:t>
            </a:r>
            <a:endParaRPr lang="en-US" altLang="en-US" smtClean="0"/>
          </a:p>
        </p:txBody>
      </p:sp>
      <p:sp>
        <p:nvSpPr>
          <p:cNvPr id="314372" name="Rectangle 3"/>
          <p:cNvSpPr>
            <a:spLocks noGrp="1" noChangeArrowheads="1"/>
          </p:cNvSpPr>
          <p:nvPr>
            <p:ph type="body" sz="half" idx="4294967295"/>
          </p:nvPr>
        </p:nvSpPr>
        <p:spPr>
          <a:xfrm>
            <a:off x="468313" y="1989138"/>
            <a:ext cx="7848600" cy="3887787"/>
          </a:xfrm>
        </p:spPr>
        <p:txBody>
          <a:bodyPr/>
          <a:lstStyle/>
          <a:p>
            <a:pPr marL="355600" indent="-355600"/>
            <a:r>
              <a:rPr lang="en-GB" altLang="zh-CN" sz="2000" smtClean="0">
                <a:ea typeface="宋体" panose="02010600030101010101" pitchFamily="2" charset="-122"/>
              </a:rPr>
              <a:t>An inkjet printing head selectively deposits or ‘prints’ a binder fluid to fuse the powder together in the desired areas.</a:t>
            </a:r>
          </a:p>
          <a:p>
            <a:pPr marL="355600" indent="-355600"/>
            <a:r>
              <a:rPr lang="en-GB" altLang="zh-CN" sz="2000" smtClean="0">
                <a:ea typeface="宋体" panose="02010600030101010101" pitchFamily="2" charset="-122"/>
              </a:rPr>
              <a:t>Unbound powder remains to support the part. </a:t>
            </a:r>
          </a:p>
          <a:p>
            <a:pPr marL="355600" indent="-355600"/>
            <a:r>
              <a:rPr lang="en-GB" altLang="zh-CN" sz="2000" smtClean="0">
                <a:ea typeface="宋体" panose="02010600030101010101" pitchFamily="2" charset="-122"/>
              </a:rPr>
              <a:t>The platform is then lowered, more powder is added and levelled, and the process is repeated.</a:t>
            </a:r>
          </a:p>
          <a:p>
            <a:pPr marL="355600" indent="-355600"/>
            <a:r>
              <a:rPr lang="en-GB" altLang="zh-CN" sz="2000" smtClean="0">
                <a:ea typeface="宋体" panose="02010600030101010101" pitchFamily="2" charset="-122"/>
              </a:rPr>
              <a:t>When finished, the completed part is removed from the unbound powder, and excess powder is blown off.</a:t>
            </a:r>
          </a:p>
          <a:p>
            <a:pPr marL="355600" indent="-355600"/>
            <a:r>
              <a:rPr lang="en-GB" altLang="zh-CN" sz="2000" smtClean="0">
                <a:ea typeface="宋体" panose="02010600030101010101" pitchFamily="2" charset="-122"/>
              </a:rPr>
              <a:t>The finished prototype can be sealed to improve durability and surface finish.</a:t>
            </a:r>
          </a:p>
          <a:p>
            <a:pPr marL="355600" indent="-355600"/>
            <a:r>
              <a:rPr lang="en-GB" altLang="zh-CN" sz="2000" smtClean="0">
                <a:ea typeface="宋体" panose="02010600030101010101" pitchFamily="2" charset="-122"/>
              </a:rPr>
              <a:t>Typical layer thicknesses are around 0.1mm.</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14372">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14372">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14372">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14372">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14372">
                                            <p:txEl>
                                              <p:pRg st="4" end="4"/>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1437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4372"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r>
              <a:rPr lang="en-GB" altLang="en-US" sz="2800" smtClean="0"/>
              <a:t>Rapid prototyping: advantages and disadvantages (1)</a:t>
            </a:r>
            <a:endParaRPr lang="en-US" altLang="en-US" sz="2800" smtClean="0"/>
          </a:p>
        </p:txBody>
      </p:sp>
      <p:sp>
        <p:nvSpPr>
          <p:cNvPr id="337923" name="Rectangle 3"/>
          <p:cNvSpPr>
            <a:spLocks noGrp="1" noChangeArrowheads="1"/>
          </p:cNvSpPr>
          <p:nvPr>
            <p:ph type="body" idx="1"/>
          </p:nvPr>
        </p:nvSpPr>
        <p:spPr>
          <a:xfrm>
            <a:off x="457200" y="2060575"/>
            <a:ext cx="8229600" cy="4065588"/>
          </a:xfrm>
        </p:spPr>
        <p:txBody>
          <a:bodyPr/>
          <a:lstStyle/>
          <a:p>
            <a:r>
              <a:rPr lang="en-US" altLang="zh-CN" sz="2000" smtClean="0">
                <a:ea typeface="宋体" panose="02010600030101010101" pitchFamily="2" charset="-122"/>
              </a:rPr>
              <a:t>Each of the rapid prototyping systems has its advantages and disadvantages.</a:t>
            </a:r>
          </a:p>
          <a:p>
            <a:r>
              <a:rPr lang="en-US" altLang="zh-CN" sz="2000" smtClean="0">
                <a:ea typeface="宋体" panose="02010600030101010101" pitchFamily="2" charset="-122"/>
              </a:rPr>
              <a:t>The main considerations include</a:t>
            </a:r>
          </a:p>
          <a:p>
            <a:pPr>
              <a:buFontTx/>
              <a:buNone/>
            </a:pPr>
            <a:r>
              <a:rPr lang="en-US" altLang="zh-CN" sz="2000" smtClean="0">
                <a:ea typeface="宋体" panose="02010600030101010101" pitchFamily="2" charset="-122"/>
              </a:rPr>
              <a:t>	</a:t>
            </a:r>
            <a:r>
              <a:rPr lang="en-US" altLang="zh-CN" sz="2000" smtClean="0">
                <a:ea typeface="宋体" panose="02010600030101010101" pitchFamily="2" charset="-122"/>
                <a:cs typeface="Arial" panose="020B0604020202020204" pitchFamily="34" charset="0"/>
              </a:rPr>
              <a:t>– </a:t>
            </a:r>
            <a:r>
              <a:rPr lang="en-US" altLang="zh-CN" sz="2000" smtClean="0">
                <a:ea typeface="宋体" panose="02010600030101010101" pitchFamily="2" charset="-122"/>
              </a:rPr>
              <a:t>speed</a:t>
            </a:r>
          </a:p>
          <a:p>
            <a:pPr>
              <a:buFontTx/>
              <a:buNone/>
            </a:pPr>
            <a:r>
              <a:rPr lang="en-US" altLang="zh-CN" sz="2000" smtClean="0">
                <a:ea typeface="宋体" panose="02010600030101010101" pitchFamily="2" charset="-122"/>
              </a:rPr>
              <a:t>	– the cost of the prototype</a:t>
            </a:r>
          </a:p>
          <a:p>
            <a:pPr>
              <a:buFontTx/>
              <a:buNone/>
            </a:pPr>
            <a:r>
              <a:rPr lang="en-US" altLang="zh-CN" sz="2000" smtClean="0">
                <a:ea typeface="宋体" panose="02010600030101010101" pitchFamily="2" charset="-122"/>
              </a:rPr>
              <a:t>	– the initial cost of the rapid prototyping machine</a:t>
            </a:r>
          </a:p>
          <a:p>
            <a:pPr>
              <a:buFontTx/>
              <a:buNone/>
            </a:pPr>
            <a:r>
              <a:rPr lang="en-US" altLang="zh-CN" sz="2000" smtClean="0">
                <a:ea typeface="宋体" panose="02010600030101010101" pitchFamily="2" charset="-122"/>
              </a:rPr>
              <a:t>	– the choice of materials</a:t>
            </a:r>
          </a:p>
          <a:p>
            <a:pPr>
              <a:buFontTx/>
              <a:buNone/>
            </a:pPr>
            <a:r>
              <a:rPr lang="en-US" altLang="zh-CN" sz="2000" smtClean="0">
                <a:ea typeface="宋体" panose="02010600030101010101" pitchFamily="2" charset="-122"/>
              </a:rPr>
              <a:t>	– colour capabilities.</a:t>
            </a:r>
          </a:p>
          <a:p>
            <a:endParaRPr lang="en-US" altLang="en-US" sz="2000" smtClean="0"/>
          </a:p>
        </p:txBody>
      </p:sp>
      <p:sp>
        <p:nvSpPr>
          <p:cNvPr id="38916"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3792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37923">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37923">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37923">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37923">
                                            <p:txEl>
                                              <p:pRg st="4" end="4"/>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37923">
                                            <p:txEl>
                                              <p:pRg st="5" end="5"/>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3792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23" grpId="0"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r>
              <a:rPr lang="en-GB" altLang="en-US" sz="2800" smtClean="0"/>
              <a:t>Rapid prototyping: advantages and disadvantages (2)</a:t>
            </a:r>
            <a:endParaRPr lang="en-US" altLang="en-US" sz="2800" smtClean="0"/>
          </a:p>
        </p:txBody>
      </p:sp>
      <p:sp>
        <p:nvSpPr>
          <p:cNvPr id="338947" name="Rectangle 3"/>
          <p:cNvSpPr>
            <a:spLocks noGrp="1" noChangeArrowheads="1"/>
          </p:cNvSpPr>
          <p:nvPr>
            <p:ph type="body" idx="1"/>
          </p:nvPr>
        </p:nvSpPr>
        <p:spPr>
          <a:xfrm>
            <a:off x="457200" y="2060575"/>
            <a:ext cx="8229600" cy="4065588"/>
          </a:xfrm>
        </p:spPr>
        <p:txBody>
          <a:bodyPr/>
          <a:lstStyle/>
          <a:p>
            <a:r>
              <a:rPr lang="en-US" altLang="zh-CN" sz="2000" smtClean="0">
                <a:ea typeface="宋体" panose="02010600030101010101" pitchFamily="2" charset="-122"/>
              </a:rPr>
              <a:t>In laminated object manufacturing, dimensional accuracy is slightly less than that of stereolithography and selected laser sintering, but no milling step is necessary.</a:t>
            </a:r>
          </a:p>
          <a:p>
            <a:r>
              <a:rPr lang="en-US" altLang="zh-CN" sz="2000" smtClean="0">
                <a:ea typeface="宋体" panose="02010600030101010101" pitchFamily="2" charset="-122"/>
              </a:rPr>
              <a:t>Relatively large parts can be made, because no chemical reaction is necessary.</a:t>
            </a:r>
          </a:p>
          <a:p>
            <a:r>
              <a:rPr lang="en-US" altLang="zh-CN" sz="2000" smtClean="0">
                <a:ea typeface="宋体" panose="02010600030101010101" pitchFamily="2" charset="-122"/>
              </a:rPr>
              <a:t>3D printing is optimized for speed, low cost, and ease of use.</a:t>
            </a:r>
          </a:p>
          <a:p>
            <a:r>
              <a:rPr lang="en-US" altLang="zh-CN" sz="2000" smtClean="0">
                <a:ea typeface="宋体" panose="02010600030101010101" pitchFamily="2" charset="-122"/>
              </a:rPr>
              <a:t>This makes it suitable for visualizing during the conceptual stages of the design process, when dimensional accuracy and mechanical strength of the prototypes are of less importance.</a:t>
            </a:r>
            <a:endParaRPr lang="en-US" altLang="en-US" sz="2000" smtClean="0"/>
          </a:p>
        </p:txBody>
      </p:sp>
      <p:sp>
        <p:nvSpPr>
          <p:cNvPr id="39940"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3894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38947">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38947">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3894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8947" grpId="0"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r>
              <a:rPr lang="en-GB" altLang="en-US" sz="3400" smtClean="0"/>
              <a:t>CAM: advantages and disadvantages</a:t>
            </a:r>
            <a:endParaRPr lang="en-US" altLang="en-US" sz="3400" smtClean="0"/>
          </a:p>
        </p:txBody>
      </p:sp>
      <p:sp>
        <p:nvSpPr>
          <p:cNvPr id="339971" name="Rectangle 3"/>
          <p:cNvSpPr>
            <a:spLocks noGrp="1" noChangeArrowheads="1"/>
          </p:cNvSpPr>
          <p:nvPr>
            <p:ph type="body" idx="1"/>
          </p:nvPr>
        </p:nvSpPr>
        <p:spPr/>
        <p:txBody>
          <a:bodyPr/>
          <a:lstStyle/>
          <a:p>
            <a:pPr eaLnBrk="1" hangingPunct="1"/>
            <a:r>
              <a:rPr lang="en-GB" altLang="en-US" sz="2000" smtClean="0"/>
              <a:t>CAM enables repeat jobs to be quickly downloaded and set up.</a:t>
            </a:r>
          </a:p>
          <a:p>
            <a:pPr eaLnBrk="1" hangingPunct="1"/>
            <a:r>
              <a:rPr lang="en-GB" altLang="en-US" sz="2000" smtClean="0"/>
              <a:t>CAM machines can perform complex tasks with consistent accuracy, so quality is improved.</a:t>
            </a:r>
          </a:p>
          <a:p>
            <a:pPr eaLnBrk="1" hangingPunct="1"/>
            <a:r>
              <a:rPr lang="en-GB" altLang="en-US" sz="2000" smtClean="0"/>
              <a:t>CAM machines can operate without a rest, so productivity is increased.</a:t>
            </a:r>
          </a:p>
          <a:p>
            <a:pPr eaLnBrk="1" hangingPunct="1"/>
            <a:r>
              <a:rPr lang="en-GB" altLang="en-US" sz="2000" smtClean="0"/>
              <a:t>CAM machines run on data generated by CAD files that are accurate to a tenth of a millimetre (0.1mm).</a:t>
            </a:r>
          </a:p>
          <a:p>
            <a:pPr eaLnBrk="1" hangingPunct="1"/>
            <a:r>
              <a:rPr lang="en-GB" altLang="en-US" sz="2000" smtClean="0"/>
              <a:t>CAM machines are expensive to buy.</a:t>
            </a:r>
          </a:p>
          <a:p>
            <a:endParaRPr lang="en-US" altLang="en-US" sz="2000" smtClean="0"/>
          </a:p>
        </p:txBody>
      </p:sp>
      <p:sp>
        <p:nvSpPr>
          <p:cNvPr id="40964"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3997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39971">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39971">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39971">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3997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9971"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n-GB" altLang="en-US" smtClean="0"/>
              <a:t>Starter</a:t>
            </a:r>
            <a:endParaRPr lang="en-US" altLang="en-US" smtClean="0"/>
          </a:p>
        </p:txBody>
      </p:sp>
      <p:sp>
        <p:nvSpPr>
          <p:cNvPr id="327683" name="Rectangle 3"/>
          <p:cNvSpPr>
            <a:spLocks noGrp="1" noChangeArrowheads="1"/>
          </p:cNvSpPr>
          <p:nvPr>
            <p:ph type="body" idx="1"/>
          </p:nvPr>
        </p:nvSpPr>
        <p:spPr/>
        <p:txBody>
          <a:bodyPr/>
          <a:lstStyle/>
          <a:p>
            <a:r>
              <a:rPr lang="en-GB" altLang="en-US" sz="2000" smtClean="0"/>
              <a:t>What do you understand by the term </a:t>
            </a:r>
            <a:r>
              <a:rPr lang="en-GB" altLang="en-US" sz="2000" b="1" smtClean="0"/>
              <a:t>computer-aided manufacture</a:t>
            </a:r>
            <a:r>
              <a:rPr lang="en-GB" altLang="en-US" sz="2000" smtClean="0"/>
              <a:t>?</a:t>
            </a:r>
          </a:p>
          <a:p>
            <a:r>
              <a:rPr lang="en-GB" altLang="en-US" sz="2000" smtClean="0"/>
              <a:t>List 20 products produced using CAM.</a:t>
            </a:r>
            <a:endParaRPr lang="en-US" altLang="en-US" sz="2000" smtClean="0"/>
          </a:p>
          <a:p>
            <a:endParaRPr lang="en-US" altLang="en-US" sz="2000" smtClean="0"/>
          </a:p>
        </p:txBody>
      </p:sp>
      <p:sp>
        <p:nvSpPr>
          <p:cNvPr id="5124"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2768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2768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683"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r>
              <a:rPr lang="en-GB" altLang="en-US" smtClean="0"/>
              <a:t>Task: CAM role play (1)</a:t>
            </a:r>
            <a:endParaRPr lang="en-US" altLang="en-US" smtClean="0"/>
          </a:p>
        </p:txBody>
      </p:sp>
      <p:sp>
        <p:nvSpPr>
          <p:cNvPr id="340995" name="Rectangle 3"/>
          <p:cNvSpPr>
            <a:spLocks noGrp="1" noChangeArrowheads="1"/>
          </p:cNvSpPr>
          <p:nvPr>
            <p:ph type="body" idx="1"/>
          </p:nvPr>
        </p:nvSpPr>
        <p:spPr/>
        <p:txBody>
          <a:bodyPr/>
          <a:lstStyle/>
          <a:p>
            <a:r>
              <a:rPr lang="en-GB" altLang="en-US" sz="2000" smtClean="0"/>
              <a:t>You are one of a team of robots on an automated production line where various tasks are required to be carried out:</a:t>
            </a:r>
          </a:p>
          <a:p>
            <a:r>
              <a:rPr lang="en-GB" altLang="en-US" sz="2000" smtClean="0"/>
              <a:t>Part A has to have four holes drilled in it.</a:t>
            </a:r>
          </a:p>
          <a:p>
            <a:r>
              <a:rPr lang="en-GB" altLang="en-US" sz="2000" smtClean="0"/>
              <a:t>Part B has to have four holes drilled in it. </a:t>
            </a:r>
          </a:p>
          <a:p>
            <a:r>
              <a:rPr lang="en-GB" altLang="en-US" sz="2000" smtClean="0"/>
              <a:t>Part B has to have a thread tapped into the four holes.</a:t>
            </a:r>
          </a:p>
          <a:p>
            <a:r>
              <a:rPr lang="en-GB" altLang="en-US" sz="2000" smtClean="0"/>
              <a:t>The two parts have to be fitted together and four machine screws inserted to hold them together.</a:t>
            </a:r>
            <a:endParaRPr lang="en-US" altLang="en-US" sz="2000" smtClean="0"/>
          </a:p>
          <a:p>
            <a:endParaRPr lang="en-US" altLang="en-US" sz="2000" smtClean="0"/>
          </a:p>
        </p:txBody>
      </p:sp>
      <p:sp>
        <p:nvSpPr>
          <p:cNvPr id="41988"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4099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40995">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40995">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40995">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4099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0995" grpId="0"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r>
              <a:rPr lang="en-GB" altLang="en-US" smtClean="0"/>
              <a:t>Task: CAM role play (2)</a:t>
            </a:r>
            <a:endParaRPr lang="en-US" altLang="en-US" smtClean="0"/>
          </a:p>
        </p:txBody>
      </p:sp>
      <p:sp>
        <p:nvSpPr>
          <p:cNvPr id="342019" name="Rectangle 3"/>
          <p:cNvSpPr>
            <a:spLocks noGrp="1" noChangeArrowheads="1"/>
          </p:cNvSpPr>
          <p:nvPr>
            <p:ph type="body" idx="1"/>
          </p:nvPr>
        </p:nvSpPr>
        <p:spPr/>
        <p:txBody>
          <a:bodyPr/>
          <a:lstStyle/>
          <a:p>
            <a:r>
              <a:rPr lang="en-GB" altLang="en-US" sz="2000" smtClean="0"/>
              <a:t>Four of the assembled parts have to be assembled onto another part by pushing the threaded end through a hole and fitting a washer and nut.</a:t>
            </a:r>
          </a:p>
          <a:p>
            <a:r>
              <a:rPr lang="en-GB" altLang="en-US" sz="2000" smtClean="0"/>
              <a:t>The assembled part is then checked and placed in a crate ready to be transported to the next manufacturing call.</a:t>
            </a:r>
          </a:p>
          <a:p>
            <a:r>
              <a:rPr lang="en-GB" altLang="en-US" sz="2000" smtClean="0"/>
              <a:t>Create an automated CAM production line and role-play the tasks that each robot has to perform in order for the cell to complete the task successfully.</a:t>
            </a:r>
            <a:endParaRPr lang="en-US" altLang="en-US" sz="2000" smtClean="0"/>
          </a:p>
          <a:p>
            <a:endParaRPr lang="en-US" altLang="en-US" sz="2000" smtClean="0"/>
          </a:p>
        </p:txBody>
      </p:sp>
      <p:sp>
        <p:nvSpPr>
          <p:cNvPr id="43012"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4201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42019">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4201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2019"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 </a:t>
            </a:r>
          </a:p>
        </p:txBody>
      </p:sp>
      <p:sp>
        <p:nvSpPr>
          <p:cNvPr id="6147" name="Rectangle 5"/>
          <p:cNvSpPr>
            <a:spLocks noGrp="1" noChangeArrowheads="1"/>
          </p:cNvSpPr>
          <p:nvPr>
            <p:ph type="title" idx="4294967295"/>
          </p:nvPr>
        </p:nvSpPr>
        <p:spPr/>
        <p:txBody>
          <a:bodyPr/>
          <a:lstStyle/>
          <a:p>
            <a:pPr eaLnBrk="1" hangingPunct="1"/>
            <a:r>
              <a:rPr lang="en-GB" altLang="en-US" smtClean="0"/>
              <a:t>Computer numerical control</a:t>
            </a:r>
            <a:endParaRPr lang="en-US" altLang="en-US" smtClean="0"/>
          </a:p>
        </p:txBody>
      </p:sp>
      <p:sp>
        <p:nvSpPr>
          <p:cNvPr id="250884" name="Rectangle 3"/>
          <p:cNvSpPr>
            <a:spLocks noGrp="1" noChangeArrowheads="1"/>
          </p:cNvSpPr>
          <p:nvPr>
            <p:ph type="body" sz="half" idx="4294967295"/>
          </p:nvPr>
        </p:nvSpPr>
        <p:spPr>
          <a:xfrm>
            <a:off x="457200" y="1989138"/>
            <a:ext cx="8147050" cy="4137025"/>
          </a:xfrm>
        </p:spPr>
        <p:txBody>
          <a:bodyPr/>
          <a:lstStyle/>
          <a:p>
            <a:pPr marL="355600" indent="-355600">
              <a:lnSpc>
                <a:spcPct val="90000"/>
              </a:lnSpc>
            </a:pPr>
            <a:r>
              <a:rPr lang="en-GB" altLang="zh-CN" sz="2000" smtClean="0">
                <a:ea typeface="宋体" panose="02010600030101010101" pitchFamily="2" charset="-122"/>
              </a:rPr>
              <a:t>CAM is the process of manufacturing products using data received from a CAD package.</a:t>
            </a:r>
          </a:p>
          <a:p>
            <a:pPr marL="355600" indent="-355600">
              <a:lnSpc>
                <a:spcPct val="90000"/>
              </a:lnSpc>
            </a:pPr>
            <a:r>
              <a:rPr lang="en-GB" altLang="zh-CN" sz="2000" smtClean="0">
                <a:ea typeface="宋体" panose="02010600030101010101" pitchFamily="2" charset="-122"/>
              </a:rPr>
              <a:t>The link between CAD and CAM is </a:t>
            </a:r>
            <a:r>
              <a:rPr lang="en-GB" altLang="zh-CN" sz="2000" b="1" smtClean="0">
                <a:ea typeface="宋体" panose="02010600030101010101" pitchFamily="2" charset="-122"/>
              </a:rPr>
              <a:t>computer numerical control (CNC).</a:t>
            </a:r>
            <a:r>
              <a:rPr lang="en-GB" altLang="zh-CN" sz="2000" smtClean="0">
                <a:ea typeface="宋体" panose="02010600030101010101" pitchFamily="2" charset="-122"/>
              </a:rPr>
              <a:t> CNC enables the lines on a drawing or model created in a CAD program to be converted into movements of a CAM machine tool. </a:t>
            </a:r>
          </a:p>
          <a:p>
            <a:pPr marL="355600" indent="-355600">
              <a:lnSpc>
                <a:spcPct val="90000"/>
              </a:lnSpc>
            </a:pPr>
            <a:r>
              <a:rPr lang="en-GB" altLang="zh-CN" sz="2000" smtClean="0">
                <a:ea typeface="宋体" panose="02010600030101010101" pitchFamily="2" charset="-122"/>
              </a:rPr>
              <a:t>The CNC machine codes generated are not seen by the CAM machine operator. For example, the only decisions that have to be made before switching on a CNC milling machine are:</a:t>
            </a:r>
          </a:p>
          <a:p>
            <a:pPr marL="355600" indent="-355600">
              <a:lnSpc>
                <a:spcPct val="90000"/>
              </a:lnSpc>
              <a:buFontTx/>
              <a:buNone/>
            </a:pPr>
            <a:r>
              <a:rPr lang="en-GB" altLang="zh-CN" sz="2000" smtClean="0">
                <a:ea typeface="宋体" panose="02010600030101010101" pitchFamily="2" charset="-122"/>
              </a:rPr>
              <a:t>	</a:t>
            </a:r>
            <a:r>
              <a:rPr lang="en-GB" altLang="zh-CN" sz="2000" smtClean="0">
                <a:ea typeface="宋体" panose="02010600030101010101" pitchFamily="2" charset="-122"/>
                <a:cs typeface="Arial" panose="020B0604020202020204" pitchFamily="34" charset="0"/>
              </a:rPr>
              <a:t>– </a:t>
            </a:r>
            <a:r>
              <a:rPr lang="en-GB" altLang="zh-CN" sz="2000" smtClean="0">
                <a:ea typeface="宋体" panose="02010600030101010101" pitchFamily="2" charset="-122"/>
              </a:rPr>
              <a:t>the cutting speed</a:t>
            </a:r>
          </a:p>
          <a:p>
            <a:pPr marL="355600" indent="-355600">
              <a:lnSpc>
                <a:spcPct val="90000"/>
              </a:lnSpc>
              <a:buFontTx/>
              <a:buNone/>
            </a:pPr>
            <a:r>
              <a:rPr lang="en-GB" altLang="zh-CN" sz="2000" smtClean="0">
                <a:ea typeface="宋体" panose="02010600030101010101" pitchFamily="2" charset="-122"/>
              </a:rPr>
              <a:t>	– the cutting tool to be used</a:t>
            </a:r>
          </a:p>
          <a:p>
            <a:pPr marL="355600" indent="-355600">
              <a:lnSpc>
                <a:spcPct val="90000"/>
              </a:lnSpc>
              <a:buFontTx/>
              <a:buNone/>
            </a:pPr>
            <a:r>
              <a:rPr lang="en-GB" altLang="zh-CN" sz="2000" smtClean="0">
                <a:ea typeface="宋体" panose="02010600030101010101" pitchFamily="2" charset="-122"/>
              </a:rPr>
              <a:t>	– the depth of cut.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0884">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50884">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50884">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50884">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50884">
                                            <p:txEl>
                                              <p:pRg st="4" end="4"/>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5088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0884"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GB" altLang="en-US" smtClean="0"/>
              <a:t>Subtractive and additive CAM</a:t>
            </a:r>
            <a:endParaRPr lang="en-US" altLang="en-US" smtClean="0"/>
          </a:p>
        </p:txBody>
      </p:sp>
      <p:sp>
        <p:nvSpPr>
          <p:cNvPr id="322563" name="Rectangle 3"/>
          <p:cNvSpPr>
            <a:spLocks noGrp="1" noChangeArrowheads="1"/>
          </p:cNvSpPr>
          <p:nvPr>
            <p:ph type="body" idx="1"/>
          </p:nvPr>
        </p:nvSpPr>
        <p:spPr/>
        <p:txBody>
          <a:bodyPr/>
          <a:lstStyle/>
          <a:p>
            <a:r>
              <a:rPr lang="en-GB" altLang="zh-CN" sz="2000" smtClean="0">
                <a:ea typeface="宋体" panose="02010600030101010101" pitchFamily="2" charset="-122"/>
              </a:rPr>
              <a:t>CAM manufacturing processes can be divided into two broad groups: </a:t>
            </a:r>
            <a:r>
              <a:rPr lang="en-GB" altLang="zh-CN" sz="2000" b="1" smtClean="0">
                <a:ea typeface="宋体" panose="02010600030101010101" pitchFamily="2" charset="-122"/>
              </a:rPr>
              <a:t>subtractive</a:t>
            </a:r>
            <a:r>
              <a:rPr lang="en-GB" altLang="zh-CN" sz="2000" smtClean="0">
                <a:ea typeface="宋体" panose="02010600030101010101" pitchFamily="2" charset="-122"/>
              </a:rPr>
              <a:t> (things are removed) and </a:t>
            </a:r>
            <a:r>
              <a:rPr lang="en-GB" altLang="zh-CN" sz="2000" b="1" smtClean="0">
                <a:ea typeface="宋体" panose="02010600030101010101" pitchFamily="2" charset="-122"/>
              </a:rPr>
              <a:t>additive</a:t>
            </a:r>
            <a:r>
              <a:rPr lang="en-GB" altLang="zh-CN" sz="2000" smtClean="0">
                <a:ea typeface="宋体" panose="02010600030101010101" pitchFamily="2" charset="-122"/>
              </a:rPr>
              <a:t> (things are put together).</a:t>
            </a:r>
          </a:p>
          <a:p>
            <a:endParaRPr lang="en-US" altLang="en-US" sz="2000" smtClean="0"/>
          </a:p>
        </p:txBody>
      </p:sp>
      <p:sp>
        <p:nvSpPr>
          <p:cNvPr id="322564" name="Text Box 4"/>
          <p:cNvSpPr txBox="1">
            <a:spLocks noChangeArrowheads="1"/>
          </p:cNvSpPr>
          <p:nvPr/>
        </p:nvSpPr>
        <p:spPr bwMode="auto">
          <a:xfrm>
            <a:off x="468313" y="3141663"/>
            <a:ext cx="3989387" cy="2500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361950" indent="-361950" eaLnBrk="0" hangingPunct="0">
              <a:spcBef>
                <a:spcPct val="20000"/>
              </a:spcBef>
              <a:buClr>
                <a:srgbClr val="EC0A86"/>
              </a:buClr>
              <a:buChar char="•"/>
              <a:tabLst>
                <a:tab pos="361950" algn="l"/>
              </a:tabLst>
              <a:defRPr sz="2400">
                <a:solidFill>
                  <a:schemeClr val="tx1"/>
                </a:solidFill>
                <a:latin typeface="Arial" panose="020B0604020202020204" pitchFamily="34" charset="0"/>
              </a:defRPr>
            </a:lvl1pPr>
            <a:lvl2pPr marL="742950" indent="-285750" eaLnBrk="0" hangingPunct="0">
              <a:spcBef>
                <a:spcPct val="20000"/>
              </a:spcBef>
              <a:buChar char="–"/>
              <a:tabLst>
                <a:tab pos="361950" algn="l"/>
              </a:tabLst>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tabLst>
                <a:tab pos="361950" algn="l"/>
              </a:tabLst>
              <a:defRPr sz="2000">
                <a:solidFill>
                  <a:schemeClr val="tx1"/>
                </a:solidFill>
                <a:latin typeface="Arial" panose="020B0604020202020204" pitchFamily="34" charset="0"/>
              </a:defRPr>
            </a:lvl3pPr>
            <a:lvl4pPr marL="1600200" indent="-228600" eaLnBrk="0" hangingPunct="0">
              <a:spcBef>
                <a:spcPct val="20000"/>
              </a:spcBef>
              <a:buChar char="–"/>
              <a:tabLst>
                <a:tab pos="361950" algn="l"/>
              </a:tabLst>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tabLst>
                <a:tab pos="361950" algn="l"/>
              </a:tabLst>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tabLst>
                <a:tab pos="361950" algn="l"/>
              </a:tabLst>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tabLst>
                <a:tab pos="361950" algn="l"/>
              </a:tabLst>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tabLst>
                <a:tab pos="361950" algn="l"/>
              </a:tabLst>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tabLst>
                <a:tab pos="361950" algn="l"/>
              </a:tabLst>
              <a:defRPr sz="2000">
                <a:solidFill>
                  <a:schemeClr val="tx1"/>
                </a:solidFill>
                <a:latin typeface="Arial" panose="020B0604020202020204" pitchFamily="34" charset="0"/>
              </a:defRPr>
            </a:lvl9pPr>
          </a:lstStyle>
          <a:p>
            <a:pPr eaLnBrk="1" hangingPunct="1">
              <a:spcBef>
                <a:spcPct val="0"/>
              </a:spcBef>
            </a:pPr>
            <a:r>
              <a:rPr lang="en-GB" altLang="zh-CN" sz="2000">
                <a:ea typeface="宋体" panose="02010600030101010101" pitchFamily="2" charset="-122"/>
              </a:rPr>
              <a:t>Subtractive processes include:</a:t>
            </a:r>
          </a:p>
          <a:p>
            <a:pPr eaLnBrk="1" hangingPunct="1">
              <a:spcBef>
                <a:spcPct val="0"/>
              </a:spcBef>
              <a:buClrTx/>
              <a:buFontTx/>
              <a:buNone/>
            </a:pPr>
            <a:r>
              <a:rPr lang="en-GB" altLang="zh-CN" sz="2000">
                <a:ea typeface="宋体" panose="02010600030101010101" pitchFamily="2" charset="-122"/>
              </a:rPr>
              <a:t>	– turning</a:t>
            </a:r>
          </a:p>
          <a:p>
            <a:pPr eaLnBrk="1" hangingPunct="1">
              <a:spcBef>
                <a:spcPct val="0"/>
              </a:spcBef>
              <a:buClrTx/>
              <a:buFontTx/>
              <a:buNone/>
            </a:pPr>
            <a:r>
              <a:rPr lang="en-GB" altLang="zh-CN" sz="2000">
                <a:ea typeface="宋体" panose="02010600030101010101" pitchFamily="2" charset="-122"/>
              </a:rPr>
              <a:t>	– milling</a:t>
            </a:r>
          </a:p>
          <a:p>
            <a:pPr eaLnBrk="1" hangingPunct="1">
              <a:spcBef>
                <a:spcPct val="0"/>
              </a:spcBef>
              <a:buClrTx/>
              <a:buFontTx/>
              <a:buNone/>
            </a:pPr>
            <a:r>
              <a:rPr lang="en-GB" altLang="zh-CN" sz="2000">
                <a:ea typeface="宋体" panose="02010600030101010101" pitchFamily="2" charset="-122"/>
              </a:rPr>
              <a:t>	– routing</a:t>
            </a:r>
          </a:p>
          <a:p>
            <a:pPr eaLnBrk="1" hangingPunct="1">
              <a:spcBef>
                <a:spcPct val="0"/>
              </a:spcBef>
              <a:buClrTx/>
              <a:buFontTx/>
              <a:buNone/>
            </a:pPr>
            <a:r>
              <a:rPr lang="en-GB" altLang="zh-CN" sz="2000">
                <a:ea typeface="宋体" panose="02010600030101010101" pitchFamily="2" charset="-122"/>
              </a:rPr>
              <a:t>	– cutting </a:t>
            </a:r>
          </a:p>
          <a:p>
            <a:pPr eaLnBrk="1" hangingPunct="1">
              <a:spcBef>
                <a:spcPct val="0"/>
              </a:spcBef>
              <a:buClrTx/>
              <a:buFontTx/>
              <a:buNone/>
            </a:pPr>
            <a:r>
              <a:rPr lang="en-GB" altLang="zh-CN" sz="2000">
                <a:ea typeface="宋体" panose="02010600030101010101" pitchFamily="2" charset="-122"/>
              </a:rPr>
              <a:t>	– punching.</a:t>
            </a:r>
          </a:p>
          <a:p>
            <a:pPr eaLnBrk="1" hangingPunct="1">
              <a:spcBef>
                <a:spcPct val="0"/>
              </a:spcBef>
              <a:buClrTx/>
              <a:buFontTx/>
              <a:buNone/>
            </a:pPr>
            <a:endParaRPr lang="en-GB" altLang="zh-CN" sz="2000">
              <a:ea typeface="宋体" panose="02010600030101010101" pitchFamily="2" charset="-122"/>
            </a:endParaRPr>
          </a:p>
          <a:p>
            <a:pPr eaLnBrk="1" hangingPunct="1">
              <a:spcBef>
                <a:spcPct val="0"/>
              </a:spcBef>
              <a:buClrTx/>
              <a:buFontTx/>
              <a:buNone/>
            </a:pPr>
            <a:endParaRPr lang="en-GB" altLang="en-US" sz="1800"/>
          </a:p>
        </p:txBody>
      </p:sp>
      <p:sp>
        <p:nvSpPr>
          <p:cNvPr id="322565" name="Text Box 5"/>
          <p:cNvSpPr txBox="1">
            <a:spLocks noChangeArrowheads="1"/>
          </p:cNvSpPr>
          <p:nvPr/>
        </p:nvSpPr>
        <p:spPr bwMode="auto">
          <a:xfrm>
            <a:off x="4859338" y="3141663"/>
            <a:ext cx="3624262" cy="1616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361950" indent="-361950"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eaLnBrk="1" hangingPunct="1">
              <a:spcBef>
                <a:spcPct val="0"/>
              </a:spcBef>
            </a:pPr>
            <a:r>
              <a:rPr lang="en-GB" altLang="zh-CN" sz="2000">
                <a:ea typeface="宋体" panose="02010600030101010101" pitchFamily="2" charset="-122"/>
              </a:rPr>
              <a:t>Additive processes include:</a:t>
            </a:r>
          </a:p>
          <a:p>
            <a:pPr eaLnBrk="1" hangingPunct="1">
              <a:spcBef>
                <a:spcPct val="0"/>
              </a:spcBef>
              <a:buClrTx/>
              <a:buFontTx/>
              <a:buNone/>
            </a:pPr>
            <a:r>
              <a:rPr lang="en-GB" altLang="zh-CN" sz="2000">
                <a:ea typeface="宋体" panose="02010600030101010101" pitchFamily="2" charset="-122"/>
              </a:rPr>
              <a:t>	– assembly</a:t>
            </a:r>
          </a:p>
          <a:p>
            <a:pPr eaLnBrk="1" hangingPunct="1">
              <a:spcBef>
                <a:spcPct val="0"/>
              </a:spcBef>
              <a:buClrTx/>
              <a:buFontTx/>
              <a:buNone/>
            </a:pPr>
            <a:r>
              <a:rPr lang="en-GB" altLang="zh-CN" sz="2000">
                <a:ea typeface="宋体" panose="02010600030101010101" pitchFamily="2" charset="-122"/>
              </a:rPr>
              <a:t>	– welding</a:t>
            </a:r>
          </a:p>
          <a:p>
            <a:pPr eaLnBrk="1" hangingPunct="1">
              <a:spcBef>
                <a:spcPct val="0"/>
              </a:spcBef>
              <a:buClrTx/>
              <a:buFontTx/>
              <a:buNone/>
            </a:pPr>
            <a:r>
              <a:rPr lang="en-GB" altLang="zh-CN" sz="2000">
                <a:ea typeface="宋体" panose="02010600030101010101" pitchFamily="2" charset="-122"/>
              </a:rPr>
              <a:t>	– painting</a:t>
            </a:r>
          </a:p>
          <a:p>
            <a:pPr eaLnBrk="1" hangingPunct="1">
              <a:spcBef>
                <a:spcPct val="0"/>
              </a:spcBef>
              <a:buClrTx/>
              <a:buFontTx/>
              <a:buNone/>
            </a:pPr>
            <a:r>
              <a:rPr lang="en-GB" altLang="zh-CN" sz="2000">
                <a:ea typeface="宋体" panose="02010600030101010101" pitchFamily="2" charset="-122"/>
              </a:rPr>
              <a:t>	– rapid prototyping.</a:t>
            </a:r>
            <a:endParaRPr lang="en-GB" altLang="en-US" sz="2000"/>
          </a:p>
        </p:txBody>
      </p:sp>
      <p:sp>
        <p:nvSpPr>
          <p:cNvPr id="7174"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2256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22564">
                                            <p:txEl>
                                              <p:pRg st="0" end="0"/>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322564">
                                            <p:txEl>
                                              <p:pRg st="1" end="1"/>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322564">
                                            <p:txEl>
                                              <p:pRg st="2" end="2"/>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322564">
                                            <p:txEl>
                                              <p:pRg st="3" end="3"/>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322564">
                                            <p:txEl>
                                              <p:pRg st="4" end="4"/>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nodeType="clickEffect">
                                  <p:stCondLst>
                                    <p:cond delay="0"/>
                                  </p:stCondLst>
                                  <p:childTnLst>
                                    <p:set>
                                      <p:cBhvr>
                                        <p:cTn id="30" dur="1" fill="hold">
                                          <p:stCondLst>
                                            <p:cond delay="0"/>
                                          </p:stCondLst>
                                        </p:cTn>
                                        <p:tgtEl>
                                          <p:spTgt spid="322564">
                                            <p:txEl>
                                              <p:pRg st="5" end="5"/>
                                            </p:txEl>
                                          </p:spTgt>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nodeType="clickEffect">
                                  <p:stCondLst>
                                    <p:cond delay="0"/>
                                  </p:stCondLst>
                                  <p:childTnLst>
                                    <p:set>
                                      <p:cBhvr>
                                        <p:cTn id="34" dur="1" fill="hold">
                                          <p:stCondLst>
                                            <p:cond delay="0"/>
                                          </p:stCondLst>
                                        </p:cTn>
                                        <p:tgtEl>
                                          <p:spTgt spid="322565">
                                            <p:txEl>
                                              <p:pRg st="0" end="0"/>
                                            </p:txEl>
                                          </p:spTgt>
                                        </p:tgtEl>
                                        <p:attrNameLst>
                                          <p:attrName>style.visibility</p:attrName>
                                        </p:attrNameLst>
                                      </p:cBhvr>
                                      <p:to>
                                        <p:strVal val="visible"/>
                                      </p:to>
                                    </p:set>
                                  </p:childTnLst>
                                </p:cTn>
                              </p:par>
                            </p:childTnLst>
                          </p:cTn>
                        </p:par>
                      </p:childTnLst>
                    </p:cTn>
                  </p:par>
                  <p:par>
                    <p:cTn id="35" fill="hold" nodeType="clickPar">
                      <p:stCondLst>
                        <p:cond delay="indefinite"/>
                      </p:stCondLst>
                      <p:childTnLst>
                        <p:par>
                          <p:cTn id="36" fill="hold" nodeType="withGroup">
                            <p:stCondLst>
                              <p:cond delay="0"/>
                            </p:stCondLst>
                            <p:childTnLst>
                              <p:par>
                                <p:cTn id="37" presetID="1" presetClass="entr" presetSubtype="0" fill="hold" nodeType="clickEffect">
                                  <p:stCondLst>
                                    <p:cond delay="0"/>
                                  </p:stCondLst>
                                  <p:childTnLst>
                                    <p:set>
                                      <p:cBhvr>
                                        <p:cTn id="38" dur="1" fill="hold">
                                          <p:stCondLst>
                                            <p:cond delay="0"/>
                                          </p:stCondLst>
                                        </p:cTn>
                                        <p:tgtEl>
                                          <p:spTgt spid="322565">
                                            <p:txEl>
                                              <p:pRg st="1" end="1"/>
                                            </p:txEl>
                                          </p:spTgt>
                                        </p:tgtEl>
                                        <p:attrNameLst>
                                          <p:attrName>style.visibility</p:attrName>
                                        </p:attrNameLst>
                                      </p:cBhvr>
                                      <p:to>
                                        <p:strVal val="visible"/>
                                      </p:to>
                                    </p:set>
                                  </p:childTnLst>
                                </p:cTn>
                              </p:par>
                            </p:childTnLst>
                          </p:cTn>
                        </p:par>
                      </p:childTnLst>
                    </p:cTn>
                  </p:par>
                  <p:par>
                    <p:cTn id="39" fill="hold" nodeType="clickPar">
                      <p:stCondLst>
                        <p:cond delay="indefinite"/>
                      </p:stCondLst>
                      <p:childTnLst>
                        <p:par>
                          <p:cTn id="40" fill="hold" nodeType="withGroup">
                            <p:stCondLst>
                              <p:cond delay="0"/>
                            </p:stCondLst>
                            <p:childTnLst>
                              <p:par>
                                <p:cTn id="41" presetID="1" presetClass="entr" presetSubtype="0" fill="hold" nodeType="clickEffect">
                                  <p:stCondLst>
                                    <p:cond delay="0"/>
                                  </p:stCondLst>
                                  <p:childTnLst>
                                    <p:set>
                                      <p:cBhvr>
                                        <p:cTn id="42" dur="1" fill="hold">
                                          <p:stCondLst>
                                            <p:cond delay="0"/>
                                          </p:stCondLst>
                                        </p:cTn>
                                        <p:tgtEl>
                                          <p:spTgt spid="322565">
                                            <p:txEl>
                                              <p:pRg st="2" end="2"/>
                                            </p:txEl>
                                          </p:spTgt>
                                        </p:tgtEl>
                                        <p:attrNameLst>
                                          <p:attrName>style.visibility</p:attrName>
                                        </p:attrNameLst>
                                      </p:cBhvr>
                                      <p:to>
                                        <p:strVal val="visible"/>
                                      </p:to>
                                    </p:set>
                                  </p:childTnLst>
                                </p:cTn>
                              </p:par>
                            </p:childTnLst>
                          </p:cTn>
                        </p:par>
                      </p:childTnLst>
                    </p:cTn>
                  </p:par>
                  <p:par>
                    <p:cTn id="43" fill="hold" nodeType="clickPar">
                      <p:stCondLst>
                        <p:cond delay="indefinite"/>
                      </p:stCondLst>
                      <p:childTnLst>
                        <p:par>
                          <p:cTn id="44" fill="hold" nodeType="withGroup">
                            <p:stCondLst>
                              <p:cond delay="0"/>
                            </p:stCondLst>
                            <p:childTnLst>
                              <p:par>
                                <p:cTn id="45" presetID="1" presetClass="entr" presetSubtype="0" fill="hold" nodeType="clickEffect">
                                  <p:stCondLst>
                                    <p:cond delay="0"/>
                                  </p:stCondLst>
                                  <p:childTnLst>
                                    <p:set>
                                      <p:cBhvr>
                                        <p:cTn id="46" dur="1" fill="hold">
                                          <p:stCondLst>
                                            <p:cond delay="0"/>
                                          </p:stCondLst>
                                        </p:cTn>
                                        <p:tgtEl>
                                          <p:spTgt spid="322565">
                                            <p:txEl>
                                              <p:pRg st="3" end="3"/>
                                            </p:txEl>
                                          </p:spTgt>
                                        </p:tgtEl>
                                        <p:attrNameLst>
                                          <p:attrName>style.visibility</p:attrName>
                                        </p:attrNameLst>
                                      </p:cBhvr>
                                      <p:to>
                                        <p:strVal val="visible"/>
                                      </p:to>
                                    </p:set>
                                  </p:childTnLst>
                                </p:cTn>
                              </p:par>
                            </p:childTnLst>
                          </p:cTn>
                        </p:par>
                      </p:childTnLst>
                    </p:cTn>
                  </p:par>
                  <p:par>
                    <p:cTn id="47" fill="hold" nodeType="clickPar">
                      <p:stCondLst>
                        <p:cond delay="indefinite"/>
                      </p:stCondLst>
                      <p:childTnLst>
                        <p:par>
                          <p:cTn id="48" fill="hold" nodeType="withGroup">
                            <p:stCondLst>
                              <p:cond delay="0"/>
                            </p:stCondLst>
                            <p:childTnLst>
                              <p:par>
                                <p:cTn id="49" presetID="1" presetClass="entr" presetSubtype="0" fill="hold" nodeType="clickEffect">
                                  <p:stCondLst>
                                    <p:cond delay="0"/>
                                  </p:stCondLst>
                                  <p:childTnLst>
                                    <p:set>
                                      <p:cBhvr>
                                        <p:cTn id="50" dur="1" fill="hold">
                                          <p:stCondLst>
                                            <p:cond delay="0"/>
                                          </p:stCondLst>
                                        </p:cTn>
                                        <p:tgtEl>
                                          <p:spTgt spid="32256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3590" name="Picture 6" descr="AJEV200_bi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635375" y="2784475"/>
            <a:ext cx="5186363" cy="3409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5" name="Rectangle 2"/>
          <p:cNvSpPr>
            <a:spLocks noGrp="1" noChangeArrowheads="1"/>
          </p:cNvSpPr>
          <p:nvPr>
            <p:ph type="title"/>
          </p:nvPr>
        </p:nvSpPr>
        <p:spPr/>
        <p:txBody>
          <a:bodyPr/>
          <a:lstStyle/>
          <a:p>
            <a:r>
              <a:rPr lang="en-GB" altLang="en-US" smtClean="0"/>
              <a:t>CNC turning (1)</a:t>
            </a:r>
            <a:endParaRPr lang="en-US" altLang="en-US" smtClean="0"/>
          </a:p>
        </p:txBody>
      </p:sp>
      <p:sp>
        <p:nvSpPr>
          <p:cNvPr id="323587" name="Rectangle 3"/>
          <p:cNvSpPr>
            <a:spLocks noGrp="1" noChangeArrowheads="1"/>
          </p:cNvSpPr>
          <p:nvPr>
            <p:ph type="body" idx="1"/>
          </p:nvPr>
        </p:nvSpPr>
        <p:spPr>
          <a:xfrm>
            <a:off x="457200" y="1989138"/>
            <a:ext cx="5554663" cy="4137025"/>
          </a:xfrm>
        </p:spPr>
        <p:txBody>
          <a:bodyPr/>
          <a:lstStyle/>
          <a:p>
            <a:r>
              <a:rPr lang="en-GB" altLang="zh-CN" sz="2000" dirty="0" smtClean="0">
                <a:ea typeface="宋体" panose="02010600030101010101" pitchFamily="2" charset="-122"/>
              </a:rPr>
              <a:t>All of the processes that can be carried out on a standard lathe can be easily carried out on a CNC lathe.</a:t>
            </a:r>
          </a:p>
          <a:p>
            <a:r>
              <a:rPr lang="en-GB" altLang="zh-CN" sz="2000" dirty="0" smtClean="0">
                <a:ea typeface="宋体" panose="02010600030101010101" pitchFamily="2" charset="-122"/>
              </a:rPr>
              <a:t>These include:</a:t>
            </a:r>
          </a:p>
          <a:p>
            <a:pPr>
              <a:buFontTx/>
              <a:buNone/>
            </a:pPr>
            <a:r>
              <a:rPr lang="en-GB" altLang="zh-CN" sz="2000" dirty="0" smtClean="0">
                <a:ea typeface="宋体" panose="02010600030101010101" pitchFamily="2" charset="-122"/>
              </a:rPr>
              <a:t>	</a:t>
            </a:r>
            <a:r>
              <a:rPr lang="en-GB" altLang="zh-CN" sz="2000" dirty="0" smtClean="0">
                <a:ea typeface="宋体" panose="02010600030101010101" pitchFamily="2" charset="-122"/>
                <a:cs typeface="Arial" panose="020B0604020202020204" pitchFamily="34" charset="0"/>
              </a:rPr>
              <a:t>– </a:t>
            </a:r>
            <a:r>
              <a:rPr lang="en-GB" altLang="zh-CN" sz="2000" dirty="0" smtClean="0">
                <a:ea typeface="宋体" panose="02010600030101010101" pitchFamily="2" charset="-122"/>
              </a:rPr>
              <a:t>parallel turning</a:t>
            </a:r>
          </a:p>
          <a:p>
            <a:pPr>
              <a:buFontTx/>
              <a:buNone/>
            </a:pPr>
            <a:r>
              <a:rPr lang="en-GB" altLang="zh-CN" sz="2000" dirty="0" smtClean="0">
                <a:ea typeface="宋体" panose="02010600030101010101" pitchFamily="2" charset="-122"/>
              </a:rPr>
              <a:t>	– taper turning</a:t>
            </a:r>
          </a:p>
          <a:p>
            <a:pPr>
              <a:buFontTx/>
              <a:buNone/>
            </a:pPr>
            <a:r>
              <a:rPr lang="en-GB" altLang="zh-CN" sz="2000" dirty="0" smtClean="0">
                <a:ea typeface="宋体" panose="02010600030101010101" pitchFamily="2" charset="-122"/>
              </a:rPr>
              <a:t>	– facing off</a:t>
            </a:r>
          </a:p>
          <a:p>
            <a:pPr>
              <a:buFontTx/>
              <a:buNone/>
            </a:pPr>
            <a:r>
              <a:rPr lang="en-GB" altLang="zh-CN" sz="2000" dirty="0" smtClean="0">
                <a:ea typeface="宋体" panose="02010600030101010101" pitchFamily="2" charset="-122"/>
              </a:rPr>
              <a:t>	– drilling</a:t>
            </a:r>
          </a:p>
          <a:p>
            <a:pPr>
              <a:buFontTx/>
              <a:buNone/>
            </a:pPr>
            <a:r>
              <a:rPr lang="en-GB" altLang="zh-CN" sz="2000" dirty="0" smtClean="0">
                <a:ea typeface="宋体" panose="02010600030101010101" pitchFamily="2" charset="-122"/>
              </a:rPr>
              <a:t>	– parting off.</a:t>
            </a:r>
            <a:endParaRPr lang="en-US" altLang="en-US" sz="2000" dirty="0" smtClean="0">
              <a:ea typeface="宋体" panose="02010600030101010101" pitchFamily="2" charset="-122"/>
            </a:endParaRPr>
          </a:p>
        </p:txBody>
      </p:sp>
      <p:sp>
        <p:nvSpPr>
          <p:cNvPr id="8197"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323590"/>
                                        </p:tgtEl>
                                        <p:attrNameLst>
                                          <p:attrName>style.visibility</p:attrName>
                                        </p:attrNameLst>
                                      </p:cBhvr>
                                      <p:to>
                                        <p:strVal val="visible"/>
                                      </p:to>
                                    </p:set>
                                    <p:anim calcmode="lin" valueType="num">
                                      <p:cBhvr>
                                        <p:cTn id="7" dur="1000" fill="hold"/>
                                        <p:tgtEl>
                                          <p:spTgt spid="323590"/>
                                        </p:tgtEl>
                                        <p:attrNameLst>
                                          <p:attrName>ppt_x</p:attrName>
                                        </p:attrNameLst>
                                      </p:cBhvr>
                                      <p:tavLst>
                                        <p:tav tm="0">
                                          <p:val>
                                            <p:strVal val="#ppt_x-.2"/>
                                          </p:val>
                                        </p:tav>
                                        <p:tav tm="100000">
                                          <p:val>
                                            <p:strVal val="#ppt_x"/>
                                          </p:val>
                                        </p:tav>
                                      </p:tavLst>
                                    </p:anim>
                                    <p:anim calcmode="lin" valueType="num">
                                      <p:cBhvr>
                                        <p:cTn id="8" dur="1000" fill="hold"/>
                                        <p:tgtEl>
                                          <p:spTgt spid="323590"/>
                                        </p:tgtEl>
                                        <p:attrNameLst>
                                          <p:attrName>ppt_y</p:attrName>
                                        </p:attrNameLst>
                                      </p:cBhvr>
                                      <p:tavLst>
                                        <p:tav tm="0">
                                          <p:val>
                                            <p:strVal val="#ppt_y"/>
                                          </p:val>
                                        </p:tav>
                                        <p:tav tm="100000">
                                          <p:val>
                                            <p:strVal val="#ppt_y"/>
                                          </p:val>
                                        </p:tav>
                                      </p:tavLst>
                                    </p:anim>
                                    <p:animEffect transition="in" filter="wipe(right)" prLst="gradientSize: 0.1">
                                      <p:cBhvr>
                                        <p:cTn id="9" dur="1000"/>
                                        <p:tgtEl>
                                          <p:spTgt spid="323590"/>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nodeType="clickEffect">
                                  <p:stCondLst>
                                    <p:cond delay="0"/>
                                  </p:stCondLst>
                                  <p:childTnLst>
                                    <p:set>
                                      <p:cBhvr>
                                        <p:cTn id="13" dur="1" fill="hold">
                                          <p:stCondLst>
                                            <p:cond delay="0"/>
                                          </p:stCondLst>
                                        </p:cTn>
                                        <p:tgtEl>
                                          <p:spTgt spid="323587">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nodeType="clickEffect">
                                  <p:stCondLst>
                                    <p:cond delay="0"/>
                                  </p:stCondLst>
                                  <p:childTnLst>
                                    <p:set>
                                      <p:cBhvr>
                                        <p:cTn id="17" dur="1" fill="hold">
                                          <p:stCondLst>
                                            <p:cond delay="0"/>
                                          </p:stCondLst>
                                        </p:cTn>
                                        <p:tgtEl>
                                          <p:spTgt spid="323587">
                                            <p:txEl>
                                              <p:pRg st="1" end="1"/>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nodeType="clickEffect">
                                  <p:stCondLst>
                                    <p:cond delay="0"/>
                                  </p:stCondLst>
                                  <p:childTnLst>
                                    <p:set>
                                      <p:cBhvr>
                                        <p:cTn id="21" dur="1" fill="hold">
                                          <p:stCondLst>
                                            <p:cond delay="0"/>
                                          </p:stCondLst>
                                        </p:cTn>
                                        <p:tgtEl>
                                          <p:spTgt spid="323587">
                                            <p:txEl>
                                              <p:pRg st="2" end="2"/>
                                            </p:txEl>
                                          </p:spTgt>
                                        </p:tgtEl>
                                        <p:attrNameLst>
                                          <p:attrName>style.visibility</p:attrName>
                                        </p:attrNameLst>
                                      </p:cBhvr>
                                      <p:to>
                                        <p:strVal val="visibl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1" presetClass="entr" presetSubtype="0" fill="hold" nodeType="clickEffect">
                                  <p:stCondLst>
                                    <p:cond delay="0"/>
                                  </p:stCondLst>
                                  <p:childTnLst>
                                    <p:set>
                                      <p:cBhvr>
                                        <p:cTn id="25" dur="1" fill="hold">
                                          <p:stCondLst>
                                            <p:cond delay="0"/>
                                          </p:stCondLst>
                                        </p:cTn>
                                        <p:tgtEl>
                                          <p:spTgt spid="323587">
                                            <p:txEl>
                                              <p:pRg st="3" end="3"/>
                                            </p:txEl>
                                          </p:spTgt>
                                        </p:tgtEl>
                                        <p:attrNameLst>
                                          <p:attrName>style.visibility</p:attrName>
                                        </p:attrNameLst>
                                      </p:cBhvr>
                                      <p:to>
                                        <p:strVal val="visible"/>
                                      </p:to>
                                    </p:set>
                                  </p:childTnLst>
                                </p:cTn>
                              </p:par>
                            </p:childTnLst>
                          </p:cTn>
                        </p:par>
                      </p:childTnLst>
                    </p:cTn>
                  </p:par>
                  <p:par>
                    <p:cTn id="26" fill="hold" nodeType="clickPar">
                      <p:stCondLst>
                        <p:cond delay="indefinite"/>
                      </p:stCondLst>
                      <p:childTnLst>
                        <p:par>
                          <p:cTn id="27" fill="hold" nodeType="withGroup">
                            <p:stCondLst>
                              <p:cond delay="0"/>
                            </p:stCondLst>
                            <p:childTnLst>
                              <p:par>
                                <p:cTn id="28" presetID="1" presetClass="entr" presetSubtype="0" fill="hold" nodeType="clickEffect">
                                  <p:stCondLst>
                                    <p:cond delay="0"/>
                                  </p:stCondLst>
                                  <p:childTnLst>
                                    <p:set>
                                      <p:cBhvr>
                                        <p:cTn id="29" dur="1" fill="hold">
                                          <p:stCondLst>
                                            <p:cond delay="0"/>
                                          </p:stCondLst>
                                        </p:cTn>
                                        <p:tgtEl>
                                          <p:spTgt spid="323587">
                                            <p:txEl>
                                              <p:pRg st="4" end="4"/>
                                            </p:txEl>
                                          </p:spTgt>
                                        </p:tgtEl>
                                        <p:attrNameLst>
                                          <p:attrName>style.visibility</p:attrName>
                                        </p:attrNameLst>
                                      </p:cBhvr>
                                      <p:to>
                                        <p:strVal val="visible"/>
                                      </p:to>
                                    </p:set>
                                  </p:childTnLst>
                                </p:cTn>
                              </p:par>
                            </p:childTnLst>
                          </p:cTn>
                        </p:par>
                      </p:childTnLst>
                    </p:cTn>
                  </p:par>
                  <p:par>
                    <p:cTn id="30" fill="hold" nodeType="clickPar">
                      <p:stCondLst>
                        <p:cond delay="indefinite"/>
                      </p:stCondLst>
                      <p:childTnLst>
                        <p:par>
                          <p:cTn id="31" fill="hold" nodeType="withGroup">
                            <p:stCondLst>
                              <p:cond delay="0"/>
                            </p:stCondLst>
                            <p:childTnLst>
                              <p:par>
                                <p:cTn id="32" presetID="1" presetClass="entr" presetSubtype="0" fill="hold" nodeType="clickEffect">
                                  <p:stCondLst>
                                    <p:cond delay="0"/>
                                  </p:stCondLst>
                                  <p:childTnLst>
                                    <p:set>
                                      <p:cBhvr>
                                        <p:cTn id="33" dur="1" fill="hold">
                                          <p:stCondLst>
                                            <p:cond delay="0"/>
                                          </p:stCondLst>
                                        </p:cTn>
                                        <p:tgtEl>
                                          <p:spTgt spid="323587">
                                            <p:txEl>
                                              <p:pRg st="5" end="5"/>
                                            </p:txEl>
                                          </p:spTgt>
                                        </p:tgtEl>
                                        <p:attrNameLst>
                                          <p:attrName>style.visibility</p:attrName>
                                        </p:attrNameLst>
                                      </p:cBhvr>
                                      <p:to>
                                        <p:strVal val="visible"/>
                                      </p:to>
                                    </p:set>
                                  </p:childTnLst>
                                </p:cTn>
                              </p:par>
                            </p:childTnLst>
                          </p:cTn>
                        </p:par>
                      </p:childTnLst>
                    </p:cTn>
                  </p:par>
                  <p:par>
                    <p:cTn id="34" fill="hold" nodeType="clickPar">
                      <p:stCondLst>
                        <p:cond delay="indefinite"/>
                      </p:stCondLst>
                      <p:childTnLst>
                        <p:par>
                          <p:cTn id="35" fill="hold" nodeType="withGroup">
                            <p:stCondLst>
                              <p:cond delay="0"/>
                            </p:stCondLst>
                            <p:childTnLst>
                              <p:par>
                                <p:cTn id="36" presetID="1" presetClass="entr" presetSubtype="0" fill="hold" nodeType="clickEffect">
                                  <p:stCondLst>
                                    <p:cond delay="0"/>
                                  </p:stCondLst>
                                  <p:childTnLst>
                                    <p:set>
                                      <p:cBhvr>
                                        <p:cTn id="37" dur="1" fill="hold">
                                          <p:stCondLst>
                                            <p:cond delay="0"/>
                                          </p:stCondLst>
                                        </p:cTn>
                                        <p:tgtEl>
                                          <p:spTgt spid="323587">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 </a:t>
            </a:r>
          </a:p>
        </p:txBody>
      </p:sp>
      <p:sp>
        <p:nvSpPr>
          <p:cNvPr id="9219" name="Rectangle 5"/>
          <p:cNvSpPr>
            <a:spLocks noGrp="1" noChangeArrowheads="1"/>
          </p:cNvSpPr>
          <p:nvPr>
            <p:ph type="title" idx="4294967295"/>
          </p:nvPr>
        </p:nvSpPr>
        <p:spPr/>
        <p:txBody>
          <a:bodyPr/>
          <a:lstStyle/>
          <a:p>
            <a:pPr eaLnBrk="1" hangingPunct="1"/>
            <a:r>
              <a:rPr lang="en-GB" altLang="en-US" smtClean="0"/>
              <a:t>CNC turning (2)</a:t>
            </a:r>
            <a:endParaRPr lang="en-US" altLang="en-US" smtClean="0"/>
          </a:p>
        </p:txBody>
      </p:sp>
      <p:sp>
        <p:nvSpPr>
          <p:cNvPr id="300036" name="Rectangle 3"/>
          <p:cNvSpPr>
            <a:spLocks noGrp="1" noChangeArrowheads="1"/>
          </p:cNvSpPr>
          <p:nvPr>
            <p:ph type="body" sz="half" idx="4294967295"/>
          </p:nvPr>
        </p:nvSpPr>
        <p:spPr>
          <a:xfrm>
            <a:off x="468313" y="1916113"/>
            <a:ext cx="7715250" cy="4137025"/>
          </a:xfrm>
        </p:spPr>
        <p:txBody>
          <a:bodyPr/>
          <a:lstStyle/>
          <a:p>
            <a:pPr marL="355600" indent="-355600"/>
            <a:r>
              <a:rPr lang="en-GB" altLang="zh-CN" sz="2000" smtClean="0">
                <a:ea typeface="宋体" panose="02010600030101010101" pitchFamily="2" charset="-122"/>
              </a:rPr>
              <a:t>Some processes, such as turning curved profiles and hemispheres, are very difficult to carry out consistently by hand.</a:t>
            </a:r>
          </a:p>
          <a:p>
            <a:pPr marL="355600" indent="-355600"/>
            <a:r>
              <a:rPr lang="en-GB" altLang="zh-CN" sz="2000" smtClean="0">
                <a:ea typeface="宋体" panose="02010600030101010101" pitchFamily="2" charset="-122"/>
              </a:rPr>
              <a:t>These can be achieved to an extremely high degree of repeatable accuracy using a CNC lathe.</a:t>
            </a:r>
          </a:p>
          <a:p>
            <a:pPr marL="355600" indent="-355600"/>
            <a:r>
              <a:rPr lang="en-GB" altLang="zh-CN" sz="2000" smtClean="0">
                <a:ea typeface="宋体" panose="02010600030101010101" pitchFamily="2" charset="-122"/>
              </a:rPr>
              <a:t>CNC lathes operate on two axes, with the centre line of the billet of material set to zero.</a:t>
            </a:r>
          </a:p>
          <a:p>
            <a:pPr marL="355600" indent="-355600"/>
            <a:r>
              <a:rPr lang="en-GB" altLang="zh-CN" sz="2000" smtClean="0">
                <a:ea typeface="宋体" panose="02010600030101010101" pitchFamily="2" charset="-122"/>
              </a:rPr>
              <a:t>To produce a taper or curved profile, the carriage and top slide stepper motors automatically operate together.</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0036">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00036">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00036">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0003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0036"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Footer Placeholder 4"/>
          <p:cNvSpPr txBox="1">
            <a:spLocks noGrp="1"/>
          </p:cNvSpPr>
          <p:nvPr/>
        </p:nvSpPr>
        <p:spPr bwMode="auto">
          <a:xfrm>
            <a:off x="7669213" y="6553200"/>
            <a:ext cx="1439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EC0A86"/>
              </a:buClr>
              <a:buChar char="•"/>
              <a:defRPr sz="2400">
                <a:solidFill>
                  <a:schemeClr val="tx1"/>
                </a:solidFill>
                <a:latin typeface="Arial" panose="020B0604020202020204" pitchFamily="34" charset="0"/>
              </a:defRPr>
            </a:lvl1pPr>
            <a:lvl2pPr marL="742950" indent="-285750" eaLnBrk="0" hangingPunct="0">
              <a:spcBef>
                <a:spcPct val="20000"/>
              </a:spcBef>
              <a:buChar char="–"/>
              <a:defRPr sz="2400">
                <a:solidFill>
                  <a:schemeClr val="tx1"/>
                </a:solidFill>
                <a:latin typeface="Arial" panose="020B0604020202020204" pitchFamily="34" charset="0"/>
              </a:defRPr>
            </a:lvl2pPr>
            <a:lvl3pPr marL="1143000" indent="-228600" eaLnBrk="0" hangingPunct="0">
              <a:spcBef>
                <a:spcPct val="20000"/>
              </a:spcBef>
              <a:buClr>
                <a:srgbClr val="EC0A86"/>
              </a:buClr>
              <a:buChar char="•"/>
              <a:defRPr sz="20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rgbClr val="EC0A86"/>
              </a:buClr>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EC0A86"/>
              </a:buClr>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a:t>© Wallingford </a:t>
            </a:r>
          </a:p>
        </p:txBody>
      </p:sp>
      <p:sp>
        <p:nvSpPr>
          <p:cNvPr id="10243" name="Rectangle 5"/>
          <p:cNvSpPr>
            <a:spLocks noGrp="1" noChangeArrowheads="1"/>
          </p:cNvSpPr>
          <p:nvPr>
            <p:ph type="title" idx="4294967295"/>
          </p:nvPr>
        </p:nvSpPr>
        <p:spPr/>
        <p:txBody>
          <a:bodyPr/>
          <a:lstStyle/>
          <a:p>
            <a:pPr eaLnBrk="1" hangingPunct="1"/>
            <a:r>
              <a:rPr lang="en-GB" altLang="en-US" smtClean="0"/>
              <a:t>CNC milling (1)</a:t>
            </a:r>
            <a:endParaRPr lang="en-US" altLang="en-US" smtClean="0"/>
          </a:p>
        </p:txBody>
      </p:sp>
      <p:sp>
        <p:nvSpPr>
          <p:cNvPr id="270340" name="Rectangle 3"/>
          <p:cNvSpPr>
            <a:spLocks noGrp="1" noChangeArrowheads="1"/>
          </p:cNvSpPr>
          <p:nvPr>
            <p:ph type="body" sz="half" idx="4294967295"/>
          </p:nvPr>
        </p:nvSpPr>
        <p:spPr>
          <a:xfrm>
            <a:off x="457200" y="1989138"/>
            <a:ext cx="4619625" cy="4137025"/>
          </a:xfrm>
        </p:spPr>
        <p:txBody>
          <a:bodyPr/>
          <a:lstStyle/>
          <a:p>
            <a:pPr marL="355600" indent="-355600"/>
            <a:r>
              <a:rPr lang="en-GB" altLang="zh-CN" sz="2000" smtClean="0">
                <a:ea typeface="宋体" panose="02010600030101010101" pitchFamily="2" charset="-122"/>
              </a:rPr>
              <a:t>All of the processes that can be carried out on a standard vertical milling machine can be easily carried out on a CNC milling machine.</a:t>
            </a:r>
          </a:p>
          <a:p>
            <a:pPr marL="355600" indent="-355600"/>
            <a:r>
              <a:rPr lang="en-GB" altLang="zh-CN" sz="2000" smtClean="0">
                <a:ea typeface="宋体" panose="02010600030101010101" pitchFamily="2" charset="-122"/>
              </a:rPr>
              <a:t>These include:</a:t>
            </a:r>
          </a:p>
          <a:p>
            <a:pPr marL="355600" indent="-355600">
              <a:buFontTx/>
              <a:buNone/>
            </a:pPr>
            <a:r>
              <a:rPr lang="en-GB" altLang="zh-CN" sz="2000" smtClean="0">
                <a:ea typeface="宋体" panose="02010600030101010101" pitchFamily="2" charset="-122"/>
              </a:rPr>
              <a:t>	</a:t>
            </a:r>
            <a:r>
              <a:rPr lang="en-GB" altLang="zh-CN" sz="2000" smtClean="0">
                <a:ea typeface="宋体" panose="02010600030101010101" pitchFamily="2" charset="-122"/>
                <a:cs typeface="Arial" panose="020B0604020202020204" pitchFamily="34" charset="0"/>
              </a:rPr>
              <a:t>– </a:t>
            </a:r>
            <a:r>
              <a:rPr lang="en-GB" altLang="zh-CN" sz="2000" smtClean="0">
                <a:ea typeface="宋体" panose="02010600030101010101" pitchFamily="2" charset="-122"/>
              </a:rPr>
              <a:t>facing</a:t>
            </a:r>
          </a:p>
          <a:p>
            <a:pPr marL="355600" indent="-355600">
              <a:buFontTx/>
              <a:buNone/>
            </a:pPr>
            <a:r>
              <a:rPr lang="en-GB" altLang="zh-CN" sz="2000" smtClean="0">
                <a:ea typeface="宋体" panose="02010600030101010101" pitchFamily="2" charset="-122"/>
              </a:rPr>
              <a:t>	– slotting</a:t>
            </a:r>
          </a:p>
          <a:p>
            <a:pPr marL="355600" indent="-355600">
              <a:buFontTx/>
              <a:buNone/>
            </a:pPr>
            <a:r>
              <a:rPr lang="en-GB" altLang="zh-CN" sz="2000" smtClean="0">
                <a:ea typeface="宋体" panose="02010600030101010101" pitchFamily="2" charset="-122"/>
              </a:rPr>
              <a:t>	– grooving. </a:t>
            </a:r>
          </a:p>
        </p:txBody>
      </p:sp>
      <p:pic>
        <p:nvPicPr>
          <p:cNvPr id="270349" name="Picture 13" descr="U26"/>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076825" y="1268413"/>
            <a:ext cx="3600450" cy="4956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270349"/>
                                        </p:tgtEl>
                                        <p:attrNameLst>
                                          <p:attrName>style.visibility</p:attrName>
                                        </p:attrNameLst>
                                      </p:cBhvr>
                                      <p:to>
                                        <p:strVal val="visible"/>
                                      </p:to>
                                    </p:set>
                                    <p:animEffect transition="in" filter="fade">
                                      <p:cBhvr>
                                        <p:cTn id="7" dur="1000"/>
                                        <p:tgtEl>
                                          <p:spTgt spid="270349"/>
                                        </p:tgtEl>
                                      </p:cBhvr>
                                    </p:animEffect>
                                    <p:anim calcmode="lin" valueType="num">
                                      <p:cBhvr>
                                        <p:cTn id="8" dur="1000" fill="hold"/>
                                        <p:tgtEl>
                                          <p:spTgt spid="270349"/>
                                        </p:tgtEl>
                                        <p:attrNameLst>
                                          <p:attrName>ppt_x</p:attrName>
                                        </p:attrNameLst>
                                      </p:cBhvr>
                                      <p:tavLst>
                                        <p:tav tm="0">
                                          <p:val>
                                            <p:strVal val="#ppt_x"/>
                                          </p:val>
                                        </p:tav>
                                        <p:tav tm="100000">
                                          <p:val>
                                            <p:strVal val="#ppt_x"/>
                                          </p:val>
                                        </p:tav>
                                      </p:tavLst>
                                    </p:anim>
                                    <p:anim calcmode="lin" valueType="num">
                                      <p:cBhvr>
                                        <p:cTn id="9" dur="1000" fill="hold"/>
                                        <p:tgtEl>
                                          <p:spTgt spid="270349"/>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270340">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270340">
                                            <p:txEl>
                                              <p:pRg st="1" end="1"/>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270340">
                                            <p:txEl>
                                              <p:pRg st="2" end="2"/>
                                            </p:txEl>
                                          </p:spTgt>
                                        </p:tgtEl>
                                        <p:attrNameLst>
                                          <p:attrName>style.visibility</p:attrName>
                                        </p:attrNameLst>
                                      </p:cBhvr>
                                      <p:to>
                                        <p:strVal val="visibl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270340">
                                            <p:txEl>
                                              <p:pRg st="3" end="3"/>
                                            </p:txEl>
                                          </p:spTgt>
                                        </p:tgtEl>
                                        <p:attrNameLst>
                                          <p:attrName>style.visibility</p:attrName>
                                        </p:attrNameLst>
                                      </p:cBhvr>
                                      <p:to>
                                        <p:strVal val="visible"/>
                                      </p:to>
                                    </p:set>
                                  </p:childTnLst>
                                </p:cTn>
                              </p:par>
                            </p:childTnLst>
                          </p:cTn>
                        </p:par>
                      </p:childTnLst>
                    </p:cTn>
                  </p:par>
                  <p:par>
                    <p:cTn id="26" fill="hold" nodeType="clickPar">
                      <p:stCondLst>
                        <p:cond delay="indefinite"/>
                      </p:stCondLst>
                      <p:childTnLst>
                        <p:par>
                          <p:cTn id="27" fill="hold" nodeType="withGroup">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270340">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0340" grpId="0" build="p"/>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13889</TotalTime>
  <Words>2738</Words>
  <Application>Microsoft Office PowerPoint</Application>
  <PresentationFormat>On-screen Show (4:3)</PresentationFormat>
  <Paragraphs>259</Paragraphs>
  <Slides>41</Slides>
  <Notes>1</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41</vt:i4>
      </vt:variant>
    </vt:vector>
  </HeadingPairs>
  <TitlesOfParts>
    <vt:vector size="46" baseType="lpstr">
      <vt:lpstr>Arial</vt:lpstr>
      <vt:lpstr>Calibri</vt:lpstr>
      <vt:lpstr>宋体</vt:lpstr>
      <vt:lpstr>Default Design</vt:lpstr>
      <vt:lpstr>Adobe Photoshop Image</vt:lpstr>
      <vt:lpstr>Computer-aided manufacture</vt:lpstr>
      <vt:lpstr>Introduction</vt:lpstr>
      <vt:lpstr>Introduction</vt:lpstr>
      <vt:lpstr>Starter</vt:lpstr>
      <vt:lpstr>Computer numerical control</vt:lpstr>
      <vt:lpstr>Subtractive and additive CAM</vt:lpstr>
      <vt:lpstr>CNC turning (1)</vt:lpstr>
      <vt:lpstr>CNC turning (2)</vt:lpstr>
      <vt:lpstr>CNC milling (1)</vt:lpstr>
      <vt:lpstr>CNC milling (2)</vt:lpstr>
      <vt:lpstr>CNC routing (1)</vt:lpstr>
      <vt:lpstr>CNC routing (2)</vt:lpstr>
      <vt:lpstr>CNC cutting (1)</vt:lpstr>
      <vt:lpstr>CNC cutting (2)</vt:lpstr>
      <vt:lpstr>CNC punching (1)</vt:lpstr>
      <vt:lpstr>CNC punching (2)</vt:lpstr>
      <vt:lpstr>CNC assembly (1)</vt:lpstr>
      <vt:lpstr>CNC assembly (2)</vt:lpstr>
      <vt:lpstr>CNC welding (1)</vt:lpstr>
      <vt:lpstr>CNC welding (2)</vt:lpstr>
      <vt:lpstr>CNC painting (1)</vt:lpstr>
      <vt:lpstr>CNC painting (2)</vt:lpstr>
      <vt:lpstr>Rapid prototyping (1)</vt:lpstr>
      <vt:lpstr>Rapid prototyping (2)</vt:lpstr>
      <vt:lpstr>Stereolithography (1)</vt:lpstr>
      <vt:lpstr>Stereolithography (2)</vt:lpstr>
      <vt:lpstr>Laminated object manufacturing (1)</vt:lpstr>
      <vt:lpstr>Laminated object manufacturing (2)</vt:lpstr>
      <vt:lpstr>Laminated object manufacturing (3)</vt:lpstr>
      <vt:lpstr>Selective laser sintering (1)</vt:lpstr>
      <vt:lpstr>Selective laser sintering (2)</vt:lpstr>
      <vt:lpstr>Fused deposit modelling</vt:lpstr>
      <vt:lpstr>Solid ground curing (1)</vt:lpstr>
      <vt:lpstr>Solid ground curing (2)</vt:lpstr>
      <vt:lpstr>3D inkjet printing (1)</vt:lpstr>
      <vt:lpstr>3D inkjet printing (2)</vt:lpstr>
      <vt:lpstr>Rapid prototyping: advantages and disadvantages (1)</vt:lpstr>
      <vt:lpstr>Rapid prototyping: advantages and disadvantages (2)</vt:lpstr>
      <vt:lpstr>CAM: advantages and disadvantages</vt:lpstr>
      <vt:lpstr>Task: CAM role play (1)</vt:lpstr>
      <vt:lpstr>Task: CAM role play (2)</vt:lpstr>
    </vt:vector>
  </TitlesOfParts>
  <Company>Nelson Thornes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Stephen</dc:creator>
  <cp:lastModifiedBy>Daniel BIGMORE</cp:lastModifiedBy>
  <cp:revision>155</cp:revision>
  <dcterms:created xsi:type="dcterms:W3CDTF">2008-10-01T09:56:58Z</dcterms:created>
  <dcterms:modified xsi:type="dcterms:W3CDTF">2018-05-22T14:43:15Z</dcterms:modified>
</cp:coreProperties>
</file>