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2"/>
  </p:notesMasterIdLst>
  <p:sldIdLst>
    <p:sldId id="280" r:id="rId2"/>
    <p:sldId id="283" r:id="rId3"/>
    <p:sldId id="284" r:id="rId4"/>
    <p:sldId id="285" r:id="rId5"/>
    <p:sldId id="291" r:id="rId6"/>
    <p:sldId id="286" r:id="rId7"/>
    <p:sldId id="287" r:id="rId8"/>
    <p:sldId id="288" r:id="rId9"/>
    <p:sldId id="289" r:id="rId10"/>
    <p:sldId id="290" r:id="rId11"/>
    <p:sldId id="292" r:id="rId12"/>
    <p:sldId id="293" r:id="rId13"/>
    <p:sldId id="294" r:id="rId14"/>
    <p:sldId id="296" r:id="rId15"/>
    <p:sldId id="295" r:id="rId16"/>
    <p:sldId id="298" r:id="rId17"/>
    <p:sldId id="300" r:id="rId18"/>
    <p:sldId id="302" r:id="rId19"/>
    <p:sldId id="301" r:id="rId20"/>
    <p:sldId id="299" r:id="rId21"/>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0A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157" autoAdjust="0"/>
  </p:normalViewPr>
  <p:slideViewPr>
    <p:cSldViewPr>
      <p:cViewPr varScale="1">
        <p:scale>
          <a:sx n="103" d="100"/>
          <a:sy n="103" d="100"/>
        </p:scale>
        <p:origin x="185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532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2253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32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532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364D2F0-810F-409B-B0B2-F4BC126E99F2}"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E8CE4117-93E4-46D2-86E8-B8F445B4A274}" type="slidenum">
              <a:rPr lang="en-US" altLang="en-US"/>
              <a:pPr eaLnBrk="1" hangingPunct="1">
                <a:spcBef>
                  <a:spcPct val="0"/>
                </a:spcBef>
              </a:pPr>
              <a:t>3</a:t>
            </a:fld>
            <a:endParaRPr lang="en-US" alt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5FAB9B72-92EF-4145-9F03-0C6CB5FA8F0A}" type="slidenum">
              <a:rPr lang="en-US" altLang="en-US"/>
              <a:pPr eaLnBrk="1" hangingPunct="1">
                <a:spcBef>
                  <a:spcPct val="0"/>
                </a:spcBef>
              </a:pPr>
              <a:t>7</a:t>
            </a:fld>
            <a:endParaRPr lang="en-US" altLang="en-US"/>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FBD22438-FAC3-450C-88E2-18BE67EDEA66}" type="slidenum">
              <a:rPr lang="en-US" altLang="en-US"/>
              <a:pPr eaLnBrk="1" hangingPunct="1">
                <a:spcBef>
                  <a:spcPct val="0"/>
                </a:spcBef>
              </a:pPr>
              <a:t>13</a:t>
            </a:fld>
            <a:endParaRPr lang="en-US" altLang="en-US"/>
          </a:p>
        </p:txBody>
      </p:sp>
      <p:sp>
        <p:nvSpPr>
          <p:cNvPr id="25603" name="Rectangle 2"/>
          <p:cNvSpPr>
            <a:spLocks noRo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A51A3289-8361-48F0-BCCA-58A815771F0F}" type="slidenum">
              <a:rPr lang="en-US" altLang="en-US"/>
              <a:pPr eaLnBrk="1" hangingPunct="1">
                <a:spcBef>
                  <a:spcPct val="0"/>
                </a:spcBef>
              </a:pPr>
              <a:t>14</a:t>
            </a:fld>
            <a:endParaRPr lang="en-US" altLang="en-US"/>
          </a:p>
        </p:txBody>
      </p:sp>
      <p:sp>
        <p:nvSpPr>
          <p:cNvPr id="26627" name="Rectangle 2"/>
          <p:cNvSpPr>
            <a:spLocks noRo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604479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4210026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981075"/>
            <a:ext cx="2058988" cy="51450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981075"/>
            <a:ext cx="6029325" cy="5145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977648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827980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129810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79083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85736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79600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888594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492727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4137973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989138"/>
            <a:ext cx="82296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0"/>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ftr" sz="quarter" idx="3"/>
          </p:nvPr>
        </p:nvSpPr>
        <p:spPr bwMode="auto">
          <a:xfrm>
            <a:off x="7669213" y="6553200"/>
            <a:ext cx="14398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r>
              <a:rPr lang="en-US"/>
              <a:t>© </a:t>
            </a:r>
            <a:r>
              <a:rPr lang="en-US" smtClean="0"/>
              <a:t>Wallingford</a:t>
            </a:r>
            <a:endParaRPr lang="en-US"/>
          </a:p>
        </p:txBody>
      </p:sp>
      <p:pic>
        <p:nvPicPr>
          <p:cNvPr id="2" name="Picture 8" descr="dtlogo"/>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107950" y="6199188"/>
            <a:ext cx="11715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dt="0"/>
  <p:txStyles>
    <p:titleStyle>
      <a:lvl1pPr algn="l" rtl="0" eaLnBrk="0" fontAlgn="base" hangingPunct="0">
        <a:spcBef>
          <a:spcPct val="0"/>
        </a:spcBef>
        <a:spcAft>
          <a:spcPct val="0"/>
        </a:spcAft>
        <a:defRPr sz="3600" b="1">
          <a:solidFill>
            <a:srgbClr val="EC0A86"/>
          </a:solidFill>
          <a:latin typeface="+mj-lt"/>
          <a:ea typeface="+mj-ea"/>
          <a:cs typeface="+mj-cs"/>
        </a:defRPr>
      </a:lvl1pPr>
      <a:lvl2pPr algn="l" rtl="0" eaLnBrk="0" fontAlgn="base" hangingPunct="0">
        <a:spcBef>
          <a:spcPct val="0"/>
        </a:spcBef>
        <a:spcAft>
          <a:spcPct val="0"/>
        </a:spcAft>
        <a:defRPr sz="3600" b="1">
          <a:solidFill>
            <a:srgbClr val="EC0A86"/>
          </a:solidFill>
          <a:latin typeface="Arial" charset="0"/>
          <a:cs typeface="Arial" charset="0"/>
        </a:defRPr>
      </a:lvl2pPr>
      <a:lvl3pPr algn="l" rtl="0" eaLnBrk="0" fontAlgn="base" hangingPunct="0">
        <a:spcBef>
          <a:spcPct val="0"/>
        </a:spcBef>
        <a:spcAft>
          <a:spcPct val="0"/>
        </a:spcAft>
        <a:defRPr sz="3600" b="1">
          <a:solidFill>
            <a:srgbClr val="EC0A86"/>
          </a:solidFill>
          <a:latin typeface="Arial" charset="0"/>
          <a:cs typeface="Arial" charset="0"/>
        </a:defRPr>
      </a:lvl3pPr>
      <a:lvl4pPr algn="l" rtl="0" eaLnBrk="0" fontAlgn="base" hangingPunct="0">
        <a:spcBef>
          <a:spcPct val="0"/>
        </a:spcBef>
        <a:spcAft>
          <a:spcPct val="0"/>
        </a:spcAft>
        <a:defRPr sz="3600" b="1">
          <a:solidFill>
            <a:srgbClr val="EC0A86"/>
          </a:solidFill>
          <a:latin typeface="Arial" charset="0"/>
          <a:cs typeface="Arial" charset="0"/>
        </a:defRPr>
      </a:lvl4pPr>
      <a:lvl5pPr algn="l" rtl="0" eaLnBrk="0" fontAlgn="base" hangingPunct="0">
        <a:spcBef>
          <a:spcPct val="0"/>
        </a:spcBef>
        <a:spcAft>
          <a:spcPct val="0"/>
        </a:spcAft>
        <a:defRPr sz="3600" b="1">
          <a:solidFill>
            <a:srgbClr val="EC0A86"/>
          </a:solidFill>
          <a:latin typeface="Arial" charset="0"/>
          <a:cs typeface="Arial" charset="0"/>
        </a:defRPr>
      </a:lvl5pPr>
      <a:lvl6pPr marL="457200" algn="l" rtl="0" fontAlgn="base">
        <a:spcBef>
          <a:spcPct val="0"/>
        </a:spcBef>
        <a:spcAft>
          <a:spcPct val="0"/>
        </a:spcAft>
        <a:defRPr sz="3600" b="1">
          <a:solidFill>
            <a:srgbClr val="EC0A86"/>
          </a:solidFill>
          <a:latin typeface="Arial" charset="0"/>
          <a:cs typeface="Arial" charset="0"/>
        </a:defRPr>
      </a:lvl6pPr>
      <a:lvl7pPr marL="914400" algn="l" rtl="0" fontAlgn="base">
        <a:spcBef>
          <a:spcPct val="0"/>
        </a:spcBef>
        <a:spcAft>
          <a:spcPct val="0"/>
        </a:spcAft>
        <a:defRPr sz="3600" b="1">
          <a:solidFill>
            <a:srgbClr val="EC0A86"/>
          </a:solidFill>
          <a:latin typeface="Arial" charset="0"/>
          <a:cs typeface="Arial" charset="0"/>
        </a:defRPr>
      </a:lvl7pPr>
      <a:lvl8pPr marL="1371600" algn="l" rtl="0" fontAlgn="base">
        <a:spcBef>
          <a:spcPct val="0"/>
        </a:spcBef>
        <a:spcAft>
          <a:spcPct val="0"/>
        </a:spcAft>
        <a:defRPr sz="3600" b="1">
          <a:solidFill>
            <a:srgbClr val="EC0A86"/>
          </a:solidFill>
          <a:latin typeface="Arial" charset="0"/>
          <a:cs typeface="Arial" charset="0"/>
        </a:defRPr>
      </a:lvl8pPr>
      <a:lvl9pPr marL="1828800" algn="l" rtl="0" fontAlgn="base">
        <a:spcBef>
          <a:spcPct val="0"/>
        </a:spcBef>
        <a:spcAft>
          <a:spcPct val="0"/>
        </a:spcAft>
        <a:defRPr sz="3600" b="1">
          <a:solidFill>
            <a:srgbClr val="EC0A86"/>
          </a:solidFill>
          <a:latin typeface="Arial" charset="0"/>
          <a:cs typeface="Arial" charset="0"/>
        </a:defRPr>
      </a:lvl9pPr>
    </p:titleStyle>
    <p:bodyStyle>
      <a:lvl1pPr marL="342900" indent="-342900" algn="l" rtl="0" eaLnBrk="0" fontAlgn="base" hangingPunct="0">
        <a:spcBef>
          <a:spcPct val="20000"/>
        </a:spcBef>
        <a:spcAft>
          <a:spcPct val="0"/>
        </a:spcAft>
        <a:buClr>
          <a:srgbClr val="EC0A86"/>
        </a:buClr>
        <a:buChar char="•"/>
        <a:defRPr sz="2400">
          <a:solidFill>
            <a:schemeClr val="tx1"/>
          </a:solidFill>
          <a:latin typeface="+mn-lt"/>
          <a:ea typeface="+mn-ea"/>
          <a:cs typeface="+mn-cs"/>
        </a:defRPr>
      </a:lvl1pPr>
      <a:lvl2pPr marL="522288" indent="-65088" algn="l" rtl="0" eaLnBrk="0" fontAlgn="base" hangingPunct="0">
        <a:spcBef>
          <a:spcPct val="20000"/>
        </a:spcBef>
        <a:spcAft>
          <a:spcPct val="0"/>
        </a:spcAft>
        <a:buChar char="–"/>
        <a:defRPr sz="2400">
          <a:solidFill>
            <a:schemeClr val="tx1"/>
          </a:solidFill>
          <a:latin typeface="+mn-lt"/>
          <a:cs typeface="+mn-cs"/>
        </a:defRPr>
      </a:lvl2pPr>
      <a:lvl3pPr marL="1231900" indent="-228600" algn="l" rtl="0" eaLnBrk="0" fontAlgn="base" hangingPunct="0">
        <a:spcBef>
          <a:spcPct val="20000"/>
        </a:spcBef>
        <a:spcAft>
          <a:spcPct val="0"/>
        </a:spcAft>
        <a:buClr>
          <a:srgbClr val="EC0A86"/>
        </a:buClr>
        <a:buChar char="•"/>
        <a:defRPr sz="2000">
          <a:solidFill>
            <a:schemeClr val="tx1"/>
          </a:solidFill>
          <a:latin typeface="+mn-lt"/>
          <a:cs typeface="+mn-cs"/>
        </a:defRPr>
      </a:lvl3pPr>
      <a:lvl4pPr marL="1639888"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mn-lt"/>
          <a:cs typeface="+mn-cs"/>
        </a:defRPr>
      </a:lvl5pPr>
      <a:lvl6pPr marL="2514600" indent="-228600" algn="l" rtl="0" fontAlgn="base">
        <a:spcBef>
          <a:spcPct val="20000"/>
        </a:spcBef>
        <a:spcAft>
          <a:spcPct val="0"/>
        </a:spcAft>
        <a:buClr>
          <a:srgbClr val="EC0A86"/>
        </a:buClr>
        <a:buFont typeface="Arial" charset="0"/>
        <a:buChar char="»"/>
        <a:defRPr sz="2000">
          <a:solidFill>
            <a:schemeClr val="tx1"/>
          </a:solidFill>
          <a:latin typeface="+mn-lt"/>
          <a:cs typeface="+mn-cs"/>
        </a:defRPr>
      </a:lvl6pPr>
      <a:lvl7pPr marL="2971800" indent="-228600" algn="l" rtl="0" fontAlgn="base">
        <a:spcBef>
          <a:spcPct val="20000"/>
        </a:spcBef>
        <a:spcAft>
          <a:spcPct val="0"/>
        </a:spcAft>
        <a:buClr>
          <a:srgbClr val="EC0A86"/>
        </a:buClr>
        <a:buFont typeface="Arial" charset="0"/>
        <a:buChar char="»"/>
        <a:defRPr sz="2000">
          <a:solidFill>
            <a:schemeClr val="tx1"/>
          </a:solidFill>
          <a:latin typeface="+mn-lt"/>
          <a:cs typeface="+mn-cs"/>
        </a:defRPr>
      </a:lvl7pPr>
      <a:lvl8pPr marL="3429000" indent="-228600" algn="l" rtl="0" fontAlgn="base">
        <a:spcBef>
          <a:spcPct val="20000"/>
        </a:spcBef>
        <a:spcAft>
          <a:spcPct val="0"/>
        </a:spcAft>
        <a:buClr>
          <a:srgbClr val="EC0A86"/>
        </a:buClr>
        <a:buFont typeface="Arial" charset="0"/>
        <a:buChar char="»"/>
        <a:defRPr sz="2000">
          <a:solidFill>
            <a:schemeClr val="tx1"/>
          </a:solidFill>
          <a:latin typeface="+mn-lt"/>
          <a:cs typeface="+mn-cs"/>
        </a:defRPr>
      </a:lvl8pPr>
      <a:lvl9pPr marL="3886200" indent="-228600" algn="l" rtl="0" fontAlgn="base">
        <a:spcBef>
          <a:spcPct val="20000"/>
        </a:spcBef>
        <a:spcAft>
          <a:spcPct val="0"/>
        </a:spcAft>
        <a:buClr>
          <a:srgbClr val="EC0A86"/>
        </a:buClr>
        <a:buFont typeface="Arial" charset="0"/>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oleObject" Target="../embeddings/oleObject2.bin"/><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consumerdirect.gov.uk/"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bsieducation.or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1"/>
          <p:cNvSpPr>
            <a:spLocks noGrp="1"/>
          </p:cNvSpPr>
          <p:nvPr>
            <p:ph type="ftr" sz="quarter" idx="10"/>
          </p:nvPr>
        </p:nvSpPr>
        <p:spPr/>
        <p:txBody>
          <a:bodyPr/>
          <a:lstStyle/>
          <a:p>
            <a:pPr>
              <a:defRPr/>
            </a:pPr>
            <a:r>
              <a:rPr lang="en-US"/>
              <a:t>© </a:t>
            </a:r>
            <a:r>
              <a:rPr lang="en-US" smtClean="0"/>
              <a:t>Wallingford</a:t>
            </a:r>
            <a:endParaRPr lang="en-US"/>
          </a:p>
        </p:txBody>
      </p:sp>
      <p:sp>
        <p:nvSpPr>
          <p:cNvPr id="2051"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r" eaLnBrk="1" hangingPunct="1">
              <a:spcBef>
                <a:spcPct val="0"/>
              </a:spcBef>
              <a:buClrTx/>
              <a:buFontTx/>
              <a:buNone/>
            </a:pPr>
            <a:r>
              <a:rPr lang="en-US" altLang="en-US" sz="1200"/>
              <a:t>© Wallingford</a:t>
            </a:r>
          </a:p>
        </p:txBody>
      </p:sp>
      <p:graphicFrame>
        <p:nvGraphicFramePr>
          <p:cNvPr id="2052"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2057" name="Image" r:id="rId3" imgW="21333333" imgH="3961905" progId="Photoshop.Image.10">
                  <p:embed/>
                </p:oleObj>
              </mc:Choice>
              <mc:Fallback>
                <p:oleObj name="Image" r:id="rId3" imgW="21333333" imgH="3961905" progId="Photoshop.Image.10">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3" name="Rectangle 2"/>
          <p:cNvSpPr>
            <a:spLocks noGrp="1" noChangeArrowheads="1"/>
          </p:cNvSpPr>
          <p:nvPr>
            <p:ph type="ctrTitle" idx="4294967295"/>
          </p:nvPr>
        </p:nvSpPr>
        <p:spPr>
          <a:xfrm>
            <a:off x="685800" y="2492375"/>
            <a:ext cx="7772400" cy="1152525"/>
          </a:xfrm>
        </p:spPr>
        <p:txBody>
          <a:bodyPr/>
          <a:lstStyle/>
          <a:p>
            <a:pPr eaLnBrk="1" hangingPunct="1"/>
            <a:r>
              <a:rPr lang="en-GB" altLang="en-US" sz="4400" smtClean="0"/>
              <a:t>Consumer safety</a:t>
            </a:r>
            <a:endParaRPr lang="en-US" altLang="en-US" sz="4400" smtClean="0"/>
          </a:p>
        </p:txBody>
      </p:sp>
      <p:sp>
        <p:nvSpPr>
          <p:cNvPr id="2054"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ClrTx/>
              <a:buFontTx/>
              <a:buNone/>
            </a:pPr>
            <a:r>
              <a:rPr lang="en-GB" altLang="en-US" sz="1600">
                <a:solidFill>
                  <a:schemeClr val="bg1"/>
                </a:solidFill>
              </a:rPr>
              <a:t>Ian Bark &amp; Lloyd Ansell</a:t>
            </a:r>
            <a:endParaRPr lang="en-US" altLang="en-US" sz="1600">
              <a:solidFill>
                <a:schemeClr val="bg1"/>
              </a:solidFill>
            </a:endParaRPr>
          </a:p>
        </p:txBody>
      </p:sp>
      <p:sp>
        <p:nvSpPr>
          <p:cNvPr id="2055"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ClrTx/>
              <a:buFontTx/>
              <a:buNone/>
            </a:pPr>
            <a:r>
              <a:rPr lang="en-GB" altLang="en-US" sz="1200">
                <a:solidFill>
                  <a:schemeClr val="bg1"/>
                </a:solidFill>
              </a:rPr>
              <a:t>Series Editor: Louise T Davies</a:t>
            </a:r>
            <a:endParaRPr lang="en-US" altLang="en-US" sz="1200">
              <a:solidFill>
                <a:schemeClr val="bg1"/>
              </a:solidFill>
            </a:endParaRPr>
          </a:p>
        </p:txBody>
      </p:sp>
      <p:graphicFrame>
        <p:nvGraphicFramePr>
          <p:cNvPr id="2056"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2058" name="Image" r:id="rId5" imgW="3238095" imgH="1536508" progId="Photoshop.Image.10">
                  <p:embed/>
                </p:oleObj>
              </mc:Choice>
              <mc:Fallback>
                <p:oleObj name="Image" r:id="rId5" imgW="3238095" imgH="1536508" progId="Photoshop.Image.10">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1267" name="Rectangle 2"/>
          <p:cNvSpPr>
            <a:spLocks noGrp="1" noChangeArrowheads="1"/>
          </p:cNvSpPr>
          <p:nvPr>
            <p:ph type="title"/>
          </p:nvPr>
        </p:nvSpPr>
        <p:spPr/>
        <p:txBody>
          <a:bodyPr/>
          <a:lstStyle/>
          <a:p>
            <a:pPr eaLnBrk="1" hangingPunct="1"/>
            <a:r>
              <a:rPr lang="en-GB" altLang="en-US" smtClean="0"/>
              <a:t>Middle aged (41–64)</a:t>
            </a:r>
            <a:endParaRPr lang="en-US" altLang="en-US" smtClean="0"/>
          </a:p>
        </p:txBody>
      </p:sp>
      <p:sp>
        <p:nvSpPr>
          <p:cNvPr id="38915" name="Rectangle 3"/>
          <p:cNvSpPr>
            <a:spLocks noGrp="1" noChangeArrowheads="1"/>
          </p:cNvSpPr>
          <p:nvPr>
            <p:ph type="body" idx="1"/>
          </p:nvPr>
        </p:nvSpPr>
        <p:spPr>
          <a:xfrm>
            <a:off x="457200" y="1989138"/>
            <a:ext cx="5194300" cy="4137025"/>
          </a:xfrm>
        </p:spPr>
        <p:txBody>
          <a:bodyPr/>
          <a:lstStyle/>
          <a:p>
            <a:pPr eaLnBrk="1" hangingPunct="1"/>
            <a:r>
              <a:rPr lang="en-GB" altLang="en-US" sz="2000" smtClean="0"/>
              <a:t>Surely these people can take care of themselves?</a:t>
            </a:r>
          </a:p>
          <a:p>
            <a:pPr eaLnBrk="1" hangingPunct="1"/>
            <a:r>
              <a:rPr lang="en-GB" altLang="en-US" sz="2000" smtClean="0"/>
              <a:t>But – they are protected if they buy faulty goods or are hurt or injured by a product in any way. </a:t>
            </a:r>
          </a:p>
          <a:p>
            <a:pPr eaLnBrk="1" hangingPunct="1"/>
            <a:r>
              <a:rPr lang="en-GB" altLang="en-US" sz="2000" smtClean="0"/>
              <a:t>This group may buy products for younger or older age groups, and are very aware of consumer rights and safety.</a:t>
            </a:r>
          </a:p>
          <a:p>
            <a:pPr eaLnBrk="1" hangingPunct="1"/>
            <a:r>
              <a:rPr lang="en-GB" altLang="en-US" sz="2000" smtClean="0"/>
              <a:t>Like the previous group they are likely to be the ones who make major buying decisions and will be concerned with their own safety, as well as that of others.</a:t>
            </a:r>
            <a:endParaRPr lang="en-US" altLang="en-US" smtClean="0"/>
          </a:p>
        </p:txBody>
      </p:sp>
      <p:pic>
        <p:nvPicPr>
          <p:cNvPr id="38916" name="Picture 4" descr="U2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95963" y="2420938"/>
            <a:ext cx="3095625"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8916"/>
                                        </p:tgtEl>
                                        <p:attrNameLst>
                                          <p:attrName>style.visibility</p:attrName>
                                        </p:attrNameLst>
                                      </p:cBhvr>
                                      <p:to>
                                        <p:strVal val="visible"/>
                                      </p:to>
                                    </p:set>
                                    <p:anim calcmode="lin" valueType="num">
                                      <p:cBhvr>
                                        <p:cTn id="7" dur="1000" fill="hold"/>
                                        <p:tgtEl>
                                          <p:spTgt spid="38916"/>
                                        </p:tgtEl>
                                        <p:attrNameLst>
                                          <p:attrName>ppt_x</p:attrName>
                                        </p:attrNameLst>
                                      </p:cBhvr>
                                      <p:tavLst>
                                        <p:tav tm="0">
                                          <p:val>
                                            <p:strVal val="#ppt_x-.2"/>
                                          </p:val>
                                        </p:tav>
                                        <p:tav tm="100000">
                                          <p:val>
                                            <p:strVal val="#ppt_x"/>
                                          </p:val>
                                        </p:tav>
                                      </p:tavLst>
                                    </p:anim>
                                    <p:anim calcmode="lin" valueType="num">
                                      <p:cBhvr>
                                        <p:cTn id="8" dur="1000" fill="hold"/>
                                        <p:tgtEl>
                                          <p:spTgt spid="38916"/>
                                        </p:tgtEl>
                                        <p:attrNameLst>
                                          <p:attrName>ppt_y</p:attrName>
                                        </p:attrNameLst>
                                      </p:cBhvr>
                                      <p:tavLst>
                                        <p:tav tm="0">
                                          <p:val>
                                            <p:strVal val="#ppt_y"/>
                                          </p:val>
                                        </p:tav>
                                        <p:tav tm="100000">
                                          <p:val>
                                            <p:strVal val="#ppt_y"/>
                                          </p:val>
                                        </p:tav>
                                      </p:tavLst>
                                    </p:anim>
                                    <p:animEffect transition="in" filter="wipe(right)" prLst="gradientSize: 0.1">
                                      <p:cBhvr>
                                        <p:cTn id="9" dur="1000"/>
                                        <p:tgtEl>
                                          <p:spTgt spid="3891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891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891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891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89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2291" name="Rectangle 2"/>
          <p:cNvSpPr>
            <a:spLocks noGrp="1" noChangeArrowheads="1"/>
          </p:cNvSpPr>
          <p:nvPr>
            <p:ph type="title"/>
          </p:nvPr>
        </p:nvSpPr>
        <p:spPr/>
        <p:txBody>
          <a:bodyPr/>
          <a:lstStyle/>
          <a:p>
            <a:pPr eaLnBrk="1" hangingPunct="1"/>
            <a:r>
              <a:rPr lang="en-GB" altLang="en-US" smtClean="0"/>
              <a:t>Pensioners (65+)</a:t>
            </a:r>
            <a:endParaRPr lang="en-US" altLang="en-US" smtClean="0"/>
          </a:p>
        </p:txBody>
      </p:sp>
      <p:sp>
        <p:nvSpPr>
          <p:cNvPr id="40963" name="Rectangle 3"/>
          <p:cNvSpPr>
            <a:spLocks noGrp="1" noChangeArrowheads="1"/>
          </p:cNvSpPr>
          <p:nvPr>
            <p:ph type="body" idx="1"/>
          </p:nvPr>
        </p:nvSpPr>
        <p:spPr>
          <a:xfrm>
            <a:off x="457200" y="1989138"/>
            <a:ext cx="4619625" cy="4137025"/>
          </a:xfrm>
        </p:spPr>
        <p:txBody>
          <a:bodyPr/>
          <a:lstStyle/>
          <a:p>
            <a:pPr eaLnBrk="1" hangingPunct="1"/>
            <a:r>
              <a:rPr lang="en-GB" altLang="en-US" sz="2000" smtClean="0"/>
              <a:t>The elderly may be frail or can be unsteady on their feet.</a:t>
            </a:r>
          </a:p>
          <a:p>
            <a:pPr eaLnBrk="1" hangingPunct="1"/>
            <a:r>
              <a:rPr lang="en-GB" altLang="en-US" sz="2000" smtClean="0"/>
              <a:t>So, for example, retirement homes will have to cater for this by having additional handrails for residents to hold on to when walking around the building.</a:t>
            </a:r>
          </a:p>
          <a:p>
            <a:pPr eaLnBrk="1" hangingPunct="1"/>
            <a:r>
              <a:rPr lang="en-GB" altLang="en-US" sz="2000" smtClean="0"/>
              <a:t>The home may also have lifts or chair lifts for some pensioners.</a:t>
            </a:r>
          </a:p>
          <a:p>
            <a:pPr eaLnBrk="1" hangingPunct="1"/>
            <a:r>
              <a:rPr lang="en-GB" altLang="en-US" sz="2000" smtClean="0"/>
              <a:t>Products designed for pensioners have to take their needs and safety into consideration.</a:t>
            </a:r>
          </a:p>
          <a:p>
            <a:pPr eaLnBrk="1" hangingPunct="1"/>
            <a:endParaRPr lang="en-US" altLang="en-US" sz="2000" smtClean="0"/>
          </a:p>
        </p:txBody>
      </p:sp>
      <p:pic>
        <p:nvPicPr>
          <p:cNvPr id="40967" name="Picture 7" descr="U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625" y="1557338"/>
            <a:ext cx="3171825"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0967"/>
                                        </p:tgtEl>
                                        <p:attrNameLst>
                                          <p:attrName>style.visibility</p:attrName>
                                        </p:attrNameLst>
                                      </p:cBhvr>
                                      <p:to>
                                        <p:strVal val="visible"/>
                                      </p:to>
                                    </p:set>
                                    <p:animEffect transition="in" filter="dissolve">
                                      <p:cBhvr>
                                        <p:cTn id="7" dur="500"/>
                                        <p:tgtEl>
                                          <p:spTgt spid="4096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0963">
                                            <p:txEl>
                                              <p:pRg st="0" end="0"/>
                                            </p:txEl>
                                          </p:spTgt>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0963">
                                            <p:txEl>
                                              <p:pRg st="1" end="1"/>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0963">
                                            <p:txEl>
                                              <p:pRg st="2" end="2"/>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09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3315" name="Rectangle 2"/>
          <p:cNvSpPr>
            <a:spLocks noGrp="1" noChangeArrowheads="1"/>
          </p:cNvSpPr>
          <p:nvPr>
            <p:ph type="title"/>
          </p:nvPr>
        </p:nvSpPr>
        <p:spPr/>
        <p:txBody>
          <a:bodyPr/>
          <a:lstStyle/>
          <a:p>
            <a:pPr eaLnBrk="1" hangingPunct="1"/>
            <a:r>
              <a:rPr lang="en-GB" altLang="en-US" smtClean="0"/>
              <a:t>The Kitemark</a:t>
            </a:r>
            <a:endParaRPr lang="en-US" altLang="en-US" smtClean="0"/>
          </a:p>
        </p:txBody>
      </p:sp>
      <p:sp>
        <p:nvSpPr>
          <p:cNvPr id="41987" name="Rectangle 3"/>
          <p:cNvSpPr>
            <a:spLocks noGrp="1" noChangeArrowheads="1"/>
          </p:cNvSpPr>
          <p:nvPr>
            <p:ph type="body" idx="1"/>
          </p:nvPr>
        </p:nvSpPr>
        <p:spPr>
          <a:xfrm>
            <a:off x="457200" y="1989138"/>
            <a:ext cx="4978400" cy="4137025"/>
          </a:xfrm>
        </p:spPr>
        <p:txBody>
          <a:bodyPr/>
          <a:lstStyle/>
          <a:p>
            <a:pPr eaLnBrk="1" hangingPunct="1"/>
            <a:r>
              <a:rPr lang="en-GB" altLang="en-US" sz="2000" smtClean="0"/>
              <a:t>The British Standard mark, known as the Kitemark, shows that the manufacturers have put their product through rigorous tests.</a:t>
            </a:r>
          </a:p>
          <a:p>
            <a:pPr eaLnBrk="1" hangingPunct="1"/>
            <a:r>
              <a:rPr lang="en-GB" altLang="en-US" sz="2000" smtClean="0"/>
              <a:t>It is a good selling point for their product. </a:t>
            </a:r>
          </a:p>
          <a:p>
            <a:pPr eaLnBrk="1" hangingPunct="1"/>
            <a:r>
              <a:rPr lang="en-GB" altLang="en-US" sz="2000" smtClean="0"/>
              <a:t>It demonstrates that the company is committed to high safety standards.</a:t>
            </a:r>
          </a:p>
          <a:p>
            <a:pPr eaLnBrk="1" hangingPunct="1"/>
            <a:r>
              <a:rPr lang="en-GB" altLang="en-US" sz="2000" smtClean="0"/>
              <a:t>Always look for the Kitemark.</a:t>
            </a:r>
          </a:p>
          <a:p>
            <a:pPr eaLnBrk="1" hangingPunct="1"/>
            <a:endParaRPr lang="en-US" altLang="en-US" sz="2000" smtClean="0"/>
          </a:p>
        </p:txBody>
      </p:sp>
      <p:pic>
        <p:nvPicPr>
          <p:cNvPr id="41992" name="Picture 8" descr="KM-R-NORM BLACK PC"/>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80063" y="1844675"/>
            <a:ext cx="3170237"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1992"/>
                                        </p:tgtEl>
                                        <p:attrNameLst>
                                          <p:attrName>style.visibility</p:attrName>
                                        </p:attrNameLst>
                                      </p:cBhvr>
                                      <p:to>
                                        <p:strVal val="visible"/>
                                      </p:to>
                                    </p:set>
                                    <p:animEffect transition="in" filter="fade">
                                      <p:cBhvr>
                                        <p:cTn id="7" dur="800" decel="100000"/>
                                        <p:tgtEl>
                                          <p:spTgt spid="41992"/>
                                        </p:tgtEl>
                                      </p:cBhvr>
                                    </p:animEffect>
                                    <p:anim calcmode="lin" valueType="num">
                                      <p:cBhvr>
                                        <p:cTn id="8" dur="800" decel="100000" fill="hold"/>
                                        <p:tgtEl>
                                          <p:spTgt spid="41992"/>
                                        </p:tgtEl>
                                        <p:attrNameLst>
                                          <p:attrName>style.rotation</p:attrName>
                                        </p:attrNameLst>
                                      </p:cBhvr>
                                      <p:tavLst>
                                        <p:tav tm="0">
                                          <p:val>
                                            <p:fltVal val="-90"/>
                                          </p:val>
                                        </p:tav>
                                        <p:tav tm="100000">
                                          <p:val>
                                            <p:fltVal val="0"/>
                                          </p:val>
                                        </p:tav>
                                      </p:tavLst>
                                    </p:anim>
                                    <p:anim calcmode="lin" valueType="num">
                                      <p:cBhvr>
                                        <p:cTn id="9" dur="800" decel="100000" fill="hold"/>
                                        <p:tgtEl>
                                          <p:spTgt spid="41992"/>
                                        </p:tgtEl>
                                        <p:attrNameLst>
                                          <p:attrName>ppt_x</p:attrName>
                                        </p:attrNameLst>
                                      </p:cBhvr>
                                      <p:tavLst>
                                        <p:tav tm="0">
                                          <p:val>
                                            <p:strVal val="#ppt_x+0.4"/>
                                          </p:val>
                                        </p:tav>
                                        <p:tav tm="100000">
                                          <p:val>
                                            <p:strVal val="#ppt_x-0.05"/>
                                          </p:val>
                                        </p:tav>
                                      </p:tavLst>
                                    </p:anim>
                                    <p:anim calcmode="lin" valueType="num">
                                      <p:cBhvr>
                                        <p:cTn id="10" dur="800" decel="100000" fill="hold"/>
                                        <p:tgtEl>
                                          <p:spTgt spid="4199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199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199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1987">
                                            <p:txEl>
                                              <p:pRg st="0" end="0"/>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1987">
                                            <p:txEl>
                                              <p:pRg st="1" end="1"/>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1987">
                                            <p:txEl>
                                              <p:pRg st="2" end="2"/>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19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4339" name="Rectangle 2"/>
          <p:cNvSpPr>
            <a:spLocks noGrp="1" noChangeArrowheads="1"/>
          </p:cNvSpPr>
          <p:nvPr>
            <p:ph type="title"/>
          </p:nvPr>
        </p:nvSpPr>
        <p:spPr/>
        <p:txBody>
          <a:bodyPr/>
          <a:lstStyle/>
          <a:p>
            <a:pPr eaLnBrk="1" hangingPunct="1"/>
            <a:r>
              <a:rPr lang="en-GB" altLang="en-US" smtClean="0"/>
              <a:t>The CE mark</a:t>
            </a:r>
            <a:endParaRPr lang="en-US" altLang="en-US" smtClean="0"/>
          </a:p>
        </p:txBody>
      </p:sp>
      <p:sp>
        <p:nvSpPr>
          <p:cNvPr id="43011" name="Rectangle 3"/>
          <p:cNvSpPr>
            <a:spLocks noGrp="1" noChangeArrowheads="1"/>
          </p:cNvSpPr>
          <p:nvPr>
            <p:ph type="body" idx="1"/>
          </p:nvPr>
        </p:nvSpPr>
        <p:spPr>
          <a:xfrm>
            <a:off x="457200" y="1989138"/>
            <a:ext cx="3394075" cy="4137025"/>
          </a:xfrm>
        </p:spPr>
        <p:txBody>
          <a:bodyPr/>
          <a:lstStyle/>
          <a:p>
            <a:pPr eaLnBrk="1" hangingPunct="1"/>
            <a:r>
              <a:rPr lang="en-GB" altLang="en-US" sz="2000" smtClean="0"/>
              <a:t>The CE mark shows that a product conforms to the European directives and legislation relevant to that product. </a:t>
            </a:r>
          </a:p>
          <a:p>
            <a:pPr eaLnBrk="1" hangingPunct="1"/>
            <a:r>
              <a:rPr lang="en-GB" altLang="en-US" sz="2000" smtClean="0"/>
              <a:t>The product must have a CE mark to be sold in Europe.</a:t>
            </a:r>
          </a:p>
          <a:p>
            <a:pPr eaLnBrk="1" hangingPunct="1"/>
            <a:r>
              <a:rPr lang="en-GB" altLang="en-US" sz="2000" smtClean="0"/>
              <a:t>It is not a safety mark as such.</a:t>
            </a:r>
          </a:p>
          <a:p>
            <a:pPr eaLnBrk="1" hangingPunct="1">
              <a:buFontTx/>
              <a:buNone/>
            </a:pPr>
            <a:endParaRPr lang="en-GB" altLang="en-US" sz="2000" smtClean="0"/>
          </a:p>
          <a:p>
            <a:pPr eaLnBrk="1" hangingPunct="1"/>
            <a:endParaRPr lang="en-US" altLang="en-US" sz="2000" smtClean="0"/>
          </a:p>
        </p:txBody>
      </p:sp>
      <p:pic>
        <p:nvPicPr>
          <p:cNvPr id="43016" name="Picture 8" descr="Ce-log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56100" y="2349500"/>
            <a:ext cx="4319588"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3016"/>
                                        </p:tgtEl>
                                        <p:attrNameLst>
                                          <p:attrName>style.visibility</p:attrName>
                                        </p:attrNameLst>
                                      </p:cBhvr>
                                      <p:to>
                                        <p:strVal val="visible"/>
                                      </p:to>
                                    </p:set>
                                    <p:animEffect transition="in" filter="fade">
                                      <p:cBhvr>
                                        <p:cTn id="7" dur="1000"/>
                                        <p:tgtEl>
                                          <p:spTgt spid="43016"/>
                                        </p:tgtEl>
                                      </p:cBhvr>
                                    </p:animEffect>
                                    <p:anim calcmode="lin" valueType="num">
                                      <p:cBhvr>
                                        <p:cTn id="8" dur="1000" fill="hold"/>
                                        <p:tgtEl>
                                          <p:spTgt spid="43016"/>
                                        </p:tgtEl>
                                        <p:attrNameLst>
                                          <p:attrName>ppt_x</p:attrName>
                                        </p:attrNameLst>
                                      </p:cBhvr>
                                      <p:tavLst>
                                        <p:tav tm="0">
                                          <p:val>
                                            <p:strVal val="#ppt_x"/>
                                          </p:val>
                                        </p:tav>
                                        <p:tav tm="100000">
                                          <p:val>
                                            <p:strVal val="#ppt_x"/>
                                          </p:val>
                                        </p:tav>
                                      </p:tavLst>
                                    </p:anim>
                                    <p:anim calcmode="lin" valueType="num">
                                      <p:cBhvr>
                                        <p:cTn id="9" dur="1000" fill="hold"/>
                                        <p:tgtEl>
                                          <p:spTgt spid="4301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301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5363" name="Rectangle 2"/>
          <p:cNvSpPr>
            <a:spLocks noGrp="1" noChangeArrowheads="1"/>
          </p:cNvSpPr>
          <p:nvPr>
            <p:ph type="title"/>
          </p:nvPr>
        </p:nvSpPr>
        <p:spPr/>
        <p:txBody>
          <a:bodyPr/>
          <a:lstStyle/>
          <a:p>
            <a:pPr eaLnBrk="1" hangingPunct="1"/>
            <a:r>
              <a:rPr lang="en-GB" altLang="en-US" smtClean="0"/>
              <a:t>The BEAB Approved mark</a:t>
            </a:r>
            <a:endParaRPr lang="en-US" altLang="en-US" smtClean="0"/>
          </a:p>
        </p:txBody>
      </p:sp>
      <p:sp>
        <p:nvSpPr>
          <p:cNvPr id="45059" name="Rectangle 3"/>
          <p:cNvSpPr>
            <a:spLocks noGrp="1" noChangeArrowheads="1"/>
          </p:cNvSpPr>
          <p:nvPr>
            <p:ph type="body" idx="1"/>
          </p:nvPr>
        </p:nvSpPr>
        <p:spPr>
          <a:xfrm>
            <a:off x="457200" y="1989138"/>
            <a:ext cx="4186238" cy="4137025"/>
          </a:xfrm>
        </p:spPr>
        <p:txBody>
          <a:bodyPr/>
          <a:lstStyle/>
          <a:p>
            <a:pPr eaLnBrk="1" hangingPunct="1"/>
            <a:r>
              <a:rPr lang="en-GB" altLang="en-US" sz="2000" smtClean="0"/>
              <a:t>The BEAB Approved mark is an electrical safety symbol. </a:t>
            </a:r>
          </a:p>
          <a:p>
            <a:pPr eaLnBrk="1" hangingPunct="1"/>
            <a:r>
              <a:rPr lang="en-GB" altLang="en-US" sz="2000" smtClean="0"/>
              <a:t>It shows that the electrical product has been rigorously tested for safety, and meets European and international safety standards.</a:t>
            </a:r>
            <a:endParaRPr lang="en-US" altLang="en-US" sz="2000" smtClean="0"/>
          </a:p>
        </p:txBody>
      </p:sp>
      <p:pic>
        <p:nvPicPr>
          <p:cNvPr id="45063" name="Picture 7" descr="U1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08625" y="2852738"/>
            <a:ext cx="26638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5063"/>
                                        </p:tgtEl>
                                        <p:attrNameLst>
                                          <p:attrName>style.visibility</p:attrName>
                                        </p:attrNameLst>
                                      </p:cBhvr>
                                      <p:to>
                                        <p:strVal val="visible"/>
                                      </p:to>
                                    </p:set>
                                    <p:animEffect transition="in" filter="fade">
                                      <p:cBhvr>
                                        <p:cTn id="7" dur="1000"/>
                                        <p:tgtEl>
                                          <p:spTgt spid="45063"/>
                                        </p:tgtEl>
                                      </p:cBhvr>
                                    </p:animEffect>
                                    <p:anim calcmode="lin" valueType="num">
                                      <p:cBhvr>
                                        <p:cTn id="8" dur="1000" fill="hold"/>
                                        <p:tgtEl>
                                          <p:spTgt spid="45063"/>
                                        </p:tgtEl>
                                        <p:attrNameLst>
                                          <p:attrName>ppt_x</p:attrName>
                                        </p:attrNameLst>
                                      </p:cBhvr>
                                      <p:tavLst>
                                        <p:tav tm="0">
                                          <p:val>
                                            <p:strVal val="#ppt_x"/>
                                          </p:val>
                                        </p:tav>
                                        <p:tav tm="100000">
                                          <p:val>
                                            <p:strVal val="#ppt_x"/>
                                          </p:val>
                                        </p:tav>
                                      </p:tavLst>
                                    </p:anim>
                                    <p:anim calcmode="lin" valueType="num">
                                      <p:cBhvr>
                                        <p:cTn id="9" dur="1000" fill="hold"/>
                                        <p:tgtEl>
                                          <p:spTgt spid="4506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6387" name="Rectangle 2"/>
          <p:cNvSpPr>
            <a:spLocks noGrp="1" noChangeArrowheads="1"/>
          </p:cNvSpPr>
          <p:nvPr>
            <p:ph type="title"/>
          </p:nvPr>
        </p:nvSpPr>
        <p:spPr/>
        <p:txBody>
          <a:bodyPr/>
          <a:lstStyle/>
          <a:p>
            <a:pPr eaLnBrk="1" hangingPunct="1"/>
            <a:r>
              <a:rPr lang="en-GB" altLang="en-US" smtClean="0"/>
              <a:t>Consumer rights</a:t>
            </a:r>
            <a:endParaRPr lang="en-US" altLang="en-US" smtClean="0"/>
          </a:p>
        </p:txBody>
      </p:sp>
      <p:sp>
        <p:nvSpPr>
          <p:cNvPr id="44035" name="Rectangle 3"/>
          <p:cNvSpPr>
            <a:spLocks noGrp="1" noChangeArrowheads="1"/>
          </p:cNvSpPr>
          <p:nvPr>
            <p:ph type="body" idx="1"/>
          </p:nvPr>
        </p:nvSpPr>
        <p:spPr/>
        <p:txBody>
          <a:bodyPr/>
          <a:lstStyle/>
          <a:p>
            <a:pPr eaLnBrk="1" hangingPunct="1"/>
            <a:r>
              <a:rPr lang="en-GB" altLang="en-US" sz="2000" smtClean="0"/>
              <a:t>In the UK, consumers have many rights once they have purchased a product or service. </a:t>
            </a:r>
          </a:p>
          <a:p>
            <a:pPr eaLnBrk="1" hangingPunct="1"/>
            <a:r>
              <a:rPr lang="en-GB" altLang="en-US" sz="2000" smtClean="0"/>
              <a:t>These are protected and regulated by the UK government.</a:t>
            </a:r>
          </a:p>
          <a:p>
            <a:pPr eaLnBrk="1" hangingPunct="1"/>
            <a:r>
              <a:rPr lang="en-GB" altLang="en-US" sz="2000" smtClean="0"/>
              <a:t>The following site gives lots of information on consumer rights: </a:t>
            </a:r>
            <a:r>
              <a:rPr lang="en-GB" altLang="en-US" sz="2000" b="1" smtClean="0">
                <a:solidFill>
                  <a:srgbClr val="EC0A86"/>
                </a:solidFill>
                <a:hlinkClick r:id="rId2"/>
              </a:rPr>
              <a:t>www.consumerdirect.gov.uk</a:t>
            </a:r>
            <a:endParaRPr lang="en-GB" altLang="en-US" sz="2000" b="1" smtClean="0">
              <a:solidFill>
                <a:srgbClr val="EC0A86"/>
              </a:solidFill>
            </a:endParaRPr>
          </a:p>
          <a:p>
            <a:pPr eaLnBrk="1" hangingPunct="1"/>
            <a:r>
              <a:rPr lang="en-GB" altLang="en-US" sz="2000" smtClean="0"/>
              <a:t>The website gives advice on a host of products.</a:t>
            </a: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7411" name="Rectangle 2"/>
          <p:cNvSpPr>
            <a:spLocks noGrp="1" noChangeArrowheads="1"/>
          </p:cNvSpPr>
          <p:nvPr>
            <p:ph type="title"/>
          </p:nvPr>
        </p:nvSpPr>
        <p:spPr/>
        <p:txBody>
          <a:bodyPr/>
          <a:lstStyle/>
          <a:p>
            <a:pPr eaLnBrk="1" hangingPunct="1"/>
            <a:r>
              <a:rPr lang="en-GB" altLang="en-US" smtClean="0"/>
              <a:t>Task</a:t>
            </a:r>
            <a:endParaRPr lang="en-US" altLang="en-US" smtClean="0"/>
          </a:p>
        </p:txBody>
      </p:sp>
      <p:sp>
        <p:nvSpPr>
          <p:cNvPr id="47107" name="Rectangle 3"/>
          <p:cNvSpPr>
            <a:spLocks noGrp="1" noChangeArrowheads="1"/>
          </p:cNvSpPr>
          <p:nvPr>
            <p:ph type="body" idx="1"/>
          </p:nvPr>
        </p:nvSpPr>
        <p:spPr/>
        <p:txBody>
          <a:bodyPr/>
          <a:lstStyle/>
          <a:p>
            <a:pPr eaLnBrk="1" hangingPunct="1"/>
            <a:r>
              <a:rPr lang="en-GB" altLang="en-US" sz="2000" smtClean="0"/>
              <a:t>At home or school, look for </a:t>
            </a:r>
            <a:r>
              <a:rPr lang="en-GB" altLang="en-US" sz="2000" b="1" smtClean="0"/>
              <a:t>five</a:t>
            </a:r>
            <a:r>
              <a:rPr lang="en-GB" altLang="en-US" sz="2000" smtClean="0"/>
              <a:t> products with safety symbols of some sort.</a:t>
            </a:r>
          </a:p>
          <a:p>
            <a:pPr eaLnBrk="1" hangingPunct="1"/>
            <a:r>
              <a:rPr lang="en-GB" altLang="en-US" sz="2000" smtClean="0"/>
              <a:t>Use the worksheet to list the products, their symbols, and the potential hazards.</a:t>
            </a:r>
          </a:p>
          <a:p>
            <a:pPr eaLnBrk="1" hangingPunct="1"/>
            <a:r>
              <a:rPr lang="en-GB" altLang="en-US" sz="2000" smtClean="0"/>
              <a:t>Now design your own safety symbol to warn against a specific hazard.</a:t>
            </a:r>
          </a:p>
          <a:p>
            <a:pPr eaLnBrk="1" hangingPunct="1"/>
            <a:r>
              <a:rPr lang="en-GB" altLang="en-US" sz="2000" smtClean="0"/>
              <a:t>Use your imagination!</a:t>
            </a:r>
          </a:p>
          <a:p>
            <a:pPr eaLnBrk="1" hangingPunct="1"/>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1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8435" name="Rectangle 2"/>
          <p:cNvSpPr>
            <a:spLocks noGrp="1" noChangeArrowheads="1"/>
          </p:cNvSpPr>
          <p:nvPr>
            <p:ph type="title"/>
          </p:nvPr>
        </p:nvSpPr>
        <p:spPr/>
        <p:txBody>
          <a:bodyPr/>
          <a:lstStyle/>
          <a:p>
            <a:pPr eaLnBrk="1" hangingPunct="1"/>
            <a:r>
              <a:rPr lang="en-GB" altLang="en-US" smtClean="0"/>
              <a:t>Summary</a:t>
            </a:r>
            <a:endParaRPr lang="en-US" altLang="en-US" smtClean="0"/>
          </a:p>
        </p:txBody>
      </p:sp>
      <p:sp>
        <p:nvSpPr>
          <p:cNvPr id="49155" name="Rectangle 3"/>
          <p:cNvSpPr>
            <a:spLocks noGrp="1" noChangeArrowheads="1"/>
          </p:cNvSpPr>
          <p:nvPr>
            <p:ph type="body" idx="1"/>
          </p:nvPr>
        </p:nvSpPr>
        <p:spPr/>
        <p:txBody>
          <a:bodyPr/>
          <a:lstStyle/>
          <a:p>
            <a:pPr eaLnBrk="1" hangingPunct="1"/>
            <a:r>
              <a:rPr lang="en-GB" altLang="en-US" sz="2000" smtClean="0"/>
              <a:t>When you are designing a product, it is important to consider how safe it will be for its users. </a:t>
            </a:r>
          </a:p>
          <a:p>
            <a:pPr eaLnBrk="1" hangingPunct="1"/>
            <a:r>
              <a:rPr lang="en-GB" altLang="en-US" sz="2000" smtClean="0"/>
              <a:t>In this lesson we have touched on factors that affect certain groups of people, and on some of the considerations.</a:t>
            </a:r>
          </a:p>
          <a:p>
            <a:pPr eaLnBrk="1" hangingPunct="1"/>
            <a:r>
              <a:rPr lang="en-GB" altLang="en-US" sz="2000" smtClean="0"/>
              <a:t>When you design for a user group think about their abilities and sensitivities, and try to understand what safety aspects will need to be considered.</a:t>
            </a:r>
          </a:p>
          <a:p>
            <a:pPr eaLnBrk="1" hangingPunct="1"/>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51203" name="Rectangle 3"/>
          <p:cNvSpPr>
            <a:spLocks noGrp="1" noChangeArrowheads="1"/>
          </p:cNvSpPr>
          <p:nvPr>
            <p:ph type="body" idx="1"/>
          </p:nvPr>
        </p:nvSpPr>
        <p:spPr/>
        <p:txBody>
          <a:bodyPr/>
          <a:lstStyle/>
          <a:p>
            <a:pPr eaLnBrk="1" hangingPunct="1"/>
            <a:r>
              <a:rPr lang="en-GB" altLang="en-US" sz="2000" smtClean="0"/>
              <a:t>Why do consumers need safe products?</a:t>
            </a:r>
          </a:p>
          <a:p>
            <a:pPr eaLnBrk="1" hangingPunct="1"/>
            <a:r>
              <a:rPr lang="en-GB" altLang="en-US" sz="2000" smtClean="0"/>
              <a:t>What does the law say about safety for the consumer?</a:t>
            </a:r>
          </a:p>
          <a:p>
            <a:pPr eaLnBrk="1" hangingPunct="1"/>
            <a:r>
              <a:rPr lang="en-GB" altLang="en-US" sz="2000" smtClean="0"/>
              <a:t>What are the different age groups that we need to consider when designing safe products?</a:t>
            </a:r>
          </a:p>
          <a:p>
            <a:pPr eaLnBrk="1" hangingPunct="1"/>
            <a:r>
              <a:rPr lang="en-GB" altLang="en-US" sz="2000" smtClean="0"/>
              <a:t>What are the symbols that help us to stay safe?</a:t>
            </a:r>
            <a:endParaRPr lang="en-US" altLang="en-US" sz="2000" smtClean="0"/>
          </a:p>
        </p:txBody>
      </p:sp>
      <p:pic>
        <p:nvPicPr>
          <p:cNvPr id="51204" name="Picture 4" descr="(A)U2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59563" y="3357563"/>
            <a:ext cx="2192337"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0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30" presetClass="entr" presetSubtype="0" fill="hold" nodeType="clickEffect">
                                  <p:stCondLst>
                                    <p:cond delay="0"/>
                                  </p:stCondLst>
                                  <p:childTnLst>
                                    <p:set>
                                      <p:cBhvr>
                                        <p:cTn id="22" dur="1" fill="hold">
                                          <p:stCondLst>
                                            <p:cond delay="0"/>
                                          </p:stCondLst>
                                        </p:cTn>
                                        <p:tgtEl>
                                          <p:spTgt spid="51204"/>
                                        </p:tgtEl>
                                        <p:attrNameLst>
                                          <p:attrName>style.visibility</p:attrName>
                                        </p:attrNameLst>
                                      </p:cBhvr>
                                      <p:to>
                                        <p:strVal val="visible"/>
                                      </p:to>
                                    </p:set>
                                    <p:animEffect transition="in" filter="fade">
                                      <p:cBhvr>
                                        <p:cTn id="23" dur="800" decel="100000"/>
                                        <p:tgtEl>
                                          <p:spTgt spid="51204"/>
                                        </p:tgtEl>
                                      </p:cBhvr>
                                    </p:animEffect>
                                    <p:anim calcmode="lin" valueType="num">
                                      <p:cBhvr>
                                        <p:cTn id="24" dur="800" decel="100000" fill="hold"/>
                                        <p:tgtEl>
                                          <p:spTgt spid="51204"/>
                                        </p:tgtEl>
                                        <p:attrNameLst>
                                          <p:attrName>style.rotation</p:attrName>
                                        </p:attrNameLst>
                                      </p:cBhvr>
                                      <p:tavLst>
                                        <p:tav tm="0">
                                          <p:val>
                                            <p:fltVal val="-90"/>
                                          </p:val>
                                        </p:tav>
                                        <p:tav tm="100000">
                                          <p:val>
                                            <p:fltVal val="0"/>
                                          </p:val>
                                        </p:tav>
                                      </p:tavLst>
                                    </p:anim>
                                    <p:anim calcmode="lin" valueType="num">
                                      <p:cBhvr>
                                        <p:cTn id="25" dur="800" decel="100000" fill="hold"/>
                                        <p:tgtEl>
                                          <p:spTgt spid="51204"/>
                                        </p:tgtEl>
                                        <p:attrNameLst>
                                          <p:attrName>ppt_x</p:attrName>
                                        </p:attrNameLst>
                                      </p:cBhvr>
                                      <p:tavLst>
                                        <p:tav tm="0">
                                          <p:val>
                                            <p:strVal val="#ppt_x+0.4"/>
                                          </p:val>
                                        </p:tav>
                                        <p:tav tm="100000">
                                          <p:val>
                                            <p:strVal val="#ppt_x-0.05"/>
                                          </p:val>
                                        </p:tav>
                                      </p:tavLst>
                                    </p:anim>
                                    <p:anim calcmode="lin" valueType="num">
                                      <p:cBhvr>
                                        <p:cTn id="26" dur="800" decel="100000" fill="hold"/>
                                        <p:tgtEl>
                                          <p:spTgt spid="51204"/>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51204"/>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5120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50179" name="Rectangle 3"/>
          <p:cNvSpPr>
            <a:spLocks noGrp="1" noChangeArrowheads="1"/>
          </p:cNvSpPr>
          <p:nvPr>
            <p:ph type="body" idx="1"/>
          </p:nvPr>
        </p:nvSpPr>
        <p:spPr/>
        <p:txBody>
          <a:bodyPr/>
          <a:lstStyle/>
          <a:p>
            <a:pPr eaLnBrk="1" hangingPunct="1"/>
            <a:r>
              <a:rPr lang="en-GB" altLang="en-US" sz="2000" smtClean="0"/>
              <a:t>Use the Internet to research a famous example of a faulty product that was harmful to its users.</a:t>
            </a:r>
          </a:p>
          <a:p>
            <a:pPr eaLnBrk="1" hangingPunct="1"/>
            <a:r>
              <a:rPr lang="en-GB" altLang="en-US" sz="2000" smtClean="0"/>
              <a:t>Write a paragraph summarizing what the product was, who made it, what it was made from, and what was wrong with it.</a:t>
            </a:r>
          </a:p>
          <a:p>
            <a:pPr eaLnBrk="1" hangingPunct="1"/>
            <a:r>
              <a:rPr lang="en-GB" altLang="en-US" sz="2000" smtClean="0"/>
              <a:t>How was it harmful to its users?</a:t>
            </a:r>
          </a:p>
          <a:p>
            <a:pPr eaLnBrk="1" hangingPunct="1"/>
            <a:r>
              <a:rPr lang="en-GB" altLang="en-US" sz="2000" smtClean="0"/>
              <a:t>Include images with your report.</a:t>
            </a:r>
          </a:p>
          <a:p>
            <a:pPr eaLnBrk="1" hangingPunct="1"/>
            <a:r>
              <a:rPr lang="en-GB" altLang="en-US" sz="2000" smtClean="0"/>
              <a:t>If possible suggest how the product could have been made safely.</a:t>
            </a: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17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17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1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3075" name="Rectangle 2"/>
          <p:cNvSpPr>
            <a:spLocks noGrp="1" noChangeArrowheads="1"/>
          </p:cNvSpPr>
          <p:nvPr>
            <p:ph type="title"/>
          </p:nvPr>
        </p:nvSpPr>
        <p:spPr/>
        <p:txBody>
          <a:bodyPr/>
          <a:lstStyle/>
          <a:p>
            <a:pPr eaLnBrk="1" hangingPunct="1"/>
            <a:r>
              <a:rPr lang="en-GB" altLang="en-US" smtClean="0"/>
              <a:t>Introduction</a:t>
            </a:r>
            <a:endParaRPr lang="en-US" altLang="en-US" smtClean="0"/>
          </a:p>
        </p:txBody>
      </p:sp>
      <p:sp>
        <p:nvSpPr>
          <p:cNvPr id="31747" name="Rectangle 3"/>
          <p:cNvSpPr>
            <a:spLocks noGrp="1" noChangeArrowheads="1"/>
          </p:cNvSpPr>
          <p:nvPr>
            <p:ph type="body" idx="1"/>
          </p:nvPr>
        </p:nvSpPr>
        <p:spPr>
          <a:xfrm>
            <a:off x="457200" y="1989138"/>
            <a:ext cx="8002588" cy="4137025"/>
          </a:xfrm>
        </p:spPr>
        <p:txBody>
          <a:bodyPr/>
          <a:lstStyle/>
          <a:p>
            <a:pPr marL="355600" indent="-355600" eaLnBrk="1" hangingPunct="1"/>
            <a:r>
              <a:rPr lang="en-GB" altLang="en-US" sz="2000" smtClean="0"/>
              <a:t>The safety of any person is a priority.</a:t>
            </a:r>
          </a:p>
          <a:p>
            <a:pPr marL="355600" indent="-355600" eaLnBrk="1" hangingPunct="1"/>
            <a:r>
              <a:rPr lang="en-GB" altLang="en-US" sz="2000" smtClean="0"/>
              <a:t>As designers we must ensure that products used or consumed by the general public are safe to use.</a:t>
            </a:r>
          </a:p>
          <a:p>
            <a:pPr marL="355600" indent="-355600" eaLnBrk="1" hangingPunct="1"/>
            <a:r>
              <a:rPr lang="en-GB" altLang="en-US" sz="2000" smtClean="0"/>
              <a:t>This is equally true for all manufacturers.</a:t>
            </a:r>
          </a:p>
          <a:p>
            <a:pPr marL="355600" indent="-355600" eaLnBrk="1" hangingPunct="1"/>
            <a:r>
              <a:rPr lang="en-GB" altLang="en-US" sz="2000" smtClean="0"/>
              <a:t>They are duty bound by law to ensure the safety of the general public when selling products or services to them.</a:t>
            </a:r>
          </a:p>
          <a:p>
            <a:pPr marL="355600" indent="-355600" eaLnBrk="1" hangingPunct="1"/>
            <a:r>
              <a:rPr lang="en-GB" altLang="en-US" sz="2000" smtClean="0"/>
              <a:t>As a Resistant Materials student you must display an understanding of consumer safety whilst making any product.</a:t>
            </a:r>
          </a:p>
          <a:p>
            <a:pPr marL="355600" indent="-355600" eaLnBrk="1" hangingPunct="1"/>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74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7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48131" name="Rectangle 3"/>
          <p:cNvSpPr>
            <a:spLocks noGrp="1" noChangeArrowheads="1"/>
          </p:cNvSpPr>
          <p:nvPr>
            <p:ph type="body" idx="1"/>
          </p:nvPr>
        </p:nvSpPr>
        <p:spPr>
          <a:xfrm>
            <a:off x="468313" y="1989138"/>
            <a:ext cx="4967287" cy="3744912"/>
          </a:xfrm>
        </p:spPr>
        <p:txBody>
          <a:bodyPr/>
          <a:lstStyle/>
          <a:p>
            <a:pPr eaLnBrk="1" hangingPunct="1"/>
            <a:r>
              <a:rPr lang="en-GB" altLang="en-US" sz="2000" smtClean="0"/>
              <a:t>Describe what the BSI (British Standards Institution) does, and explain its importance to the consumer.</a:t>
            </a:r>
          </a:p>
          <a:p>
            <a:pPr eaLnBrk="1" hangingPunct="1"/>
            <a:r>
              <a:rPr lang="en-GB" altLang="en-US" sz="2000" smtClean="0"/>
              <a:t>Look at the BSI website,</a:t>
            </a:r>
            <a:br>
              <a:rPr lang="en-GB" altLang="en-US" sz="2000" smtClean="0"/>
            </a:br>
            <a:r>
              <a:rPr lang="en-GB" altLang="en-US" sz="2000" b="1" smtClean="0">
                <a:solidFill>
                  <a:srgbClr val="EC0A86"/>
                </a:solidFill>
                <a:hlinkClick r:id="rId2"/>
              </a:rPr>
              <a:t>www.bsieducation.org</a:t>
            </a:r>
            <a:r>
              <a:rPr lang="en-GB" altLang="en-US" sz="2000" smtClean="0"/>
              <a:t>, for information.</a:t>
            </a:r>
          </a:p>
          <a:p>
            <a:pPr eaLnBrk="1" hangingPunct="1"/>
            <a:r>
              <a:rPr lang="en-GB" altLang="en-US" sz="2000" smtClean="0"/>
              <a:t>Use product examples if you can.</a:t>
            </a:r>
          </a:p>
          <a:p>
            <a:pPr eaLnBrk="1" hangingPunct="1"/>
            <a:r>
              <a:rPr lang="en-GB" altLang="en-US" sz="2000" smtClean="0"/>
              <a:t>You should write a short report on your findings, and include illustrations where suitable.</a:t>
            </a:r>
          </a:p>
          <a:p>
            <a:pPr eaLnBrk="1" hangingPunct="1"/>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4099" name="Rectangle 2"/>
          <p:cNvSpPr>
            <a:spLocks noGrp="1" noChangeArrowheads="1"/>
          </p:cNvSpPr>
          <p:nvPr>
            <p:ph type="title"/>
          </p:nvPr>
        </p:nvSpPr>
        <p:spPr/>
        <p:txBody>
          <a:bodyPr/>
          <a:lstStyle/>
          <a:p>
            <a:pPr eaLnBrk="1" hangingPunct="1"/>
            <a:r>
              <a:rPr lang="en-GB" altLang="en-US" smtClean="0"/>
              <a:t>The law (1)</a:t>
            </a:r>
            <a:endParaRPr lang="en-US" altLang="en-US" smtClean="0"/>
          </a:p>
        </p:txBody>
      </p:sp>
      <p:sp>
        <p:nvSpPr>
          <p:cNvPr id="32771" name="Rectangle 3"/>
          <p:cNvSpPr>
            <a:spLocks noGrp="1" noChangeArrowheads="1"/>
          </p:cNvSpPr>
          <p:nvPr>
            <p:ph type="body" idx="1"/>
          </p:nvPr>
        </p:nvSpPr>
        <p:spPr/>
        <p:txBody>
          <a:bodyPr/>
          <a:lstStyle/>
          <a:p>
            <a:pPr eaLnBrk="1" hangingPunct="1">
              <a:lnSpc>
                <a:spcPct val="90000"/>
              </a:lnSpc>
            </a:pPr>
            <a:r>
              <a:rPr lang="en-GB" altLang="en-US" sz="2000" smtClean="0"/>
              <a:t>The following is taken from the website of the UK government’s Department of Business Enterprise &amp; Regulatory reform:</a:t>
            </a:r>
          </a:p>
          <a:p>
            <a:pPr eaLnBrk="1" hangingPunct="1">
              <a:lnSpc>
                <a:spcPct val="90000"/>
              </a:lnSpc>
            </a:pPr>
            <a:endParaRPr lang="en-GB" altLang="en-US" sz="2000" smtClean="0"/>
          </a:p>
          <a:p>
            <a:pPr eaLnBrk="1" hangingPunct="1">
              <a:lnSpc>
                <a:spcPct val="90000"/>
              </a:lnSpc>
            </a:pPr>
            <a:r>
              <a:rPr lang="en-GB" altLang="en-US" sz="2000" smtClean="0"/>
              <a:t>“Directive 85/374/EEC, which was transposed into UK law in Part 1 of the Consumer Protection Act 1987 (CPA), imposes strict liability on producers for harm caused by defective products. This means that people who are injured by defective products can sue for compensation without having to prove the producer negligent, provided that they can prove that the product was defective and the defect in the product caused the injury.”</a:t>
            </a:r>
          </a:p>
          <a:p>
            <a:pPr eaLnBrk="1" hangingPunct="1">
              <a:lnSpc>
                <a:spcPct val="90000"/>
              </a:lnSpc>
              <a:buFontTx/>
              <a:buNone/>
            </a:pPr>
            <a:endParaRPr lang="en-GB" altLang="en-US" sz="2000" smtClean="0"/>
          </a:p>
          <a:p>
            <a:pPr eaLnBrk="1" hangingPunct="1">
              <a:lnSpc>
                <a:spcPct val="90000"/>
              </a:lnSpc>
            </a:pPr>
            <a:r>
              <a:rPr lang="en-GB" altLang="en-US" sz="2000" smtClean="0"/>
              <a:t>This means that manufacturers must be extremely careful that their products are well designed, or else they will lose a lot of money.</a:t>
            </a:r>
          </a:p>
          <a:p>
            <a:pPr eaLnBrk="1" hangingPunct="1">
              <a:lnSpc>
                <a:spcPct val="90000"/>
              </a:lnSpc>
            </a:pP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5123" name="Rectangle 2"/>
          <p:cNvSpPr>
            <a:spLocks noGrp="1" noChangeArrowheads="1"/>
          </p:cNvSpPr>
          <p:nvPr>
            <p:ph type="title"/>
          </p:nvPr>
        </p:nvSpPr>
        <p:spPr/>
        <p:txBody>
          <a:bodyPr/>
          <a:lstStyle/>
          <a:p>
            <a:pPr eaLnBrk="1" hangingPunct="1"/>
            <a:r>
              <a:rPr lang="en-GB" altLang="en-US" smtClean="0"/>
              <a:t>The law (2)</a:t>
            </a:r>
            <a:endParaRPr lang="en-US" altLang="en-US" smtClean="0"/>
          </a:p>
        </p:txBody>
      </p:sp>
      <p:sp>
        <p:nvSpPr>
          <p:cNvPr id="33795" name="Rectangle 3"/>
          <p:cNvSpPr>
            <a:spLocks noGrp="1" noChangeArrowheads="1"/>
          </p:cNvSpPr>
          <p:nvPr>
            <p:ph type="body" idx="1"/>
          </p:nvPr>
        </p:nvSpPr>
        <p:spPr>
          <a:xfrm>
            <a:off x="468313" y="1989138"/>
            <a:ext cx="8229600" cy="4064000"/>
          </a:xfrm>
        </p:spPr>
        <p:txBody>
          <a:bodyPr/>
          <a:lstStyle/>
          <a:p>
            <a:pPr eaLnBrk="1" hangingPunct="1">
              <a:lnSpc>
                <a:spcPct val="80000"/>
              </a:lnSpc>
            </a:pPr>
            <a:r>
              <a:rPr lang="en-GB" altLang="en-US" sz="2000" smtClean="0"/>
              <a:t>This area of law is quite vast if you think of how many products there are in the world.</a:t>
            </a:r>
          </a:p>
          <a:p>
            <a:pPr eaLnBrk="1" hangingPunct="1">
              <a:lnSpc>
                <a:spcPct val="80000"/>
              </a:lnSpc>
            </a:pPr>
            <a:r>
              <a:rPr lang="en-GB" altLang="en-US" sz="2000" smtClean="0"/>
              <a:t>Let’s tie it down to age groups to make it easier to deal with.</a:t>
            </a:r>
          </a:p>
          <a:p>
            <a:pPr eaLnBrk="1" hangingPunct="1">
              <a:lnSpc>
                <a:spcPct val="80000"/>
              </a:lnSpc>
              <a:buFontTx/>
              <a:buNone/>
            </a:pPr>
            <a:r>
              <a:rPr lang="en-GB" altLang="en-US" sz="2000" smtClean="0"/>
              <a:t>			</a:t>
            </a:r>
          </a:p>
          <a:p>
            <a:pPr eaLnBrk="1" hangingPunct="1">
              <a:lnSpc>
                <a:spcPct val="80000"/>
              </a:lnSpc>
              <a:buFontTx/>
              <a:buNone/>
            </a:pPr>
            <a:r>
              <a:rPr lang="en-GB" altLang="en-US" sz="2000" smtClean="0"/>
              <a:t>			</a:t>
            </a:r>
            <a:r>
              <a:rPr lang="en-GB" altLang="en-US" sz="2000" b="1" smtClean="0">
                <a:solidFill>
                  <a:srgbClr val="EC0A86"/>
                </a:solidFill>
              </a:rPr>
              <a:t>Babies		0–3</a:t>
            </a:r>
          </a:p>
          <a:p>
            <a:pPr eaLnBrk="1" hangingPunct="1">
              <a:lnSpc>
                <a:spcPct val="80000"/>
              </a:lnSpc>
              <a:buFontTx/>
              <a:buNone/>
            </a:pPr>
            <a:r>
              <a:rPr lang="en-GB" altLang="en-US" sz="2000" b="1" smtClean="0">
                <a:solidFill>
                  <a:srgbClr val="EC0A86"/>
                </a:solidFill>
              </a:rPr>
              <a:t>			Toddlers	4–6</a:t>
            </a:r>
          </a:p>
          <a:p>
            <a:pPr eaLnBrk="1" hangingPunct="1">
              <a:lnSpc>
                <a:spcPct val="80000"/>
              </a:lnSpc>
              <a:buFontTx/>
              <a:buNone/>
            </a:pPr>
            <a:r>
              <a:rPr lang="en-GB" altLang="en-US" sz="2000" b="1" smtClean="0">
                <a:solidFill>
                  <a:srgbClr val="EC0A86"/>
                </a:solidFill>
              </a:rPr>
              <a:t>			Children 	7–12</a:t>
            </a:r>
          </a:p>
          <a:p>
            <a:pPr eaLnBrk="1" hangingPunct="1">
              <a:lnSpc>
                <a:spcPct val="80000"/>
              </a:lnSpc>
              <a:buFontTx/>
              <a:buNone/>
            </a:pPr>
            <a:r>
              <a:rPr lang="en-GB" altLang="en-US" sz="2000" b="1" smtClean="0">
                <a:solidFill>
                  <a:srgbClr val="EC0A86"/>
                </a:solidFill>
              </a:rPr>
              <a:t>			Teenagers	13–19</a:t>
            </a:r>
          </a:p>
          <a:p>
            <a:pPr eaLnBrk="1" hangingPunct="1">
              <a:lnSpc>
                <a:spcPct val="80000"/>
              </a:lnSpc>
              <a:buFontTx/>
              <a:buNone/>
            </a:pPr>
            <a:r>
              <a:rPr lang="en-GB" altLang="en-US" sz="2000" b="1" smtClean="0">
                <a:solidFill>
                  <a:srgbClr val="EC0A86"/>
                </a:solidFill>
              </a:rPr>
              <a:t>			Adults		20–40</a:t>
            </a:r>
          </a:p>
          <a:p>
            <a:pPr eaLnBrk="1" hangingPunct="1">
              <a:lnSpc>
                <a:spcPct val="80000"/>
              </a:lnSpc>
              <a:buFontTx/>
              <a:buNone/>
            </a:pPr>
            <a:r>
              <a:rPr lang="en-GB" altLang="en-US" sz="2000" b="1" smtClean="0">
                <a:solidFill>
                  <a:srgbClr val="EC0A86"/>
                </a:solidFill>
              </a:rPr>
              <a:t>			Middle aged	41–64</a:t>
            </a:r>
          </a:p>
          <a:p>
            <a:pPr eaLnBrk="1" hangingPunct="1">
              <a:lnSpc>
                <a:spcPct val="80000"/>
              </a:lnSpc>
              <a:buFontTx/>
              <a:buNone/>
            </a:pPr>
            <a:r>
              <a:rPr lang="en-GB" altLang="en-US" sz="2000" b="1" smtClean="0">
                <a:solidFill>
                  <a:srgbClr val="EC0A86"/>
                </a:solidFill>
              </a:rPr>
              <a:t>			Pensioners	65+</a:t>
            </a:r>
          </a:p>
          <a:p>
            <a:pPr eaLnBrk="1" hangingPunct="1">
              <a:lnSpc>
                <a:spcPct val="80000"/>
              </a:lnSpc>
            </a:pPr>
            <a:endParaRPr lang="en-GB" altLang="en-US" sz="1600" b="1" smtClean="0">
              <a:solidFill>
                <a:srgbClr val="EC0A86"/>
              </a:solidFill>
            </a:endParaRPr>
          </a:p>
          <a:p>
            <a:pPr eaLnBrk="1" hangingPunct="1">
              <a:lnSpc>
                <a:spcPct val="80000"/>
              </a:lnSpc>
            </a:pPr>
            <a:r>
              <a:rPr lang="en-GB" altLang="en-US" sz="2000" smtClean="0"/>
              <a:t>In the next few slides you will look at examples of these in greater detail, to gain better insight into the regulations.</a:t>
            </a: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3795">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3795">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3795">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3795">
                                            <p:txEl>
                                              <p:pRg st="7" end="7"/>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3795">
                                            <p:txEl>
                                              <p:pRg st="8" end="8"/>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33795">
                                            <p:txEl>
                                              <p:pRg st="9" end="9"/>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3379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6147" name="Rectangle 2"/>
          <p:cNvSpPr>
            <a:spLocks noGrp="1" noChangeArrowheads="1"/>
          </p:cNvSpPr>
          <p:nvPr>
            <p:ph type="title"/>
          </p:nvPr>
        </p:nvSpPr>
        <p:spPr/>
        <p:txBody>
          <a:bodyPr/>
          <a:lstStyle/>
          <a:p>
            <a:pPr eaLnBrk="1" hangingPunct="1"/>
            <a:r>
              <a:rPr lang="en-GB" altLang="en-US" smtClean="0"/>
              <a:t>Babies (0–3)</a:t>
            </a:r>
            <a:endParaRPr lang="en-US" altLang="en-US" smtClean="0"/>
          </a:p>
        </p:txBody>
      </p:sp>
      <p:sp>
        <p:nvSpPr>
          <p:cNvPr id="39939" name="Rectangle 3"/>
          <p:cNvSpPr>
            <a:spLocks noGrp="1" noChangeArrowheads="1"/>
          </p:cNvSpPr>
          <p:nvPr>
            <p:ph type="body" idx="1"/>
          </p:nvPr>
        </p:nvSpPr>
        <p:spPr>
          <a:xfrm>
            <a:off x="457200" y="1989138"/>
            <a:ext cx="4619625" cy="4103687"/>
          </a:xfrm>
        </p:spPr>
        <p:txBody>
          <a:bodyPr/>
          <a:lstStyle/>
          <a:p>
            <a:pPr eaLnBrk="1" hangingPunct="1"/>
            <a:r>
              <a:rPr lang="en-GB" altLang="en-US" sz="1800" smtClean="0"/>
              <a:t>Things to think about here are swallowing and sharp edges. </a:t>
            </a:r>
          </a:p>
          <a:p>
            <a:pPr eaLnBrk="1" hangingPunct="1"/>
            <a:r>
              <a:rPr lang="en-GB" altLang="en-US" sz="1800" smtClean="0"/>
              <a:t>Babies tend to put everything in their mouths, and therefore their toys should be ‘mouthproof’. </a:t>
            </a:r>
          </a:p>
          <a:p>
            <a:pPr eaLnBrk="1" hangingPunct="1"/>
            <a:r>
              <a:rPr lang="en-GB" altLang="en-US" sz="1800" smtClean="0"/>
              <a:t>A common term used here is ‘choking hazard’.</a:t>
            </a:r>
          </a:p>
          <a:p>
            <a:pPr eaLnBrk="1" hangingPunct="1"/>
            <a:r>
              <a:rPr lang="en-GB" altLang="en-US" sz="1800" smtClean="0"/>
              <a:t>There are regular complaints about packaging and how difficult things are to open. But this is so that parents have to do it, and there is no chance of babies getting hold of small parts and swallowing them. </a:t>
            </a:r>
            <a:endParaRPr lang="en-US" altLang="en-US" sz="1800" smtClean="0"/>
          </a:p>
        </p:txBody>
      </p:sp>
      <p:pic>
        <p:nvPicPr>
          <p:cNvPr id="39944" name="Picture 8" descr="U1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625" y="1484313"/>
            <a:ext cx="3171825"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9944"/>
                                        </p:tgtEl>
                                        <p:attrNameLst>
                                          <p:attrName>style.visibility</p:attrName>
                                        </p:attrNameLst>
                                      </p:cBhvr>
                                      <p:to>
                                        <p:strVal val="visible"/>
                                      </p:to>
                                    </p:set>
                                    <p:animEffect transition="in" filter="fade">
                                      <p:cBhvr>
                                        <p:cTn id="7" dur="1000"/>
                                        <p:tgtEl>
                                          <p:spTgt spid="39944"/>
                                        </p:tgtEl>
                                      </p:cBhvr>
                                    </p:animEffect>
                                    <p:anim calcmode="lin" valueType="num">
                                      <p:cBhvr>
                                        <p:cTn id="8" dur="1000" fill="hold"/>
                                        <p:tgtEl>
                                          <p:spTgt spid="39944"/>
                                        </p:tgtEl>
                                        <p:attrNameLst>
                                          <p:attrName>ppt_x</p:attrName>
                                        </p:attrNameLst>
                                      </p:cBhvr>
                                      <p:tavLst>
                                        <p:tav tm="0">
                                          <p:val>
                                            <p:strVal val="#ppt_x"/>
                                          </p:val>
                                        </p:tav>
                                        <p:tav tm="100000">
                                          <p:val>
                                            <p:strVal val="#ppt_x"/>
                                          </p:val>
                                        </p:tav>
                                      </p:tavLst>
                                    </p:anim>
                                    <p:anim calcmode="lin" valueType="num">
                                      <p:cBhvr>
                                        <p:cTn id="9" dur="1000" fill="hold"/>
                                        <p:tgtEl>
                                          <p:spTgt spid="3994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993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993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993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99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7171" name="Rectangle 2"/>
          <p:cNvSpPr>
            <a:spLocks noGrp="1" noChangeArrowheads="1"/>
          </p:cNvSpPr>
          <p:nvPr>
            <p:ph type="title"/>
          </p:nvPr>
        </p:nvSpPr>
        <p:spPr/>
        <p:txBody>
          <a:bodyPr/>
          <a:lstStyle/>
          <a:p>
            <a:pPr eaLnBrk="1" hangingPunct="1"/>
            <a:r>
              <a:rPr lang="en-GB" altLang="en-US" smtClean="0"/>
              <a:t>Toddlers (4–6)</a:t>
            </a:r>
            <a:endParaRPr lang="en-US" altLang="en-US" smtClean="0"/>
          </a:p>
        </p:txBody>
      </p:sp>
      <p:sp>
        <p:nvSpPr>
          <p:cNvPr id="34820" name="Rectangle 4"/>
          <p:cNvSpPr>
            <a:spLocks noGrp="1" noChangeArrowheads="1"/>
          </p:cNvSpPr>
          <p:nvPr>
            <p:ph type="body" idx="1"/>
          </p:nvPr>
        </p:nvSpPr>
        <p:spPr>
          <a:xfrm>
            <a:off x="457200" y="1989138"/>
            <a:ext cx="4259263" cy="4137025"/>
          </a:xfrm>
        </p:spPr>
        <p:txBody>
          <a:bodyPr/>
          <a:lstStyle/>
          <a:p>
            <a:pPr eaLnBrk="1" hangingPunct="1"/>
            <a:r>
              <a:rPr lang="en-GB" altLang="en-US" sz="2000" smtClean="0"/>
              <a:t>Toddlers tend to race around, and like to ride on things and bash them about. </a:t>
            </a:r>
          </a:p>
          <a:p>
            <a:pPr eaLnBrk="1" hangingPunct="1"/>
            <a:r>
              <a:rPr lang="en-GB" altLang="en-US" sz="2000" smtClean="0"/>
              <a:t>Toys produced for this group need to be strong and robust.</a:t>
            </a:r>
          </a:p>
          <a:p>
            <a:pPr eaLnBrk="1" hangingPunct="1"/>
            <a:r>
              <a:rPr lang="en-GB" altLang="en-US" sz="2000" smtClean="0"/>
              <a:t>They should have no small components that could cause a choking hazard.</a:t>
            </a:r>
            <a:endParaRPr lang="en-US" altLang="en-US" sz="2000" smtClean="0"/>
          </a:p>
        </p:txBody>
      </p:sp>
      <p:pic>
        <p:nvPicPr>
          <p:cNvPr id="34825" name="Picture 9" descr="U1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76825" y="1628775"/>
            <a:ext cx="3540125"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4825"/>
                                        </p:tgtEl>
                                        <p:attrNameLst>
                                          <p:attrName>style.visibility</p:attrName>
                                        </p:attrNameLst>
                                      </p:cBhvr>
                                      <p:to>
                                        <p:strVal val="visible"/>
                                      </p:to>
                                    </p:set>
                                    <p:anim calcmode="lin" valueType="num">
                                      <p:cBhvr>
                                        <p:cTn id="7" dur="1000" fill="hold"/>
                                        <p:tgtEl>
                                          <p:spTgt spid="34825"/>
                                        </p:tgtEl>
                                        <p:attrNameLst>
                                          <p:attrName>ppt_x</p:attrName>
                                        </p:attrNameLst>
                                      </p:cBhvr>
                                      <p:tavLst>
                                        <p:tav tm="0">
                                          <p:val>
                                            <p:strVal val="#ppt_x-.2"/>
                                          </p:val>
                                        </p:tav>
                                        <p:tav tm="100000">
                                          <p:val>
                                            <p:strVal val="#ppt_x"/>
                                          </p:val>
                                        </p:tav>
                                      </p:tavLst>
                                    </p:anim>
                                    <p:anim calcmode="lin" valueType="num">
                                      <p:cBhvr>
                                        <p:cTn id="8" dur="1000" fill="hold"/>
                                        <p:tgtEl>
                                          <p:spTgt spid="34825"/>
                                        </p:tgtEl>
                                        <p:attrNameLst>
                                          <p:attrName>ppt_y</p:attrName>
                                        </p:attrNameLst>
                                      </p:cBhvr>
                                      <p:tavLst>
                                        <p:tav tm="0">
                                          <p:val>
                                            <p:strVal val="#ppt_y"/>
                                          </p:val>
                                        </p:tav>
                                        <p:tav tm="100000">
                                          <p:val>
                                            <p:strVal val="#ppt_y"/>
                                          </p:val>
                                        </p:tav>
                                      </p:tavLst>
                                    </p:anim>
                                    <p:animEffect transition="in" filter="wipe(right)" prLst="gradientSize: 0.1">
                                      <p:cBhvr>
                                        <p:cTn id="9" dur="1000"/>
                                        <p:tgtEl>
                                          <p:spTgt spid="3482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4820">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4820">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482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8195" name="Rectangle 2"/>
          <p:cNvSpPr>
            <a:spLocks noGrp="1" noChangeArrowheads="1"/>
          </p:cNvSpPr>
          <p:nvPr>
            <p:ph type="title"/>
          </p:nvPr>
        </p:nvSpPr>
        <p:spPr/>
        <p:txBody>
          <a:bodyPr/>
          <a:lstStyle/>
          <a:p>
            <a:pPr eaLnBrk="1" hangingPunct="1"/>
            <a:r>
              <a:rPr lang="en-GB" altLang="en-US" smtClean="0"/>
              <a:t>Children (7–12)</a:t>
            </a:r>
            <a:endParaRPr lang="en-US" altLang="en-US" smtClean="0"/>
          </a:p>
        </p:txBody>
      </p:sp>
      <p:sp>
        <p:nvSpPr>
          <p:cNvPr id="35843" name="Rectangle 3"/>
          <p:cNvSpPr>
            <a:spLocks noGrp="1" noChangeArrowheads="1"/>
          </p:cNvSpPr>
          <p:nvPr>
            <p:ph type="body" idx="1"/>
          </p:nvPr>
        </p:nvSpPr>
        <p:spPr>
          <a:xfrm>
            <a:off x="457200" y="1989138"/>
            <a:ext cx="5051425" cy="3960812"/>
          </a:xfrm>
        </p:spPr>
        <p:txBody>
          <a:bodyPr/>
          <a:lstStyle/>
          <a:p>
            <a:pPr eaLnBrk="1" hangingPunct="1">
              <a:lnSpc>
                <a:spcPct val="85000"/>
              </a:lnSpc>
            </a:pPr>
            <a:r>
              <a:rPr lang="en-GB" altLang="en-US" sz="2000" smtClean="0"/>
              <a:t>In this age range we look towards</a:t>
            </a:r>
            <a:br>
              <a:rPr lang="en-GB" altLang="en-US" sz="2000" smtClean="0"/>
            </a:br>
            <a:r>
              <a:rPr lang="en-GB" altLang="en-US" sz="2000" smtClean="0"/>
              <a:t>non-toxic paints, and wearing helmets when riding a bike.</a:t>
            </a:r>
          </a:p>
          <a:p>
            <a:pPr eaLnBrk="1" hangingPunct="1">
              <a:lnSpc>
                <a:spcPct val="85000"/>
              </a:lnSpc>
            </a:pPr>
            <a:r>
              <a:rPr lang="en-GB" altLang="en-US" sz="2000" smtClean="0"/>
              <a:t>Also, at this age many children go to playgrounds. These days they are much safer places. If the ground is not grass then it will be a soft material that has the same properties as grass. </a:t>
            </a:r>
          </a:p>
          <a:p>
            <a:pPr eaLnBrk="1" hangingPunct="1">
              <a:lnSpc>
                <a:spcPct val="85000"/>
              </a:lnSpc>
            </a:pPr>
            <a:r>
              <a:rPr lang="en-GB" altLang="en-US" sz="2000" smtClean="0"/>
              <a:t>Play areas are also gated, so children cannot wander off. </a:t>
            </a:r>
          </a:p>
          <a:p>
            <a:pPr eaLnBrk="1" hangingPunct="1">
              <a:lnSpc>
                <a:spcPct val="85000"/>
              </a:lnSpc>
            </a:pPr>
            <a:r>
              <a:rPr lang="en-GB" altLang="en-US" sz="2000" smtClean="0"/>
              <a:t>Indoor play areas are also very popular. These tend to be covered in soft foam, reducing the risk of accident and protecting children’s safety.</a:t>
            </a:r>
            <a:endParaRPr lang="en-US" altLang="en-US" sz="2000" smtClean="0"/>
          </a:p>
        </p:txBody>
      </p:sp>
      <p:pic>
        <p:nvPicPr>
          <p:cNvPr id="35848" name="Picture 8" descr="U1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27763" y="1557338"/>
            <a:ext cx="2303462" cy="47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35848"/>
                                        </p:tgtEl>
                                        <p:attrNameLst>
                                          <p:attrName>style.visibility</p:attrName>
                                        </p:attrNameLst>
                                      </p:cBhvr>
                                      <p:to>
                                        <p:strVal val="visible"/>
                                      </p:to>
                                    </p:set>
                                    <p:anim from="(-#ppt_w/2)" to="(#ppt_x)" calcmode="lin" valueType="num">
                                      <p:cBhvr>
                                        <p:cTn id="7" dur="1200" fill="hold">
                                          <p:stCondLst>
                                            <p:cond delay="0"/>
                                          </p:stCondLst>
                                        </p:cTn>
                                        <p:tgtEl>
                                          <p:spTgt spid="35848"/>
                                        </p:tgtEl>
                                        <p:attrNameLst>
                                          <p:attrName>ppt_x</p:attrName>
                                        </p:attrNameLst>
                                      </p:cBhvr>
                                    </p:anim>
                                    <p:anim from="0" to="-1.0" calcmode="lin" valueType="num">
                                      <p:cBhvr>
                                        <p:cTn id="8" dur="400" decel="50000" autoRev="1" fill="hold">
                                          <p:stCondLst>
                                            <p:cond delay="1200"/>
                                          </p:stCondLst>
                                        </p:cTn>
                                        <p:tgtEl>
                                          <p:spTgt spid="35848"/>
                                        </p:tgtEl>
                                        <p:attrNameLst>
                                          <p:attrName>xshear</p:attrName>
                                        </p:attrNameLst>
                                      </p:cBhvr>
                                    </p:anim>
                                    <p:animScale>
                                      <p:cBhvr>
                                        <p:cTn id="9" dur="400" decel="100000" autoRev="1" fill="hold">
                                          <p:stCondLst>
                                            <p:cond delay="1200"/>
                                          </p:stCondLst>
                                        </p:cTn>
                                        <p:tgtEl>
                                          <p:spTgt spid="35848"/>
                                        </p:tgtEl>
                                      </p:cBhvr>
                                      <p:from x="100000" y="100000"/>
                                      <p:to x="80000" y="100000"/>
                                    </p:animScale>
                                    <p:anim by="(#ppt_h/3+#ppt_w*0.1)" calcmode="lin" valueType="num">
                                      <p:cBhvr additive="sum">
                                        <p:cTn id="10" dur="400" decel="100000" autoRev="1" fill="hold">
                                          <p:stCondLst>
                                            <p:cond delay="1200"/>
                                          </p:stCondLst>
                                        </p:cTn>
                                        <p:tgtEl>
                                          <p:spTgt spid="35848"/>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43">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843">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843">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8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9219" name="Rectangle 2"/>
          <p:cNvSpPr>
            <a:spLocks noGrp="1" noChangeArrowheads="1"/>
          </p:cNvSpPr>
          <p:nvPr>
            <p:ph type="title"/>
          </p:nvPr>
        </p:nvSpPr>
        <p:spPr/>
        <p:txBody>
          <a:bodyPr/>
          <a:lstStyle/>
          <a:p>
            <a:pPr eaLnBrk="1" hangingPunct="1"/>
            <a:r>
              <a:rPr lang="en-GB" altLang="en-US" smtClean="0"/>
              <a:t>Teenagers (13–19)</a:t>
            </a:r>
            <a:endParaRPr lang="en-US" altLang="en-US" smtClean="0"/>
          </a:p>
        </p:txBody>
      </p:sp>
      <p:sp>
        <p:nvSpPr>
          <p:cNvPr id="36867" name="Rectangle 3"/>
          <p:cNvSpPr>
            <a:spLocks noGrp="1" noChangeArrowheads="1"/>
          </p:cNvSpPr>
          <p:nvPr>
            <p:ph type="body" idx="1"/>
          </p:nvPr>
        </p:nvSpPr>
        <p:spPr>
          <a:xfrm>
            <a:off x="457200" y="1989138"/>
            <a:ext cx="3609975" cy="4137025"/>
          </a:xfrm>
        </p:spPr>
        <p:txBody>
          <a:bodyPr/>
          <a:lstStyle/>
          <a:p>
            <a:pPr eaLnBrk="1" hangingPunct="1"/>
            <a:r>
              <a:rPr lang="en-GB" altLang="en-US" sz="2000" smtClean="0"/>
              <a:t>This is a difficult age to legislate for; but teenagers buy toys and goods as much as the rest of the population. </a:t>
            </a:r>
          </a:p>
          <a:p>
            <a:pPr eaLnBrk="1" hangingPunct="1"/>
            <a:r>
              <a:rPr lang="en-GB" altLang="en-US" sz="2000" smtClean="0"/>
              <a:t>Goods such as iPods and Nintendo games should be electrically safe.</a:t>
            </a:r>
          </a:p>
          <a:p>
            <a:pPr eaLnBrk="1" hangingPunct="1"/>
            <a:r>
              <a:rPr lang="en-GB" altLang="en-US" sz="2000" smtClean="0"/>
              <a:t>Teenagers should be monitored by adults if using electrical equipment. </a:t>
            </a:r>
          </a:p>
          <a:p>
            <a:pPr eaLnBrk="1" hangingPunct="1"/>
            <a:endParaRPr lang="en-US" altLang="en-US" sz="2000" smtClean="0"/>
          </a:p>
        </p:txBody>
      </p:sp>
      <p:pic>
        <p:nvPicPr>
          <p:cNvPr id="36871" name="Picture 7" descr="U1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11638" y="2205038"/>
            <a:ext cx="4681537" cy="311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36871"/>
                                        </p:tgtEl>
                                        <p:attrNameLst>
                                          <p:attrName>style.visibility</p:attrName>
                                        </p:attrNameLst>
                                      </p:cBhvr>
                                      <p:to>
                                        <p:strVal val="visible"/>
                                      </p:to>
                                    </p:set>
                                    <p:animEffect transition="in" filter="fade">
                                      <p:cBhvr>
                                        <p:cTn id="7" dur="800" decel="100000"/>
                                        <p:tgtEl>
                                          <p:spTgt spid="36871"/>
                                        </p:tgtEl>
                                      </p:cBhvr>
                                    </p:animEffect>
                                    <p:anim calcmode="lin" valueType="num">
                                      <p:cBhvr>
                                        <p:cTn id="8" dur="800" decel="100000" fill="hold"/>
                                        <p:tgtEl>
                                          <p:spTgt spid="36871"/>
                                        </p:tgtEl>
                                        <p:attrNameLst>
                                          <p:attrName>style.rotation</p:attrName>
                                        </p:attrNameLst>
                                      </p:cBhvr>
                                      <p:tavLst>
                                        <p:tav tm="0">
                                          <p:val>
                                            <p:fltVal val="-90"/>
                                          </p:val>
                                        </p:tav>
                                        <p:tav tm="100000">
                                          <p:val>
                                            <p:fltVal val="0"/>
                                          </p:val>
                                        </p:tav>
                                      </p:tavLst>
                                    </p:anim>
                                    <p:anim calcmode="lin" valueType="num">
                                      <p:cBhvr>
                                        <p:cTn id="9" dur="800" decel="100000" fill="hold"/>
                                        <p:tgtEl>
                                          <p:spTgt spid="36871"/>
                                        </p:tgtEl>
                                        <p:attrNameLst>
                                          <p:attrName>ppt_x</p:attrName>
                                        </p:attrNameLst>
                                      </p:cBhvr>
                                      <p:tavLst>
                                        <p:tav tm="0">
                                          <p:val>
                                            <p:strVal val="#ppt_x+0.4"/>
                                          </p:val>
                                        </p:tav>
                                        <p:tav tm="100000">
                                          <p:val>
                                            <p:strVal val="#ppt_x-0.05"/>
                                          </p:val>
                                        </p:tav>
                                      </p:tavLst>
                                    </p:anim>
                                    <p:anim calcmode="lin" valueType="num">
                                      <p:cBhvr>
                                        <p:cTn id="10" dur="800" decel="100000" fill="hold"/>
                                        <p:tgtEl>
                                          <p:spTgt spid="36871"/>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6871"/>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6871"/>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68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US"/>
              <a:t>© </a:t>
            </a:r>
            <a:r>
              <a:rPr lang="en-US" smtClean="0"/>
              <a:t>Wallingford</a:t>
            </a:r>
            <a:endParaRPr lang="en-US"/>
          </a:p>
        </p:txBody>
      </p:sp>
      <p:sp>
        <p:nvSpPr>
          <p:cNvPr id="10243" name="Rectangle 2"/>
          <p:cNvSpPr>
            <a:spLocks noGrp="1" noChangeArrowheads="1"/>
          </p:cNvSpPr>
          <p:nvPr>
            <p:ph type="title"/>
          </p:nvPr>
        </p:nvSpPr>
        <p:spPr/>
        <p:txBody>
          <a:bodyPr/>
          <a:lstStyle/>
          <a:p>
            <a:pPr eaLnBrk="1" hangingPunct="1"/>
            <a:r>
              <a:rPr lang="en-GB" altLang="en-US" smtClean="0"/>
              <a:t>Adults (20–40)</a:t>
            </a:r>
            <a:endParaRPr lang="en-US" altLang="en-US" smtClean="0"/>
          </a:p>
        </p:txBody>
      </p:sp>
      <p:sp>
        <p:nvSpPr>
          <p:cNvPr id="37891" name="Rectangle 3"/>
          <p:cNvSpPr>
            <a:spLocks noGrp="1" noChangeArrowheads="1"/>
          </p:cNvSpPr>
          <p:nvPr>
            <p:ph type="body" idx="1"/>
          </p:nvPr>
        </p:nvSpPr>
        <p:spPr>
          <a:xfrm>
            <a:off x="457200" y="1989138"/>
            <a:ext cx="5122863" cy="4137025"/>
          </a:xfrm>
        </p:spPr>
        <p:txBody>
          <a:bodyPr/>
          <a:lstStyle/>
          <a:p>
            <a:pPr eaLnBrk="1" hangingPunct="1"/>
            <a:r>
              <a:rPr lang="en-GB" altLang="en-US" sz="1800" smtClean="0"/>
              <a:t>This group is concerned with anything they buy! What could they purchase that could be harmful to them? </a:t>
            </a:r>
          </a:p>
          <a:p>
            <a:pPr eaLnBrk="1" hangingPunct="1"/>
            <a:r>
              <a:rPr lang="en-GB" altLang="en-US" sz="1800" smtClean="0"/>
              <a:t>One area, which also applies to the other groups, is food. </a:t>
            </a:r>
          </a:p>
          <a:p>
            <a:pPr eaLnBrk="1" hangingPunct="1"/>
            <a:r>
              <a:rPr lang="en-GB" altLang="en-US" sz="1800" smtClean="0"/>
              <a:t>For example, coffee purchased to take away at a coffee house should not be too hot.</a:t>
            </a:r>
          </a:p>
          <a:p>
            <a:pPr eaLnBrk="1" hangingPunct="1"/>
            <a:r>
              <a:rPr lang="en-GB" altLang="en-US" sz="1800" smtClean="0"/>
              <a:t>A company was recently taken to court and fined for serving coffee that was too hot and scalded the customer.</a:t>
            </a:r>
          </a:p>
          <a:p>
            <a:pPr eaLnBrk="1" hangingPunct="1"/>
            <a:r>
              <a:rPr lang="en-GB" altLang="en-US" sz="1800" smtClean="0"/>
              <a:t>This group is likely to buy a wide range of products for themselves and other groups and they are highly aware of safety regulations.</a:t>
            </a:r>
            <a:endParaRPr lang="en-US" altLang="en-US" sz="1800" smtClean="0"/>
          </a:p>
        </p:txBody>
      </p:sp>
      <p:pic>
        <p:nvPicPr>
          <p:cNvPr id="37896" name="Picture 8" descr="U19"/>
          <p:cNvPicPr>
            <a:picLocks noChangeAspect="1" noChangeArrowheads="1"/>
          </p:cNvPicPr>
          <p:nvPr/>
        </p:nvPicPr>
        <p:blipFill>
          <a:blip r:embed="rId2" cstate="email">
            <a:extLst>
              <a:ext uri="{28A0092B-C50C-407E-A947-70E740481C1C}">
                <a14:useLocalDpi xmlns:a14="http://schemas.microsoft.com/office/drawing/2010/main"/>
              </a:ext>
            </a:extLst>
          </a:blip>
          <a:srcRect t="-230"/>
          <a:stretch>
            <a:fillRect/>
          </a:stretch>
        </p:blipFill>
        <p:spPr bwMode="auto">
          <a:xfrm>
            <a:off x="5651500" y="2133600"/>
            <a:ext cx="3311525" cy="344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37896"/>
                                        </p:tgtEl>
                                        <p:attrNameLst>
                                          <p:attrName>style.visibility</p:attrName>
                                        </p:attrNameLst>
                                      </p:cBhvr>
                                      <p:to>
                                        <p:strVal val="visible"/>
                                      </p:to>
                                    </p:set>
                                    <p:animEffect transition="in" filter="fade">
                                      <p:cBhvr>
                                        <p:cTn id="7" dur="1000"/>
                                        <p:tgtEl>
                                          <p:spTgt spid="37896"/>
                                        </p:tgtEl>
                                      </p:cBhvr>
                                    </p:animEffect>
                                    <p:anim calcmode="lin" valueType="num">
                                      <p:cBhvr>
                                        <p:cTn id="8" dur="1000" fill="hold"/>
                                        <p:tgtEl>
                                          <p:spTgt spid="37896"/>
                                        </p:tgtEl>
                                        <p:attrNameLst>
                                          <p:attrName>ppt_x</p:attrName>
                                        </p:attrNameLst>
                                      </p:cBhvr>
                                      <p:tavLst>
                                        <p:tav tm="0">
                                          <p:val>
                                            <p:strVal val="#ppt_x"/>
                                          </p:val>
                                        </p:tav>
                                        <p:tav tm="100000">
                                          <p:val>
                                            <p:strVal val="#ppt_x"/>
                                          </p:val>
                                        </p:tav>
                                      </p:tavLst>
                                    </p:anim>
                                    <p:anim calcmode="lin" valueType="num">
                                      <p:cBhvr>
                                        <p:cTn id="9" dur="1000" fill="hold"/>
                                        <p:tgtEl>
                                          <p:spTgt spid="3789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789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789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789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7891">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78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theme/theme1.xml><?xml version="1.0" encoding="utf-8"?>
<a:theme xmlns:a="http://schemas.openxmlformats.org/drawingml/2006/main" name="safety for consumer">
  <a:themeElements>
    <a:clrScheme name="safety for consum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afety for consum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fety for consum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afety for consum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afety for consum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afety for consum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afety for consum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afety for consum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afety for consum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afety for consum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afety for consum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afety for consum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afety for consum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afety for consum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safety for consumer</Template>
  <TotalTime>231</TotalTime>
  <Words>1202</Words>
  <Application>Microsoft Office PowerPoint</Application>
  <PresentationFormat>On-screen Show (4:3)</PresentationFormat>
  <Paragraphs>126</Paragraphs>
  <Slides>20</Slides>
  <Notes>4</Notes>
  <HiddenSlides>0</HiddenSlides>
  <MMClips>0</MMClips>
  <ScaleCrop>false</ScaleCrop>
  <HeadingPairs>
    <vt:vector size="8" baseType="variant">
      <vt:variant>
        <vt:lpstr>Fonts Used</vt:lpstr>
      </vt:variant>
      <vt:variant>
        <vt:i4>1</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3" baseType="lpstr">
      <vt:lpstr>Arial</vt:lpstr>
      <vt:lpstr>safety for consumer</vt:lpstr>
      <vt:lpstr>Adobe Photoshop Image</vt:lpstr>
      <vt:lpstr>Consumer safety</vt:lpstr>
      <vt:lpstr>Introduction</vt:lpstr>
      <vt:lpstr>The law (1)</vt:lpstr>
      <vt:lpstr>The law (2)</vt:lpstr>
      <vt:lpstr>Babies (0–3)</vt:lpstr>
      <vt:lpstr>Toddlers (4–6)</vt:lpstr>
      <vt:lpstr>Children (7–12)</vt:lpstr>
      <vt:lpstr>Teenagers (13–19)</vt:lpstr>
      <vt:lpstr>Adults (20–40)</vt:lpstr>
      <vt:lpstr>Middle aged (41–64)</vt:lpstr>
      <vt:lpstr>Pensioners (65+)</vt:lpstr>
      <vt:lpstr>The Kitemark</vt:lpstr>
      <vt:lpstr>The CE mark</vt:lpstr>
      <vt:lpstr>The BEAB Approved mark</vt:lpstr>
      <vt:lpstr>Consumer rights</vt:lpstr>
      <vt:lpstr>Task</vt:lpstr>
      <vt:lpstr>Summary</vt:lpstr>
      <vt:lpstr>PowerPoint Presentation</vt:lpstr>
      <vt:lpstr>PowerPoint Presentation</vt:lpstr>
      <vt:lpstr>PowerPoint Presentation</vt:lpstr>
    </vt:vector>
  </TitlesOfParts>
  <Company>FMSL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Consumer Safety</dc:title>
  <dc:creator>PaulN</dc:creator>
  <cp:lastModifiedBy>Daniel BIGMORE</cp:lastModifiedBy>
  <cp:revision>26</cp:revision>
  <dcterms:created xsi:type="dcterms:W3CDTF">2008-12-05T13:27:19Z</dcterms:created>
  <dcterms:modified xsi:type="dcterms:W3CDTF">2018-05-22T15:01:02Z</dcterms:modified>
</cp:coreProperties>
</file>