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256" r:id="rId2"/>
    <p:sldId id="280" r:id="rId3"/>
    <p:sldId id="259" r:id="rId4"/>
    <p:sldId id="294" r:id="rId5"/>
    <p:sldId id="295" r:id="rId6"/>
    <p:sldId id="296" r:id="rId7"/>
    <p:sldId id="263" r:id="rId8"/>
    <p:sldId id="290" r:id="rId9"/>
    <p:sldId id="297" r:id="rId10"/>
    <p:sldId id="298" r:id="rId11"/>
    <p:sldId id="265" r:id="rId12"/>
    <p:sldId id="292" r:id="rId13"/>
    <p:sldId id="299" r:id="rId14"/>
    <p:sldId id="301" r:id="rId15"/>
    <p:sldId id="302" r:id="rId16"/>
    <p:sldId id="304" r:id="rId17"/>
    <p:sldId id="306" r:id="rId18"/>
    <p:sldId id="305" r:id="rId19"/>
    <p:sldId id="271" r:id="rId20"/>
    <p:sldId id="279" r:id="rId21"/>
    <p:sldId id="307" r:id="rId22"/>
    <p:sldId id="308" r:id="rId23"/>
    <p:sldId id="309" r:id="rId24"/>
    <p:sldId id="310" r:id="rId25"/>
    <p:sldId id="311" r:id="rId26"/>
    <p:sldId id="312" r:id="rId27"/>
    <p:sldId id="313" r:id="rId2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FF0000"/>
    <a:srgbClr val="FF9933"/>
    <a:srgbClr val="339933"/>
    <a:srgbClr val="006699"/>
    <a:srgbClr val="66FF33"/>
    <a:srgbClr val="FF6600"/>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622" autoAdjust="0"/>
    <p:restoredTop sz="92895" autoAdjust="0"/>
  </p:normalViewPr>
  <p:slideViewPr>
    <p:cSldViewPr>
      <p:cViewPr varScale="1">
        <p:scale>
          <a:sx n="107" d="100"/>
          <a:sy n="107" d="100"/>
        </p:scale>
        <p:origin x="1848"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1488"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image" Target="../media/image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307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307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307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41BB76B2-6344-436A-99FA-AD643C6C21FE}"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Arial" charset="0"/>
              </a:defRPr>
            </a:lvl1pPr>
          </a:lstStyle>
          <a:p>
            <a:pPr>
              <a:defRPr/>
            </a:pPr>
            <a:endParaRPr lang="en-US"/>
          </a:p>
        </p:txBody>
      </p:sp>
      <p:sp>
        <p:nvSpPr>
          <p:cNvPr id="5120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Arial" charset="0"/>
              </a:defRPr>
            </a:lvl1pPr>
          </a:lstStyle>
          <a:p>
            <a:pPr>
              <a:defRPr/>
            </a:pPr>
            <a:fld id="{5B1956C4-2604-4F37-BB0A-09CF3EFE315B}" type="datetimeFigureOut">
              <a:rPr lang="en-US"/>
              <a:pPr>
                <a:defRPr/>
              </a:pPr>
              <a:t>5/22/2018</a:t>
            </a:fld>
            <a:endParaRPr lang="en-US"/>
          </a:p>
        </p:txBody>
      </p:sp>
      <p:sp>
        <p:nvSpPr>
          <p:cNvPr id="2970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0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Arial" charset="0"/>
              </a:defRPr>
            </a:lvl1pPr>
          </a:lstStyle>
          <a:p>
            <a:pPr>
              <a:defRPr/>
            </a:pPr>
            <a:endParaRPr lang="en-US"/>
          </a:p>
        </p:txBody>
      </p:sp>
      <p:sp>
        <p:nvSpPr>
          <p:cNvPr id="5120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89749A3E-B186-4955-B986-2D13F84C6CDC}"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Rot="1" noChangeArrowheads="1" noTextEdit="1"/>
          </p:cNvSpPr>
          <p:nvPr>
            <p:ph type="sldImg"/>
          </p:nvPr>
        </p:nvSpPr>
        <p:spPr>
          <a:ln/>
        </p:spPr>
      </p:sp>
      <p:sp>
        <p:nvSpPr>
          <p:cNvPr id="307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Rot="1" noChangeArrowheads="1" noTextEdit="1"/>
          </p:cNvSpPr>
          <p:nvPr>
            <p:ph type="sldImg"/>
          </p:nvPr>
        </p:nvSpPr>
        <p:spPr>
          <a:ln/>
        </p:spPr>
      </p:sp>
      <p:sp>
        <p:nvSpPr>
          <p:cNvPr id="317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40851886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687316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981075"/>
            <a:ext cx="2058988" cy="514508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981075"/>
            <a:ext cx="6029325" cy="51450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5921399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68313" y="981075"/>
            <a:ext cx="8229600" cy="85407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989138"/>
            <a:ext cx="4038600" cy="4137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9138"/>
            <a:ext cx="4038600" cy="4137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1962862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932014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20643732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989138"/>
            <a:ext cx="4038600" cy="4137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9138"/>
            <a:ext cx="4038600" cy="4137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1011884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962891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40403271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7637530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739000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24458916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981075"/>
            <a:ext cx="82296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989138"/>
            <a:ext cx="8229600" cy="413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0"/>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9" name="Rectangle 5"/>
          <p:cNvSpPr>
            <a:spLocks noGrp="1" noChangeArrowheads="1"/>
          </p:cNvSpPr>
          <p:nvPr>
            <p:ph type="ftr" sz="quarter" idx="3"/>
          </p:nvPr>
        </p:nvSpPr>
        <p:spPr bwMode="auto">
          <a:xfrm>
            <a:off x="7669213" y="6553200"/>
            <a:ext cx="143986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dirty="0">
                <a:latin typeface="Arial" charset="0"/>
              </a:defRPr>
            </a:lvl1pPr>
          </a:lstStyle>
          <a:p>
            <a:pPr>
              <a:defRPr/>
            </a:pPr>
            <a:r>
              <a:rPr lang="en-US"/>
              <a:t>© </a:t>
            </a:r>
            <a:r>
              <a:rPr lang="en-US" smtClean="0"/>
              <a:t>Wallingford</a:t>
            </a:r>
            <a:endParaRPr lang="en-US"/>
          </a:p>
        </p:txBody>
      </p:sp>
      <p:pic>
        <p:nvPicPr>
          <p:cNvPr id="2" name="Picture 8" descr="dtlogo"/>
          <p:cNvPicPr>
            <a:picLocks noChangeAspect="1"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107950" y="6199188"/>
            <a:ext cx="11715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dt="0"/>
  <p:txStyles>
    <p:titleStyle>
      <a:lvl1pPr algn="l" rtl="0" eaLnBrk="0" fontAlgn="base" hangingPunct="0">
        <a:spcBef>
          <a:spcPct val="0"/>
        </a:spcBef>
        <a:spcAft>
          <a:spcPct val="0"/>
        </a:spcAft>
        <a:defRPr sz="3600" b="1">
          <a:solidFill>
            <a:srgbClr val="EC0A86"/>
          </a:solidFill>
          <a:latin typeface="+mj-lt"/>
          <a:ea typeface="+mj-ea"/>
          <a:cs typeface="+mj-cs"/>
        </a:defRPr>
      </a:lvl1pPr>
      <a:lvl2pPr algn="l" rtl="0" eaLnBrk="0" fontAlgn="base" hangingPunct="0">
        <a:spcBef>
          <a:spcPct val="0"/>
        </a:spcBef>
        <a:spcAft>
          <a:spcPct val="0"/>
        </a:spcAft>
        <a:defRPr sz="3600" b="1">
          <a:solidFill>
            <a:srgbClr val="EC0A86"/>
          </a:solidFill>
          <a:latin typeface="Arial" charset="0"/>
        </a:defRPr>
      </a:lvl2pPr>
      <a:lvl3pPr algn="l" rtl="0" eaLnBrk="0" fontAlgn="base" hangingPunct="0">
        <a:spcBef>
          <a:spcPct val="0"/>
        </a:spcBef>
        <a:spcAft>
          <a:spcPct val="0"/>
        </a:spcAft>
        <a:defRPr sz="3600" b="1">
          <a:solidFill>
            <a:srgbClr val="EC0A86"/>
          </a:solidFill>
          <a:latin typeface="Arial" charset="0"/>
        </a:defRPr>
      </a:lvl3pPr>
      <a:lvl4pPr algn="l" rtl="0" eaLnBrk="0" fontAlgn="base" hangingPunct="0">
        <a:spcBef>
          <a:spcPct val="0"/>
        </a:spcBef>
        <a:spcAft>
          <a:spcPct val="0"/>
        </a:spcAft>
        <a:defRPr sz="3600" b="1">
          <a:solidFill>
            <a:srgbClr val="EC0A86"/>
          </a:solidFill>
          <a:latin typeface="Arial" charset="0"/>
        </a:defRPr>
      </a:lvl4pPr>
      <a:lvl5pPr algn="l" rtl="0" eaLnBrk="0" fontAlgn="base" hangingPunct="0">
        <a:spcBef>
          <a:spcPct val="0"/>
        </a:spcBef>
        <a:spcAft>
          <a:spcPct val="0"/>
        </a:spcAft>
        <a:defRPr sz="3600" b="1">
          <a:solidFill>
            <a:srgbClr val="EC0A86"/>
          </a:solidFill>
          <a:latin typeface="Arial" charset="0"/>
        </a:defRPr>
      </a:lvl5pPr>
      <a:lvl6pPr marL="457200" algn="l" rtl="0" fontAlgn="base">
        <a:spcBef>
          <a:spcPct val="0"/>
        </a:spcBef>
        <a:spcAft>
          <a:spcPct val="0"/>
        </a:spcAft>
        <a:defRPr sz="3600" b="1">
          <a:solidFill>
            <a:srgbClr val="EC0A86"/>
          </a:solidFill>
          <a:latin typeface="Arial" charset="0"/>
        </a:defRPr>
      </a:lvl6pPr>
      <a:lvl7pPr marL="914400" algn="l" rtl="0" fontAlgn="base">
        <a:spcBef>
          <a:spcPct val="0"/>
        </a:spcBef>
        <a:spcAft>
          <a:spcPct val="0"/>
        </a:spcAft>
        <a:defRPr sz="3600" b="1">
          <a:solidFill>
            <a:srgbClr val="EC0A86"/>
          </a:solidFill>
          <a:latin typeface="Arial" charset="0"/>
        </a:defRPr>
      </a:lvl7pPr>
      <a:lvl8pPr marL="1371600" algn="l" rtl="0" fontAlgn="base">
        <a:spcBef>
          <a:spcPct val="0"/>
        </a:spcBef>
        <a:spcAft>
          <a:spcPct val="0"/>
        </a:spcAft>
        <a:defRPr sz="3600" b="1">
          <a:solidFill>
            <a:srgbClr val="EC0A86"/>
          </a:solidFill>
          <a:latin typeface="Arial" charset="0"/>
        </a:defRPr>
      </a:lvl8pPr>
      <a:lvl9pPr marL="1828800" algn="l" rtl="0" fontAlgn="base">
        <a:spcBef>
          <a:spcPct val="0"/>
        </a:spcBef>
        <a:spcAft>
          <a:spcPct val="0"/>
        </a:spcAft>
        <a:defRPr sz="3600" b="1">
          <a:solidFill>
            <a:srgbClr val="EC0A86"/>
          </a:solidFill>
          <a:latin typeface="Arial" charset="0"/>
        </a:defRPr>
      </a:lvl9pPr>
    </p:titleStyle>
    <p:bodyStyle>
      <a:lvl1pPr marL="342900" indent="-342900" algn="l" rtl="0" eaLnBrk="0" fontAlgn="base" hangingPunct="0">
        <a:spcBef>
          <a:spcPct val="20000"/>
        </a:spcBef>
        <a:spcAft>
          <a:spcPct val="0"/>
        </a:spcAft>
        <a:buClr>
          <a:srgbClr val="EC0A86"/>
        </a:buClr>
        <a:buChar char="•"/>
        <a:defRPr sz="2400">
          <a:solidFill>
            <a:schemeClr val="tx1"/>
          </a:solidFill>
          <a:latin typeface="+mn-lt"/>
          <a:ea typeface="+mn-ea"/>
          <a:cs typeface="+mn-cs"/>
        </a:defRPr>
      </a:lvl1pPr>
      <a:lvl2pPr marL="522288" indent="-65088" algn="l" rtl="0" eaLnBrk="0" fontAlgn="base" hangingPunct="0">
        <a:spcBef>
          <a:spcPct val="20000"/>
        </a:spcBef>
        <a:spcAft>
          <a:spcPct val="0"/>
        </a:spcAft>
        <a:buChar char="–"/>
        <a:defRPr sz="2400">
          <a:solidFill>
            <a:schemeClr val="tx1"/>
          </a:solidFill>
          <a:latin typeface="+mn-lt"/>
        </a:defRPr>
      </a:lvl2pPr>
      <a:lvl3pPr marL="1231900" indent="-228600" algn="l" rtl="0" eaLnBrk="0" fontAlgn="base" hangingPunct="0">
        <a:spcBef>
          <a:spcPct val="20000"/>
        </a:spcBef>
        <a:spcAft>
          <a:spcPct val="0"/>
        </a:spcAft>
        <a:buClr>
          <a:srgbClr val="EC0A86"/>
        </a:buClr>
        <a:buChar char="•"/>
        <a:defRPr sz="2000">
          <a:solidFill>
            <a:schemeClr val="tx1"/>
          </a:solidFill>
          <a:latin typeface="+mn-lt"/>
        </a:defRPr>
      </a:lvl3pPr>
      <a:lvl4pPr marL="1639888"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mn-lt"/>
        </a:defRPr>
      </a:lvl5pPr>
      <a:lvl6pPr marL="2514600" indent="-228600" algn="l" rtl="0" fontAlgn="base">
        <a:spcBef>
          <a:spcPct val="20000"/>
        </a:spcBef>
        <a:spcAft>
          <a:spcPct val="0"/>
        </a:spcAft>
        <a:buClr>
          <a:srgbClr val="EC0A86"/>
        </a:buClr>
        <a:buFont typeface="Arial" charset="0"/>
        <a:buChar char="»"/>
        <a:defRPr>
          <a:solidFill>
            <a:schemeClr val="tx1"/>
          </a:solidFill>
          <a:latin typeface="+mn-lt"/>
        </a:defRPr>
      </a:lvl6pPr>
      <a:lvl7pPr marL="2971800" indent="-228600" algn="l" rtl="0" fontAlgn="base">
        <a:spcBef>
          <a:spcPct val="20000"/>
        </a:spcBef>
        <a:spcAft>
          <a:spcPct val="0"/>
        </a:spcAft>
        <a:buClr>
          <a:srgbClr val="EC0A86"/>
        </a:buClr>
        <a:buFont typeface="Arial" charset="0"/>
        <a:buChar char="»"/>
        <a:defRPr>
          <a:solidFill>
            <a:schemeClr val="tx1"/>
          </a:solidFill>
          <a:latin typeface="+mn-lt"/>
        </a:defRPr>
      </a:lvl7pPr>
      <a:lvl8pPr marL="3429000" indent="-228600" algn="l" rtl="0" fontAlgn="base">
        <a:spcBef>
          <a:spcPct val="20000"/>
        </a:spcBef>
        <a:spcAft>
          <a:spcPct val="0"/>
        </a:spcAft>
        <a:buClr>
          <a:srgbClr val="EC0A86"/>
        </a:buClr>
        <a:buFont typeface="Arial" charset="0"/>
        <a:buChar char="»"/>
        <a:defRPr>
          <a:solidFill>
            <a:schemeClr val="tx1"/>
          </a:solidFill>
          <a:latin typeface="+mn-lt"/>
        </a:defRPr>
      </a:lvl8pPr>
      <a:lvl9pPr marL="3886200" indent="-228600" algn="l" rtl="0" fontAlgn="base">
        <a:spcBef>
          <a:spcPct val="20000"/>
        </a:spcBef>
        <a:spcAft>
          <a:spcPct val="0"/>
        </a:spcAft>
        <a:buClr>
          <a:srgbClr val="EC0A86"/>
        </a:buClr>
        <a:buFont typeface="Arial"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3.png"/><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18"/>
          <p:cNvGraphicFramePr>
            <a:graphicFrameLocks noChangeAspect="1"/>
          </p:cNvGraphicFramePr>
          <p:nvPr/>
        </p:nvGraphicFramePr>
        <p:xfrm>
          <a:off x="0" y="0"/>
          <a:ext cx="9144000" cy="1698625"/>
        </p:xfrm>
        <a:graphic>
          <a:graphicData uri="http://schemas.openxmlformats.org/presentationml/2006/ole">
            <mc:AlternateContent xmlns:mc="http://schemas.openxmlformats.org/markup-compatibility/2006">
              <mc:Choice xmlns:v="urn:schemas-microsoft-com:vml" Requires="v">
                <p:oleObj spid="_x0000_s2055" name="Image" r:id="rId4" imgW="21333333" imgH="3961905" progId="Photoshop.Image.10">
                  <p:embed/>
                </p:oleObj>
              </mc:Choice>
              <mc:Fallback>
                <p:oleObj name="Image" r:id="rId4" imgW="21333333" imgH="3961905" progId="Photoshop.Image.10">
                  <p:embed/>
                  <p:pic>
                    <p:nvPicPr>
                      <p:cNvPr id="0" name="Object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169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1" name="Rectangle 2"/>
          <p:cNvSpPr>
            <a:spLocks noGrp="1" noChangeArrowheads="1"/>
          </p:cNvSpPr>
          <p:nvPr>
            <p:ph type="ctrTitle"/>
          </p:nvPr>
        </p:nvSpPr>
        <p:spPr>
          <a:xfrm>
            <a:off x="685800" y="2492375"/>
            <a:ext cx="7772400" cy="1152525"/>
          </a:xfrm>
        </p:spPr>
        <p:txBody>
          <a:bodyPr/>
          <a:lstStyle/>
          <a:p>
            <a:pPr eaLnBrk="1" hangingPunct="1"/>
            <a:r>
              <a:rPr lang="en-GB" altLang="en-US" sz="4000" smtClean="0"/>
              <a:t>Finishing materials	</a:t>
            </a:r>
            <a:endParaRPr lang="en-US" altLang="en-US" sz="4000" smtClean="0"/>
          </a:p>
        </p:txBody>
      </p:sp>
      <p:sp>
        <p:nvSpPr>
          <p:cNvPr id="2052" name="Text Box 13"/>
          <p:cNvSpPr txBox="1">
            <a:spLocks noChangeArrowheads="1"/>
          </p:cNvSpPr>
          <p:nvPr/>
        </p:nvSpPr>
        <p:spPr bwMode="auto">
          <a:xfrm>
            <a:off x="3995738" y="115888"/>
            <a:ext cx="5184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50000"/>
              </a:spcBef>
              <a:buClrTx/>
              <a:buFontTx/>
              <a:buNone/>
            </a:pPr>
            <a:r>
              <a:rPr lang="en-GB" altLang="en-US" sz="1600">
                <a:solidFill>
                  <a:schemeClr val="bg1"/>
                </a:solidFill>
              </a:rPr>
              <a:t>Ian Bark &amp; Lloyd Ansell</a:t>
            </a:r>
            <a:endParaRPr lang="en-US" altLang="en-US" sz="1600">
              <a:solidFill>
                <a:schemeClr val="bg1"/>
              </a:solidFill>
            </a:endParaRPr>
          </a:p>
        </p:txBody>
      </p:sp>
      <p:sp>
        <p:nvSpPr>
          <p:cNvPr id="2053" name="Text Box 14"/>
          <p:cNvSpPr txBox="1">
            <a:spLocks noChangeArrowheads="1"/>
          </p:cNvSpPr>
          <p:nvPr/>
        </p:nvSpPr>
        <p:spPr bwMode="auto">
          <a:xfrm>
            <a:off x="3995738" y="417513"/>
            <a:ext cx="482441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50000"/>
              </a:spcBef>
              <a:buClrTx/>
              <a:buFontTx/>
              <a:buNone/>
            </a:pPr>
            <a:r>
              <a:rPr lang="en-GB" altLang="en-US" sz="1200">
                <a:solidFill>
                  <a:schemeClr val="bg1"/>
                </a:solidFill>
              </a:rPr>
              <a:t>Series Editor: Louise T Davies</a:t>
            </a:r>
            <a:endParaRPr lang="en-US" altLang="en-US" sz="1200">
              <a:solidFill>
                <a:schemeClr val="bg1"/>
              </a:solidFill>
            </a:endParaRPr>
          </a:p>
        </p:txBody>
      </p:sp>
      <p:graphicFrame>
        <p:nvGraphicFramePr>
          <p:cNvPr id="2054" name="Object 15"/>
          <p:cNvGraphicFramePr>
            <a:graphicFrameLocks noChangeAspect="1"/>
          </p:cNvGraphicFramePr>
          <p:nvPr/>
        </p:nvGraphicFramePr>
        <p:xfrm>
          <a:off x="71438" y="5632450"/>
          <a:ext cx="2339975" cy="1109663"/>
        </p:xfrm>
        <a:graphic>
          <a:graphicData uri="http://schemas.openxmlformats.org/presentationml/2006/ole">
            <mc:AlternateContent xmlns:mc="http://schemas.openxmlformats.org/markup-compatibility/2006">
              <mc:Choice xmlns:v="urn:schemas-microsoft-com:vml" Requires="v">
                <p:oleObj spid="_x0000_s2056" name="Image" r:id="rId6" imgW="3238095" imgH="1536508" progId="Photoshop.Image.10">
                  <p:embed/>
                </p:oleObj>
              </mc:Choice>
              <mc:Fallback>
                <p:oleObj name="Image" r:id="rId6" imgW="3238095" imgH="1536508" progId="Photoshop.Image.10">
                  <p:embed/>
                  <p:pic>
                    <p:nvPicPr>
                      <p:cNvPr id="0" name="Object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438" y="5632450"/>
                        <a:ext cx="2339975" cy="1109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altLang="en-US" smtClean="0"/>
              <a:t>Finishes for timber (4)</a:t>
            </a:r>
            <a:endParaRPr lang="en-US" altLang="en-US" smtClean="0"/>
          </a:p>
        </p:txBody>
      </p:sp>
      <p:sp>
        <p:nvSpPr>
          <p:cNvPr id="206851" name="Rectangle 3"/>
          <p:cNvSpPr>
            <a:spLocks noGrp="1" noChangeArrowheads="1"/>
          </p:cNvSpPr>
          <p:nvPr>
            <p:ph type="body" idx="1"/>
          </p:nvPr>
        </p:nvSpPr>
        <p:spPr/>
        <p:txBody>
          <a:bodyPr/>
          <a:lstStyle/>
          <a:p>
            <a:pPr eaLnBrk="1" hangingPunct="1"/>
            <a:r>
              <a:rPr lang="en-GB" altLang="en-US" sz="2000" b="1" smtClean="0"/>
              <a:t>Synthetic varnish </a:t>
            </a:r>
            <a:r>
              <a:rPr lang="en-GB" altLang="en-US" sz="2000" smtClean="0"/>
              <a:t>is most commonly available as polyurethane. It is a solution of synthetic resins in oil, spirit or water.</a:t>
            </a:r>
          </a:p>
          <a:p>
            <a:pPr eaLnBrk="1" hangingPunct="1"/>
            <a:r>
              <a:rPr lang="en-GB" altLang="en-US" sz="2000" smtClean="0"/>
              <a:t>Synthetic varnish can be applied by brush, spray or cloth, and gives a very durable, hard, waterproof, high-gloss finish that shows off the natural colour and grain of the timber. </a:t>
            </a:r>
          </a:p>
          <a:p>
            <a:pPr eaLnBrk="1" hangingPunct="1"/>
            <a:r>
              <a:rPr lang="en-GB" altLang="en-US" sz="2000" smtClean="0"/>
              <a:t>Synthetic varnish is suitable for indoor and outdoor carpentry and furniture.</a:t>
            </a:r>
          </a:p>
          <a:p>
            <a:pPr eaLnBrk="1" hangingPunct="1"/>
            <a:r>
              <a:rPr lang="en-GB" altLang="en-US" sz="2000" smtClean="0"/>
              <a:t>It is heat resistant.</a:t>
            </a:r>
            <a:endParaRPr lang="en-GB" altLang="en-US" sz="2000" b="1" smtClean="0"/>
          </a:p>
          <a:p>
            <a:endParaRPr lang="en-US" altLang="en-US" sz="2000" smtClean="0"/>
          </a:p>
        </p:txBody>
      </p:sp>
      <p:sp>
        <p:nvSpPr>
          <p:cNvPr id="1126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68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685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685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685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851"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
        <p:nvSpPr>
          <p:cNvPr id="12291" name="Rectangle 5"/>
          <p:cNvSpPr>
            <a:spLocks noGrp="1" noChangeArrowheads="1"/>
          </p:cNvSpPr>
          <p:nvPr>
            <p:ph type="title" idx="4294967295"/>
          </p:nvPr>
        </p:nvSpPr>
        <p:spPr/>
        <p:txBody>
          <a:bodyPr/>
          <a:lstStyle/>
          <a:p>
            <a:pPr eaLnBrk="1" hangingPunct="1"/>
            <a:r>
              <a:rPr lang="en-GB" altLang="en-US" smtClean="0"/>
              <a:t>Finishes for timber (5)</a:t>
            </a:r>
            <a:endParaRPr lang="en-US" altLang="en-US" smtClean="0"/>
          </a:p>
        </p:txBody>
      </p:sp>
      <p:sp>
        <p:nvSpPr>
          <p:cNvPr id="164868" name="Rectangle 3"/>
          <p:cNvSpPr>
            <a:spLocks noGrp="1" noChangeArrowheads="1"/>
          </p:cNvSpPr>
          <p:nvPr>
            <p:ph type="body" sz="half" idx="4294967295"/>
          </p:nvPr>
        </p:nvSpPr>
        <p:spPr>
          <a:xfrm>
            <a:off x="457200" y="1989138"/>
            <a:ext cx="7859713" cy="4137025"/>
          </a:xfrm>
        </p:spPr>
        <p:txBody>
          <a:bodyPr/>
          <a:lstStyle/>
          <a:p>
            <a:pPr marL="355600" indent="-355600" eaLnBrk="1" hangingPunct="1"/>
            <a:r>
              <a:rPr lang="en-GB" altLang="en-US" sz="2000" b="1" smtClean="0"/>
              <a:t>Oil </a:t>
            </a:r>
            <a:r>
              <a:rPr lang="en-GB" altLang="en-US" sz="2000" smtClean="0"/>
              <a:t>is an especially suitable finish for naturally oily timbers such as teak and iroko.</a:t>
            </a:r>
          </a:p>
          <a:p>
            <a:pPr marL="355600" indent="-355600" eaLnBrk="1" hangingPunct="1"/>
            <a:r>
              <a:rPr lang="en-GB" altLang="en-US" sz="2000" smtClean="0"/>
              <a:t>It can be used on indoor and outdoor furniture, but requires regular re-application in order to maintain protection.</a:t>
            </a:r>
          </a:p>
          <a:p>
            <a:pPr marL="355600" indent="-355600" eaLnBrk="1" hangingPunct="1"/>
            <a:r>
              <a:rPr lang="en-GB" altLang="en-US" sz="2000" smtClean="0"/>
              <a:t>It is applied using a cloth, by rubbing it well into the grain and allowing up to a week between coats.</a:t>
            </a:r>
          </a:p>
          <a:p>
            <a:pPr marL="355600" indent="-355600" eaLnBrk="1" hangingPunct="1"/>
            <a:r>
              <a:rPr lang="en-GB" altLang="en-US" sz="2000" smtClean="0"/>
              <a:t>Olive oil is applied to timber that is to be used with food.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486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486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4868">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486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8"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
        <p:nvSpPr>
          <p:cNvPr id="13315" name="Rectangle 5"/>
          <p:cNvSpPr>
            <a:spLocks noGrp="1" noChangeArrowheads="1"/>
          </p:cNvSpPr>
          <p:nvPr>
            <p:ph type="title" idx="4294967295"/>
          </p:nvPr>
        </p:nvSpPr>
        <p:spPr/>
        <p:txBody>
          <a:bodyPr/>
          <a:lstStyle/>
          <a:p>
            <a:pPr eaLnBrk="1" hangingPunct="1"/>
            <a:r>
              <a:rPr lang="en-GB" altLang="en-US" smtClean="0"/>
              <a:t>Finishes for timber (6)</a:t>
            </a:r>
            <a:endParaRPr lang="en-US" altLang="en-US" smtClean="0"/>
          </a:p>
        </p:txBody>
      </p:sp>
      <p:sp>
        <p:nvSpPr>
          <p:cNvPr id="193540" name="Rectangle 3"/>
          <p:cNvSpPr>
            <a:spLocks noGrp="1" noChangeArrowheads="1"/>
          </p:cNvSpPr>
          <p:nvPr>
            <p:ph type="body" sz="half" idx="4294967295"/>
          </p:nvPr>
        </p:nvSpPr>
        <p:spPr>
          <a:xfrm>
            <a:off x="457200" y="1989138"/>
            <a:ext cx="7931150" cy="4137025"/>
          </a:xfrm>
        </p:spPr>
        <p:txBody>
          <a:bodyPr/>
          <a:lstStyle/>
          <a:p>
            <a:pPr marL="355600" indent="-355600" eaLnBrk="1" hangingPunct="1"/>
            <a:r>
              <a:rPr lang="en-GB" altLang="en-US" sz="2000" b="1" smtClean="0"/>
              <a:t>Stain </a:t>
            </a:r>
            <a:r>
              <a:rPr lang="en-GB" altLang="en-US" sz="2000" smtClean="0"/>
              <a:t>is used to change the shade or colour of timber.</a:t>
            </a:r>
          </a:p>
          <a:p>
            <a:pPr marL="355600" indent="-355600" eaLnBrk="1" hangingPunct="1"/>
            <a:r>
              <a:rPr lang="en-GB" altLang="en-US" sz="2000" smtClean="0"/>
              <a:t>It is a decorative finish that does not protect the timber; protection is provided by the application of clear varnish when the stain has dried.</a:t>
            </a:r>
          </a:p>
          <a:p>
            <a:pPr marL="355600" indent="-355600" eaLnBrk="1" hangingPunct="1"/>
            <a:r>
              <a:rPr lang="en-GB" altLang="en-US" sz="2000" smtClean="0"/>
              <a:t>Stain can be applied by brush, spray or cloth.</a:t>
            </a:r>
          </a:p>
          <a:p>
            <a:pPr marL="355600" indent="-355600" algn="just" eaLnBrk="1" hangingPunct="1">
              <a:buFontTx/>
              <a:buNone/>
            </a:pPr>
            <a:endParaRPr lang="en-GB" altLang="en-US" sz="2000" b="1"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354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354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354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540"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GB" altLang="en-US" smtClean="0"/>
              <a:t>Finishes for timber (7)</a:t>
            </a:r>
            <a:endParaRPr lang="en-US" altLang="en-US" smtClean="0"/>
          </a:p>
        </p:txBody>
      </p:sp>
      <p:sp>
        <p:nvSpPr>
          <p:cNvPr id="207875" name="Rectangle 3"/>
          <p:cNvSpPr>
            <a:spLocks noGrp="1" noChangeArrowheads="1"/>
          </p:cNvSpPr>
          <p:nvPr>
            <p:ph type="body" idx="1"/>
          </p:nvPr>
        </p:nvSpPr>
        <p:spPr>
          <a:xfrm>
            <a:off x="457200" y="1989138"/>
            <a:ext cx="4978400" cy="4137025"/>
          </a:xfrm>
        </p:spPr>
        <p:txBody>
          <a:bodyPr/>
          <a:lstStyle/>
          <a:p>
            <a:pPr eaLnBrk="1" hangingPunct="1"/>
            <a:r>
              <a:rPr lang="en-GB" altLang="en-US" sz="1600" b="1" smtClean="0"/>
              <a:t>Paint</a:t>
            </a:r>
            <a:r>
              <a:rPr lang="en-GB" altLang="en-US" sz="1600" smtClean="0"/>
              <a:t> is used to change the colour and protect timber.</a:t>
            </a:r>
          </a:p>
          <a:p>
            <a:pPr eaLnBrk="1" hangingPunct="1"/>
            <a:r>
              <a:rPr lang="en-GB" altLang="en-US" sz="1600" smtClean="0"/>
              <a:t>When it has been applied, the natural colour and grain pattern are completely obscured.</a:t>
            </a:r>
          </a:p>
          <a:p>
            <a:pPr eaLnBrk="1" hangingPunct="1"/>
            <a:r>
              <a:rPr lang="en-GB" altLang="en-US" sz="1600" smtClean="0"/>
              <a:t>Paint can be applied by brush or spray, and gives a very durable, hard, waterproof, high-gloss finish. </a:t>
            </a:r>
          </a:p>
          <a:p>
            <a:pPr eaLnBrk="1" hangingPunct="1"/>
            <a:r>
              <a:rPr lang="en-GB" altLang="en-US" sz="1600" smtClean="0"/>
              <a:t>Paint is suitable for indoor and outdoor carpentry and furniture. It offers some resistance to heat.</a:t>
            </a:r>
            <a:endParaRPr lang="en-GB" altLang="en-US" sz="1600" b="1" smtClean="0"/>
          </a:p>
          <a:p>
            <a:endParaRPr lang="en-US" altLang="en-US" sz="1600" smtClean="0"/>
          </a:p>
        </p:txBody>
      </p:sp>
      <p:sp>
        <p:nvSpPr>
          <p:cNvPr id="207877" name="Text Box 5"/>
          <p:cNvSpPr txBox="1">
            <a:spLocks noChangeArrowheads="1"/>
          </p:cNvSpPr>
          <p:nvPr/>
        </p:nvSpPr>
        <p:spPr bwMode="auto">
          <a:xfrm>
            <a:off x="611188" y="4724400"/>
            <a:ext cx="7920037" cy="1271588"/>
          </a:xfrm>
          <a:prstGeom prst="rect">
            <a:avLst/>
          </a:prstGeom>
          <a:noFill/>
          <a:ln w="25400">
            <a:solidFill>
              <a:srgbClr val="FF33CC"/>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just" eaLnBrk="1" hangingPunct="1">
              <a:buClrTx/>
              <a:buFontTx/>
              <a:buNone/>
            </a:pPr>
            <a:r>
              <a:rPr lang="en-GB" altLang="en-US" sz="1800" b="1">
                <a:solidFill>
                  <a:srgbClr val="EC0A86"/>
                </a:solidFill>
                <a:cs typeface="Arial" panose="020B0604020202020204" pitchFamily="34" charset="0"/>
              </a:rPr>
              <a:t>Health and safety </a:t>
            </a:r>
          </a:p>
          <a:p>
            <a:pPr eaLnBrk="1" hangingPunct="1">
              <a:buClrTx/>
              <a:buFontTx/>
              <a:buNone/>
            </a:pPr>
            <a:r>
              <a:rPr lang="en-GB" altLang="en-US" sz="1800">
                <a:solidFill>
                  <a:srgbClr val="EC0A86"/>
                </a:solidFill>
                <a:cs typeface="Arial" panose="020B0604020202020204" pitchFamily="34" charset="0"/>
              </a:rPr>
              <a:t>Always work in a well-ventilated room when applying finishes, because of the fumes given off. Water-based paints are much safer to use and are more environmentally friendly.</a:t>
            </a:r>
          </a:p>
        </p:txBody>
      </p:sp>
      <p:sp>
        <p:nvSpPr>
          <p:cNvPr id="14341"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07879" name="Picture 7" descr="U3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084888" y="981075"/>
            <a:ext cx="244475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07879"/>
                                        </p:tgtEl>
                                        <p:attrNameLst>
                                          <p:attrName>style.visibility</p:attrName>
                                        </p:attrNameLst>
                                      </p:cBhvr>
                                      <p:to>
                                        <p:strVal val="visible"/>
                                      </p:to>
                                    </p:set>
                                    <p:animEffect transition="in" filter="fade">
                                      <p:cBhvr>
                                        <p:cTn id="7" dur="1000"/>
                                        <p:tgtEl>
                                          <p:spTgt spid="207879"/>
                                        </p:tgtEl>
                                      </p:cBhvr>
                                    </p:animEffect>
                                    <p:anim calcmode="lin" valueType="num">
                                      <p:cBhvr>
                                        <p:cTn id="8" dur="1000" fill="hold"/>
                                        <p:tgtEl>
                                          <p:spTgt spid="207879"/>
                                        </p:tgtEl>
                                        <p:attrNameLst>
                                          <p:attrName>ppt_x</p:attrName>
                                        </p:attrNameLst>
                                      </p:cBhvr>
                                      <p:tavLst>
                                        <p:tav tm="0">
                                          <p:val>
                                            <p:strVal val="#ppt_x"/>
                                          </p:val>
                                        </p:tav>
                                        <p:tav tm="100000">
                                          <p:val>
                                            <p:strVal val="#ppt_x"/>
                                          </p:val>
                                        </p:tav>
                                      </p:tavLst>
                                    </p:anim>
                                    <p:anim calcmode="lin" valueType="num">
                                      <p:cBhvr>
                                        <p:cTn id="9" dur="1000" fill="hold"/>
                                        <p:tgtEl>
                                          <p:spTgt spid="207879"/>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07875">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07875">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07875">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07875">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27" presetClass="entr" presetSubtype="0" fill="hold" grpId="0" nodeType="clickEffect">
                                  <p:stCondLst>
                                    <p:cond delay="0"/>
                                  </p:stCondLst>
                                  <p:iterate type="lt">
                                    <p:tmPct val="50000"/>
                                  </p:iterate>
                                  <p:childTnLst>
                                    <p:set>
                                      <p:cBhvr>
                                        <p:cTn id="29" dur="1" fill="hold">
                                          <p:stCondLst>
                                            <p:cond delay="0"/>
                                          </p:stCondLst>
                                        </p:cTn>
                                        <p:tgtEl>
                                          <p:spTgt spid="207877"/>
                                        </p:tgtEl>
                                        <p:attrNameLst>
                                          <p:attrName>style.visibility</p:attrName>
                                        </p:attrNameLst>
                                      </p:cBhvr>
                                      <p:to>
                                        <p:strVal val="visible"/>
                                      </p:to>
                                    </p:set>
                                    <p:anim calcmode="discrete" valueType="clr">
                                      <p:cBhvr override="childStyle">
                                        <p:cTn id="30" dur="80"/>
                                        <p:tgtEl>
                                          <p:spTgt spid="207877"/>
                                        </p:tgtEl>
                                        <p:attrNameLst>
                                          <p:attrName>style.color</p:attrName>
                                        </p:attrNameLst>
                                      </p:cBhvr>
                                      <p:tavLst>
                                        <p:tav tm="0">
                                          <p:val>
                                            <p:clrVal>
                                              <a:schemeClr val="accent2"/>
                                            </p:clrVal>
                                          </p:val>
                                        </p:tav>
                                        <p:tav tm="50000">
                                          <p:val>
                                            <p:clrVal>
                                              <a:schemeClr val="hlink"/>
                                            </p:clrVal>
                                          </p:val>
                                        </p:tav>
                                      </p:tavLst>
                                    </p:anim>
                                    <p:anim calcmode="discrete" valueType="clr">
                                      <p:cBhvr>
                                        <p:cTn id="31" dur="80"/>
                                        <p:tgtEl>
                                          <p:spTgt spid="207877"/>
                                        </p:tgtEl>
                                        <p:attrNameLst>
                                          <p:attrName>fillcolor</p:attrName>
                                        </p:attrNameLst>
                                      </p:cBhvr>
                                      <p:tavLst>
                                        <p:tav tm="0">
                                          <p:val>
                                            <p:clrVal>
                                              <a:schemeClr val="accent2"/>
                                            </p:clrVal>
                                          </p:val>
                                        </p:tav>
                                        <p:tav tm="50000">
                                          <p:val>
                                            <p:clrVal>
                                              <a:schemeClr val="hlink"/>
                                            </p:clrVal>
                                          </p:val>
                                        </p:tav>
                                      </p:tavLst>
                                    </p:anim>
                                    <p:set>
                                      <p:cBhvr>
                                        <p:cTn id="32" dur="80"/>
                                        <p:tgtEl>
                                          <p:spTgt spid="20787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875" grpId="0" build="p"/>
      <p:bldP spid="20787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GB" altLang="en-US" smtClean="0"/>
              <a:t>Finishing metal (1)</a:t>
            </a:r>
            <a:endParaRPr lang="en-US" altLang="en-US" smtClean="0"/>
          </a:p>
        </p:txBody>
      </p:sp>
      <p:sp>
        <p:nvSpPr>
          <p:cNvPr id="209923" name="Rectangle 3"/>
          <p:cNvSpPr>
            <a:spLocks noGrp="1" noChangeArrowheads="1"/>
          </p:cNvSpPr>
          <p:nvPr>
            <p:ph type="body" idx="1"/>
          </p:nvPr>
        </p:nvSpPr>
        <p:spPr>
          <a:xfrm>
            <a:off x="457200" y="1989138"/>
            <a:ext cx="4330700" cy="4137025"/>
          </a:xfrm>
        </p:spPr>
        <p:txBody>
          <a:bodyPr/>
          <a:lstStyle/>
          <a:p>
            <a:pPr eaLnBrk="1" hangingPunct="1">
              <a:buFontTx/>
              <a:buNone/>
            </a:pPr>
            <a:r>
              <a:rPr lang="en-GB" altLang="en-US" sz="1800" b="1" smtClean="0"/>
              <a:t>Step 1: Cleaning up</a:t>
            </a:r>
          </a:p>
          <a:p>
            <a:pPr eaLnBrk="1" hangingPunct="1"/>
            <a:r>
              <a:rPr lang="en-GB" altLang="en-US" sz="1800" smtClean="0"/>
              <a:t>On completion of the shaping processes use </a:t>
            </a:r>
            <a:r>
              <a:rPr lang="en-GB" altLang="en-US" sz="1800" b="1" smtClean="0"/>
              <a:t>drawfiling</a:t>
            </a:r>
            <a:r>
              <a:rPr lang="en-GB" altLang="en-US" sz="1800" smtClean="0"/>
              <a:t> to remove any marks left.</a:t>
            </a:r>
          </a:p>
          <a:p>
            <a:pPr eaLnBrk="1" hangingPunct="1"/>
            <a:r>
              <a:rPr lang="en-GB" altLang="en-US" sz="1800" smtClean="0"/>
              <a:t>This is done with a smooth file. Hold the file in both hands, with the hands close to the work, and move the file backwards and forwards.</a:t>
            </a:r>
          </a:p>
          <a:p>
            <a:pPr eaLnBrk="1" hangingPunct="1"/>
            <a:r>
              <a:rPr lang="en-GB" altLang="en-US" sz="1800" smtClean="0"/>
              <a:t>Use progressively finer grades of emery cloth or wet and dry paper to remove any marks left by drawfiling.</a:t>
            </a:r>
          </a:p>
          <a:p>
            <a:pPr eaLnBrk="1" hangingPunct="1"/>
            <a:r>
              <a:rPr lang="en-GB" altLang="en-US" sz="1800" smtClean="0"/>
              <a:t>Wrap the abrasive sheet around the file to achieve a flat finish.</a:t>
            </a:r>
          </a:p>
          <a:p>
            <a:endParaRPr lang="en-US" altLang="en-US" sz="1800" smtClean="0"/>
          </a:p>
        </p:txBody>
      </p:sp>
      <p:pic>
        <p:nvPicPr>
          <p:cNvPr id="209924" name="Picture 4" descr="peen-fili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003800" y="2420938"/>
            <a:ext cx="3887788" cy="268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09924"/>
                                        </p:tgtEl>
                                        <p:attrNameLst>
                                          <p:attrName>style.visibility</p:attrName>
                                        </p:attrNameLst>
                                      </p:cBhvr>
                                      <p:to>
                                        <p:strVal val="visible"/>
                                      </p:to>
                                    </p:set>
                                    <p:anim calcmode="lin" valueType="num">
                                      <p:cBhvr>
                                        <p:cTn id="7" dur="1000" fill="hold"/>
                                        <p:tgtEl>
                                          <p:spTgt spid="209924"/>
                                        </p:tgtEl>
                                        <p:attrNameLst>
                                          <p:attrName>ppt_x</p:attrName>
                                        </p:attrNameLst>
                                      </p:cBhvr>
                                      <p:tavLst>
                                        <p:tav tm="0">
                                          <p:val>
                                            <p:strVal val="#ppt_x-.2"/>
                                          </p:val>
                                        </p:tav>
                                        <p:tav tm="100000">
                                          <p:val>
                                            <p:strVal val="#ppt_x"/>
                                          </p:val>
                                        </p:tav>
                                      </p:tavLst>
                                    </p:anim>
                                    <p:anim calcmode="lin" valueType="num">
                                      <p:cBhvr>
                                        <p:cTn id="8" dur="1000" fill="hold"/>
                                        <p:tgtEl>
                                          <p:spTgt spid="209924"/>
                                        </p:tgtEl>
                                        <p:attrNameLst>
                                          <p:attrName>ppt_y</p:attrName>
                                        </p:attrNameLst>
                                      </p:cBhvr>
                                      <p:tavLst>
                                        <p:tav tm="0">
                                          <p:val>
                                            <p:strVal val="#ppt_y"/>
                                          </p:val>
                                        </p:tav>
                                        <p:tav tm="100000">
                                          <p:val>
                                            <p:strVal val="#ppt_y"/>
                                          </p:val>
                                        </p:tav>
                                      </p:tavLst>
                                    </p:anim>
                                    <p:animEffect transition="in" filter="wipe(right)" prLst="gradientSize: 0.1">
                                      <p:cBhvr>
                                        <p:cTn id="9" dur="1000"/>
                                        <p:tgtEl>
                                          <p:spTgt spid="20992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09923">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09923">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09923">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09923">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0992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GB" altLang="en-US" smtClean="0"/>
              <a:t>Finishing metal (2)</a:t>
            </a:r>
            <a:endParaRPr lang="en-US" altLang="en-US" smtClean="0"/>
          </a:p>
        </p:txBody>
      </p:sp>
      <p:sp>
        <p:nvSpPr>
          <p:cNvPr id="210947" name="Rectangle 3"/>
          <p:cNvSpPr>
            <a:spLocks noGrp="1" noChangeArrowheads="1"/>
          </p:cNvSpPr>
          <p:nvPr>
            <p:ph type="body" idx="1"/>
          </p:nvPr>
        </p:nvSpPr>
        <p:spPr>
          <a:xfrm>
            <a:off x="457200" y="1989138"/>
            <a:ext cx="4906963" cy="4137025"/>
          </a:xfrm>
        </p:spPr>
        <p:txBody>
          <a:bodyPr/>
          <a:lstStyle/>
          <a:p>
            <a:pPr eaLnBrk="1" hangingPunct="1">
              <a:buFontTx/>
              <a:buNone/>
            </a:pPr>
            <a:r>
              <a:rPr lang="en-GB" altLang="en-US" sz="1800" b="1" smtClean="0"/>
              <a:t>Step 2: Preparation</a:t>
            </a:r>
          </a:p>
          <a:p>
            <a:pPr eaLnBrk="1" hangingPunct="1"/>
            <a:r>
              <a:rPr lang="en-GB" altLang="en-US" sz="1800" smtClean="0"/>
              <a:t>To remove loose scale caused by hot working, use a wire brush and emery cloth.</a:t>
            </a:r>
          </a:p>
          <a:p>
            <a:pPr eaLnBrk="1" hangingPunct="1"/>
            <a:r>
              <a:rPr lang="en-GB" altLang="en-US" sz="1800" smtClean="0"/>
              <a:t>To clean and degrease the metal use methylated spirit or degreaser to clean badly affected parts.</a:t>
            </a:r>
          </a:p>
          <a:p>
            <a:pPr eaLnBrk="1" hangingPunct="1"/>
            <a:r>
              <a:rPr lang="en-GB" altLang="en-US" sz="1800" smtClean="0"/>
              <a:t>A solution of caustic soda or detergent will be sufficient to remove light oil and dirt.</a:t>
            </a:r>
          </a:p>
          <a:p>
            <a:pPr eaLnBrk="1" hangingPunct="1"/>
            <a:r>
              <a:rPr lang="en-GB" altLang="en-US" sz="1800" smtClean="0"/>
              <a:t>Non-ferrous metals can be cleaned and degreased by dipping in a weak acid pickle (one part sulphuric acid to ten parts water).</a:t>
            </a:r>
          </a:p>
          <a:p>
            <a:pPr eaLnBrk="1" hangingPunct="1"/>
            <a:r>
              <a:rPr lang="en-GB" altLang="en-US" sz="1800" smtClean="0"/>
              <a:t>Always use </a:t>
            </a:r>
            <a:r>
              <a:rPr lang="en-GB" altLang="en-US" sz="1800" b="1" smtClean="0"/>
              <a:t>brass tongs</a:t>
            </a:r>
            <a:r>
              <a:rPr lang="en-GB" altLang="en-US" sz="1800" smtClean="0"/>
              <a:t> to dip work in a pickle bath, because steel will contaminate the solution.</a:t>
            </a:r>
            <a:endParaRPr lang="en-US" altLang="en-US" sz="1800" smtClean="0"/>
          </a:p>
        </p:txBody>
      </p:sp>
      <p:pic>
        <p:nvPicPr>
          <p:cNvPr id="210948" name="Picture 4" descr="wirebrushgratesweb"/>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08625" y="2565400"/>
            <a:ext cx="3311525" cy="2490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9"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10948"/>
                                        </p:tgtEl>
                                        <p:attrNameLst>
                                          <p:attrName>style.visibility</p:attrName>
                                        </p:attrNameLst>
                                      </p:cBhvr>
                                      <p:to>
                                        <p:strVal val="visible"/>
                                      </p:to>
                                    </p:set>
                                    <p:animEffect transition="in" filter="fade">
                                      <p:cBhvr>
                                        <p:cTn id="7" dur="1000"/>
                                        <p:tgtEl>
                                          <p:spTgt spid="210948"/>
                                        </p:tgtEl>
                                      </p:cBhvr>
                                    </p:animEffect>
                                    <p:anim calcmode="lin" valueType="num">
                                      <p:cBhvr>
                                        <p:cTn id="8" dur="1000" fill="hold"/>
                                        <p:tgtEl>
                                          <p:spTgt spid="210948"/>
                                        </p:tgtEl>
                                        <p:attrNameLst>
                                          <p:attrName>ppt_x</p:attrName>
                                        </p:attrNameLst>
                                      </p:cBhvr>
                                      <p:tavLst>
                                        <p:tav tm="0">
                                          <p:val>
                                            <p:strVal val="#ppt_x"/>
                                          </p:val>
                                        </p:tav>
                                        <p:tav tm="100000">
                                          <p:val>
                                            <p:strVal val="#ppt_x"/>
                                          </p:val>
                                        </p:tav>
                                      </p:tavLst>
                                    </p:anim>
                                    <p:anim calcmode="lin" valueType="num">
                                      <p:cBhvr>
                                        <p:cTn id="9" dur="1000" fill="hold"/>
                                        <p:tgtEl>
                                          <p:spTgt spid="210948"/>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10947">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10947">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10947">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10947">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10947">
                                            <p:txEl>
                                              <p:pRg st="4" end="4"/>
                                            </p:txEl>
                                          </p:spTgt>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1094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0947"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GB" altLang="en-US" smtClean="0"/>
              <a:t>Finishing metal (3)</a:t>
            </a:r>
            <a:endParaRPr lang="en-US" altLang="en-US" smtClean="0"/>
          </a:p>
        </p:txBody>
      </p:sp>
      <p:sp>
        <p:nvSpPr>
          <p:cNvPr id="212995" name="Rectangle 3"/>
          <p:cNvSpPr>
            <a:spLocks noGrp="1" noChangeArrowheads="1"/>
          </p:cNvSpPr>
          <p:nvPr>
            <p:ph type="body" idx="1"/>
          </p:nvPr>
        </p:nvSpPr>
        <p:spPr>
          <a:xfrm>
            <a:off x="457200" y="1989138"/>
            <a:ext cx="4619625" cy="4137025"/>
          </a:xfrm>
        </p:spPr>
        <p:txBody>
          <a:bodyPr/>
          <a:lstStyle/>
          <a:p>
            <a:pPr eaLnBrk="1" hangingPunct="1">
              <a:buFontTx/>
              <a:buNone/>
            </a:pPr>
            <a:r>
              <a:rPr lang="en-GB" altLang="en-US" sz="2000" b="1" smtClean="0"/>
              <a:t>Step 3: Applying the finish</a:t>
            </a:r>
            <a:r>
              <a:rPr lang="en-GB" altLang="en-US" sz="2000" smtClean="0"/>
              <a:t> </a:t>
            </a:r>
          </a:p>
          <a:p>
            <a:pPr eaLnBrk="1" hangingPunct="1"/>
            <a:r>
              <a:rPr lang="en-GB" altLang="en-US" sz="2000" smtClean="0"/>
              <a:t>Liquid finishes should be applied in a warm, dust-free environment.</a:t>
            </a:r>
          </a:p>
          <a:p>
            <a:pPr eaLnBrk="1" hangingPunct="1"/>
            <a:r>
              <a:rPr lang="en-GB" altLang="en-US" sz="2000" smtClean="0"/>
              <a:t>Liquid finishes should be applied in three or more thin coats, rubbing down lightly between each to build up a deep, smooth surface.</a:t>
            </a:r>
          </a:p>
          <a:p>
            <a:pPr eaLnBrk="1" hangingPunct="1"/>
            <a:r>
              <a:rPr lang="en-GB" altLang="en-US" sz="2000" smtClean="0"/>
              <a:t>When applying a liquid finish with a brush, brush out well, and finish with long brush strokes along the length of the metal.</a:t>
            </a:r>
            <a:endParaRPr lang="en-US" altLang="en-US" sz="2000" smtClean="0"/>
          </a:p>
          <a:p>
            <a:endParaRPr lang="en-US" altLang="en-US" smtClean="0"/>
          </a:p>
        </p:txBody>
      </p:sp>
      <p:sp>
        <p:nvSpPr>
          <p:cNvPr id="1741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12998" name="Picture 6" descr="U3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435600" y="1412875"/>
            <a:ext cx="3316288"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12998"/>
                                        </p:tgtEl>
                                        <p:attrNameLst>
                                          <p:attrName>style.visibility</p:attrName>
                                        </p:attrNameLst>
                                      </p:cBhvr>
                                      <p:to>
                                        <p:strVal val="visible"/>
                                      </p:to>
                                    </p:set>
                                    <p:anim calcmode="lin" valueType="num">
                                      <p:cBhvr>
                                        <p:cTn id="7" dur="1000" fill="hold"/>
                                        <p:tgtEl>
                                          <p:spTgt spid="212998"/>
                                        </p:tgtEl>
                                        <p:attrNameLst>
                                          <p:attrName>ppt_x</p:attrName>
                                        </p:attrNameLst>
                                      </p:cBhvr>
                                      <p:tavLst>
                                        <p:tav tm="0">
                                          <p:val>
                                            <p:strVal val="#ppt_x-.2"/>
                                          </p:val>
                                        </p:tav>
                                        <p:tav tm="100000">
                                          <p:val>
                                            <p:strVal val="#ppt_x"/>
                                          </p:val>
                                        </p:tav>
                                      </p:tavLst>
                                    </p:anim>
                                    <p:anim calcmode="lin" valueType="num">
                                      <p:cBhvr>
                                        <p:cTn id="8" dur="1000" fill="hold"/>
                                        <p:tgtEl>
                                          <p:spTgt spid="212998"/>
                                        </p:tgtEl>
                                        <p:attrNameLst>
                                          <p:attrName>ppt_y</p:attrName>
                                        </p:attrNameLst>
                                      </p:cBhvr>
                                      <p:tavLst>
                                        <p:tav tm="0">
                                          <p:val>
                                            <p:strVal val="#ppt_y"/>
                                          </p:val>
                                        </p:tav>
                                        <p:tav tm="100000">
                                          <p:val>
                                            <p:strVal val="#ppt_y"/>
                                          </p:val>
                                        </p:tav>
                                      </p:tavLst>
                                    </p:anim>
                                    <p:animEffect transition="in" filter="wipe(right)" prLst="gradientSize: 0.1">
                                      <p:cBhvr>
                                        <p:cTn id="9" dur="1000"/>
                                        <p:tgtEl>
                                          <p:spTgt spid="212998"/>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12995">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12995">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12995">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1299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99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GB" altLang="en-US" smtClean="0"/>
              <a:t>Finishes for metal (1)</a:t>
            </a:r>
            <a:endParaRPr lang="en-US" altLang="en-US" smtClean="0"/>
          </a:p>
        </p:txBody>
      </p:sp>
      <p:sp>
        <p:nvSpPr>
          <p:cNvPr id="215043" name="Rectangle 3"/>
          <p:cNvSpPr>
            <a:spLocks noGrp="1" noChangeArrowheads="1"/>
          </p:cNvSpPr>
          <p:nvPr>
            <p:ph type="body" idx="1"/>
          </p:nvPr>
        </p:nvSpPr>
        <p:spPr/>
        <p:txBody>
          <a:bodyPr/>
          <a:lstStyle/>
          <a:p>
            <a:pPr eaLnBrk="1" hangingPunct="1"/>
            <a:r>
              <a:rPr lang="en-GB" altLang="en-US" sz="2000" b="1" smtClean="0"/>
              <a:t>Polishing </a:t>
            </a:r>
            <a:r>
              <a:rPr lang="en-GB" altLang="en-US" sz="2000" smtClean="0"/>
              <a:t>can done by hand or machine. It is done after all the manufacturing processes have been completed, and before a protective finish is applied.</a:t>
            </a:r>
          </a:p>
          <a:p>
            <a:pPr eaLnBrk="1" hangingPunct="1"/>
            <a:r>
              <a:rPr lang="en-GB" altLang="en-US" sz="2000" smtClean="0"/>
              <a:t>Polishes contain a very fine abrasive that cuts away the top surface of the metal to create a bright sheen. </a:t>
            </a:r>
          </a:p>
          <a:p>
            <a:pPr eaLnBrk="1" hangingPunct="1"/>
            <a:r>
              <a:rPr lang="en-GB" altLang="en-US" sz="2000" smtClean="0"/>
              <a:t>Hand polishing is done with a soft cloth and a liquid polish such as Brasso. </a:t>
            </a:r>
          </a:p>
          <a:p>
            <a:pPr eaLnBrk="1" hangingPunct="1"/>
            <a:r>
              <a:rPr lang="en-GB" altLang="en-US" sz="2000" smtClean="0"/>
              <a:t>Machine polishing is dome with a buffing machine. A polishing compound is applied to a soft mop that revolves at speed; the work is then gently pushed against the mop to polish it.</a:t>
            </a:r>
          </a:p>
          <a:p>
            <a:endParaRPr lang="en-US" altLang="en-US" sz="2000" smtClean="0"/>
          </a:p>
        </p:txBody>
      </p:sp>
      <p:sp>
        <p:nvSpPr>
          <p:cNvPr id="1843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504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504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504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4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GB" altLang="en-US" smtClean="0"/>
              <a:t>Finishes for metal (2)</a:t>
            </a:r>
            <a:endParaRPr lang="en-US" altLang="en-US" smtClean="0"/>
          </a:p>
        </p:txBody>
      </p:sp>
      <p:sp>
        <p:nvSpPr>
          <p:cNvPr id="214019" name="Rectangle 3"/>
          <p:cNvSpPr>
            <a:spLocks noGrp="1" noChangeArrowheads="1"/>
          </p:cNvSpPr>
          <p:nvPr>
            <p:ph type="body" idx="1"/>
          </p:nvPr>
        </p:nvSpPr>
        <p:spPr>
          <a:xfrm>
            <a:off x="457200" y="1989138"/>
            <a:ext cx="4691063" cy="4137025"/>
          </a:xfrm>
        </p:spPr>
        <p:txBody>
          <a:bodyPr/>
          <a:lstStyle/>
          <a:p>
            <a:pPr eaLnBrk="1" hangingPunct="1"/>
            <a:r>
              <a:rPr lang="en-GB" altLang="en-US" sz="2000" b="1" smtClean="0"/>
              <a:t>Oil </a:t>
            </a:r>
            <a:r>
              <a:rPr lang="en-GB" altLang="en-US" sz="2000" smtClean="0"/>
              <a:t>can be burnt into the surface of steel to produce an attractive dark blue finish.</a:t>
            </a:r>
          </a:p>
          <a:p>
            <a:pPr eaLnBrk="1" hangingPunct="1"/>
            <a:r>
              <a:rPr lang="en-GB" altLang="en-US" sz="2000" smtClean="0"/>
              <a:t>The work is heated to a dull red and quenched in oil.</a:t>
            </a:r>
          </a:p>
          <a:p>
            <a:pPr eaLnBrk="1" hangingPunct="1"/>
            <a:r>
              <a:rPr lang="en-GB" altLang="en-US" sz="2000" smtClean="0"/>
              <a:t>A darker finish can be achieved by using old sump oil. </a:t>
            </a:r>
          </a:p>
          <a:p>
            <a:pPr eaLnBrk="1" hangingPunct="1"/>
            <a:r>
              <a:rPr lang="en-GB" altLang="en-US" sz="2000" smtClean="0"/>
              <a:t>To protect steel from corrosion, and maintain its bright colour, apply a thin smear of grease over a finished piece of work.</a:t>
            </a:r>
            <a:endParaRPr lang="en-US" altLang="en-US" sz="2000" smtClean="0"/>
          </a:p>
        </p:txBody>
      </p:sp>
      <p:sp>
        <p:nvSpPr>
          <p:cNvPr id="1946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14022" name="Picture 6" descr="U3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80063" y="1557338"/>
            <a:ext cx="3170237" cy="4751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14022"/>
                                        </p:tgtEl>
                                        <p:attrNameLst>
                                          <p:attrName>style.visibility</p:attrName>
                                        </p:attrNameLst>
                                      </p:cBhvr>
                                      <p:to>
                                        <p:strVal val="visible"/>
                                      </p:to>
                                    </p:set>
                                    <p:animEffect transition="in" filter="fade">
                                      <p:cBhvr>
                                        <p:cTn id="7" dur="1000"/>
                                        <p:tgtEl>
                                          <p:spTgt spid="214022"/>
                                        </p:tgtEl>
                                      </p:cBhvr>
                                    </p:animEffect>
                                    <p:anim calcmode="lin" valueType="num">
                                      <p:cBhvr>
                                        <p:cTn id="8" dur="1000" fill="hold"/>
                                        <p:tgtEl>
                                          <p:spTgt spid="214022"/>
                                        </p:tgtEl>
                                        <p:attrNameLst>
                                          <p:attrName>ppt_x</p:attrName>
                                        </p:attrNameLst>
                                      </p:cBhvr>
                                      <p:tavLst>
                                        <p:tav tm="0">
                                          <p:val>
                                            <p:strVal val="#ppt_x"/>
                                          </p:val>
                                        </p:tav>
                                        <p:tav tm="100000">
                                          <p:val>
                                            <p:strVal val="#ppt_x"/>
                                          </p:val>
                                        </p:tav>
                                      </p:tavLst>
                                    </p:anim>
                                    <p:anim calcmode="lin" valueType="num">
                                      <p:cBhvr>
                                        <p:cTn id="9" dur="1000" fill="hold"/>
                                        <p:tgtEl>
                                          <p:spTgt spid="21402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14019">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14019">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14019">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1401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019"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
        <p:nvSpPr>
          <p:cNvPr id="20483" name="Rectangle 5"/>
          <p:cNvSpPr>
            <a:spLocks noGrp="1" noChangeArrowheads="1"/>
          </p:cNvSpPr>
          <p:nvPr>
            <p:ph type="title" idx="4294967295"/>
          </p:nvPr>
        </p:nvSpPr>
        <p:spPr/>
        <p:txBody>
          <a:bodyPr/>
          <a:lstStyle/>
          <a:p>
            <a:pPr eaLnBrk="1" hangingPunct="1"/>
            <a:r>
              <a:rPr lang="en-GB" altLang="en-US" smtClean="0"/>
              <a:t>Finishes for metal (3)</a:t>
            </a:r>
            <a:endParaRPr lang="en-US" altLang="en-US" smtClean="0"/>
          </a:p>
        </p:txBody>
      </p:sp>
      <p:sp>
        <p:nvSpPr>
          <p:cNvPr id="171012" name="Rectangle 3"/>
          <p:cNvSpPr>
            <a:spLocks noGrp="1" noChangeArrowheads="1"/>
          </p:cNvSpPr>
          <p:nvPr>
            <p:ph type="body" sz="half" idx="4294967295"/>
          </p:nvPr>
        </p:nvSpPr>
        <p:spPr>
          <a:xfrm>
            <a:off x="457200" y="1989138"/>
            <a:ext cx="4978400" cy="4137025"/>
          </a:xfrm>
        </p:spPr>
        <p:txBody>
          <a:bodyPr/>
          <a:lstStyle/>
          <a:p>
            <a:pPr marL="355600" indent="-355600" eaLnBrk="1" hangingPunct="1"/>
            <a:r>
              <a:rPr lang="en-GB" altLang="en-US" sz="2000" b="1" smtClean="0"/>
              <a:t>Lacquer </a:t>
            </a:r>
            <a:r>
              <a:rPr lang="en-GB" altLang="en-US" sz="2000" smtClean="0"/>
              <a:t>is usually applied to</a:t>
            </a:r>
            <a:br>
              <a:rPr lang="en-GB" altLang="en-US" sz="2000" smtClean="0"/>
            </a:br>
            <a:r>
              <a:rPr lang="en-GB" altLang="en-US" sz="2000" smtClean="0"/>
              <a:t>non-ferrous metals after the final polishing and degreasing has been completed. </a:t>
            </a:r>
          </a:p>
          <a:p>
            <a:pPr marL="355600" indent="-355600" eaLnBrk="1" hangingPunct="1"/>
            <a:r>
              <a:rPr lang="en-GB" altLang="en-US" sz="2000" smtClean="0"/>
              <a:t>Lacquer is similar to varnish, and can be applied by spraying or brush.</a:t>
            </a:r>
          </a:p>
          <a:p>
            <a:pPr marL="355600" indent="-355600" eaLnBrk="1" hangingPunct="1"/>
            <a:r>
              <a:rPr lang="en-GB" altLang="en-US" sz="2000" smtClean="0"/>
              <a:t>The protective coat prevents the metal from coming into contact with air and oxidizing, thereby preserving its polished finish. </a:t>
            </a:r>
          </a:p>
        </p:txBody>
      </p:sp>
      <p:pic>
        <p:nvPicPr>
          <p:cNvPr id="171018" name="Picture 10" descr="U3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651500" y="1412875"/>
            <a:ext cx="3067050"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171018"/>
                                        </p:tgtEl>
                                        <p:attrNameLst>
                                          <p:attrName>style.visibility</p:attrName>
                                        </p:attrNameLst>
                                      </p:cBhvr>
                                      <p:to>
                                        <p:strVal val="visible"/>
                                      </p:to>
                                    </p:set>
                                    <p:animEffect transition="in" filter="wipe(down)">
                                      <p:cBhvr>
                                        <p:cTn id="7" dur="580">
                                          <p:stCondLst>
                                            <p:cond delay="0"/>
                                          </p:stCondLst>
                                        </p:cTn>
                                        <p:tgtEl>
                                          <p:spTgt spid="171018"/>
                                        </p:tgtEl>
                                      </p:cBhvr>
                                    </p:animEffect>
                                    <p:anim calcmode="lin" valueType="num">
                                      <p:cBhvr>
                                        <p:cTn id="8" dur="1822" tmFilter="0,0; 0.14,0.36; 0.43,0.73; 0.71,0.91; 1.0,1.0">
                                          <p:stCondLst>
                                            <p:cond delay="0"/>
                                          </p:stCondLst>
                                        </p:cTn>
                                        <p:tgtEl>
                                          <p:spTgt spid="17101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7101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7101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7101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71018"/>
                                        </p:tgtEl>
                                        <p:attrNameLst>
                                          <p:attrName>ppt_y</p:attrName>
                                        </p:attrNameLst>
                                      </p:cBhvr>
                                      <p:tavLst>
                                        <p:tav tm="0" fmla="#ppt_y-sin(pi*$)/81">
                                          <p:val>
                                            <p:fltVal val="0"/>
                                          </p:val>
                                        </p:tav>
                                        <p:tav tm="100000">
                                          <p:val>
                                            <p:fltVal val="1"/>
                                          </p:val>
                                        </p:tav>
                                      </p:tavLst>
                                    </p:anim>
                                    <p:animScale>
                                      <p:cBhvr>
                                        <p:cTn id="13" dur="26">
                                          <p:stCondLst>
                                            <p:cond delay="650"/>
                                          </p:stCondLst>
                                        </p:cTn>
                                        <p:tgtEl>
                                          <p:spTgt spid="171018"/>
                                        </p:tgtEl>
                                      </p:cBhvr>
                                      <p:to x="100000" y="60000"/>
                                    </p:animScale>
                                    <p:animScale>
                                      <p:cBhvr>
                                        <p:cTn id="14" dur="166" decel="50000">
                                          <p:stCondLst>
                                            <p:cond delay="676"/>
                                          </p:stCondLst>
                                        </p:cTn>
                                        <p:tgtEl>
                                          <p:spTgt spid="171018"/>
                                        </p:tgtEl>
                                      </p:cBhvr>
                                      <p:to x="100000" y="100000"/>
                                    </p:animScale>
                                    <p:animScale>
                                      <p:cBhvr>
                                        <p:cTn id="15" dur="26">
                                          <p:stCondLst>
                                            <p:cond delay="1312"/>
                                          </p:stCondLst>
                                        </p:cTn>
                                        <p:tgtEl>
                                          <p:spTgt spid="171018"/>
                                        </p:tgtEl>
                                      </p:cBhvr>
                                      <p:to x="100000" y="80000"/>
                                    </p:animScale>
                                    <p:animScale>
                                      <p:cBhvr>
                                        <p:cTn id="16" dur="166" decel="50000">
                                          <p:stCondLst>
                                            <p:cond delay="1338"/>
                                          </p:stCondLst>
                                        </p:cTn>
                                        <p:tgtEl>
                                          <p:spTgt spid="171018"/>
                                        </p:tgtEl>
                                      </p:cBhvr>
                                      <p:to x="100000" y="100000"/>
                                    </p:animScale>
                                    <p:animScale>
                                      <p:cBhvr>
                                        <p:cTn id="17" dur="26">
                                          <p:stCondLst>
                                            <p:cond delay="1642"/>
                                          </p:stCondLst>
                                        </p:cTn>
                                        <p:tgtEl>
                                          <p:spTgt spid="171018"/>
                                        </p:tgtEl>
                                      </p:cBhvr>
                                      <p:to x="100000" y="90000"/>
                                    </p:animScale>
                                    <p:animScale>
                                      <p:cBhvr>
                                        <p:cTn id="18" dur="166" decel="50000">
                                          <p:stCondLst>
                                            <p:cond delay="1668"/>
                                          </p:stCondLst>
                                        </p:cTn>
                                        <p:tgtEl>
                                          <p:spTgt spid="171018"/>
                                        </p:tgtEl>
                                      </p:cBhvr>
                                      <p:to x="100000" y="100000"/>
                                    </p:animScale>
                                    <p:animScale>
                                      <p:cBhvr>
                                        <p:cTn id="19" dur="26">
                                          <p:stCondLst>
                                            <p:cond delay="1808"/>
                                          </p:stCondLst>
                                        </p:cTn>
                                        <p:tgtEl>
                                          <p:spTgt spid="171018"/>
                                        </p:tgtEl>
                                      </p:cBhvr>
                                      <p:to x="100000" y="95000"/>
                                    </p:animScale>
                                    <p:animScale>
                                      <p:cBhvr>
                                        <p:cTn id="20" dur="166" decel="50000">
                                          <p:stCondLst>
                                            <p:cond delay="1834"/>
                                          </p:stCondLst>
                                        </p:cTn>
                                        <p:tgtEl>
                                          <p:spTgt spid="171018"/>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71012">
                                            <p:txEl>
                                              <p:pRg st="0" end="0"/>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71012">
                                            <p:txEl>
                                              <p:pRg st="1" end="1"/>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7101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
        <p:nvSpPr>
          <p:cNvPr id="3075" name="Rectangle 5"/>
          <p:cNvSpPr>
            <a:spLocks noGrp="1" noChangeArrowheads="1"/>
          </p:cNvSpPr>
          <p:nvPr>
            <p:ph type="title" idx="4294967295"/>
          </p:nvPr>
        </p:nvSpPr>
        <p:spPr/>
        <p:txBody>
          <a:bodyPr/>
          <a:lstStyle/>
          <a:p>
            <a:pPr eaLnBrk="1" hangingPunct="1"/>
            <a:r>
              <a:rPr lang="en-GB" altLang="en-US" smtClean="0"/>
              <a:t>Introduction</a:t>
            </a:r>
            <a:endParaRPr lang="en-US" altLang="en-US" smtClean="0"/>
          </a:p>
        </p:txBody>
      </p:sp>
      <p:sp>
        <p:nvSpPr>
          <p:cNvPr id="180228" name="Rectangle 3"/>
          <p:cNvSpPr>
            <a:spLocks noGrp="1" noChangeArrowheads="1"/>
          </p:cNvSpPr>
          <p:nvPr>
            <p:ph type="body" sz="half" idx="4294967295"/>
          </p:nvPr>
        </p:nvSpPr>
        <p:spPr>
          <a:xfrm>
            <a:off x="457200" y="1989138"/>
            <a:ext cx="7931150" cy="4137025"/>
          </a:xfrm>
        </p:spPr>
        <p:txBody>
          <a:bodyPr/>
          <a:lstStyle/>
          <a:p>
            <a:pPr marL="361950" indent="-361950" eaLnBrk="1" hangingPunct="1"/>
            <a:r>
              <a:rPr lang="en-GB" altLang="en-US" sz="2000" smtClean="0"/>
              <a:t>Finishing is the final stage of the manufacturing process.</a:t>
            </a:r>
          </a:p>
          <a:p>
            <a:pPr marL="361950" indent="-361950" eaLnBrk="1" hangingPunct="1"/>
            <a:r>
              <a:rPr lang="en-GB" altLang="en-US" sz="2000" smtClean="0"/>
              <a:t>A well-made product can be ruined by a poor quality finish.</a:t>
            </a:r>
          </a:p>
          <a:p>
            <a:pPr marL="361950" indent="-361950"/>
            <a:r>
              <a:rPr lang="en-GB" altLang="en-US" sz="2000" smtClean="0"/>
              <a:t>Finishing is carried out for the following reasons:</a:t>
            </a:r>
          </a:p>
          <a:p>
            <a:pPr marL="361950" indent="-361950">
              <a:buFontTx/>
              <a:buNone/>
            </a:pPr>
            <a:r>
              <a:rPr lang="en-GB" altLang="en-US" sz="2000" smtClean="0"/>
              <a:t>	</a:t>
            </a:r>
            <a:r>
              <a:rPr lang="en-GB" altLang="en-US" sz="2000" smtClean="0">
                <a:cs typeface="Arial" panose="020B0604020202020204" pitchFamily="34" charset="0"/>
              </a:rPr>
              <a:t>– </a:t>
            </a:r>
            <a:r>
              <a:rPr lang="en-GB" altLang="en-US" sz="2000" smtClean="0"/>
              <a:t>to protect the surface of the product in order to prolong its life</a:t>
            </a:r>
          </a:p>
          <a:p>
            <a:pPr marL="361950" indent="-361950">
              <a:buFontTx/>
              <a:buNone/>
            </a:pPr>
            <a:r>
              <a:rPr lang="en-GB" altLang="en-US" sz="2000" smtClean="0"/>
              <a:t>	</a:t>
            </a:r>
            <a:r>
              <a:rPr lang="en-GB" altLang="en-US" sz="2000" smtClean="0">
                <a:cs typeface="Arial" panose="020B0604020202020204" pitchFamily="34" charset="0"/>
              </a:rPr>
              <a:t>– </a:t>
            </a:r>
            <a:r>
              <a:rPr lang="en-GB" altLang="en-US" sz="2000" smtClean="0"/>
              <a:t>to improve the aesthetic appearance of the product.</a:t>
            </a:r>
          </a:p>
          <a:p>
            <a:pPr marL="361950" indent="-361950" eaLnBrk="1" hangingPunct="1"/>
            <a:r>
              <a:rPr lang="en-GB" altLang="en-US" sz="2000" smtClean="0"/>
              <a:t>There are a wide range of finishes and finishing processes available.</a:t>
            </a:r>
          </a:p>
          <a:p>
            <a:pPr marL="361950" indent="-361950" eaLnBrk="1" hangingPunct="1"/>
            <a:r>
              <a:rPr lang="en-GB" altLang="en-US" sz="2000" smtClean="0"/>
              <a:t>It is important to select the correct one for a particular material and situation.</a:t>
            </a:r>
            <a:endParaRPr lang="en-US" altLang="en-US" sz="20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022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022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0228">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0228">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0228">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0228">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022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228"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
        <p:nvSpPr>
          <p:cNvPr id="21507" name="Rectangle 5"/>
          <p:cNvSpPr>
            <a:spLocks noGrp="1" noChangeArrowheads="1"/>
          </p:cNvSpPr>
          <p:nvPr>
            <p:ph type="title" idx="4294967295"/>
          </p:nvPr>
        </p:nvSpPr>
        <p:spPr/>
        <p:txBody>
          <a:bodyPr/>
          <a:lstStyle/>
          <a:p>
            <a:pPr eaLnBrk="1" hangingPunct="1"/>
            <a:r>
              <a:rPr lang="en-GB" altLang="en-US" smtClean="0"/>
              <a:t>Finishes for metal (4)</a:t>
            </a:r>
            <a:endParaRPr lang="en-US" altLang="en-US" smtClean="0"/>
          </a:p>
        </p:txBody>
      </p:sp>
      <p:sp>
        <p:nvSpPr>
          <p:cNvPr id="179204" name="Rectangle 3"/>
          <p:cNvSpPr>
            <a:spLocks noGrp="1" noChangeArrowheads="1"/>
          </p:cNvSpPr>
          <p:nvPr>
            <p:ph type="body" sz="half" idx="4294967295"/>
          </p:nvPr>
        </p:nvSpPr>
        <p:spPr>
          <a:xfrm>
            <a:off x="457200" y="1989138"/>
            <a:ext cx="8002588" cy="4137025"/>
          </a:xfrm>
        </p:spPr>
        <p:txBody>
          <a:bodyPr/>
          <a:lstStyle/>
          <a:p>
            <a:pPr marL="355600" indent="-355600" eaLnBrk="1" hangingPunct="1"/>
            <a:r>
              <a:rPr lang="en-GB" altLang="en-US" sz="2000" b="1" smtClean="0"/>
              <a:t>Paint</a:t>
            </a:r>
            <a:r>
              <a:rPr lang="en-GB" altLang="en-US" sz="1800" smtClean="0"/>
              <a:t> </a:t>
            </a:r>
            <a:r>
              <a:rPr lang="en-GB" altLang="en-US" sz="2000" smtClean="0"/>
              <a:t>is usually applied to non-ferrous metals after final cleaning up and degreasing, in order to change the colour and protect the metal from oxidization.</a:t>
            </a:r>
          </a:p>
          <a:p>
            <a:pPr marL="355600" indent="-355600" eaLnBrk="1" hangingPunct="1"/>
            <a:r>
              <a:rPr lang="en-GB" altLang="en-US" sz="2000" smtClean="0"/>
              <a:t>Paint is suitable for indoor and outdoor use.</a:t>
            </a:r>
            <a:endParaRPr lang="en-GB" altLang="en-US" sz="2000" b="1" smtClean="0"/>
          </a:p>
          <a:p>
            <a:pPr marL="355600" indent="-355600" eaLnBrk="1" hangingPunct="1"/>
            <a:r>
              <a:rPr lang="en-GB" altLang="en-US" sz="2000" smtClean="0"/>
              <a:t>For maximum protection a red oxide paint should be applied, followed by a primer and undercoat before applying the top coat.</a:t>
            </a:r>
          </a:p>
          <a:p>
            <a:pPr marL="355600" indent="-355600" eaLnBrk="1" hangingPunct="1"/>
            <a:r>
              <a:rPr lang="en-GB" altLang="en-US" sz="2000" smtClean="0"/>
              <a:t>Paint can be applied by brush or spray in thin coats to give a very durable, hard, waterproof, high-gloss finish. </a:t>
            </a:r>
          </a:p>
          <a:p>
            <a:pPr marL="355600" indent="-355600" eaLnBrk="1" hangingPunct="1"/>
            <a:r>
              <a:rPr lang="en-GB" altLang="en-US" sz="2000" b="1" smtClean="0"/>
              <a:t>Hammerite</a:t>
            </a:r>
            <a:r>
              <a:rPr lang="en-GB" altLang="en-US" sz="2000" smtClean="0"/>
              <a:t> is a metal paint that does not require the same level of surface preparation, because it can be painted directly onto the metal. It is used mainly on wrought iron work and workshop machinery.</a:t>
            </a:r>
            <a:endParaRPr lang="en-GB" altLang="en-US" sz="18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920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920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9204">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9204">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920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4"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GB" altLang="en-US" smtClean="0"/>
              <a:t>Finishes for metal (5)</a:t>
            </a:r>
            <a:endParaRPr lang="en-US" altLang="en-US" smtClean="0"/>
          </a:p>
        </p:txBody>
      </p:sp>
      <p:sp>
        <p:nvSpPr>
          <p:cNvPr id="216067" name="Rectangle 3"/>
          <p:cNvSpPr>
            <a:spLocks noGrp="1" noChangeArrowheads="1"/>
          </p:cNvSpPr>
          <p:nvPr>
            <p:ph type="body" idx="1"/>
          </p:nvPr>
        </p:nvSpPr>
        <p:spPr>
          <a:xfrm>
            <a:off x="457200" y="1989138"/>
            <a:ext cx="5338763" cy="4137025"/>
          </a:xfrm>
        </p:spPr>
        <p:txBody>
          <a:bodyPr/>
          <a:lstStyle/>
          <a:p>
            <a:pPr eaLnBrk="1" hangingPunct="1"/>
            <a:r>
              <a:rPr lang="en-GB" altLang="en-US" sz="1800" b="1" smtClean="0"/>
              <a:t>Etching</a:t>
            </a:r>
            <a:r>
              <a:rPr lang="en-GB" altLang="en-US" sz="1800" smtClean="0"/>
              <a:t> is a decorative finish that produces patterns or designs on the surface of the metal. </a:t>
            </a:r>
          </a:p>
          <a:p>
            <a:pPr eaLnBrk="1" hangingPunct="1"/>
            <a:r>
              <a:rPr lang="en-GB" altLang="en-US" sz="1800" smtClean="0"/>
              <a:t>The work is first coated with an acid-resist material such as paraffin wax; then the design is created by removing parts of the wax coating to reveal the metal beneath.</a:t>
            </a:r>
          </a:p>
          <a:p>
            <a:pPr eaLnBrk="1" hangingPunct="1"/>
            <a:r>
              <a:rPr lang="en-GB" altLang="en-US" sz="1800" smtClean="0"/>
              <a:t>The work is then put into an acid bath that etches away the exposed metal: the longer it is in the acid, the deeper the etching.</a:t>
            </a:r>
          </a:p>
          <a:p>
            <a:pPr eaLnBrk="1" hangingPunct="1"/>
            <a:r>
              <a:rPr lang="en-GB" altLang="en-US" sz="1800" smtClean="0"/>
              <a:t>Finally the acid-resist material is removed to leave a contrasting polished and etched finish. </a:t>
            </a:r>
          </a:p>
          <a:p>
            <a:pPr eaLnBrk="1" hangingPunct="1"/>
            <a:r>
              <a:rPr lang="en-GB" altLang="en-US" sz="1800" smtClean="0"/>
              <a:t>The work can be lacquered to protect it against oxidization.</a:t>
            </a:r>
          </a:p>
          <a:p>
            <a:endParaRPr lang="en-US" altLang="en-US" sz="1800" smtClean="0"/>
          </a:p>
        </p:txBody>
      </p:sp>
      <p:sp>
        <p:nvSpPr>
          <p:cNvPr id="2253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16070" name="Picture 6" descr="U3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867400" y="2924175"/>
            <a:ext cx="3097213"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216070"/>
                                        </p:tgtEl>
                                        <p:attrNameLst>
                                          <p:attrName>style.visibility</p:attrName>
                                        </p:attrNameLst>
                                      </p:cBhvr>
                                      <p:to>
                                        <p:strVal val="visible"/>
                                      </p:to>
                                    </p:set>
                                    <p:anim calcmode="lin" valueType="num">
                                      <p:cBhvr>
                                        <p:cTn id="7" dur="2000" fill="hold"/>
                                        <p:tgtEl>
                                          <p:spTgt spid="216070"/>
                                        </p:tgtEl>
                                        <p:attrNameLst>
                                          <p:attrName>ppt_w</p:attrName>
                                        </p:attrNameLst>
                                      </p:cBhvr>
                                      <p:tavLst>
                                        <p:tav tm="0">
                                          <p:val>
                                            <p:strVal val="#ppt_w*0.05"/>
                                          </p:val>
                                        </p:tav>
                                        <p:tav tm="100000">
                                          <p:val>
                                            <p:strVal val="#ppt_w"/>
                                          </p:val>
                                        </p:tav>
                                      </p:tavLst>
                                    </p:anim>
                                    <p:anim calcmode="lin" valueType="num">
                                      <p:cBhvr>
                                        <p:cTn id="8" dur="2000" fill="hold"/>
                                        <p:tgtEl>
                                          <p:spTgt spid="216070"/>
                                        </p:tgtEl>
                                        <p:attrNameLst>
                                          <p:attrName>ppt_h</p:attrName>
                                        </p:attrNameLst>
                                      </p:cBhvr>
                                      <p:tavLst>
                                        <p:tav tm="0">
                                          <p:val>
                                            <p:strVal val="#ppt_h"/>
                                          </p:val>
                                        </p:tav>
                                        <p:tav tm="100000">
                                          <p:val>
                                            <p:strVal val="#ppt_h"/>
                                          </p:val>
                                        </p:tav>
                                      </p:tavLst>
                                    </p:anim>
                                    <p:anim calcmode="lin" valueType="num">
                                      <p:cBhvr>
                                        <p:cTn id="9" dur="2000" fill="hold"/>
                                        <p:tgtEl>
                                          <p:spTgt spid="216070"/>
                                        </p:tgtEl>
                                        <p:attrNameLst>
                                          <p:attrName>ppt_x</p:attrName>
                                        </p:attrNameLst>
                                      </p:cBhvr>
                                      <p:tavLst>
                                        <p:tav tm="0">
                                          <p:val>
                                            <p:strVal val="#ppt_x-.2"/>
                                          </p:val>
                                        </p:tav>
                                        <p:tav tm="100000">
                                          <p:val>
                                            <p:strVal val="#ppt_x"/>
                                          </p:val>
                                        </p:tav>
                                      </p:tavLst>
                                    </p:anim>
                                    <p:anim calcmode="lin" valueType="num">
                                      <p:cBhvr>
                                        <p:cTn id="10" dur="2000" fill="hold"/>
                                        <p:tgtEl>
                                          <p:spTgt spid="216070"/>
                                        </p:tgtEl>
                                        <p:attrNameLst>
                                          <p:attrName>ppt_y</p:attrName>
                                        </p:attrNameLst>
                                      </p:cBhvr>
                                      <p:tavLst>
                                        <p:tav tm="0">
                                          <p:val>
                                            <p:strVal val="#ppt_y"/>
                                          </p:val>
                                        </p:tav>
                                        <p:tav tm="100000">
                                          <p:val>
                                            <p:strVal val="#ppt_y"/>
                                          </p:val>
                                        </p:tav>
                                      </p:tavLst>
                                    </p:anim>
                                    <p:animEffect transition="in" filter="fade">
                                      <p:cBhvr>
                                        <p:cTn id="11" dur="2000"/>
                                        <p:tgtEl>
                                          <p:spTgt spid="216070"/>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16067">
                                            <p:txEl>
                                              <p:pRg st="0" end="0"/>
                                            </p:txEl>
                                          </p:spTgt>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16067">
                                            <p:txEl>
                                              <p:pRg st="1" end="1"/>
                                            </p:txEl>
                                          </p:spTgt>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16067">
                                            <p:txEl>
                                              <p:pRg st="2" end="2"/>
                                            </p:txEl>
                                          </p:spTgt>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216067">
                                            <p:txEl>
                                              <p:pRg st="3" end="3"/>
                                            </p:txEl>
                                          </p:spTgt>
                                        </p:tgtEl>
                                        <p:attrNameLst>
                                          <p:attrName>style.visibility</p:attrName>
                                        </p:attrNameLst>
                                      </p:cBhvr>
                                      <p:to>
                                        <p:strVal val="visible"/>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21606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067"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GB" altLang="en-US" smtClean="0"/>
              <a:t>Finishes for metal (6)</a:t>
            </a:r>
            <a:endParaRPr lang="en-US" altLang="en-US" smtClean="0"/>
          </a:p>
        </p:txBody>
      </p:sp>
      <p:sp>
        <p:nvSpPr>
          <p:cNvPr id="217091" name="Rectangle 3"/>
          <p:cNvSpPr>
            <a:spLocks noGrp="1" noChangeArrowheads="1"/>
          </p:cNvSpPr>
          <p:nvPr>
            <p:ph type="body" idx="1"/>
          </p:nvPr>
        </p:nvSpPr>
        <p:spPr>
          <a:xfrm>
            <a:off x="457200" y="1989138"/>
            <a:ext cx="5338763" cy="4137025"/>
          </a:xfrm>
        </p:spPr>
        <p:txBody>
          <a:bodyPr/>
          <a:lstStyle/>
          <a:p>
            <a:pPr eaLnBrk="1" hangingPunct="1"/>
            <a:r>
              <a:rPr lang="en-GB" altLang="en-US" sz="1700" b="1" smtClean="0"/>
              <a:t>Anodizing</a:t>
            </a:r>
            <a:r>
              <a:rPr lang="en-GB" altLang="en-US" sz="1700" smtClean="0"/>
              <a:t> is the most common finishing process used on aluminium.</a:t>
            </a:r>
          </a:p>
          <a:p>
            <a:pPr eaLnBrk="1" hangingPunct="1"/>
            <a:r>
              <a:rPr lang="en-GB" altLang="en-US" sz="1700" smtClean="0"/>
              <a:t>It is used to produce a durable, corrosion-resistant finish, to provide a key for painting and for decoration.</a:t>
            </a:r>
          </a:p>
          <a:p>
            <a:pPr eaLnBrk="1" hangingPunct="1"/>
            <a:r>
              <a:rPr lang="en-GB" altLang="en-US" sz="1700" smtClean="0"/>
              <a:t>Anodizing is an electrolytic process that thickens the oxide film present on the surface of the metal.</a:t>
            </a:r>
          </a:p>
          <a:p>
            <a:pPr eaLnBrk="1" hangingPunct="1"/>
            <a:r>
              <a:rPr lang="en-GB" altLang="en-US" sz="1700" smtClean="0"/>
              <a:t>The metal is immersed in a lead-lined bath of chlorine-free electrolyte (sulphuric, chromic and oxalic acids are the most commonly used), and an electric current is passed through. The longer the material is in the bath, the thicker the coating.</a:t>
            </a:r>
          </a:p>
          <a:p>
            <a:pPr eaLnBrk="1" hangingPunct="1"/>
            <a:r>
              <a:rPr lang="en-GB" altLang="en-US" sz="1700" smtClean="0"/>
              <a:t>Colour can be added to the bath to tint the aluminium.</a:t>
            </a:r>
          </a:p>
          <a:p>
            <a:endParaRPr lang="en-US" altLang="en-US" sz="1700" smtClean="0"/>
          </a:p>
        </p:txBody>
      </p:sp>
      <p:pic>
        <p:nvPicPr>
          <p:cNvPr id="217092" name="Picture 4" descr="230_picture"/>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011863" y="2708275"/>
            <a:ext cx="2754312" cy="207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7"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17092"/>
                                        </p:tgtEl>
                                        <p:attrNameLst>
                                          <p:attrName>style.visibility</p:attrName>
                                        </p:attrNameLst>
                                      </p:cBhvr>
                                      <p:to>
                                        <p:strVal val="visible"/>
                                      </p:to>
                                    </p:set>
                                    <p:animEffect transition="in" filter="fade">
                                      <p:cBhvr>
                                        <p:cTn id="7" dur="1000"/>
                                        <p:tgtEl>
                                          <p:spTgt spid="217092"/>
                                        </p:tgtEl>
                                      </p:cBhvr>
                                    </p:animEffect>
                                    <p:anim calcmode="lin" valueType="num">
                                      <p:cBhvr>
                                        <p:cTn id="8" dur="1000" fill="hold"/>
                                        <p:tgtEl>
                                          <p:spTgt spid="217092"/>
                                        </p:tgtEl>
                                        <p:attrNameLst>
                                          <p:attrName>ppt_x</p:attrName>
                                        </p:attrNameLst>
                                      </p:cBhvr>
                                      <p:tavLst>
                                        <p:tav tm="0">
                                          <p:val>
                                            <p:strVal val="#ppt_x"/>
                                          </p:val>
                                        </p:tav>
                                        <p:tav tm="100000">
                                          <p:val>
                                            <p:strVal val="#ppt_x"/>
                                          </p:val>
                                        </p:tav>
                                      </p:tavLst>
                                    </p:anim>
                                    <p:anim calcmode="lin" valueType="num">
                                      <p:cBhvr>
                                        <p:cTn id="9" dur="1000" fill="hold"/>
                                        <p:tgtEl>
                                          <p:spTgt spid="21709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17091">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17091">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17091">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17091">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170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091"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GB" altLang="en-US" smtClean="0"/>
              <a:t>Finishes for metal (7)</a:t>
            </a:r>
            <a:endParaRPr lang="en-US" altLang="en-US" smtClean="0"/>
          </a:p>
        </p:txBody>
      </p:sp>
      <p:sp>
        <p:nvSpPr>
          <p:cNvPr id="218115" name="Rectangle 3"/>
          <p:cNvSpPr>
            <a:spLocks noGrp="1" noChangeArrowheads="1"/>
          </p:cNvSpPr>
          <p:nvPr>
            <p:ph type="body" idx="1"/>
          </p:nvPr>
        </p:nvSpPr>
        <p:spPr>
          <a:xfrm>
            <a:off x="457200" y="1989138"/>
            <a:ext cx="4978400" cy="4137025"/>
          </a:xfrm>
        </p:spPr>
        <p:txBody>
          <a:bodyPr/>
          <a:lstStyle/>
          <a:p>
            <a:pPr eaLnBrk="1" hangingPunct="1"/>
            <a:r>
              <a:rPr lang="en-GB" altLang="en-US" sz="1900" b="1" smtClean="0"/>
              <a:t>Electroplating</a:t>
            </a:r>
            <a:r>
              <a:rPr lang="en-GB" altLang="en-US" sz="1900" smtClean="0"/>
              <a:t> is used to produce an attractive, durable, corrosion-resistant finish.</a:t>
            </a:r>
          </a:p>
          <a:p>
            <a:pPr eaLnBrk="1" hangingPunct="1"/>
            <a:r>
              <a:rPr lang="en-GB" altLang="en-US" sz="1900" smtClean="0"/>
              <a:t>Chrome, silver and nickel are some of the most commonly used plating metals.</a:t>
            </a:r>
          </a:p>
          <a:p>
            <a:pPr eaLnBrk="1" hangingPunct="1"/>
            <a:r>
              <a:rPr lang="en-GB" altLang="en-US" sz="1900" smtClean="0"/>
              <a:t>Electroplating is the depositing of one metal onto another by means of an electric current.</a:t>
            </a:r>
          </a:p>
          <a:p>
            <a:pPr eaLnBrk="1" hangingPunct="1"/>
            <a:r>
              <a:rPr lang="en-GB" altLang="en-US" sz="1900" smtClean="0"/>
              <a:t>The object to be plated is placed in a bath of metallic salts through which an electric current is passed, causing the salts to dissolve and precipitate onto the object.</a:t>
            </a:r>
            <a:endParaRPr lang="en-US" altLang="en-US" sz="1900" smtClean="0"/>
          </a:p>
        </p:txBody>
      </p:sp>
      <p:sp>
        <p:nvSpPr>
          <p:cNvPr id="2458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18118" name="Picture 6" descr="0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64163" y="2852738"/>
            <a:ext cx="3495675" cy="209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18118"/>
                                        </p:tgtEl>
                                        <p:attrNameLst>
                                          <p:attrName>style.visibility</p:attrName>
                                        </p:attrNameLst>
                                      </p:cBhvr>
                                      <p:to>
                                        <p:strVal val="visible"/>
                                      </p:to>
                                    </p:set>
                                    <p:animEffect transition="in" filter="fade">
                                      <p:cBhvr>
                                        <p:cTn id="7" dur="1000"/>
                                        <p:tgtEl>
                                          <p:spTgt spid="218118"/>
                                        </p:tgtEl>
                                      </p:cBhvr>
                                    </p:animEffect>
                                    <p:anim calcmode="lin" valueType="num">
                                      <p:cBhvr>
                                        <p:cTn id="8" dur="1000" fill="hold"/>
                                        <p:tgtEl>
                                          <p:spTgt spid="218118"/>
                                        </p:tgtEl>
                                        <p:attrNameLst>
                                          <p:attrName>ppt_x</p:attrName>
                                        </p:attrNameLst>
                                      </p:cBhvr>
                                      <p:tavLst>
                                        <p:tav tm="0">
                                          <p:val>
                                            <p:strVal val="#ppt_x"/>
                                          </p:val>
                                        </p:tav>
                                        <p:tav tm="100000">
                                          <p:val>
                                            <p:strVal val="#ppt_x"/>
                                          </p:val>
                                        </p:tav>
                                      </p:tavLst>
                                    </p:anim>
                                    <p:anim calcmode="lin" valueType="num">
                                      <p:cBhvr>
                                        <p:cTn id="9" dur="1000" fill="hold"/>
                                        <p:tgtEl>
                                          <p:spTgt spid="218118"/>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18115">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18115">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18115">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1811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115"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GB" altLang="en-US" smtClean="0"/>
              <a:t>Finishes for metal (8)</a:t>
            </a:r>
            <a:endParaRPr lang="en-US" altLang="en-US" smtClean="0"/>
          </a:p>
        </p:txBody>
      </p:sp>
      <p:sp>
        <p:nvSpPr>
          <p:cNvPr id="219139" name="Rectangle 3"/>
          <p:cNvSpPr>
            <a:spLocks noGrp="1" noChangeArrowheads="1"/>
          </p:cNvSpPr>
          <p:nvPr>
            <p:ph type="body" idx="1"/>
          </p:nvPr>
        </p:nvSpPr>
        <p:spPr>
          <a:xfrm>
            <a:off x="457200" y="1989138"/>
            <a:ext cx="3683000" cy="4137025"/>
          </a:xfrm>
        </p:spPr>
        <p:txBody>
          <a:bodyPr/>
          <a:lstStyle/>
          <a:p>
            <a:pPr eaLnBrk="1" hangingPunct="1"/>
            <a:r>
              <a:rPr lang="en-GB" altLang="en-US" sz="2000" b="1" smtClean="0"/>
              <a:t>Galvanizing</a:t>
            </a:r>
            <a:r>
              <a:rPr lang="en-GB" altLang="en-US" sz="2000" smtClean="0"/>
              <a:t> is used to produce a durable, corrosion-resistant finish on steel products that are to be used outside.</a:t>
            </a:r>
          </a:p>
          <a:p>
            <a:pPr eaLnBrk="1" hangingPunct="1"/>
            <a:r>
              <a:rPr lang="en-GB" altLang="en-US" sz="2000" smtClean="0"/>
              <a:t>Galvanizing is carried out by dipping the finished product into a bath of molten zinc.</a:t>
            </a:r>
            <a:endParaRPr lang="en-US" altLang="en-US" sz="2000" smtClean="0"/>
          </a:p>
        </p:txBody>
      </p:sp>
      <p:sp>
        <p:nvSpPr>
          <p:cNvPr id="2560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19142" name="Picture 6" descr="U3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356100" y="2276475"/>
            <a:ext cx="4351338" cy="326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219142"/>
                                        </p:tgtEl>
                                        <p:attrNameLst>
                                          <p:attrName>style.visibility</p:attrName>
                                        </p:attrNameLst>
                                      </p:cBhvr>
                                      <p:to>
                                        <p:strVal val="visible"/>
                                      </p:to>
                                    </p:set>
                                    <p:anim from="(-#ppt_w/2)" to="(#ppt_x)" calcmode="lin" valueType="num">
                                      <p:cBhvr>
                                        <p:cTn id="7" dur="1200" fill="hold">
                                          <p:stCondLst>
                                            <p:cond delay="0"/>
                                          </p:stCondLst>
                                        </p:cTn>
                                        <p:tgtEl>
                                          <p:spTgt spid="219142"/>
                                        </p:tgtEl>
                                        <p:attrNameLst>
                                          <p:attrName>ppt_x</p:attrName>
                                        </p:attrNameLst>
                                      </p:cBhvr>
                                    </p:anim>
                                    <p:anim from="0" to="-1.0" calcmode="lin" valueType="num">
                                      <p:cBhvr>
                                        <p:cTn id="8" dur="400" decel="50000" autoRev="1" fill="hold">
                                          <p:stCondLst>
                                            <p:cond delay="1200"/>
                                          </p:stCondLst>
                                        </p:cTn>
                                        <p:tgtEl>
                                          <p:spTgt spid="219142"/>
                                        </p:tgtEl>
                                        <p:attrNameLst>
                                          <p:attrName>xshear</p:attrName>
                                        </p:attrNameLst>
                                      </p:cBhvr>
                                    </p:anim>
                                    <p:animScale>
                                      <p:cBhvr>
                                        <p:cTn id="9" dur="400" decel="100000" autoRev="1" fill="hold">
                                          <p:stCondLst>
                                            <p:cond delay="1200"/>
                                          </p:stCondLst>
                                        </p:cTn>
                                        <p:tgtEl>
                                          <p:spTgt spid="219142"/>
                                        </p:tgtEl>
                                      </p:cBhvr>
                                      <p:from x="100000" y="100000"/>
                                      <p:to x="80000" y="100000"/>
                                    </p:animScale>
                                    <p:anim by="(#ppt_h/3+#ppt_w*0.1)" calcmode="lin" valueType="num">
                                      <p:cBhvr additive="sum">
                                        <p:cTn id="10" dur="400" decel="100000" autoRev="1" fill="hold">
                                          <p:stCondLst>
                                            <p:cond delay="1200"/>
                                          </p:stCondLst>
                                        </p:cTn>
                                        <p:tgtEl>
                                          <p:spTgt spid="219142"/>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19139">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1913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GB" altLang="en-US" smtClean="0"/>
              <a:t>Finishes for metal (9)</a:t>
            </a:r>
            <a:endParaRPr lang="en-US" altLang="en-US" smtClean="0"/>
          </a:p>
        </p:txBody>
      </p:sp>
      <p:sp>
        <p:nvSpPr>
          <p:cNvPr id="220163" name="Rectangle 3"/>
          <p:cNvSpPr>
            <a:spLocks noGrp="1" noChangeArrowheads="1"/>
          </p:cNvSpPr>
          <p:nvPr>
            <p:ph type="body" idx="1"/>
          </p:nvPr>
        </p:nvSpPr>
        <p:spPr>
          <a:xfrm>
            <a:off x="457200" y="1989138"/>
            <a:ext cx="5122863" cy="4137025"/>
          </a:xfrm>
        </p:spPr>
        <p:txBody>
          <a:bodyPr/>
          <a:lstStyle/>
          <a:p>
            <a:pPr eaLnBrk="1" hangingPunct="1"/>
            <a:r>
              <a:rPr lang="en-GB" altLang="en-US" sz="1600" b="1" smtClean="0"/>
              <a:t>Plastic dip coating </a:t>
            </a:r>
            <a:r>
              <a:rPr lang="en-GB" altLang="en-US" sz="1600" smtClean="0"/>
              <a:t>is used to produce a durable, corrosion-resistant finish on steel products.</a:t>
            </a:r>
          </a:p>
          <a:p>
            <a:pPr eaLnBrk="1" hangingPunct="1"/>
            <a:r>
              <a:rPr lang="en-GB" altLang="en-US" sz="1600" smtClean="0"/>
              <a:t>The finished product can be black, white or brightly coloured, depending on the tint added to the powder being used.</a:t>
            </a:r>
          </a:p>
          <a:p>
            <a:pPr eaLnBrk="1" hangingPunct="1"/>
            <a:r>
              <a:rPr lang="en-GB" altLang="en-US" sz="1600" smtClean="0"/>
              <a:t>Polythene is the most commonly used plastic because of its low cost; nylon and PVC can also be used. </a:t>
            </a:r>
          </a:p>
          <a:p>
            <a:pPr eaLnBrk="1" hangingPunct="1"/>
            <a:r>
              <a:rPr lang="en-GB" altLang="en-US" sz="1600" smtClean="0"/>
              <a:t>The work is heated to 180</a:t>
            </a:r>
            <a:r>
              <a:rPr lang="en-GB" altLang="en-US" sz="1600" smtClean="0">
                <a:cs typeface="Arial" panose="020B0604020202020204" pitchFamily="34" charset="0"/>
              </a:rPr>
              <a:t>°C</a:t>
            </a:r>
            <a:r>
              <a:rPr lang="en-GB" altLang="en-US" sz="1600" smtClean="0"/>
              <a:t> in an oven.</a:t>
            </a:r>
          </a:p>
          <a:p>
            <a:pPr eaLnBrk="1" hangingPunct="1"/>
            <a:r>
              <a:rPr lang="en-GB" altLang="en-US" sz="1600" smtClean="0"/>
              <a:t>It is then dipped into a fluidizing tank containing the plastic powder.</a:t>
            </a:r>
          </a:p>
          <a:p>
            <a:pPr eaLnBrk="1" hangingPunct="1"/>
            <a:r>
              <a:rPr lang="en-GB" altLang="en-US" sz="1600" smtClean="0"/>
              <a:t>It is then returned to the oven to fuse the powder coating into a smooth shiny finish.</a:t>
            </a:r>
          </a:p>
          <a:p>
            <a:pPr eaLnBrk="1" hangingPunct="1"/>
            <a:r>
              <a:rPr lang="en-GB" altLang="en-US" sz="1600" smtClean="0"/>
              <a:t>If it is left in the oven too long, the plastic will burn.</a:t>
            </a:r>
          </a:p>
          <a:p>
            <a:endParaRPr lang="en-US" altLang="en-US" sz="1600" smtClean="0"/>
          </a:p>
        </p:txBody>
      </p:sp>
      <p:sp>
        <p:nvSpPr>
          <p:cNvPr id="2662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20166" name="Picture 6" descr="(A)U3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651500" y="2492375"/>
            <a:ext cx="3313113" cy="299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20166"/>
                                        </p:tgtEl>
                                        <p:attrNameLst>
                                          <p:attrName>style.visibility</p:attrName>
                                        </p:attrNameLst>
                                      </p:cBhvr>
                                      <p:to>
                                        <p:strVal val="visible"/>
                                      </p:to>
                                    </p:set>
                                    <p:anim calcmode="lin" valueType="num">
                                      <p:cBhvr>
                                        <p:cTn id="7" dur="1000" fill="hold"/>
                                        <p:tgtEl>
                                          <p:spTgt spid="220166"/>
                                        </p:tgtEl>
                                        <p:attrNameLst>
                                          <p:attrName>ppt_x</p:attrName>
                                        </p:attrNameLst>
                                      </p:cBhvr>
                                      <p:tavLst>
                                        <p:tav tm="0">
                                          <p:val>
                                            <p:strVal val="#ppt_x-.2"/>
                                          </p:val>
                                        </p:tav>
                                        <p:tav tm="100000">
                                          <p:val>
                                            <p:strVal val="#ppt_x"/>
                                          </p:val>
                                        </p:tav>
                                      </p:tavLst>
                                    </p:anim>
                                    <p:anim calcmode="lin" valueType="num">
                                      <p:cBhvr>
                                        <p:cTn id="8" dur="1000" fill="hold"/>
                                        <p:tgtEl>
                                          <p:spTgt spid="220166"/>
                                        </p:tgtEl>
                                        <p:attrNameLst>
                                          <p:attrName>ppt_y</p:attrName>
                                        </p:attrNameLst>
                                      </p:cBhvr>
                                      <p:tavLst>
                                        <p:tav tm="0">
                                          <p:val>
                                            <p:strVal val="#ppt_y"/>
                                          </p:val>
                                        </p:tav>
                                        <p:tav tm="100000">
                                          <p:val>
                                            <p:strVal val="#ppt_y"/>
                                          </p:val>
                                        </p:tav>
                                      </p:tavLst>
                                    </p:anim>
                                    <p:animEffect transition="in" filter="wipe(right)" prLst="gradientSize: 0.1">
                                      <p:cBhvr>
                                        <p:cTn id="9" dur="1000"/>
                                        <p:tgtEl>
                                          <p:spTgt spid="22016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20163">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20163">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20163">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20163">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20163">
                                            <p:txEl>
                                              <p:pRg st="4" end="4"/>
                                            </p:txEl>
                                          </p:spTgt>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20163">
                                            <p:txEl>
                                              <p:pRg st="5" end="5"/>
                                            </p:txEl>
                                          </p:spTgt>
                                        </p:tgtEl>
                                        <p:attrNameLst>
                                          <p:attrName>style.visibility</p:attrName>
                                        </p:attrNameLst>
                                      </p:cBhvr>
                                      <p:to>
                                        <p:strVal val="visible"/>
                                      </p:to>
                                    </p:set>
                                  </p:childTnLst>
                                </p:cTn>
                              </p:par>
                            </p:childTnLst>
                          </p:cTn>
                        </p:par>
                      </p:childTnLst>
                    </p:cTn>
                  </p:par>
                  <p:par>
                    <p:cTn id="34" fill="hold" nodeType="clickPar">
                      <p:stCondLst>
                        <p:cond delay="indefinite"/>
                      </p:stCondLst>
                      <p:childTnLst>
                        <p:par>
                          <p:cTn id="35" fill="hold" nodeType="withGroup">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22016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016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GB" altLang="en-US" smtClean="0"/>
              <a:t>Finishes for plastic</a:t>
            </a:r>
            <a:endParaRPr lang="en-US" altLang="en-US" smtClean="0"/>
          </a:p>
        </p:txBody>
      </p:sp>
      <p:sp>
        <p:nvSpPr>
          <p:cNvPr id="221187" name="Rectangle 3"/>
          <p:cNvSpPr>
            <a:spLocks noGrp="1" noChangeArrowheads="1"/>
          </p:cNvSpPr>
          <p:nvPr>
            <p:ph type="body" idx="1"/>
          </p:nvPr>
        </p:nvSpPr>
        <p:spPr/>
        <p:txBody>
          <a:bodyPr/>
          <a:lstStyle/>
          <a:p>
            <a:pPr eaLnBrk="1" hangingPunct="1"/>
            <a:r>
              <a:rPr lang="en-GB" altLang="en-US" sz="1800" smtClean="0"/>
              <a:t>Because plastics do not corrode or decay, there is no need to apply a protective surface coating.</a:t>
            </a:r>
          </a:p>
          <a:p>
            <a:pPr eaLnBrk="1" hangingPunct="1"/>
            <a:r>
              <a:rPr lang="en-GB" altLang="en-US" sz="1800" smtClean="0"/>
              <a:t>The quality of the moulds used in injection moulding, for instance, mean that there is no further finishing other than the trimming off of any flash or runners and risers.</a:t>
            </a:r>
          </a:p>
          <a:p>
            <a:pPr eaLnBrk="1" hangingPunct="1"/>
            <a:endParaRPr lang="en-GB" altLang="en-US" sz="1800" smtClean="0"/>
          </a:p>
          <a:p>
            <a:pPr eaLnBrk="1" hangingPunct="1">
              <a:buFontTx/>
              <a:buNone/>
            </a:pPr>
            <a:r>
              <a:rPr lang="en-GB" altLang="en-US" sz="1800" b="1" smtClean="0"/>
              <a:t>Finishing acrylic</a:t>
            </a:r>
            <a:r>
              <a:rPr lang="en-GB" altLang="en-US" sz="1800" smtClean="0"/>
              <a:t> </a:t>
            </a:r>
          </a:p>
          <a:p>
            <a:pPr eaLnBrk="1" hangingPunct="1"/>
            <a:r>
              <a:rPr lang="en-GB" altLang="en-US" sz="1800" smtClean="0"/>
              <a:t>The cut edges need to be finished by first filing, then drawfiling, followed by wet and dry paper.</a:t>
            </a:r>
          </a:p>
          <a:p>
            <a:pPr eaLnBrk="1" hangingPunct="1"/>
            <a:r>
              <a:rPr lang="en-GB" altLang="en-US" sz="1800" smtClean="0"/>
              <a:t>Once all of the scratches have been removed, the edges can be polished either by hand, using a cloth and acrylic polish, or on a buffing machine mop to which a suitable acrylic polishing compound has been applied.</a:t>
            </a:r>
            <a:endParaRPr lang="en-US" altLang="en-US" sz="1800" smtClean="0"/>
          </a:p>
        </p:txBody>
      </p:sp>
      <p:sp>
        <p:nvSpPr>
          <p:cNvPr id="2765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118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118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1187">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1187">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118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187"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GB" altLang="en-US" smtClean="0"/>
              <a:t>Tasks</a:t>
            </a:r>
            <a:endParaRPr lang="en-US" altLang="en-US" smtClean="0"/>
          </a:p>
        </p:txBody>
      </p:sp>
      <p:sp>
        <p:nvSpPr>
          <p:cNvPr id="222211" name="Rectangle 3"/>
          <p:cNvSpPr>
            <a:spLocks noGrp="1" noChangeArrowheads="1"/>
          </p:cNvSpPr>
          <p:nvPr>
            <p:ph type="body" idx="1"/>
          </p:nvPr>
        </p:nvSpPr>
        <p:spPr/>
        <p:txBody>
          <a:bodyPr/>
          <a:lstStyle/>
          <a:p>
            <a:r>
              <a:rPr lang="en-GB" altLang="en-US" sz="2000" b="1" smtClean="0"/>
              <a:t>Task 1</a:t>
            </a:r>
            <a:r>
              <a:rPr lang="en-GB" altLang="en-US" sz="2000" smtClean="0"/>
              <a:t>: Complete the table in Worksheet 1 by adding which finishes are appropriate for use with which materials.</a:t>
            </a:r>
            <a:endParaRPr lang="en-GB" altLang="en-US" sz="2000" b="1" smtClean="0"/>
          </a:p>
          <a:p>
            <a:r>
              <a:rPr lang="en-GB" altLang="en-US" sz="2000" b="1" smtClean="0"/>
              <a:t>Task 2</a:t>
            </a:r>
            <a:r>
              <a:rPr lang="en-GB" altLang="en-US" sz="2000" smtClean="0"/>
              <a:t>: Describe with appropriate quality checks the processes that will need to be carried out in order to finish a timber frame project. Use Worksheet 2</a:t>
            </a:r>
            <a:endParaRPr lang="en-US" altLang="en-US" sz="2000" smtClean="0"/>
          </a:p>
          <a:p>
            <a:endParaRPr lang="en-US" altLang="en-US" sz="2000" smtClean="0"/>
          </a:p>
        </p:txBody>
      </p:sp>
      <p:sp>
        <p:nvSpPr>
          <p:cNvPr id="2867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221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221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2211"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
        <p:nvSpPr>
          <p:cNvPr id="4099" name="Rectangle 5"/>
          <p:cNvSpPr>
            <a:spLocks noGrp="1" noChangeArrowheads="1"/>
          </p:cNvSpPr>
          <p:nvPr>
            <p:ph type="title" idx="4294967295"/>
          </p:nvPr>
        </p:nvSpPr>
        <p:spPr/>
        <p:txBody>
          <a:bodyPr/>
          <a:lstStyle/>
          <a:p>
            <a:pPr eaLnBrk="1" hangingPunct="1"/>
            <a:r>
              <a:rPr lang="en-GB" altLang="en-US" smtClean="0"/>
              <a:t>Finishing materials</a:t>
            </a:r>
            <a:endParaRPr lang="en-US" altLang="en-US" smtClean="0"/>
          </a:p>
        </p:txBody>
      </p:sp>
      <p:graphicFrame>
        <p:nvGraphicFramePr>
          <p:cNvPr id="92357" name="Group 197"/>
          <p:cNvGraphicFramePr>
            <a:graphicFrameLocks noGrp="1"/>
          </p:cNvGraphicFramePr>
          <p:nvPr>
            <p:ph type="body" sz="half" idx="4294967295"/>
          </p:nvPr>
        </p:nvGraphicFramePr>
        <p:xfrm>
          <a:off x="539750" y="1916113"/>
          <a:ext cx="8135938" cy="4022725"/>
        </p:xfrm>
        <a:graphic>
          <a:graphicData uri="http://schemas.openxmlformats.org/drawingml/2006/table">
            <a:tbl>
              <a:tblPr/>
              <a:tblGrid>
                <a:gridCol w="3717925">
                  <a:extLst>
                    <a:ext uri="{9D8B030D-6E8A-4147-A177-3AD203B41FA5}">
                      <a16:colId xmlns:a16="http://schemas.microsoft.com/office/drawing/2014/main" val="20000"/>
                    </a:ext>
                  </a:extLst>
                </a:gridCol>
                <a:gridCol w="1443038">
                  <a:extLst>
                    <a:ext uri="{9D8B030D-6E8A-4147-A177-3AD203B41FA5}">
                      <a16:colId xmlns:a16="http://schemas.microsoft.com/office/drawing/2014/main" val="20001"/>
                    </a:ext>
                  </a:extLst>
                </a:gridCol>
                <a:gridCol w="1360487">
                  <a:extLst>
                    <a:ext uri="{9D8B030D-6E8A-4147-A177-3AD203B41FA5}">
                      <a16:colId xmlns:a16="http://schemas.microsoft.com/office/drawing/2014/main" val="20002"/>
                    </a:ext>
                  </a:extLst>
                </a:gridCol>
                <a:gridCol w="1614488">
                  <a:extLst>
                    <a:ext uri="{9D8B030D-6E8A-4147-A177-3AD203B41FA5}">
                      <a16:colId xmlns:a16="http://schemas.microsoft.com/office/drawing/2014/main" val="20003"/>
                    </a:ext>
                  </a:extLst>
                </a:gridCol>
              </a:tblGrid>
              <a:tr h="335227">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endParaRPr kumimoji="0" lang="en-GB" sz="1600" b="1" i="0" u="none" strike="noStrike" cap="none" normalizeH="0" baseline="0" smtClean="0">
                        <a:ln>
                          <a:noFill/>
                        </a:ln>
                        <a:solidFill>
                          <a:schemeClr val="tx1"/>
                        </a:solidFill>
                        <a:effectLst/>
                        <a:latin typeface="Arial" charset="0"/>
                      </a:endParaRPr>
                    </a:p>
                  </a:txBody>
                  <a:tcPr marT="45701" marB="4570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Tx/>
                        <a:buFontTx/>
                        <a:buNone/>
                        <a:tabLst/>
                      </a:pPr>
                      <a:r>
                        <a:rPr kumimoji="0" lang="en-GB" sz="1600" b="1" i="0" u="none" strike="noStrike" cap="none" normalizeH="0" baseline="0" smtClean="0">
                          <a:ln>
                            <a:noFill/>
                          </a:ln>
                          <a:solidFill>
                            <a:schemeClr val="tx1"/>
                          </a:solidFill>
                          <a:effectLst/>
                          <a:latin typeface="Arial" charset="0"/>
                        </a:rPr>
                        <a:t>Timber</a:t>
                      </a:r>
                      <a:endParaRPr kumimoji="0" lang="en-US" sz="1600" b="1"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Tx/>
                        <a:buFontTx/>
                        <a:buNone/>
                        <a:tabLst/>
                      </a:pPr>
                      <a:r>
                        <a:rPr kumimoji="0" lang="en-GB" sz="1600" b="1" i="0" u="none" strike="noStrike" cap="none" normalizeH="0" baseline="0" smtClean="0">
                          <a:ln>
                            <a:noFill/>
                          </a:ln>
                          <a:solidFill>
                            <a:schemeClr val="tx1"/>
                          </a:solidFill>
                          <a:effectLst/>
                          <a:latin typeface="Arial" charset="0"/>
                        </a:rPr>
                        <a:t>Metal</a:t>
                      </a:r>
                      <a:endParaRPr kumimoji="0" lang="en-US" sz="1600" b="1"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Tx/>
                        <a:buFontTx/>
                        <a:buNone/>
                        <a:tabLst/>
                      </a:pPr>
                      <a:r>
                        <a:rPr kumimoji="0" lang="en-GB" sz="1600" b="1" i="0" u="none" strike="noStrike" cap="none" normalizeH="0" baseline="0" smtClean="0">
                          <a:ln>
                            <a:noFill/>
                          </a:ln>
                          <a:solidFill>
                            <a:schemeClr val="tx1"/>
                          </a:solidFill>
                          <a:effectLst/>
                          <a:latin typeface="Arial" charset="0"/>
                        </a:rPr>
                        <a:t>Plastic</a:t>
                      </a:r>
                      <a:endParaRPr kumimoji="0" lang="en-US" sz="1600" b="1"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0"/>
                  </a:ext>
                </a:extLst>
              </a:tr>
              <a:tr h="335227">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600" b="0" i="0" u="none" strike="noStrike" cap="none" normalizeH="0" baseline="0" smtClean="0">
                          <a:ln>
                            <a:noFill/>
                          </a:ln>
                          <a:solidFill>
                            <a:schemeClr val="tx1"/>
                          </a:solidFill>
                          <a:effectLst/>
                          <a:latin typeface="Arial" charset="0"/>
                        </a:rPr>
                        <a:t>Painting</a:t>
                      </a:r>
                      <a:endParaRPr kumimoji="0" lang="en-US" sz="1600" b="0" i="0" u="none" strike="noStrike" cap="none" normalizeH="0" baseline="0" smtClean="0">
                        <a:ln>
                          <a:noFill/>
                        </a:ln>
                        <a:solidFill>
                          <a:schemeClr val="tx1"/>
                        </a:solidFill>
                        <a:effectLst/>
                        <a:latin typeface="Arial" charset="0"/>
                      </a:endParaRPr>
                    </a:p>
                  </a:txBody>
                  <a:tcPr marT="45701" marB="4570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600" b="0" i="0" u="none" strike="noStrike" cap="none" normalizeH="0" baseline="0" smtClean="0">
                          <a:ln>
                            <a:noFill/>
                          </a:ln>
                          <a:solidFill>
                            <a:schemeClr val="tx1"/>
                          </a:solidFill>
                          <a:effectLst/>
                          <a:latin typeface="Arial" charset="0"/>
                        </a:rPr>
                        <a:t> </a:t>
                      </a:r>
                      <a:endParaRPr kumimoji="0" lang="en-US"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600" b="0" i="0" u="none" strike="noStrike" cap="none" normalizeH="0" baseline="0" smtClean="0">
                          <a:ln>
                            <a:noFill/>
                          </a:ln>
                          <a:solidFill>
                            <a:schemeClr val="tx1"/>
                          </a:solidFill>
                          <a:effectLst/>
                          <a:latin typeface="Arial" charset="0"/>
                        </a:rPr>
                        <a:t> </a:t>
                      </a:r>
                      <a:endParaRPr kumimoji="0" lang="en-US"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600" b="0" i="0" u="none" strike="noStrike" cap="none" normalizeH="0" baseline="0" smtClean="0">
                          <a:ln>
                            <a:noFill/>
                          </a:ln>
                          <a:solidFill>
                            <a:schemeClr val="tx1"/>
                          </a:solidFill>
                          <a:effectLst/>
                          <a:latin typeface="Arial" charset="0"/>
                        </a:rPr>
                        <a:t> </a:t>
                      </a:r>
                      <a:endParaRPr kumimoji="0" lang="en-US"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1"/>
                  </a:ext>
                </a:extLst>
              </a:tr>
              <a:tr h="335227">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600" b="0" i="0" u="none" strike="noStrike" cap="none" normalizeH="0" baseline="0" smtClean="0">
                          <a:ln>
                            <a:noFill/>
                          </a:ln>
                          <a:solidFill>
                            <a:schemeClr val="tx1"/>
                          </a:solidFill>
                          <a:effectLst/>
                          <a:latin typeface="Arial" charset="0"/>
                        </a:rPr>
                        <a:t>Varnishing</a:t>
                      </a:r>
                      <a:endParaRPr kumimoji="0" lang="en-US" sz="1600" b="0" i="0" u="none" strike="noStrike" cap="none" normalizeH="0" baseline="0" smtClean="0">
                        <a:ln>
                          <a:noFill/>
                        </a:ln>
                        <a:solidFill>
                          <a:schemeClr val="tx1"/>
                        </a:solidFill>
                        <a:effectLst/>
                        <a:latin typeface="Arial" charset="0"/>
                      </a:endParaRPr>
                    </a:p>
                  </a:txBody>
                  <a:tcPr marT="45701" marB="4570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600" b="0" i="0" u="none" strike="noStrike" cap="none" normalizeH="0" baseline="0" smtClean="0">
                          <a:ln>
                            <a:noFill/>
                          </a:ln>
                          <a:solidFill>
                            <a:schemeClr val="tx1"/>
                          </a:solidFill>
                          <a:effectLst/>
                          <a:latin typeface="Arial" charset="0"/>
                        </a:rPr>
                        <a:t> </a:t>
                      </a:r>
                      <a:endParaRPr kumimoji="0" lang="en-US"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600" b="0" i="0" u="none" strike="noStrike" cap="none" normalizeH="0" baseline="0" smtClean="0">
                          <a:ln>
                            <a:noFill/>
                          </a:ln>
                          <a:solidFill>
                            <a:schemeClr val="tx1"/>
                          </a:solidFill>
                          <a:effectLst/>
                          <a:latin typeface="Arial" charset="0"/>
                        </a:rPr>
                        <a:t> </a:t>
                      </a:r>
                      <a:endParaRPr kumimoji="0" lang="en-US"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None/>
                        <a:tabLst/>
                      </a:pPr>
                      <a:r>
                        <a:rPr kumimoji="0" lang="en-GB" sz="1600" b="0" i="0" u="none" strike="noStrike" cap="none" normalizeH="0" baseline="0" smtClean="0">
                          <a:ln>
                            <a:noFill/>
                          </a:ln>
                          <a:solidFill>
                            <a:schemeClr val="tx1"/>
                          </a:solidFill>
                          <a:effectLst/>
                          <a:latin typeface="Arial" charset="0"/>
                        </a:rPr>
                        <a:t> </a:t>
                      </a:r>
                      <a:endParaRPr kumimoji="0" lang="en-US"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2"/>
                  </a:ext>
                </a:extLst>
              </a:tr>
              <a:tr h="335227">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600" b="0" i="0" u="none" strike="noStrike" cap="none" normalizeH="0" baseline="0" smtClean="0">
                          <a:ln>
                            <a:noFill/>
                          </a:ln>
                          <a:solidFill>
                            <a:schemeClr val="tx1"/>
                          </a:solidFill>
                          <a:effectLst/>
                          <a:latin typeface="Arial" charset="0"/>
                        </a:rPr>
                        <a:t>Polishing</a:t>
                      </a:r>
                      <a:endParaRPr kumimoji="0" lang="en-US" sz="1600" b="0" i="0" u="none" strike="noStrike" cap="none" normalizeH="0" baseline="0" smtClean="0">
                        <a:ln>
                          <a:noFill/>
                        </a:ln>
                        <a:solidFill>
                          <a:schemeClr val="tx1"/>
                        </a:solidFill>
                        <a:effectLst/>
                        <a:latin typeface="Arial" charset="0"/>
                      </a:endParaRPr>
                    </a:p>
                  </a:txBody>
                  <a:tcPr marT="45701" marB="4570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600" b="0" i="0" u="none" strike="noStrike" cap="none" normalizeH="0" baseline="0" smtClean="0">
                          <a:ln>
                            <a:noFill/>
                          </a:ln>
                          <a:solidFill>
                            <a:schemeClr val="tx1"/>
                          </a:solidFill>
                          <a:effectLst/>
                          <a:latin typeface="Arial" charset="0"/>
                        </a:rPr>
                        <a:t> </a:t>
                      </a:r>
                      <a:endParaRPr kumimoji="0" lang="en-US"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600" b="0" i="0" u="none" strike="noStrike" cap="none" normalizeH="0" baseline="0" smtClean="0">
                          <a:ln>
                            <a:noFill/>
                          </a:ln>
                          <a:solidFill>
                            <a:schemeClr val="tx1"/>
                          </a:solidFill>
                          <a:effectLst/>
                          <a:latin typeface="Arial" charset="0"/>
                        </a:rPr>
                        <a:t> </a:t>
                      </a:r>
                      <a:endParaRPr kumimoji="0" lang="en-US"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600" b="0" i="0" u="none" strike="noStrike" cap="none" normalizeH="0" baseline="0" smtClean="0">
                          <a:ln>
                            <a:noFill/>
                          </a:ln>
                          <a:solidFill>
                            <a:schemeClr val="tx1"/>
                          </a:solidFill>
                          <a:effectLst/>
                          <a:latin typeface="Arial" charset="0"/>
                        </a:rPr>
                        <a:t> </a:t>
                      </a:r>
                      <a:endParaRPr kumimoji="0" lang="en-US"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3"/>
                  </a:ext>
                </a:extLst>
              </a:tr>
              <a:tr h="335227">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600" b="0" i="0" u="none" strike="noStrike" cap="none" normalizeH="0" baseline="0" smtClean="0">
                          <a:ln>
                            <a:noFill/>
                          </a:ln>
                          <a:solidFill>
                            <a:schemeClr val="tx1"/>
                          </a:solidFill>
                          <a:effectLst/>
                          <a:latin typeface="Arial" charset="0"/>
                        </a:rPr>
                        <a:t>Staining</a:t>
                      </a:r>
                      <a:endParaRPr kumimoji="0" lang="en-US" sz="1600" b="0" i="0" u="none" strike="noStrike" cap="none" normalizeH="0" baseline="0" smtClean="0">
                        <a:ln>
                          <a:noFill/>
                        </a:ln>
                        <a:solidFill>
                          <a:schemeClr val="tx1"/>
                        </a:solidFill>
                        <a:effectLst/>
                        <a:latin typeface="Arial" charset="0"/>
                      </a:endParaRPr>
                    </a:p>
                  </a:txBody>
                  <a:tcPr marT="45701" marB="4570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600" b="0" i="0" u="none" strike="noStrike" cap="none" normalizeH="0" baseline="0" smtClean="0">
                          <a:ln>
                            <a:noFill/>
                          </a:ln>
                          <a:solidFill>
                            <a:schemeClr val="tx1"/>
                          </a:solidFill>
                          <a:effectLst/>
                          <a:latin typeface="Arial" charset="0"/>
                        </a:rPr>
                        <a:t> </a:t>
                      </a:r>
                      <a:endParaRPr kumimoji="0" lang="en-US"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4"/>
                  </a:ext>
                </a:extLst>
              </a:tr>
              <a:tr h="335227">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600" b="0" i="0" u="none" strike="noStrike" cap="none" normalizeH="0" baseline="0" smtClean="0">
                          <a:ln>
                            <a:noFill/>
                          </a:ln>
                          <a:solidFill>
                            <a:schemeClr val="tx1"/>
                          </a:solidFill>
                          <a:effectLst/>
                          <a:latin typeface="Arial" charset="0"/>
                        </a:rPr>
                        <a:t>Oil</a:t>
                      </a:r>
                      <a:endParaRPr kumimoji="0" lang="en-US" sz="1600" b="0" i="0" u="none" strike="noStrike" cap="none" normalizeH="0" baseline="0" smtClean="0">
                        <a:ln>
                          <a:noFill/>
                        </a:ln>
                        <a:solidFill>
                          <a:schemeClr val="tx1"/>
                        </a:solidFill>
                        <a:effectLst/>
                        <a:latin typeface="Arial" charset="0"/>
                      </a:endParaRPr>
                    </a:p>
                  </a:txBody>
                  <a:tcPr marT="45701" marB="4570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600" b="0" i="0" u="none" strike="noStrike" cap="none" normalizeH="0" baseline="0" smtClean="0">
                          <a:ln>
                            <a:noFill/>
                          </a:ln>
                          <a:solidFill>
                            <a:schemeClr val="tx1"/>
                          </a:solidFill>
                          <a:effectLst/>
                          <a:latin typeface="Arial" charset="0"/>
                        </a:rPr>
                        <a:t> </a:t>
                      </a:r>
                      <a:endParaRPr kumimoji="0" lang="en-US"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600" b="0" i="0" u="none" strike="noStrike" cap="none" normalizeH="0" baseline="0" smtClean="0">
                          <a:ln>
                            <a:noFill/>
                          </a:ln>
                          <a:solidFill>
                            <a:schemeClr val="tx1"/>
                          </a:solidFill>
                          <a:effectLst/>
                          <a:latin typeface="Arial" charset="0"/>
                        </a:rPr>
                        <a:t> </a:t>
                      </a:r>
                      <a:endParaRPr kumimoji="0" lang="en-US"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5"/>
                  </a:ext>
                </a:extLst>
              </a:tr>
              <a:tr h="335227">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600" b="0" i="0" u="none" strike="noStrike" cap="none" normalizeH="0" baseline="0" smtClean="0">
                          <a:ln>
                            <a:noFill/>
                          </a:ln>
                          <a:solidFill>
                            <a:schemeClr val="tx1"/>
                          </a:solidFill>
                          <a:effectLst/>
                          <a:latin typeface="Arial" charset="0"/>
                        </a:rPr>
                        <a:t>Lacquering</a:t>
                      </a:r>
                      <a:endParaRPr kumimoji="0" lang="en-US" sz="1600" b="0" i="0" u="none" strike="noStrike" cap="none" normalizeH="0" baseline="0" smtClean="0">
                        <a:ln>
                          <a:noFill/>
                        </a:ln>
                        <a:solidFill>
                          <a:schemeClr val="tx1"/>
                        </a:solidFill>
                        <a:effectLst/>
                        <a:latin typeface="Arial" charset="0"/>
                      </a:endParaRPr>
                    </a:p>
                  </a:txBody>
                  <a:tcPr marT="45701" marB="4570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600" b="0" i="0" u="none" strike="noStrike" cap="none" normalizeH="0" baseline="0" smtClean="0">
                          <a:ln>
                            <a:noFill/>
                          </a:ln>
                          <a:solidFill>
                            <a:schemeClr val="tx1"/>
                          </a:solidFill>
                          <a:effectLst/>
                          <a:latin typeface="Arial" charset="0"/>
                        </a:rPr>
                        <a:t> </a:t>
                      </a:r>
                      <a:endParaRPr kumimoji="0" lang="en-US"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6"/>
                  </a:ext>
                </a:extLst>
              </a:tr>
              <a:tr h="335227">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600" b="0" i="0" u="none" strike="noStrike" cap="none" normalizeH="0" baseline="0" smtClean="0">
                          <a:ln>
                            <a:noFill/>
                          </a:ln>
                          <a:solidFill>
                            <a:schemeClr val="tx1"/>
                          </a:solidFill>
                          <a:effectLst/>
                          <a:latin typeface="Arial" charset="0"/>
                        </a:rPr>
                        <a:t>Etching</a:t>
                      </a:r>
                      <a:endParaRPr kumimoji="0" lang="en-US" sz="1600" b="0" i="0" u="none" strike="noStrike" cap="none" normalizeH="0" baseline="0" smtClean="0">
                        <a:ln>
                          <a:noFill/>
                        </a:ln>
                        <a:solidFill>
                          <a:schemeClr val="tx1"/>
                        </a:solidFill>
                        <a:effectLst/>
                        <a:latin typeface="Arial" charset="0"/>
                      </a:endParaRPr>
                    </a:p>
                  </a:txBody>
                  <a:tcPr marT="45701" marB="4570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600" b="0" i="0" u="none" strike="noStrike" cap="none" normalizeH="0" baseline="0" smtClean="0">
                          <a:ln>
                            <a:noFill/>
                          </a:ln>
                          <a:solidFill>
                            <a:schemeClr val="tx1"/>
                          </a:solidFill>
                          <a:effectLst/>
                          <a:latin typeface="Arial" charset="0"/>
                        </a:rPr>
                        <a:t> </a:t>
                      </a:r>
                      <a:endParaRPr kumimoji="0" lang="en-US"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7"/>
                  </a:ext>
                </a:extLst>
              </a:tr>
              <a:tr h="335227">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600" b="0" i="0" u="none" strike="noStrike" cap="none" normalizeH="0" baseline="0" smtClean="0">
                          <a:ln>
                            <a:noFill/>
                          </a:ln>
                          <a:solidFill>
                            <a:schemeClr val="tx1"/>
                          </a:solidFill>
                          <a:effectLst/>
                          <a:latin typeface="Arial" charset="0"/>
                        </a:rPr>
                        <a:t>Anodizing</a:t>
                      </a:r>
                      <a:endParaRPr kumimoji="0" lang="en-US" sz="1600" b="0" i="0" u="none" strike="noStrike" cap="none" normalizeH="0" baseline="0" smtClean="0">
                        <a:ln>
                          <a:noFill/>
                        </a:ln>
                        <a:solidFill>
                          <a:schemeClr val="tx1"/>
                        </a:solidFill>
                        <a:effectLst/>
                        <a:latin typeface="Arial" charset="0"/>
                      </a:endParaRPr>
                    </a:p>
                  </a:txBody>
                  <a:tcPr marT="45701" marB="4570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600" b="0" i="0" u="none" strike="noStrike" cap="none" normalizeH="0" baseline="0" smtClean="0">
                          <a:ln>
                            <a:noFill/>
                          </a:ln>
                          <a:solidFill>
                            <a:schemeClr val="tx1"/>
                          </a:solidFill>
                          <a:effectLst/>
                          <a:latin typeface="Arial" charset="0"/>
                        </a:rPr>
                        <a:t> </a:t>
                      </a:r>
                      <a:endParaRPr kumimoji="0" lang="en-US"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8"/>
                  </a:ext>
                </a:extLst>
              </a:tr>
              <a:tr h="335227">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600" b="0" i="0" u="none" strike="noStrike" cap="none" normalizeH="0" baseline="0" smtClean="0">
                          <a:ln>
                            <a:noFill/>
                          </a:ln>
                          <a:solidFill>
                            <a:schemeClr val="tx1"/>
                          </a:solidFill>
                          <a:effectLst/>
                          <a:latin typeface="Arial" charset="0"/>
                        </a:rPr>
                        <a:t>Electroplating</a:t>
                      </a:r>
                      <a:endParaRPr kumimoji="0" lang="en-US" sz="1600" b="0" i="0" u="none" strike="noStrike" cap="none" normalizeH="0" baseline="0" smtClean="0">
                        <a:ln>
                          <a:noFill/>
                        </a:ln>
                        <a:solidFill>
                          <a:schemeClr val="tx1"/>
                        </a:solidFill>
                        <a:effectLst/>
                        <a:latin typeface="Arial" charset="0"/>
                      </a:endParaRPr>
                    </a:p>
                  </a:txBody>
                  <a:tcPr marT="45701" marB="4570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600" b="0" i="0" u="none" strike="noStrike" cap="none" normalizeH="0" baseline="0" smtClean="0">
                          <a:ln>
                            <a:noFill/>
                          </a:ln>
                          <a:solidFill>
                            <a:schemeClr val="tx1"/>
                          </a:solidFill>
                          <a:effectLst/>
                          <a:latin typeface="Arial" charset="0"/>
                        </a:rPr>
                        <a:t> </a:t>
                      </a:r>
                      <a:endParaRPr kumimoji="0" lang="en-US"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09"/>
                  </a:ext>
                </a:extLst>
              </a:tr>
              <a:tr h="335227">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600" b="0" i="0" u="none" strike="noStrike" cap="none" normalizeH="0" baseline="0" smtClean="0">
                          <a:ln>
                            <a:noFill/>
                          </a:ln>
                          <a:solidFill>
                            <a:schemeClr val="tx1"/>
                          </a:solidFill>
                          <a:effectLst/>
                          <a:latin typeface="Arial" charset="0"/>
                        </a:rPr>
                        <a:t>Galvanizing</a:t>
                      </a:r>
                      <a:endParaRPr kumimoji="0" lang="en-US" sz="1600" b="0" i="0" u="none" strike="noStrike" cap="none" normalizeH="0" baseline="0" smtClean="0">
                        <a:ln>
                          <a:noFill/>
                        </a:ln>
                        <a:solidFill>
                          <a:schemeClr val="tx1"/>
                        </a:solidFill>
                        <a:effectLst/>
                        <a:latin typeface="Arial" charset="0"/>
                      </a:endParaRPr>
                    </a:p>
                  </a:txBody>
                  <a:tcPr marT="45701" marB="4570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600" b="0" i="0" u="none" strike="noStrike" cap="none" normalizeH="0" baseline="0" smtClean="0">
                          <a:ln>
                            <a:noFill/>
                          </a:ln>
                          <a:solidFill>
                            <a:schemeClr val="tx1"/>
                          </a:solidFill>
                          <a:effectLst/>
                          <a:latin typeface="Arial" charset="0"/>
                        </a:rPr>
                        <a:t> </a:t>
                      </a:r>
                      <a:endParaRPr kumimoji="0" lang="en-US"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10"/>
                  </a:ext>
                </a:extLst>
              </a:tr>
              <a:tr h="335227">
                <a:tc>
                  <a:txBody>
                    <a:bodyPr/>
                    <a:lstStyle/>
                    <a:p>
                      <a:pPr marL="0" marR="0" lvl="0" indent="0" algn="l" defTabSz="914400" rtl="0" eaLnBrk="0" fontAlgn="base" latinLnBrk="0" hangingPunct="0">
                        <a:lnSpc>
                          <a:spcPct val="100000"/>
                        </a:lnSpc>
                        <a:spcBef>
                          <a:spcPct val="20000"/>
                        </a:spcBef>
                        <a:spcAft>
                          <a:spcPct val="0"/>
                        </a:spcAft>
                        <a:buClr>
                          <a:srgbClr val="EC0A86"/>
                        </a:buClr>
                        <a:buSzTx/>
                        <a:buFontTx/>
                        <a:buNone/>
                        <a:tabLst/>
                      </a:pPr>
                      <a:r>
                        <a:rPr kumimoji="0" lang="en-GB" sz="1600" b="0" i="0" u="none" strike="noStrike" cap="none" normalizeH="0" baseline="0" smtClean="0">
                          <a:ln>
                            <a:noFill/>
                          </a:ln>
                          <a:solidFill>
                            <a:schemeClr val="tx1"/>
                          </a:solidFill>
                          <a:effectLst/>
                          <a:latin typeface="Arial" charset="0"/>
                        </a:rPr>
                        <a:t>Dip coating</a:t>
                      </a:r>
                      <a:endParaRPr kumimoji="0" lang="en-US" sz="1600" b="0" i="0" u="none" strike="noStrike" cap="none" normalizeH="0" baseline="0" smtClean="0">
                        <a:ln>
                          <a:noFill/>
                        </a:ln>
                        <a:solidFill>
                          <a:schemeClr val="tx1"/>
                        </a:solidFill>
                        <a:effectLst/>
                        <a:latin typeface="Arial" charset="0"/>
                      </a:endParaRPr>
                    </a:p>
                  </a:txBody>
                  <a:tcPr marT="45701" marB="4570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FF33">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r>
                        <a:rPr kumimoji="0" lang="en-GB" sz="1600" b="0" i="0" u="none" strike="noStrike" cap="none" normalizeH="0" baseline="0" smtClean="0">
                          <a:ln>
                            <a:noFill/>
                          </a:ln>
                          <a:solidFill>
                            <a:schemeClr val="tx1"/>
                          </a:solidFill>
                          <a:effectLst/>
                          <a:latin typeface="Arial" charset="0"/>
                        </a:rPr>
                        <a:t> </a:t>
                      </a:r>
                      <a:endParaRPr kumimoji="0" lang="en-US"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FF">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rgbClr val="EC0A86"/>
                        </a:buClr>
                        <a:buSzPct val="150000"/>
                        <a:buFont typeface="Wingdings" pitchFamily="2" charset="2"/>
                        <a:buChar char="ü"/>
                        <a:tabLst/>
                      </a:pPr>
                      <a:endParaRPr kumimoji="0" lang="en-GB" sz="1600" b="0" i="0" u="none" strike="noStrike" cap="none" normalizeH="0" baseline="0" smtClean="0">
                        <a:ln>
                          <a:noFill/>
                        </a:ln>
                        <a:solidFill>
                          <a:schemeClr val="tx1"/>
                        </a:solidFill>
                        <a:effectLst/>
                        <a:latin typeface="Arial" charset="0"/>
                      </a:endParaRPr>
                    </a:p>
                  </a:txBody>
                  <a:tcPr marT="45701" marB="4570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extLst>
                  <a:ext uri="{0D108BD9-81ED-4DB2-BD59-A6C34878D82A}">
                    <a16:rowId xmlns:a16="http://schemas.microsoft.com/office/drawing/2014/main" val="10011"/>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92357"/>
                                        </p:tgtEl>
                                        <p:attrNameLst>
                                          <p:attrName>style.visibility</p:attrName>
                                        </p:attrNameLst>
                                      </p:cBhvr>
                                      <p:to>
                                        <p:strVal val="visible"/>
                                      </p:to>
                                    </p:set>
                                    <p:anim calcmode="lin" valueType="num">
                                      <p:cBhvr>
                                        <p:cTn id="7" dur="1000" fill="hold"/>
                                        <p:tgtEl>
                                          <p:spTgt spid="92357"/>
                                        </p:tgtEl>
                                        <p:attrNameLst>
                                          <p:attrName>ppt_w</p:attrName>
                                        </p:attrNameLst>
                                      </p:cBhvr>
                                      <p:tavLst>
                                        <p:tav tm="0">
                                          <p:val>
                                            <p:strVal val="#ppt_w*0.70"/>
                                          </p:val>
                                        </p:tav>
                                        <p:tav tm="100000">
                                          <p:val>
                                            <p:strVal val="#ppt_w"/>
                                          </p:val>
                                        </p:tav>
                                      </p:tavLst>
                                    </p:anim>
                                    <p:anim calcmode="lin" valueType="num">
                                      <p:cBhvr>
                                        <p:cTn id="8" dur="1000" fill="hold"/>
                                        <p:tgtEl>
                                          <p:spTgt spid="92357"/>
                                        </p:tgtEl>
                                        <p:attrNameLst>
                                          <p:attrName>ppt_h</p:attrName>
                                        </p:attrNameLst>
                                      </p:cBhvr>
                                      <p:tavLst>
                                        <p:tav tm="0">
                                          <p:val>
                                            <p:strVal val="#ppt_h"/>
                                          </p:val>
                                        </p:tav>
                                        <p:tav tm="100000">
                                          <p:val>
                                            <p:strVal val="#ppt_h"/>
                                          </p:val>
                                        </p:tav>
                                      </p:tavLst>
                                    </p:anim>
                                    <p:animEffect transition="in" filter="fade">
                                      <p:cBhvr>
                                        <p:cTn id="9" dur="1000"/>
                                        <p:tgtEl>
                                          <p:spTgt spid="923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GB" altLang="en-US" smtClean="0"/>
              <a:t>The finishing process</a:t>
            </a:r>
            <a:endParaRPr lang="en-US" altLang="en-US" smtClean="0"/>
          </a:p>
        </p:txBody>
      </p:sp>
      <p:sp>
        <p:nvSpPr>
          <p:cNvPr id="202755" name="Rectangle 3"/>
          <p:cNvSpPr>
            <a:spLocks noGrp="1" noChangeArrowheads="1"/>
          </p:cNvSpPr>
          <p:nvPr>
            <p:ph type="body" idx="1"/>
          </p:nvPr>
        </p:nvSpPr>
        <p:spPr/>
        <p:txBody>
          <a:bodyPr/>
          <a:lstStyle/>
          <a:p>
            <a:pPr eaLnBrk="1" hangingPunct="1"/>
            <a:r>
              <a:rPr lang="en-GB" altLang="en-US" sz="2000" smtClean="0"/>
              <a:t>The finishing process begins as soon as the components required to make the product have been manufactured. </a:t>
            </a:r>
          </a:p>
          <a:p>
            <a:pPr eaLnBrk="1" hangingPunct="1"/>
            <a:r>
              <a:rPr lang="en-GB" altLang="en-US" sz="2000" smtClean="0"/>
              <a:t>As much cleaning up and finishing should be carried out as possible before assembly. This is particularly important on internal surfaces that would be difficult to access after the product has been assembled. </a:t>
            </a:r>
          </a:p>
          <a:p>
            <a:pPr eaLnBrk="1" hangingPunct="1"/>
            <a:r>
              <a:rPr lang="en-GB" altLang="en-US" sz="2000" smtClean="0"/>
              <a:t>After the surfaces have been cleaned up they need to be prepared.</a:t>
            </a:r>
          </a:p>
          <a:p>
            <a:pPr eaLnBrk="1" hangingPunct="1"/>
            <a:r>
              <a:rPr lang="en-GB" altLang="en-US" sz="2000" smtClean="0"/>
              <a:t>Timber and metal require different methods of preparation prior to the application of a finish.</a:t>
            </a:r>
          </a:p>
          <a:p>
            <a:pPr eaLnBrk="1" hangingPunct="1"/>
            <a:r>
              <a:rPr lang="en-GB" altLang="en-US" sz="2000" smtClean="0"/>
              <a:t>Plastics tend not to require any preparation, or the application of a decorative/protective surface finish.</a:t>
            </a:r>
            <a:endParaRPr lang="en-US" altLang="en-US" sz="2000" smtClean="0"/>
          </a:p>
          <a:p>
            <a:endParaRPr lang="en-US" altLang="en-US" sz="2000" smtClean="0"/>
          </a:p>
        </p:txBody>
      </p:sp>
      <p:sp>
        <p:nvSpPr>
          <p:cNvPr id="512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275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275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275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275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275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5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GB" altLang="en-US" smtClean="0"/>
              <a:t>Finishing timber (1)</a:t>
            </a:r>
            <a:endParaRPr lang="en-US" altLang="en-US" smtClean="0"/>
          </a:p>
        </p:txBody>
      </p:sp>
      <p:sp>
        <p:nvSpPr>
          <p:cNvPr id="203779" name="Rectangle 3"/>
          <p:cNvSpPr>
            <a:spLocks noGrp="1" noChangeArrowheads="1"/>
          </p:cNvSpPr>
          <p:nvPr>
            <p:ph type="body" idx="1"/>
          </p:nvPr>
        </p:nvSpPr>
        <p:spPr>
          <a:xfrm>
            <a:off x="457200" y="1989138"/>
            <a:ext cx="5051425" cy="4137025"/>
          </a:xfrm>
        </p:spPr>
        <p:txBody>
          <a:bodyPr/>
          <a:lstStyle/>
          <a:p>
            <a:pPr eaLnBrk="1" hangingPunct="1">
              <a:buFontTx/>
              <a:buNone/>
            </a:pPr>
            <a:r>
              <a:rPr lang="en-GB" altLang="en-US" sz="1800" b="1" smtClean="0"/>
              <a:t>Step 1: Cleaning up</a:t>
            </a:r>
            <a:r>
              <a:rPr lang="en-GB" altLang="en-US" sz="1800" smtClean="0"/>
              <a:t> </a:t>
            </a:r>
          </a:p>
          <a:p>
            <a:pPr eaLnBrk="1" hangingPunct="1"/>
            <a:r>
              <a:rPr lang="en-GB" altLang="en-US" sz="1800" smtClean="0"/>
              <a:t>Use a smoothing plane to remove pencil marks and clean the surfaces.</a:t>
            </a:r>
          </a:p>
          <a:p>
            <a:pPr eaLnBrk="1" hangingPunct="1">
              <a:buFontTx/>
              <a:buNone/>
            </a:pPr>
            <a:endParaRPr lang="en-GB" altLang="en-US" sz="1800" b="1" smtClean="0"/>
          </a:p>
          <a:p>
            <a:pPr eaLnBrk="1" hangingPunct="1">
              <a:buFontTx/>
              <a:buNone/>
            </a:pPr>
            <a:r>
              <a:rPr lang="en-GB" altLang="en-US" sz="1800" b="1" smtClean="0"/>
              <a:t>Step 2: Preparation</a:t>
            </a:r>
          </a:p>
          <a:p>
            <a:pPr eaLnBrk="1" hangingPunct="1"/>
            <a:r>
              <a:rPr lang="en-GB" altLang="en-US" sz="1800" smtClean="0"/>
              <a:t>Use glasspaper to create a smooth surface. This should be done by wrapping the glasspaper around a cork block. Always rub in the same direction as the grain. </a:t>
            </a:r>
          </a:p>
          <a:p>
            <a:pPr eaLnBrk="1" hangingPunct="1"/>
            <a:r>
              <a:rPr lang="en-GB" altLang="en-US" sz="1800" smtClean="0"/>
              <a:t>Before applying paint to timber, any knots must first be sealed to prevent any resin seeping out, and a coat of primer must be applied.</a:t>
            </a:r>
            <a:endParaRPr lang="en-US" altLang="en-US" sz="1800" smtClean="0"/>
          </a:p>
        </p:txBody>
      </p:sp>
      <p:sp>
        <p:nvSpPr>
          <p:cNvPr id="614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03782" name="Picture 6" descr="U3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724525" y="1484313"/>
            <a:ext cx="2925763" cy="438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03782"/>
                                        </p:tgtEl>
                                        <p:attrNameLst>
                                          <p:attrName>style.visibility</p:attrName>
                                        </p:attrNameLst>
                                      </p:cBhvr>
                                      <p:to>
                                        <p:strVal val="visible"/>
                                      </p:to>
                                    </p:set>
                                    <p:animEffect transition="in" filter="fade">
                                      <p:cBhvr>
                                        <p:cTn id="7" dur="1000"/>
                                        <p:tgtEl>
                                          <p:spTgt spid="203782"/>
                                        </p:tgtEl>
                                      </p:cBhvr>
                                    </p:animEffect>
                                    <p:anim calcmode="lin" valueType="num">
                                      <p:cBhvr>
                                        <p:cTn id="8" dur="1000" fill="hold"/>
                                        <p:tgtEl>
                                          <p:spTgt spid="203782"/>
                                        </p:tgtEl>
                                        <p:attrNameLst>
                                          <p:attrName>ppt_x</p:attrName>
                                        </p:attrNameLst>
                                      </p:cBhvr>
                                      <p:tavLst>
                                        <p:tav tm="0">
                                          <p:val>
                                            <p:strVal val="#ppt_x"/>
                                          </p:val>
                                        </p:tav>
                                        <p:tav tm="100000">
                                          <p:val>
                                            <p:strVal val="#ppt_x"/>
                                          </p:val>
                                        </p:tav>
                                      </p:tavLst>
                                    </p:anim>
                                    <p:anim calcmode="lin" valueType="num">
                                      <p:cBhvr>
                                        <p:cTn id="9" dur="1000" fill="hold"/>
                                        <p:tgtEl>
                                          <p:spTgt spid="20378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03779">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03779">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03779">
                                            <p:txEl>
                                              <p:pRg st="3" end="3"/>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03779">
                                            <p:txEl>
                                              <p:pRg st="4" end="4"/>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0377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77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GB" altLang="en-US" smtClean="0"/>
              <a:t>Finishing timber (2)</a:t>
            </a:r>
            <a:endParaRPr lang="en-US" altLang="en-US" smtClean="0"/>
          </a:p>
        </p:txBody>
      </p:sp>
      <p:sp>
        <p:nvSpPr>
          <p:cNvPr id="204803" name="Rectangle 3"/>
          <p:cNvSpPr>
            <a:spLocks noGrp="1" noChangeArrowheads="1"/>
          </p:cNvSpPr>
          <p:nvPr>
            <p:ph type="body" idx="1"/>
          </p:nvPr>
        </p:nvSpPr>
        <p:spPr>
          <a:xfrm>
            <a:off x="457200" y="1989138"/>
            <a:ext cx="5267325" cy="4137025"/>
          </a:xfrm>
        </p:spPr>
        <p:txBody>
          <a:bodyPr/>
          <a:lstStyle/>
          <a:p>
            <a:pPr eaLnBrk="1" hangingPunct="1">
              <a:buFontTx/>
              <a:buNone/>
            </a:pPr>
            <a:r>
              <a:rPr lang="en-GB" altLang="en-US" sz="1800" b="1" smtClean="0"/>
              <a:t>Step 3: Application of the finish</a:t>
            </a:r>
            <a:r>
              <a:rPr lang="en-GB" altLang="en-US" sz="1800" smtClean="0"/>
              <a:t> </a:t>
            </a:r>
          </a:p>
          <a:p>
            <a:pPr eaLnBrk="1" hangingPunct="1"/>
            <a:r>
              <a:rPr lang="en-GB" altLang="en-US" sz="1800" smtClean="0"/>
              <a:t>Liquid finishes should be applied in a warm, dust-free environment.</a:t>
            </a:r>
          </a:p>
          <a:p>
            <a:pPr eaLnBrk="1" hangingPunct="1"/>
            <a:r>
              <a:rPr lang="en-GB" altLang="en-US" sz="1800" smtClean="0"/>
              <a:t>Liquid finishes should be applied in three or more thin coats, rubbing down lightly between each to build up a deep smooth surface.</a:t>
            </a:r>
          </a:p>
          <a:p>
            <a:pPr eaLnBrk="1" hangingPunct="1"/>
            <a:r>
              <a:rPr lang="en-GB" altLang="en-US" sz="1800" smtClean="0"/>
              <a:t>When applying a liquid finish with a brush, brush out well and finish with long brushstrokes in the same direction as the grain. </a:t>
            </a:r>
          </a:p>
          <a:p>
            <a:pPr eaLnBrk="1" hangingPunct="1"/>
            <a:r>
              <a:rPr lang="en-GB" altLang="en-US" sz="1800" smtClean="0"/>
              <a:t>When applying a finish to unassembled components </a:t>
            </a:r>
            <a:r>
              <a:rPr lang="en-GB" altLang="en-US" sz="1800" b="1" i="1" smtClean="0"/>
              <a:t>do not </a:t>
            </a:r>
            <a:r>
              <a:rPr lang="en-GB" altLang="en-US" sz="1800" smtClean="0"/>
              <a:t>apply any to surfaces that are to be glued.</a:t>
            </a:r>
            <a:endParaRPr lang="en-US" altLang="en-US" sz="1800" smtClean="0"/>
          </a:p>
        </p:txBody>
      </p:sp>
      <p:sp>
        <p:nvSpPr>
          <p:cNvPr id="717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204806" name="Picture 6" descr="U3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651500" y="2852738"/>
            <a:ext cx="3241675" cy="216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04806"/>
                                        </p:tgtEl>
                                        <p:attrNameLst>
                                          <p:attrName>style.visibility</p:attrName>
                                        </p:attrNameLst>
                                      </p:cBhvr>
                                      <p:to>
                                        <p:strVal val="visible"/>
                                      </p:to>
                                    </p:set>
                                    <p:animEffect transition="in" filter="fade">
                                      <p:cBhvr>
                                        <p:cTn id="7" dur="1000"/>
                                        <p:tgtEl>
                                          <p:spTgt spid="204806"/>
                                        </p:tgtEl>
                                      </p:cBhvr>
                                    </p:animEffect>
                                    <p:anim calcmode="lin" valueType="num">
                                      <p:cBhvr>
                                        <p:cTn id="8" dur="1000" fill="hold"/>
                                        <p:tgtEl>
                                          <p:spTgt spid="204806"/>
                                        </p:tgtEl>
                                        <p:attrNameLst>
                                          <p:attrName>ppt_x</p:attrName>
                                        </p:attrNameLst>
                                      </p:cBhvr>
                                      <p:tavLst>
                                        <p:tav tm="0">
                                          <p:val>
                                            <p:strVal val="#ppt_x"/>
                                          </p:val>
                                        </p:tav>
                                        <p:tav tm="100000">
                                          <p:val>
                                            <p:strVal val="#ppt_x"/>
                                          </p:val>
                                        </p:tav>
                                      </p:tavLst>
                                    </p:anim>
                                    <p:anim calcmode="lin" valueType="num">
                                      <p:cBhvr>
                                        <p:cTn id="9" dur="1000" fill="hold"/>
                                        <p:tgtEl>
                                          <p:spTgt spid="204806"/>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04803">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04803">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04803">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04803">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0480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0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
        <p:nvSpPr>
          <p:cNvPr id="8195" name="Rectangle 5"/>
          <p:cNvSpPr>
            <a:spLocks noGrp="1" noChangeArrowheads="1"/>
          </p:cNvSpPr>
          <p:nvPr>
            <p:ph type="title" idx="4294967295"/>
          </p:nvPr>
        </p:nvSpPr>
        <p:spPr/>
        <p:txBody>
          <a:bodyPr/>
          <a:lstStyle/>
          <a:p>
            <a:pPr eaLnBrk="1" hangingPunct="1"/>
            <a:r>
              <a:rPr lang="en-GB" altLang="en-US" smtClean="0"/>
              <a:t>Finishes for timber (1)</a:t>
            </a:r>
            <a:endParaRPr lang="en-US" altLang="en-US" smtClean="0"/>
          </a:p>
        </p:txBody>
      </p:sp>
      <p:sp>
        <p:nvSpPr>
          <p:cNvPr id="162820" name="Rectangle 3"/>
          <p:cNvSpPr>
            <a:spLocks noGrp="1" noChangeArrowheads="1"/>
          </p:cNvSpPr>
          <p:nvPr>
            <p:ph type="body" sz="half" idx="4294967295"/>
          </p:nvPr>
        </p:nvSpPr>
        <p:spPr>
          <a:xfrm>
            <a:off x="457200" y="1989138"/>
            <a:ext cx="7786688" cy="4137025"/>
          </a:xfrm>
        </p:spPr>
        <p:txBody>
          <a:bodyPr/>
          <a:lstStyle/>
          <a:p>
            <a:pPr marL="355600" indent="-355600" eaLnBrk="1" hangingPunct="1"/>
            <a:r>
              <a:rPr lang="en-GB" altLang="en-US" sz="2000" b="1" smtClean="0"/>
              <a:t>Wax polish </a:t>
            </a:r>
            <a:r>
              <a:rPr lang="en-GB" altLang="en-US" sz="2000" smtClean="0"/>
              <a:t>is made from beeswax dissolved in turpentine to form a paste.</a:t>
            </a:r>
          </a:p>
          <a:p>
            <a:pPr marL="355600" indent="-355600" eaLnBrk="1" hangingPunct="1"/>
            <a:r>
              <a:rPr lang="en-GB" altLang="en-US" sz="2000" smtClean="0"/>
              <a:t>The polish is applied by cloth, and then buffed to give a dull gloss finish that shows off the natural colour and grain of the timber.</a:t>
            </a:r>
          </a:p>
          <a:p>
            <a:pPr marL="355600" indent="-355600" eaLnBrk="1" hangingPunct="1"/>
            <a:r>
              <a:rPr lang="en-GB" altLang="en-US" sz="2000" smtClean="0"/>
              <a:t>Wax polish is suitable for indoor furniture. It is not heat resistant.</a:t>
            </a:r>
            <a:endParaRPr lang="en-GB" altLang="en-US" sz="2000" b="1"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282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282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282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20"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
        <p:nvSpPr>
          <p:cNvPr id="9219" name="Rectangle 5"/>
          <p:cNvSpPr>
            <a:spLocks noGrp="1" noChangeArrowheads="1"/>
          </p:cNvSpPr>
          <p:nvPr>
            <p:ph type="title" idx="4294967295"/>
          </p:nvPr>
        </p:nvSpPr>
        <p:spPr/>
        <p:txBody>
          <a:bodyPr/>
          <a:lstStyle/>
          <a:p>
            <a:pPr eaLnBrk="1" hangingPunct="1"/>
            <a:r>
              <a:rPr lang="en-GB" altLang="en-US" smtClean="0"/>
              <a:t>Finishes for timber (2)</a:t>
            </a:r>
            <a:endParaRPr lang="en-US" altLang="en-US" smtClean="0"/>
          </a:p>
        </p:txBody>
      </p:sp>
      <p:sp>
        <p:nvSpPr>
          <p:cNvPr id="190468" name="Rectangle 3"/>
          <p:cNvSpPr>
            <a:spLocks noGrp="1" noChangeArrowheads="1"/>
          </p:cNvSpPr>
          <p:nvPr>
            <p:ph type="body" sz="half" idx="4294967295"/>
          </p:nvPr>
        </p:nvSpPr>
        <p:spPr>
          <a:xfrm>
            <a:off x="457200" y="1989138"/>
            <a:ext cx="8075613" cy="4137025"/>
          </a:xfrm>
        </p:spPr>
        <p:txBody>
          <a:bodyPr/>
          <a:lstStyle/>
          <a:p>
            <a:pPr marL="355600" indent="-355600" eaLnBrk="1" hangingPunct="1"/>
            <a:r>
              <a:rPr lang="en-GB" altLang="en-US" sz="2000" b="1" smtClean="0"/>
              <a:t>French polish</a:t>
            </a:r>
            <a:r>
              <a:rPr lang="en-GB" altLang="en-US" sz="2000" smtClean="0"/>
              <a:t> is made by dissolving shellac in methylated spirits.</a:t>
            </a:r>
          </a:p>
          <a:p>
            <a:pPr marL="355600" indent="-355600" eaLnBrk="1" hangingPunct="1"/>
            <a:r>
              <a:rPr lang="en-GB" altLang="en-US" sz="2000" smtClean="0"/>
              <a:t>The first coat is applied using a brush, and subsequent coats are applied by cloth, to build up a high-gloss finish that shows off the natural colour and grain of the timber.</a:t>
            </a:r>
          </a:p>
          <a:p>
            <a:pPr marL="355600" indent="-355600" eaLnBrk="1" hangingPunct="1"/>
            <a:r>
              <a:rPr lang="en-GB" altLang="en-US" sz="2000" smtClean="0"/>
              <a:t>French polish is suitable for indoor furniture.</a:t>
            </a:r>
          </a:p>
          <a:p>
            <a:pPr marL="355600" indent="-355600" eaLnBrk="1" hangingPunct="1"/>
            <a:r>
              <a:rPr lang="en-GB" altLang="en-US" sz="2000" smtClean="0"/>
              <a:t>It is not heat resistant.</a:t>
            </a:r>
          </a:p>
          <a:p>
            <a:pPr marL="355600" indent="-355600" algn="just" eaLnBrk="1" hangingPunct="1">
              <a:buFontTx/>
              <a:buNone/>
            </a:pPr>
            <a:endParaRPr lang="en-GB" altLang="en-US" sz="2000" b="1"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046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046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0468">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046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68"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GB" altLang="en-US" smtClean="0"/>
              <a:t>Finishes for timber (3)</a:t>
            </a:r>
            <a:endParaRPr lang="en-US" altLang="en-US" smtClean="0"/>
          </a:p>
        </p:txBody>
      </p:sp>
      <p:sp>
        <p:nvSpPr>
          <p:cNvPr id="205827" name="Rectangle 3"/>
          <p:cNvSpPr>
            <a:spLocks noGrp="1" noChangeArrowheads="1"/>
          </p:cNvSpPr>
          <p:nvPr>
            <p:ph type="body" idx="1"/>
          </p:nvPr>
        </p:nvSpPr>
        <p:spPr/>
        <p:txBody>
          <a:bodyPr/>
          <a:lstStyle/>
          <a:p>
            <a:pPr eaLnBrk="1" hangingPunct="1"/>
            <a:r>
              <a:rPr lang="en-GB" altLang="en-US" sz="2000" b="1" smtClean="0"/>
              <a:t>Varnish </a:t>
            </a:r>
            <a:r>
              <a:rPr lang="en-GB" altLang="en-US" sz="2000" smtClean="0"/>
              <a:t>is a solution of natural resins in oil or spirit.</a:t>
            </a:r>
          </a:p>
          <a:p>
            <a:pPr eaLnBrk="1" hangingPunct="1"/>
            <a:r>
              <a:rPr lang="en-GB" altLang="en-US" sz="2000" smtClean="0"/>
              <a:t>Varnish is applied by brush, spray or cloth and gives a durable, hard, waterproof, high-gloss finish that shows off the natural colour and grain of the timber. </a:t>
            </a:r>
          </a:p>
          <a:p>
            <a:pPr eaLnBrk="1" hangingPunct="1"/>
            <a:r>
              <a:rPr lang="en-GB" altLang="en-US" sz="2000" smtClean="0"/>
              <a:t>Varnish is used for indoor and outdoor carpentry and furniture.</a:t>
            </a:r>
          </a:p>
          <a:p>
            <a:pPr eaLnBrk="1" hangingPunct="1"/>
            <a:r>
              <a:rPr lang="en-GB" altLang="en-US" sz="2000" smtClean="0"/>
              <a:t>It is not heat resistant.</a:t>
            </a:r>
          </a:p>
          <a:p>
            <a:endParaRPr lang="en-US" altLang="en-US" sz="2000" smtClean="0"/>
          </a:p>
        </p:txBody>
      </p:sp>
      <p:sp>
        <p:nvSpPr>
          <p:cNvPr id="1024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582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582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582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582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27"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9671</TotalTime>
  <Words>2156</Words>
  <Application>Microsoft Office PowerPoint</Application>
  <PresentationFormat>On-screen Show (4:3)</PresentationFormat>
  <Paragraphs>200</Paragraphs>
  <Slides>27</Slides>
  <Notes>2</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32" baseType="lpstr">
      <vt:lpstr>Arial</vt:lpstr>
      <vt:lpstr>Calibri</vt:lpstr>
      <vt:lpstr>Wingdings</vt:lpstr>
      <vt:lpstr>Default Design</vt:lpstr>
      <vt:lpstr>Adobe Photoshop Image</vt:lpstr>
      <vt:lpstr>Finishing materials </vt:lpstr>
      <vt:lpstr>Introduction</vt:lpstr>
      <vt:lpstr>Finishing materials</vt:lpstr>
      <vt:lpstr>The finishing process</vt:lpstr>
      <vt:lpstr>Finishing timber (1)</vt:lpstr>
      <vt:lpstr>Finishing timber (2)</vt:lpstr>
      <vt:lpstr>Finishes for timber (1)</vt:lpstr>
      <vt:lpstr>Finishes for timber (2)</vt:lpstr>
      <vt:lpstr>Finishes for timber (3)</vt:lpstr>
      <vt:lpstr>Finishes for timber (4)</vt:lpstr>
      <vt:lpstr>Finishes for timber (5)</vt:lpstr>
      <vt:lpstr>Finishes for timber (6)</vt:lpstr>
      <vt:lpstr>Finishes for timber (7)</vt:lpstr>
      <vt:lpstr>Finishing metal (1)</vt:lpstr>
      <vt:lpstr>Finishing metal (2)</vt:lpstr>
      <vt:lpstr>Finishing metal (3)</vt:lpstr>
      <vt:lpstr>Finishes for metal (1)</vt:lpstr>
      <vt:lpstr>Finishes for metal (2)</vt:lpstr>
      <vt:lpstr>Finishes for metal (3)</vt:lpstr>
      <vt:lpstr>Finishes for metal (4)</vt:lpstr>
      <vt:lpstr>Finishes for metal (5)</vt:lpstr>
      <vt:lpstr>Finishes for metal (6)</vt:lpstr>
      <vt:lpstr>Finishes for metal (7)</vt:lpstr>
      <vt:lpstr>Finishes for metal (8)</vt:lpstr>
      <vt:lpstr>Finishes for metal (9)</vt:lpstr>
      <vt:lpstr>Finishes for plastic</vt:lpstr>
      <vt:lpstr>Tasks</vt:lpstr>
    </vt:vector>
  </TitlesOfParts>
  <Company>Nelson Thornes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Stephen</dc:creator>
  <cp:lastModifiedBy>Daniel BIGMORE</cp:lastModifiedBy>
  <cp:revision>78</cp:revision>
  <dcterms:created xsi:type="dcterms:W3CDTF">2008-10-01T09:56:58Z</dcterms:created>
  <dcterms:modified xsi:type="dcterms:W3CDTF">2018-05-22T15:02:10Z</dcterms:modified>
</cp:coreProperties>
</file>