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26" r:id="rId3"/>
    <p:sldId id="321" r:id="rId4"/>
    <p:sldId id="327" r:id="rId5"/>
    <p:sldId id="301" r:id="rId6"/>
    <p:sldId id="322" r:id="rId7"/>
    <p:sldId id="302" r:id="rId8"/>
    <p:sldId id="323" r:id="rId9"/>
    <p:sldId id="34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CCCCFF"/>
    <a:srgbClr val="FFCC00"/>
    <a:srgbClr val="CC0099"/>
    <a:srgbClr val="0000FF"/>
    <a:srgbClr val="FF6600"/>
    <a:srgbClr val="EC0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9" autoAdjust="0"/>
    <p:restoredTop sz="92895" autoAdjust="0"/>
  </p:normalViewPr>
  <p:slideViewPr>
    <p:cSldViewPr>
      <p:cViewPr varScale="1">
        <p:scale>
          <a:sx n="107" d="100"/>
          <a:sy n="107" d="100"/>
        </p:scale>
        <p:origin x="19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F25BB6-0A28-43E8-AA66-952AFD3309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3DE6CAF-4B87-4A22-8C6B-FE10A36F569D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02237A9-01E6-40D2-B7AF-CCD5C550AF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2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0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8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1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69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7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8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9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5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</a:t>
            </a:r>
            <a:r>
              <a:rPr lang="en-US" smtClean="0"/>
              <a:t>Wallingford</a:t>
            </a:r>
            <a:endParaRPr lang="en-US"/>
          </a:p>
        </p:txBody>
      </p:sp>
      <p:pic>
        <p:nvPicPr>
          <p:cNvPr id="2" name="Picture 8" descr="dt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99188"/>
            <a:ext cx="11715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EC0A8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650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Char char="•"/>
        <a:defRPr sz="20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C0A86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C0A86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smtClean="0"/>
              <a:t>© Wallingford</a:t>
            </a:r>
          </a:p>
        </p:txBody>
      </p:sp>
      <p:graphicFrame>
        <p:nvGraphicFramePr>
          <p:cNvPr id="2051" name="Object 18"/>
          <p:cNvGraphicFramePr>
            <a:graphicFrameLocks noChangeAspect="1"/>
          </p:cNvGraphicFramePr>
          <p:nvPr/>
        </p:nvGraphicFramePr>
        <p:xfrm>
          <a:off x="0" y="0"/>
          <a:ext cx="91440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3" imgW="21333333" imgH="3961905" progId="Photoshop.Image.10">
                  <p:embed/>
                </p:oleObj>
              </mc:Choice>
              <mc:Fallback>
                <p:oleObj name="Image" r:id="rId3" imgW="21333333" imgH="3961905" progId="Photoshop.Image.1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7772400" cy="1152525"/>
          </a:xfrm>
        </p:spPr>
        <p:txBody>
          <a:bodyPr/>
          <a:lstStyle/>
          <a:p>
            <a:pPr eaLnBrk="1" hangingPunct="1"/>
            <a:r>
              <a:rPr lang="en-GB" altLang="en-US" smtClean="0"/>
              <a:t>Computer-aided design 	</a:t>
            </a:r>
            <a:endParaRPr lang="en-US" altLang="en-US" smtClean="0"/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995738" y="115888"/>
            <a:ext cx="5184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600">
                <a:solidFill>
                  <a:schemeClr val="bg1"/>
                </a:solidFill>
              </a:rPr>
              <a:t>Ian Bark &amp; Lloyd Ansell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2054" name="Text Box 14"/>
          <p:cNvSpPr txBox="1">
            <a:spLocks noChangeArrowheads="1"/>
          </p:cNvSpPr>
          <p:nvPr/>
        </p:nvSpPr>
        <p:spPr bwMode="auto">
          <a:xfrm>
            <a:off x="3995738" y="417513"/>
            <a:ext cx="48244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>
                <a:solidFill>
                  <a:schemeClr val="bg1"/>
                </a:solidFill>
              </a:rPr>
              <a:t>Series Editor: Louise T Davies</a:t>
            </a:r>
            <a:endParaRPr lang="en-US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2055" name="Object 15"/>
          <p:cNvGraphicFramePr>
            <a:graphicFrameLocks noChangeAspect="1"/>
          </p:cNvGraphicFramePr>
          <p:nvPr/>
        </p:nvGraphicFramePr>
        <p:xfrm>
          <a:off x="71438" y="5632450"/>
          <a:ext cx="2339975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mage" r:id="rId5" imgW="3238095" imgH="1536508" progId="Photoshop.Image.10">
                  <p:embed/>
                </p:oleObj>
              </mc:Choice>
              <mc:Fallback>
                <p:oleObj name="Image" r:id="rId5" imgW="3238095" imgH="1536508" progId="Photoshop.Image.1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5632450"/>
                        <a:ext cx="2339975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2D CAD in school (2)</a:t>
            </a:r>
            <a:endParaRPr lang="en-US" altLang="en-US" smtClean="0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827463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In Drawing No. 2, the CAD file that was used to produce Drawing No. 1 has been modified to produce the rendered version. </a:t>
            </a:r>
          </a:p>
          <a:p>
            <a:endParaRPr lang="en-US" altLang="en-US" sz="2000" smtClean="0"/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6084888" y="6021388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>
                <a:solidFill>
                  <a:srgbClr val="EC0A86"/>
                </a:solidFill>
              </a:rPr>
              <a:t>Drawing No. 2</a:t>
            </a:r>
            <a:endParaRPr lang="en-US" altLang="en-US" sz="1800" b="1">
              <a:solidFill>
                <a:srgbClr val="EC0A86"/>
              </a:solidFill>
            </a:endParaRPr>
          </a:p>
        </p:txBody>
      </p:sp>
      <p:pic>
        <p:nvPicPr>
          <p:cNvPr id="283653" name="Picture 5" descr="2D CAD CD R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844675"/>
            <a:ext cx="263842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3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  <p:bldP spid="2836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2D CAD in school (3)</a:t>
            </a:r>
            <a:endParaRPr lang="en-US" altLang="en-US" smtClean="0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5122863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1800" smtClean="0"/>
              <a:t>The drawing on the right has been produced using the original CD rack CAD file and has: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</a:t>
            </a:r>
            <a:r>
              <a:rPr lang="en-GB" altLang="en-US" sz="1800" smtClean="0"/>
              <a:t>been re-scaled to 1:1 (full size)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</a:t>
            </a:r>
            <a:r>
              <a:rPr lang="en-GB" altLang="en-US" sz="1800" smtClean="0"/>
              <a:t>had unwanted views deleted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</a:t>
            </a:r>
            <a:r>
              <a:rPr lang="en-GB" altLang="en-US" sz="1800" smtClean="0"/>
              <a:t>had graphics added to it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</a:t>
            </a:r>
            <a:r>
              <a:rPr lang="en-GB" altLang="en-US" sz="1800" smtClean="0"/>
              <a:t>been copied and pasted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</a:t>
            </a:r>
            <a:r>
              <a:rPr lang="en-GB" altLang="en-US" sz="1800" smtClean="0"/>
              <a:t>been nested together in order to make the best use of the material by minimizing waste.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smtClean="0">
                <a:cs typeface="Arial" panose="020B0604020202020204" pitchFamily="34" charset="0"/>
              </a:rPr>
              <a:t>T</a:t>
            </a:r>
            <a:r>
              <a:rPr lang="en-GB" altLang="en-US" sz="1800" smtClean="0"/>
              <a:t>he black lines will be cut through.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smtClean="0"/>
              <a:t>The red areas will be engraved.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smtClean="0"/>
              <a:t>The drawing will enable the shelves to be made in acrylic by using a laser cutter to engrave and cut them out.</a:t>
            </a:r>
          </a:p>
          <a:p>
            <a:endParaRPr lang="en-US" altLang="en-US" sz="1800" smtClean="0"/>
          </a:p>
        </p:txBody>
      </p:sp>
      <p:pic>
        <p:nvPicPr>
          <p:cNvPr id="284676" name="Picture 4" descr="2D CAD CD RAC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420938"/>
            <a:ext cx="31242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4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3D CAD in school (1)</a:t>
            </a:r>
            <a:endParaRPr lang="en-US" altLang="en-US" smtClean="0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394075" cy="41370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The drawings on the right were produced using a 3D CAD drawing package – Pro/DESKTOP.</a:t>
            </a:r>
          </a:p>
          <a:p>
            <a:pPr eaLnBrk="1" hangingPunct="1"/>
            <a:r>
              <a:rPr lang="en-GB" altLang="en-US" sz="1800" smtClean="0"/>
              <a:t>In 3D CAD all the parts that make up the product are drawn full size, as in the drawings on the left.</a:t>
            </a:r>
          </a:p>
          <a:p>
            <a:pPr eaLnBrk="1" hangingPunct="1"/>
            <a:r>
              <a:rPr lang="en-GB" altLang="en-US" sz="1800" smtClean="0"/>
              <a:t>The parts are then assembled to make a virtual image of the product. If the parts are the wrong size in any way, they will not fit together.</a:t>
            </a:r>
          </a:p>
          <a:p>
            <a:endParaRPr lang="en-US" altLang="en-US" sz="1800" smtClean="0"/>
          </a:p>
        </p:txBody>
      </p:sp>
      <p:pic>
        <p:nvPicPr>
          <p:cNvPr id="285700" name="Picture 4" descr="3D CD RACK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989138"/>
            <a:ext cx="16192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701" name="Picture 5" descr="3D CD RACK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357563"/>
            <a:ext cx="130810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702" name="Picture 6" descr="3D CD RACK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060575"/>
            <a:ext cx="2605087" cy="428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5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3D CAD in school (2)</a:t>
            </a:r>
            <a:endParaRPr lang="en-US" altLang="en-US" smtClean="0"/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467100" cy="41370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Once the assembly drawing has been successfully completed it is possible to produce working drawings and rendered impressions of the finished product using the same data – they do not have to be drawn again.</a:t>
            </a:r>
          </a:p>
          <a:p>
            <a:pPr eaLnBrk="1" hangingPunct="1"/>
            <a:r>
              <a:rPr lang="en-GB" altLang="en-US" sz="1800" smtClean="0"/>
              <a:t>The drawing on the right is a third angle orthographic working drawing, generated using the assembly drawing.</a:t>
            </a:r>
            <a:endParaRPr lang="en-US" altLang="en-US" sz="1800" smtClean="0"/>
          </a:p>
        </p:txBody>
      </p:sp>
      <p:pic>
        <p:nvPicPr>
          <p:cNvPr id="286724" name="Picture 4" descr="3D CD RAC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349500"/>
            <a:ext cx="460692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3D CAD in school (3)</a:t>
            </a:r>
            <a:endParaRPr lang="en-US" altLang="en-US" smtClean="0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043363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The drawing on the right is a wireframe drawing of the CD rack.</a:t>
            </a:r>
          </a:p>
          <a:p>
            <a:pPr eaLnBrk="1" hangingPunct="1"/>
            <a:r>
              <a:rPr lang="en-GB" altLang="en-US" sz="2000" smtClean="0"/>
              <a:t>It was generated from the assembly drawing by simply pressing one button.</a:t>
            </a:r>
          </a:p>
          <a:p>
            <a:pPr eaLnBrk="1" hangingPunct="1"/>
            <a:r>
              <a:rPr lang="en-GB" altLang="en-US" sz="2000" smtClean="0"/>
              <a:t>Wireframe drawings are useful, because they allow us to look inside the product and see how parts meet together. </a:t>
            </a:r>
          </a:p>
          <a:p>
            <a:endParaRPr lang="en-US" altLang="en-US" sz="2000" smtClean="0"/>
          </a:p>
        </p:txBody>
      </p:sp>
      <p:pic>
        <p:nvPicPr>
          <p:cNvPr id="287748" name="Picture 4" descr="3D CD RACK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84313"/>
            <a:ext cx="27559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7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7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7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3D CAD in school (4)</a:t>
            </a:r>
            <a:endParaRPr lang="en-US" altLang="en-US" smtClean="0"/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322638" cy="41370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The drawings on the right are rendered views of the CD rack.</a:t>
            </a:r>
          </a:p>
          <a:p>
            <a:pPr eaLnBrk="1" hangingPunct="1"/>
            <a:r>
              <a:rPr lang="en-GB" altLang="en-US" sz="1800" smtClean="0"/>
              <a:t>They have been generated from the assembly drawing.</a:t>
            </a:r>
          </a:p>
          <a:p>
            <a:pPr eaLnBrk="1" hangingPunct="1"/>
            <a:r>
              <a:rPr lang="en-GB" altLang="en-US" sz="1800" smtClean="0"/>
              <a:t>Rendered drawings are useful, because they allow us to look at the product from different angles, and to change the colour to see how the finished product would look in a range of colour schemes.</a:t>
            </a:r>
          </a:p>
          <a:p>
            <a:endParaRPr lang="en-US" altLang="en-US" sz="1800" smtClean="0"/>
          </a:p>
        </p:txBody>
      </p:sp>
      <p:pic>
        <p:nvPicPr>
          <p:cNvPr id="288772" name="Picture 4" descr="3D CD RACK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688" y="1773238"/>
            <a:ext cx="1779587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8773" name="Picture 5" descr="3D CD RACK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73238"/>
            <a:ext cx="1749425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8774" name="Picture 6" descr="3D CD RACK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1795462" cy="283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8775" name="Picture 7" descr="3D CD RACK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3500438"/>
            <a:ext cx="185896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8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8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3D CAD in school (5)</a:t>
            </a:r>
            <a:endParaRPr lang="en-US" altLang="en-US" smtClean="0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475163" cy="4137025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The drawings on the right show a turbine that is to be milled directly out of a block of aluminium.</a:t>
            </a:r>
          </a:p>
          <a:p>
            <a:pPr eaLnBrk="1" hangingPunct="1"/>
            <a:r>
              <a:rPr lang="en-GB" altLang="en-US" sz="1800" smtClean="0"/>
              <a:t>This same software can be used to design formers for vacuum forming and patterns for casting.</a:t>
            </a:r>
          </a:p>
          <a:p>
            <a:pPr eaLnBrk="1" hangingPunct="1"/>
            <a:r>
              <a:rPr lang="en-GB" altLang="en-US" sz="1800" smtClean="0"/>
              <a:t>The original CAD drawing has to be sent to another program that converts it into a CAM file.</a:t>
            </a:r>
          </a:p>
          <a:p>
            <a:endParaRPr lang="en-US" altLang="en-US" sz="1800" smtClean="0"/>
          </a:p>
        </p:txBody>
      </p:sp>
      <p:sp>
        <p:nvSpPr>
          <p:cNvPr id="1741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89798" name="Picture 6" descr="drawing of turbine di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341438"/>
            <a:ext cx="295275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799" name="Picture 7" descr="simulated c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652963"/>
            <a:ext cx="3386137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800" name="Picture 8" descr="turbine disc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644900"/>
            <a:ext cx="266382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9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9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architecture</a:t>
            </a:r>
            <a:endParaRPr lang="en-US" altLang="en-US" smtClean="0"/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330700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1800" smtClean="0"/>
              <a:t>Architects use CAD to plan buildings.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smtClean="0"/>
              <a:t>For any architectural project a series of drawings has to be produced, first to obtain planning consent and then to provide information to the builder about how the project is to be constructed and finished.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smtClean="0"/>
              <a:t>These drawings include:</a:t>
            </a:r>
          </a:p>
          <a:p>
            <a:pPr eaLnBrk="1" hangingPunct="1">
              <a:lnSpc>
                <a:spcPct val="90000"/>
              </a:lnSpc>
              <a:buSzPct val="150000"/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 </a:t>
            </a:r>
            <a:r>
              <a:rPr lang="en-GB" altLang="en-US" sz="1800" smtClean="0"/>
              <a:t>site plans</a:t>
            </a:r>
          </a:p>
          <a:p>
            <a:pPr eaLnBrk="1" hangingPunct="1">
              <a:lnSpc>
                <a:spcPct val="90000"/>
              </a:lnSpc>
              <a:buSzPct val="150000"/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 </a:t>
            </a:r>
            <a:r>
              <a:rPr lang="en-GB" altLang="en-US" sz="1800" smtClean="0"/>
              <a:t>building plans</a:t>
            </a:r>
          </a:p>
          <a:p>
            <a:pPr eaLnBrk="1" hangingPunct="1">
              <a:lnSpc>
                <a:spcPct val="90000"/>
              </a:lnSpc>
              <a:buSzPct val="150000"/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 </a:t>
            </a:r>
            <a:r>
              <a:rPr lang="en-GB" altLang="en-US" sz="1800" smtClean="0"/>
              <a:t>building elevations</a:t>
            </a:r>
          </a:p>
          <a:p>
            <a:pPr eaLnBrk="1" hangingPunct="1">
              <a:lnSpc>
                <a:spcPct val="90000"/>
              </a:lnSpc>
              <a:buSzPct val="150000"/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 </a:t>
            </a:r>
            <a:r>
              <a:rPr lang="en-GB" altLang="en-US" sz="1800" smtClean="0"/>
              <a:t>service diagrams</a:t>
            </a:r>
          </a:p>
          <a:p>
            <a:pPr eaLnBrk="1" hangingPunct="1">
              <a:lnSpc>
                <a:spcPct val="90000"/>
              </a:lnSpc>
              <a:buSzPct val="150000"/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 </a:t>
            </a:r>
            <a:r>
              <a:rPr lang="en-GB" altLang="en-US" sz="1800" smtClean="0"/>
              <a:t>detail drawings</a:t>
            </a:r>
          </a:p>
          <a:p>
            <a:pPr eaLnBrk="1" hangingPunct="1">
              <a:lnSpc>
                <a:spcPct val="90000"/>
              </a:lnSpc>
              <a:buSzPct val="150000"/>
              <a:buFontTx/>
              <a:buNone/>
            </a:pPr>
            <a:r>
              <a:rPr lang="en-GB" altLang="en-US" sz="1800" smtClean="0"/>
              <a:t>	</a:t>
            </a:r>
            <a:r>
              <a:rPr lang="en-GB" altLang="en-US" sz="1800" smtClean="0">
                <a:cs typeface="Arial" panose="020B0604020202020204" pitchFamily="34" charset="0"/>
              </a:rPr>
              <a:t>–  </a:t>
            </a:r>
            <a:r>
              <a:rPr lang="en-GB" altLang="en-US" sz="1800" smtClean="0"/>
              <a:t>rendered views.</a:t>
            </a:r>
          </a:p>
          <a:p>
            <a:endParaRPr lang="en-US" altLang="en-US" sz="1800" smtClean="0"/>
          </a:p>
        </p:txBody>
      </p:sp>
      <p:sp>
        <p:nvSpPr>
          <p:cNvPr id="1843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90822" name="Picture 6" descr="AutoCad-scr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20938"/>
            <a:ext cx="381635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0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0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0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interior design</a:t>
            </a:r>
            <a:endParaRPr lang="en-US" altLang="en-US" smtClean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3970338" cy="4137025"/>
          </a:xfrm>
        </p:spPr>
        <p:txBody>
          <a:bodyPr/>
          <a:lstStyle/>
          <a:p>
            <a:pPr eaLnBrk="1" hangingPunct="1"/>
            <a:r>
              <a:rPr lang="en-GB" altLang="en-US" sz="1900" smtClean="0"/>
              <a:t>Interior designers use CAD to plan and view interior spaces. Whether it is a simple, small bedroom or a complex interior such as an entertainment complex, all the fittings can be inserted into the space and viewed from various angles.</a:t>
            </a:r>
          </a:p>
          <a:p>
            <a:pPr eaLnBrk="1" hangingPunct="1"/>
            <a:r>
              <a:rPr lang="en-GB" altLang="en-US" sz="1900" smtClean="0"/>
              <a:t>Interior designers use a library of fixtures and fittings, which are simply selected and positioned in the appropriate position in the space.</a:t>
            </a:r>
          </a:p>
          <a:p>
            <a:endParaRPr lang="en-US" altLang="en-US" sz="1900" smtClean="0"/>
          </a:p>
        </p:txBody>
      </p:sp>
      <p:sp>
        <p:nvSpPr>
          <p:cNvPr id="1946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91847" name="Picture 7" descr="w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276475"/>
            <a:ext cx="4465637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electronics</a:t>
            </a:r>
            <a:endParaRPr lang="en-US" altLang="en-US" smtClean="0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5122863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The microelectronics revolution has been made possible by the use of CAD.</a:t>
            </a:r>
          </a:p>
          <a:p>
            <a:pPr eaLnBrk="1" hangingPunct="1"/>
            <a:r>
              <a:rPr lang="en-GB" altLang="en-US" sz="2000" smtClean="0"/>
              <a:t>Circuits are designed using software built round a library of components.</a:t>
            </a:r>
          </a:p>
          <a:p>
            <a:pPr eaLnBrk="1" hangingPunct="1"/>
            <a:r>
              <a:rPr lang="en-GB" altLang="en-US" sz="2000" smtClean="0"/>
              <a:t>The designer builds a virtual circuit using components from the library, and tests it on screen to see if it works.</a:t>
            </a:r>
          </a:p>
          <a:p>
            <a:pPr eaLnBrk="1" hangingPunct="1"/>
            <a:r>
              <a:rPr lang="en-GB" altLang="en-US" sz="2000" smtClean="0"/>
              <a:t>Once the circuit has been designed and proven, it is converted using CAD into a PCB track layout suitable for manufacture.</a:t>
            </a:r>
          </a:p>
          <a:p>
            <a:endParaRPr lang="en-US" altLang="en-US" sz="2000" smtClean="0"/>
          </a:p>
        </p:txBody>
      </p:sp>
      <p:sp>
        <p:nvSpPr>
          <p:cNvPr id="2048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92870" name="Picture 6" descr="U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412875"/>
            <a:ext cx="24574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28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  <a:endParaRPr lang="en-US" altLang="en-US" smtClean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zh-CN" sz="2000" b="1" smtClean="0">
                <a:ea typeface="宋体" panose="02010600030101010101" pitchFamily="2" charset="-122"/>
              </a:rPr>
              <a:t>Computer-aided design</a:t>
            </a:r>
            <a:r>
              <a:rPr lang="en-GB" altLang="zh-CN" sz="2000" smtClean="0">
                <a:ea typeface="宋体" panose="02010600030101010101" pitchFamily="2" charset="-122"/>
              </a:rPr>
              <a:t> (CAD) is the use of computers as a design tool.</a:t>
            </a:r>
          </a:p>
          <a:p>
            <a:pPr eaLnBrk="1" hangingPunct="1"/>
            <a:r>
              <a:rPr lang="en-GB" altLang="zh-CN" sz="2000" smtClean="0">
                <a:ea typeface="宋体" panose="02010600030101010101" pitchFamily="2" charset="-122"/>
              </a:rPr>
              <a:t>Specialized CAD software exists for many sorts of design: architectural, engineering, electronics, structural, clothing etc.</a:t>
            </a:r>
          </a:p>
          <a:p>
            <a:pPr eaLnBrk="1" hangingPunct="1"/>
            <a:r>
              <a:rPr lang="en-GB" altLang="zh-CN" sz="2000" smtClean="0">
                <a:ea typeface="宋体" panose="02010600030101010101" pitchFamily="2" charset="-122"/>
              </a:rPr>
              <a:t>Almost every product we buy today has been designed and engineered using CAD.</a:t>
            </a:r>
          </a:p>
          <a:p>
            <a:pPr eaLnBrk="1" hangingPunct="1"/>
            <a:r>
              <a:rPr lang="en-GB" altLang="zh-CN" sz="2000" smtClean="0">
                <a:ea typeface="宋体" panose="02010600030101010101" pitchFamily="2" charset="-122"/>
              </a:rPr>
              <a:t>A CAD system is made up of hardware and specialist software.</a:t>
            </a:r>
          </a:p>
          <a:p>
            <a:pPr eaLnBrk="1" hangingPunct="1"/>
            <a:r>
              <a:rPr lang="en-GB" altLang="zh-CN" sz="2000" smtClean="0">
                <a:ea typeface="宋体" panose="02010600030101010101" pitchFamily="2" charset="-122"/>
              </a:rPr>
              <a:t>CAD systems also require: a high-quality graphics monitor; a mouse, light pen or digitizing tablet for drawing; and a high-resolution printer or plotter for printing design drawings.</a:t>
            </a:r>
            <a:endParaRPr lang="en-US" altLang="en-US" sz="2000" smtClean="0"/>
          </a:p>
        </p:txBody>
      </p:sp>
      <p:sp>
        <p:nvSpPr>
          <p:cNvPr id="307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structural engineering (1)</a:t>
            </a:r>
            <a:endParaRPr lang="en-US" altLang="en-US" smtClean="0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330700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Structural engineers use sophisticated CAD software to build and test structures.</a:t>
            </a:r>
          </a:p>
          <a:p>
            <a:pPr eaLnBrk="1" hangingPunct="1"/>
            <a:r>
              <a:rPr lang="en-GB" altLang="en-US" sz="2000" smtClean="0"/>
              <a:t>Individual structural elements are created, then assembled and finally tested on screen.</a:t>
            </a:r>
          </a:p>
          <a:p>
            <a:pPr eaLnBrk="1" hangingPunct="1"/>
            <a:r>
              <a:rPr lang="en-GB" altLang="en-US" sz="2000" smtClean="0"/>
              <a:t>The structure is then tested by rigorous structural analysis by subjecting it to loading in a range of forms.</a:t>
            </a:r>
          </a:p>
          <a:p>
            <a:pPr eaLnBrk="1" hangingPunct="1"/>
            <a:r>
              <a:rPr lang="en-GB" altLang="en-US" sz="2000" smtClean="0"/>
              <a:t>It is even possible to simulate earthquakes and high winds.</a:t>
            </a:r>
            <a:endParaRPr lang="en-US" altLang="en-US" sz="2000" smtClean="0"/>
          </a:p>
        </p:txBody>
      </p:sp>
      <p:sp>
        <p:nvSpPr>
          <p:cNvPr id="2150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93893" name="Picture 5" descr="U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20938"/>
            <a:ext cx="3743325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structural engineering (2)</a:t>
            </a:r>
            <a:endParaRPr lang="en-US" altLang="en-US" smtClean="0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000" b="1" smtClean="0"/>
              <a:t>West Point Bridge Designer</a:t>
            </a:r>
            <a:r>
              <a:rPr lang="en-GB" altLang="en-US" sz="2000" smtClean="0"/>
              <a:t> is an example of a structural engineering CAD program. It can be downloaded free from the Internet.</a:t>
            </a:r>
          </a:p>
          <a:p>
            <a:r>
              <a:rPr lang="en-GB" altLang="en-US" sz="2000" smtClean="0"/>
              <a:t>It enables a range of different bridges to be designed and tested on screen by simulating a truck driving over them.</a:t>
            </a:r>
          </a:p>
          <a:p>
            <a:r>
              <a:rPr lang="en-GB" altLang="en-US" sz="2000" smtClean="0"/>
              <a:t>As the truck passes over, the structural members change to red or blue, depending on whether they are in tension or compression.</a:t>
            </a:r>
          </a:p>
          <a:p>
            <a:r>
              <a:rPr lang="en-GB" altLang="en-US" sz="2000" smtClean="0"/>
              <a:t>The hypothetical cost is calculated as the material and size of each member is altered. If the bridge is poorly designed it will collapse.</a:t>
            </a:r>
          </a:p>
          <a:p>
            <a:r>
              <a:rPr lang="en-GB" altLang="en-US" sz="2000" smtClean="0"/>
              <a:t>The challenge is to produce the most cost-effective design.</a:t>
            </a:r>
          </a:p>
          <a:p>
            <a:endParaRPr lang="en-US" altLang="en-US" sz="2000" smtClean="0"/>
          </a:p>
        </p:txBody>
      </p:sp>
      <p:sp>
        <p:nvSpPr>
          <p:cNvPr id="2253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services engineering</a:t>
            </a:r>
            <a:endParaRPr lang="en-US" altLang="en-US" smtClean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546600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1900" smtClean="0"/>
              <a:t>Buildings and vehicles have become increasingly sophisticated.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900" smtClean="0"/>
              <a:t>The services that run in both include electrical, heating and ventilation, communication, and plumbing.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900" smtClean="0"/>
              <a:t>All these services have to be routed.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900" smtClean="0"/>
              <a:t>Services engineers use sophisticated CAD software to plan the routes for services.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900" smtClean="0"/>
              <a:t>Once planned, the system can be tested on screen and any faults rectified before installation has started, thereby saving potential lost time and money.</a:t>
            </a:r>
          </a:p>
          <a:p>
            <a:endParaRPr lang="en-US" altLang="en-US" sz="1900" smtClean="0"/>
          </a:p>
        </p:txBody>
      </p:sp>
      <p:sp>
        <p:nvSpPr>
          <p:cNvPr id="2355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95942" name="Picture 6" descr="U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565400"/>
            <a:ext cx="3816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5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in mechanical engineering</a:t>
            </a:r>
            <a:endParaRPr lang="en-US" altLang="en-US" smtClean="0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002588" cy="4137025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Almost every product we purchase today has been engineered using CAD.</a:t>
            </a:r>
          </a:p>
          <a:p>
            <a:pPr eaLnBrk="1" hangingPunct="1"/>
            <a:r>
              <a:rPr lang="en-GB" altLang="en-US" sz="2000" smtClean="0"/>
              <a:t>Engineers use CAD software such as AutoCAD to model complex designs ranging in scale from a small plastic toy to an oil refinery.</a:t>
            </a:r>
          </a:p>
          <a:p>
            <a:pPr eaLnBrk="1" hangingPunct="1"/>
            <a:r>
              <a:rPr lang="en-GB" altLang="en-US" sz="2000" smtClean="0"/>
              <a:t>In both cases the CAD system gives the precision required to ensure that:</a:t>
            </a:r>
          </a:p>
          <a:p>
            <a:pPr eaLnBrk="1" hangingPunct="1"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all the component parts will fit together</a:t>
            </a:r>
          </a:p>
          <a:p>
            <a:pPr eaLnBrk="1" hangingPunct="1">
              <a:buFontTx/>
              <a:buNone/>
            </a:pPr>
            <a:r>
              <a:rPr lang="en-GB" altLang="en-US" sz="2000" smtClean="0"/>
              <a:t>	</a:t>
            </a:r>
            <a:r>
              <a:rPr lang="en-GB" altLang="en-US" sz="2000" smtClean="0">
                <a:cs typeface="Arial" panose="020B0604020202020204" pitchFamily="34" charset="0"/>
              </a:rPr>
              <a:t>– </a:t>
            </a:r>
            <a:r>
              <a:rPr lang="en-GB" altLang="en-US" sz="2000" smtClean="0"/>
              <a:t>tooling required for manufacture can be produced.</a:t>
            </a:r>
          </a:p>
          <a:p>
            <a:endParaRPr lang="en-US" altLang="en-US" sz="2000" smtClean="0"/>
          </a:p>
        </p:txBody>
      </p:sp>
      <p:sp>
        <p:nvSpPr>
          <p:cNvPr id="2458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CAD and virtual reality</a:t>
            </a:r>
            <a:endParaRPr lang="en-US" altLang="en-US" smtClean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Software now exists to enable designers and their clients to put on headsets and walk through virtual environments, or sit in virtual cars and simulate the driving experience.</a:t>
            </a:r>
          </a:p>
          <a:p>
            <a:pPr eaLnBrk="1" hangingPunct="1"/>
            <a:r>
              <a:rPr lang="en-GB" altLang="en-US" sz="2000" smtClean="0"/>
              <a:t>This highly advanced CAD application is extremely expensive.</a:t>
            </a:r>
          </a:p>
          <a:p>
            <a:pPr eaLnBrk="1" hangingPunct="1"/>
            <a:r>
              <a:rPr lang="en-GB" altLang="en-US" sz="2000" smtClean="0"/>
              <a:t>It requires enormous processing power if a real-time virtual experience is to be achieved.</a:t>
            </a:r>
            <a:endParaRPr lang="en-US" altLang="en-US" sz="2000" smtClean="0"/>
          </a:p>
        </p:txBody>
      </p:sp>
      <p:sp>
        <p:nvSpPr>
          <p:cNvPr id="2560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Advantages of using CAD</a:t>
            </a:r>
            <a:endParaRPr lang="en-US" altLang="en-US" smtClean="0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CAD allows designers to model and compare designs quickly and cheaply. </a:t>
            </a:r>
          </a:p>
          <a:p>
            <a:pPr eaLnBrk="1" hangingPunct="1"/>
            <a:r>
              <a:rPr lang="en-GB" altLang="en-US" sz="2000" smtClean="0"/>
              <a:t>CAD drawings can be sent to any part of the world electronically using email.</a:t>
            </a:r>
          </a:p>
          <a:p>
            <a:pPr eaLnBrk="1" hangingPunct="1"/>
            <a:r>
              <a:rPr lang="en-GB" altLang="en-US" sz="2000" smtClean="0"/>
              <a:t>CAD drawings can be edited quickly without having to redraw them.</a:t>
            </a:r>
          </a:p>
          <a:p>
            <a:pPr eaLnBrk="1" hangingPunct="1"/>
            <a:r>
              <a:rPr lang="en-GB" altLang="en-US" sz="2000" smtClean="0"/>
              <a:t>CAD systems enable designers to assemble components on screen and test whether the design will work.</a:t>
            </a:r>
            <a:endParaRPr lang="en-US" altLang="en-US" sz="2000" smtClean="0"/>
          </a:p>
        </p:txBody>
      </p:sp>
      <p:sp>
        <p:nvSpPr>
          <p:cNvPr id="2662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Tasks</a:t>
            </a:r>
            <a:endParaRPr lang="en-US" altLang="en-US" smtClean="0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000" b="1" smtClean="0"/>
              <a:t>Task 1:</a:t>
            </a:r>
            <a:r>
              <a:rPr lang="en-GB" altLang="en-US" sz="2000" smtClean="0"/>
              <a:t> What do designers use CAD for? Look at the list of designers and CAD applications on the worksheet. Draw up a table identifying which designer used which technique. </a:t>
            </a:r>
          </a:p>
          <a:p>
            <a:endParaRPr lang="en-GB" altLang="en-US" sz="2000" smtClean="0"/>
          </a:p>
          <a:p>
            <a:r>
              <a:rPr lang="en-GB" altLang="en-US" sz="2000" b="1" smtClean="0"/>
              <a:t>Task 2:</a:t>
            </a:r>
            <a:r>
              <a:rPr lang="en-GB" altLang="en-US" sz="2000" smtClean="0"/>
              <a:t> When you have done this, create a mind map that summarizes the ways in which CAD is used by different people as part of the design process.</a:t>
            </a:r>
          </a:p>
          <a:p>
            <a:endParaRPr lang="en-US" altLang="en-US" sz="2000" smtClean="0"/>
          </a:p>
        </p:txBody>
      </p:sp>
      <p:sp>
        <p:nvSpPr>
          <p:cNvPr id="27652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272389" name="AutoShape 5"/>
          <p:cNvSpPr>
            <a:spLocks noChangeArrowheads="1"/>
          </p:cNvSpPr>
          <p:nvPr/>
        </p:nvSpPr>
        <p:spPr bwMode="auto">
          <a:xfrm>
            <a:off x="539750" y="2420938"/>
            <a:ext cx="2808288" cy="1800225"/>
          </a:xfrm>
          <a:prstGeom prst="rightArrowCallout">
            <a:avLst>
              <a:gd name="adj1" fmla="val 25000"/>
              <a:gd name="adj2" fmla="val 25000"/>
              <a:gd name="adj3" fmla="val 25999"/>
              <a:gd name="adj4" fmla="val 66667"/>
            </a:avLst>
          </a:prstGeom>
          <a:solidFill>
            <a:srgbClr val="FF0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1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/>
              <a:t>INPUT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Keyboard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Light pen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Digitizing tablet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Scanner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272390" name="AutoShape 6"/>
          <p:cNvSpPr>
            <a:spLocks noChangeArrowheads="1"/>
          </p:cNvSpPr>
          <p:nvPr/>
        </p:nvSpPr>
        <p:spPr bwMode="auto">
          <a:xfrm>
            <a:off x="3563938" y="2420938"/>
            <a:ext cx="2808287" cy="1800225"/>
          </a:xfrm>
          <a:prstGeom prst="rightArrowCallout">
            <a:avLst>
              <a:gd name="adj1" fmla="val 25000"/>
              <a:gd name="adj2" fmla="val 25000"/>
              <a:gd name="adj3" fmla="val 25999"/>
              <a:gd name="adj4" fmla="val 66667"/>
            </a:avLst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/>
              <a:t>PROCESS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High-end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computer with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graphics card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1"/>
          </a:p>
        </p:txBody>
      </p:sp>
      <p:sp>
        <p:nvSpPr>
          <p:cNvPr id="272391" name="Rectangle 7"/>
          <p:cNvSpPr>
            <a:spLocks noChangeArrowheads="1"/>
          </p:cNvSpPr>
          <p:nvPr/>
        </p:nvSpPr>
        <p:spPr bwMode="auto">
          <a:xfrm>
            <a:off x="6516688" y="2420938"/>
            <a:ext cx="2016125" cy="1800225"/>
          </a:xfrm>
          <a:prstGeom prst="rect">
            <a:avLst/>
          </a:prstGeom>
          <a:solidFill>
            <a:srgbClr val="0066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1"/>
              <a:t>OUTPUT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Monitor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Printer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Plotter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Digital</a:t>
            </a:r>
          </a:p>
        </p:txBody>
      </p:sp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468313" y="981075"/>
            <a:ext cx="8229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600" b="1">
                <a:solidFill>
                  <a:srgbClr val="EC0A86"/>
                </a:solidFill>
              </a:rPr>
              <a:t>Introduction</a:t>
            </a:r>
            <a:endParaRPr lang="en-US" altLang="en-US" sz="3600" b="1">
              <a:solidFill>
                <a:srgbClr val="EC0A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2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2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2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9" grpId="0" animBg="1"/>
      <p:bldP spid="272390" grpId="0" animBg="1"/>
      <p:bldP spid="2723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Starter</a:t>
            </a:r>
            <a:endParaRPr lang="en-US" altLang="en-US" smtClean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546600" cy="4137025"/>
          </a:xfrm>
        </p:spPr>
        <p:txBody>
          <a:bodyPr/>
          <a:lstStyle/>
          <a:p>
            <a:r>
              <a:rPr lang="en-GB" altLang="en-US" sz="2000" smtClean="0"/>
              <a:t>What do the letters CAD stand for?</a:t>
            </a:r>
          </a:p>
          <a:p>
            <a:r>
              <a:rPr lang="en-GB" altLang="en-US" sz="2000" smtClean="0"/>
              <a:t>Who uses CAD?</a:t>
            </a:r>
          </a:p>
          <a:p>
            <a:r>
              <a:rPr lang="en-GB" altLang="en-US" sz="2000" smtClean="0"/>
              <a:t>What do they use it for?</a:t>
            </a:r>
            <a:endParaRPr lang="en-US" altLang="en-US" sz="2000" smtClean="0"/>
          </a:p>
          <a:p>
            <a:endParaRPr lang="en-US" altLang="en-US" sz="2000" smtClean="0"/>
          </a:p>
        </p:txBody>
      </p:sp>
      <p:sp>
        <p:nvSpPr>
          <p:cNvPr id="512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pic>
        <p:nvPicPr>
          <p:cNvPr id="282630" name="Picture 6" descr="(A)U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412875"/>
            <a:ext cx="39100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2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Computer-aided design</a:t>
            </a:r>
            <a:endParaRPr lang="en-US" altLang="en-US" smtClean="0"/>
          </a:p>
        </p:txBody>
      </p:sp>
      <p:sp>
        <p:nvSpPr>
          <p:cNvPr id="25088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989138"/>
            <a:ext cx="8075613" cy="4137025"/>
          </a:xfrm>
        </p:spPr>
        <p:txBody>
          <a:bodyPr/>
          <a:lstStyle/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CAD involves the inputting of lines, arcs, coordinates, dimensions and text for engineering purposes into a database.</a:t>
            </a:r>
          </a:p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The advantage of this is the ability to manipulate the data in many ways during and after completion of a design. </a:t>
            </a:r>
          </a:p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CAD software can be used to create two-dimensional (2D) drawings or three-dimensional (3D) models.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2D computer-aided design</a:t>
            </a:r>
            <a:endParaRPr lang="en-US" altLang="en-US" smtClean="0"/>
          </a:p>
        </p:txBody>
      </p:sp>
      <p:sp>
        <p:nvSpPr>
          <p:cNvPr id="27341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989138"/>
            <a:ext cx="7931150" cy="4137025"/>
          </a:xfrm>
        </p:spPr>
        <p:txBody>
          <a:bodyPr/>
          <a:lstStyle/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2D CAD is very like drawing on a traditional drawing board.</a:t>
            </a:r>
          </a:p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The drawings produced are essentially flat views, which can be dimensioned, or basic 3D drawings in isometric. </a:t>
            </a:r>
          </a:p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TechSoft 2D Design is an example of 2D CAD software used in many schools.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3D computer-aided design (1)</a:t>
            </a:r>
            <a:endParaRPr lang="en-US" altLang="en-US" smtClean="0"/>
          </a:p>
        </p:txBody>
      </p:sp>
      <p:sp>
        <p:nvSpPr>
          <p:cNvPr id="25190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989138"/>
            <a:ext cx="8075613" cy="4137025"/>
          </a:xfrm>
        </p:spPr>
        <p:txBody>
          <a:bodyPr/>
          <a:lstStyle/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3D CAD enables the creation of virtual models, with the ability to manipulate them as if they were actual solid objects.</a:t>
            </a:r>
          </a:p>
          <a:p>
            <a:pPr marL="355600" indent="-355600"/>
            <a:r>
              <a:rPr lang="en-GB" altLang="zh-CN" sz="2000" smtClean="0">
                <a:ea typeface="宋体" panose="02010600030101010101" pitchFamily="2" charset="-122"/>
              </a:rPr>
              <a:t>Each 3D model is an exact replica of the design in digital format, which can be scaled up or down and modified to any specific tolerance. </a:t>
            </a:r>
            <a:endParaRPr lang="en-GB" altLang="en-US" sz="2000" smtClean="0"/>
          </a:p>
          <a:p>
            <a:pPr marL="355600" indent="-355600" eaLnBrk="1" hangingPunct="1"/>
            <a:r>
              <a:rPr lang="en-GB" altLang="zh-CN" sz="2000" smtClean="0">
                <a:ea typeface="宋体" panose="02010600030101010101" pitchFamily="2" charset="-122"/>
              </a:rPr>
              <a:t>3D CAD software allows designers to view a design from any angle, with the ability to zoom in or out for close-ups and</a:t>
            </a:r>
            <a:br>
              <a:rPr lang="en-GB" altLang="zh-CN" sz="2000" smtClean="0">
                <a:ea typeface="宋体" panose="02010600030101010101" pitchFamily="2" charset="-122"/>
              </a:rPr>
            </a:br>
            <a:r>
              <a:rPr lang="en-GB" altLang="zh-CN" sz="2000" smtClean="0">
                <a:ea typeface="宋体" panose="02010600030101010101" pitchFamily="2" charset="-122"/>
              </a:rPr>
              <a:t>long-distance views. </a:t>
            </a:r>
          </a:p>
          <a:p>
            <a:pPr marL="355600" indent="-355600" eaLnBrk="1" hangingPunct="1"/>
            <a:endParaRPr lang="en-GB" altLang="zh-CN" sz="2000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 txBox="1">
            <a:spLocks noGrp="1"/>
          </p:cNvSpPr>
          <p:nvPr/>
        </p:nvSpPr>
        <p:spPr bwMode="auto">
          <a:xfrm>
            <a:off x="7669213" y="6553200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/>
              <a:t>© Wallingford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3D computer-aided design (2)</a:t>
            </a:r>
            <a:endParaRPr lang="en-US" altLang="en-US" smtClean="0"/>
          </a:p>
        </p:txBody>
      </p:sp>
      <p:sp>
        <p:nvSpPr>
          <p:cNvPr id="27443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989138"/>
            <a:ext cx="3827463" cy="4137025"/>
          </a:xfrm>
        </p:spPr>
        <p:txBody>
          <a:bodyPr/>
          <a:lstStyle/>
          <a:p>
            <a:pPr marL="355600" indent="-355600" eaLnBrk="1" hangingPunct="1"/>
            <a:r>
              <a:rPr lang="en-GB" altLang="zh-CN" sz="2000" smtClean="0">
                <a:ea typeface="宋体" panose="02010600030101010101" pitchFamily="2" charset="-122"/>
              </a:rPr>
              <a:t>3D CAD software keeps track of design dependencies, so that when the designer changes one value, all other values that depend on it are automatically updated.</a:t>
            </a:r>
          </a:p>
          <a:p>
            <a:pPr marL="355600" indent="-355600" eaLnBrk="1" hangingPunct="1"/>
            <a:r>
              <a:rPr lang="en-GB" altLang="zh-CN" sz="2000" smtClean="0">
                <a:ea typeface="宋体" panose="02010600030101010101" pitchFamily="2" charset="-122"/>
              </a:rPr>
              <a:t>Pro/DESKTOP, SolidWorks and ArtCAM are examples of 3D CAD software used in many schools.</a:t>
            </a: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4500563" y="5516563"/>
            <a:ext cx="4175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>
                <a:solidFill>
                  <a:srgbClr val="EC0A86"/>
                </a:solidFill>
              </a:rPr>
              <a:t>3D CAD model of a mobile phone case produced using Pro/DESKTOP</a:t>
            </a:r>
            <a:endParaRPr lang="en-US" altLang="en-US" sz="1800" b="1">
              <a:solidFill>
                <a:srgbClr val="EC0A86"/>
              </a:solidFill>
            </a:endParaRPr>
          </a:p>
        </p:txBody>
      </p:sp>
      <p:pic>
        <p:nvPicPr>
          <p:cNvPr id="274440" name="Picture 8" descr="PRODESKTOP PHONE SH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133600"/>
            <a:ext cx="42100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4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6" grpId="0" build="p"/>
      <p:bldP spid="2744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2D CAD in school (1)</a:t>
            </a:r>
            <a:endParaRPr lang="en-US" altLang="en-US" smtClean="0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4835525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The drawings on this slide and the next were produced using the TechSoft 2D Design CAD drawing package.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Drawing No. 1 is a third angle orthographic drawing, from which the student was able to manufacture the CD rack.</a:t>
            </a:r>
          </a:p>
          <a:p>
            <a:endParaRPr lang="en-US" altLang="en-US" sz="2000" smtClean="0"/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5940425" y="6021388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EC0A8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C0A8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0A86"/>
              </a:buClr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800" b="1">
                <a:solidFill>
                  <a:srgbClr val="EC0A86"/>
                </a:solidFill>
              </a:rPr>
              <a:t>Drawing No. 1</a:t>
            </a:r>
            <a:endParaRPr lang="en-US" altLang="en-US" sz="1800" b="1">
              <a:solidFill>
                <a:srgbClr val="EC0A86"/>
              </a:solidFill>
            </a:endParaRPr>
          </a:p>
        </p:txBody>
      </p:sp>
      <p:pic>
        <p:nvPicPr>
          <p:cNvPr id="303109" name="Picture 5" descr="2D CAD CD RAC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773238"/>
            <a:ext cx="2814638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3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3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7" grpId="0" build="p"/>
      <p:bldP spid="30310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13374</TotalTime>
  <Words>1587</Words>
  <Application>Microsoft Office PowerPoint</Application>
  <PresentationFormat>On-screen Show (4:3)</PresentationFormat>
  <Paragraphs>160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宋体</vt:lpstr>
      <vt:lpstr>Default Design</vt:lpstr>
      <vt:lpstr>Adobe Photoshop Image</vt:lpstr>
      <vt:lpstr>Computer-aided design  </vt:lpstr>
      <vt:lpstr>Introduction</vt:lpstr>
      <vt:lpstr>PowerPoint Presentation</vt:lpstr>
      <vt:lpstr>Starter</vt:lpstr>
      <vt:lpstr>Computer-aided design</vt:lpstr>
      <vt:lpstr>2D computer-aided design</vt:lpstr>
      <vt:lpstr>3D computer-aided design (1)</vt:lpstr>
      <vt:lpstr>3D computer-aided design (2)</vt:lpstr>
      <vt:lpstr>2D CAD in school (1)</vt:lpstr>
      <vt:lpstr>2D CAD in school (2)</vt:lpstr>
      <vt:lpstr>2D CAD in school (3)</vt:lpstr>
      <vt:lpstr>3D CAD in school (1)</vt:lpstr>
      <vt:lpstr>3D CAD in school (2)</vt:lpstr>
      <vt:lpstr>3D CAD in school (3)</vt:lpstr>
      <vt:lpstr>3D CAD in school (4)</vt:lpstr>
      <vt:lpstr>3D CAD in school (5)</vt:lpstr>
      <vt:lpstr>CAD in architecture</vt:lpstr>
      <vt:lpstr>CAD in interior design</vt:lpstr>
      <vt:lpstr>CAD in electronics</vt:lpstr>
      <vt:lpstr>CAD in structural engineering (1)</vt:lpstr>
      <vt:lpstr>CAD in structural engineering (2)</vt:lpstr>
      <vt:lpstr>CAD in services engineering</vt:lpstr>
      <vt:lpstr>CAD in mechanical engineering</vt:lpstr>
      <vt:lpstr>CAD and virtual reality</vt:lpstr>
      <vt:lpstr>Advantages of using CAD</vt:lpstr>
      <vt:lpstr>Tasks</vt:lpstr>
    </vt:vector>
  </TitlesOfParts>
  <Company>Nelson Thornes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Daniel BIGMORE</cp:lastModifiedBy>
  <cp:revision>111</cp:revision>
  <dcterms:created xsi:type="dcterms:W3CDTF">2008-10-01T09:56:58Z</dcterms:created>
  <dcterms:modified xsi:type="dcterms:W3CDTF">2018-05-22T14:42:46Z</dcterms:modified>
</cp:coreProperties>
</file>