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42"/>
  </p:notesMasterIdLst>
  <p:sldIdLst>
    <p:sldId id="736" r:id="rId7"/>
    <p:sldId id="737" r:id="rId8"/>
    <p:sldId id="876" r:id="rId9"/>
    <p:sldId id="512" r:id="rId10"/>
    <p:sldId id="513" r:id="rId11"/>
    <p:sldId id="739" r:id="rId12"/>
    <p:sldId id="868" r:id="rId13"/>
    <p:sldId id="869" r:id="rId14"/>
    <p:sldId id="872" r:id="rId15"/>
    <p:sldId id="870" r:id="rId16"/>
    <p:sldId id="873" r:id="rId17"/>
    <p:sldId id="874" r:id="rId18"/>
    <p:sldId id="877" r:id="rId19"/>
    <p:sldId id="871" r:id="rId20"/>
    <p:sldId id="514" r:id="rId21"/>
    <p:sldId id="515" r:id="rId22"/>
    <p:sldId id="516" r:id="rId23"/>
    <p:sldId id="517" r:id="rId24"/>
    <p:sldId id="518" r:id="rId25"/>
    <p:sldId id="519" r:id="rId26"/>
    <p:sldId id="520" r:id="rId27"/>
    <p:sldId id="578" r:id="rId28"/>
    <p:sldId id="875" r:id="rId29"/>
    <p:sldId id="257" r:id="rId30"/>
    <p:sldId id="258" r:id="rId31"/>
    <p:sldId id="771" r:id="rId32"/>
    <p:sldId id="772" r:id="rId33"/>
    <p:sldId id="773" r:id="rId34"/>
    <p:sldId id="774" r:id="rId35"/>
    <p:sldId id="866" r:id="rId36"/>
    <p:sldId id="816" r:id="rId37"/>
    <p:sldId id="859" r:id="rId38"/>
    <p:sldId id="861" r:id="rId39"/>
    <p:sldId id="568" r:id="rId40"/>
    <p:sldId id="867" r:id="rId4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9EF4CD-BFEC-4100-A293-3C8DD6B6ACE5}">
          <p14:sldIdLst>
            <p14:sldId id="736"/>
            <p14:sldId id="737"/>
            <p14:sldId id="876"/>
          </p14:sldIdLst>
        </p14:section>
        <p14:section name="Experimental Philosophy" id="{4B412F85-E65C-C148-80BE-D9BFF8F2F8F2}">
          <p14:sldIdLst>
            <p14:sldId id="512"/>
          </p14:sldIdLst>
        </p14:section>
        <p14:section name="Wilhelm Wundt" id="{E69518AC-0B35-0942-9337-E2CC5016C94A}">
          <p14:sldIdLst>
            <p14:sldId id="513"/>
            <p14:sldId id="739"/>
            <p14:sldId id="868"/>
            <p14:sldId id="869"/>
            <p14:sldId id="872"/>
            <p14:sldId id="870"/>
            <p14:sldId id="873"/>
            <p14:sldId id="874"/>
            <p14:sldId id="877"/>
            <p14:sldId id="871"/>
          </p14:sldIdLst>
        </p14:section>
        <p14:section name="1900 to present day" id="{E10C9F0D-CFDF-754A-B2A3-C7BF360705AC}">
          <p14:sldIdLst>
            <p14:sldId id="514"/>
            <p14:sldId id="515"/>
            <p14:sldId id="516"/>
            <p14:sldId id="517"/>
            <p14:sldId id="518"/>
            <p14:sldId id="519"/>
            <p14:sldId id="520"/>
            <p14:sldId id="578"/>
          </p14:sldIdLst>
        </p14:section>
        <p14:section name="Timeline Activity" id="{E95E5D66-FCF8-4D80-8221-9F2FE91025ED}">
          <p14:sldIdLst>
            <p14:sldId id="875"/>
            <p14:sldId id="257"/>
            <p14:sldId id="258"/>
          </p14:sldIdLst>
        </p14:section>
        <p14:section name="Is Psych a science" id="{3E3B0F0A-1383-1942-A15A-F7E782C3FC7C}">
          <p14:sldIdLst>
            <p14:sldId id="771"/>
            <p14:sldId id="772"/>
            <p14:sldId id="773"/>
            <p14:sldId id="774"/>
          </p14:sldIdLst>
        </p14:section>
        <p14:section name="Exam Questions" id="{AC96E459-82F6-0A4F-B654-40753CD426ED}">
          <p14:sldIdLst>
            <p14:sldId id="866"/>
            <p14:sldId id="816"/>
            <p14:sldId id="859"/>
            <p14:sldId id="861"/>
            <p14:sldId id="568"/>
            <p14:sldId id="867"/>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D8D"/>
    <a:srgbClr val="EDEA65"/>
    <a:srgbClr val="E8C45E"/>
    <a:srgbClr val="DBAB25"/>
    <a:srgbClr val="E5BB5F"/>
    <a:srgbClr val="F2D9A8"/>
    <a:srgbClr val="E8BE67"/>
    <a:srgbClr val="0062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D711BC-BD41-CE49-B2DA-437B2C31DF63}" v="246" dt="2025-06-08T12:37:47.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7" autoAdjust="0"/>
    <p:restoredTop sz="83836" autoAdjust="0"/>
  </p:normalViewPr>
  <p:slideViewPr>
    <p:cSldViewPr snapToGrid="0" showGuides="1">
      <p:cViewPr varScale="1">
        <p:scale>
          <a:sx n="97" d="100"/>
          <a:sy n="97" d="100"/>
        </p:scale>
        <p:origin x="1296" y="78"/>
      </p:cViewPr>
      <p:guideLst>
        <p:guide orient="horz" pos="2183"/>
        <p:guide pos="3840"/>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non LEIGH" userId="918c6f39-c291-430c-ba7b-2773449ea29a" providerId="ADAL" clId="{DE4A5EF9-3760-A048-8489-1DE0110BE714}"/>
    <pc:docChg chg="undo custSel addSld delSld modSld addSection modSection">
      <pc:chgData name="Vernon LEIGH" userId="918c6f39-c291-430c-ba7b-2773449ea29a" providerId="ADAL" clId="{DE4A5EF9-3760-A048-8489-1DE0110BE714}" dt="2025-06-03T10:30:19.003" v="2858" actId="18331"/>
      <pc:docMkLst>
        <pc:docMk/>
      </pc:docMkLst>
      <pc:sldChg chg="modSp mod">
        <pc:chgData name="Vernon LEIGH" userId="918c6f39-c291-430c-ba7b-2773449ea29a" providerId="ADAL" clId="{DE4A5EF9-3760-A048-8489-1DE0110BE714}" dt="2025-06-03T10:25:23.869" v="2747" actId="20577"/>
        <pc:sldMkLst>
          <pc:docMk/>
          <pc:sldMk cId="3119855693" sldId="257"/>
        </pc:sldMkLst>
        <pc:spChg chg="mod">
          <ac:chgData name="Vernon LEIGH" userId="918c6f39-c291-430c-ba7b-2773449ea29a" providerId="ADAL" clId="{DE4A5EF9-3760-A048-8489-1DE0110BE714}" dt="2025-06-03T10:25:23.869" v="2747" actId="20577"/>
          <ac:spMkLst>
            <pc:docMk/>
            <pc:sldMk cId="3119855693" sldId="257"/>
            <ac:spMk id="47" creationId="{D59A0FB3-3571-4B28-8A85-DD6215F0FFED}"/>
          </ac:spMkLst>
        </pc:spChg>
      </pc:sldChg>
      <pc:sldChg chg="modSp mod">
        <pc:chgData name="Vernon LEIGH" userId="918c6f39-c291-430c-ba7b-2773449ea29a" providerId="ADAL" clId="{DE4A5EF9-3760-A048-8489-1DE0110BE714}" dt="2025-06-03T10:26:37.276" v="2753" actId="20577"/>
        <pc:sldMkLst>
          <pc:docMk/>
          <pc:sldMk cId="4093596291" sldId="258"/>
        </pc:sldMkLst>
        <pc:spChg chg="mod">
          <ac:chgData name="Vernon LEIGH" userId="918c6f39-c291-430c-ba7b-2773449ea29a" providerId="ADAL" clId="{DE4A5EF9-3760-A048-8489-1DE0110BE714}" dt="2025-06-03T10:25:39.644" v="2749" actId="20577"/>
          <ac:spMkLst>
            <pc:docMk/>
            <pc:sldMk cId="4093596291" sldId="258"/>
            <ac:spMk id="10" creationId="{6E1C692D-644B-491A-8C13-332CDB93552F}"/>
          </ac:spMkLst>
        </pc:spChg>
        <pc:spChg chg="mod">
          <ac:chgData name="Vernon LEIGH" userId="918c6f39-c291-430c-ba7b-2773449ea29a" providerId="ADAL" clId="{DE4A5EF9-3760-A048-8489-1DE0110BE714}" dt="2025-06-03T10:26:37.276" v="2753" actId="20577"/>
          <ac:spMkLst>
            <pc:docMk/>
            <pc:sldMk cId="4093596291" sldId="258"/>
            <ac:spMk id="44" creationId="{030ABA22-9713-4B0F-B49F-0868FBE8C3DD}"/>
          </ac:spMkLst>
        </pc:spChg>
      </pc:sldChg>
      <pc:sldChg chg="modSp mod">
        <pc:chgData name="Vernon LEIGH" userId="918c6f39-c291-430c-ba7b-2773449ea29a" providerId="ADAL" clId="{DE4A5EF9-3760-A048-8489-1DE0110BE714}" dt="2025-06-03T10:22:52.919" v="2724" actId="208"/>
        <pc:sldMkLst>
          <pc:docMk/>
          <pc:sldMk cId="1473349895" sldId="514"/>
        </pc:sldMkLst>
        <pc:spChg chg="mod">
          <ac:chgData name="Vernon LEIGH" userId="918c6f39-c291-430c-ba7b-2773449ea29a" providerId="ADAL" clId="{DE4A5EF9-3760-A048-8489-1DE0110BE714}" dt="2025-06-03T10:22:52.919" v="2724" actId="208"/>
          <ac:spMkLst>
            <pc:docMk/>
            <pc:sldMk cId="1473349895" sldId="514"/>
            <ac:spMk id="13" creationId="{2B83310B-A4C7-4E9C-82EC-C43EAFB944F3}"/>
          </ac:spMkLst>
        </pc:spChg>
      </pc:sldChg>
      <pc:sldChg chg="modSp mod modNotesTx">
        <pc:chgData name="Vernon LEIGH" userId="918c6f39-c291-430c-ba7b-2773449ea29a" providerId="ADAL" clId="{DE4A5EF9-3760-A048-8489-1DE0110BE714}" dt="2025-06-03T10:23:01.732" v="2725" actId="208"/>
        <pc:sldMkLst>
          <pc:docMk/>
          <pc:sldMk cId="2156673515" sldId="515"/>
        </pc:sldMkLst>
        <pc:spChg chg="mod">
          <ac:chgData name="Vernon LEIGH" userId="918c6f39-c291-430c-ba7b-2773449ea29a" providerId="ADAL" clId="{DE4A5EF9-3760-A048-8489-1DE0110BE714}" dt="2025-06-03T10:23:01.732" v="2725" actId="208"/>
          <ac:spMkLst>
            <pc:docMk/>
            <pc:sldMk cId="2156673515" sldId="515"/>
            <ac:spMk id="11" creationId="{B08177DB-4B0D-4BC5-826A-E0AB13CBF706}"/>
          </ac:spMkLst>
        </pc:spChg>
      </pc:sldChg>
      <pc:sldChg chg="modSp mod">
        <pc:chgData name="Vernon LEIGH" userId="918c6f39-c291-430c-ba7b-2773449ea29a" providerId="ADAL" clId="{DE4A5EF9-3760-A048-8489-1DE0110BE714}" dt="2025-06-03T10:23:23.333" v="2727" actId="208"/>
        <pc:sldMkLst>
          <pc:docMk/>
          <pc:sldMk cId="718355243" sldId="516"/>
        </pc:sldMkLst>
        <pc:spChg chg="mod">
          <ac:chgData name="Vernon LEIGH" userId="918c6f39-c291-430c-ba7b-2773449ea29a" providerId="ADAL" clId="{DE4A5EF9-3760-A048-8489-1DE0110BE714}" dt="2025-06-03T10:20:09.827" v="2568" actId="20577"/>
          <ac:spMkLst>
            <pc:docMk/>
            <pc:sldMk cId="718355243" sldId="516"/>
            <ac:spMk id="10" creationId="{32DE7CAD-0327-4827-A0C5-DB79A5EC1B15}"/>
          </ac:spMkLst>
        </pc:spChg>
        <pc:spChg chg="mod">
          <ac:chgData name="Vernon LEIGH" userId="918c6f39-c291-430c-ba7b-2773449ea29a" providerId="ADAL" clId="{DE4A5EF9-3760-A048-8489-1DE0110BE714}" dt="2025-06-03T10:23:23.333" v="2727" actId="208"/>
          <ac:spMkLst>
            <pc:docMk/>
            <pc:sldMk cId="718355243" sldId="516"/>
            <ac:spMk id="11" creationId="{47C711A1-C29C-4787-B214-285E17CF8446}"/>
          </ac:spMkLst>
        </pc:spChg>
      </pc:sldChg>
      <pc:sldChg chg="modSp mod">
        <pc:chgData name="Vernon LEIGH" userId="918c6f39-c291-430c-ba7b-2773449ea29a" providerId="ADAL" clId="{DE4A5EF9-3760-A048-8489-1DE0110BE714}" dt="2025-06-03T10:23:35.342" v="2728" actId="208"/>
        <pc:sldMkLst>
          <pc:docMk/>
          <pc:sldMk cId="2623077180" sldId="517"/>
        </pc:sldMkLst>
        <pc:spChg chg="mod">
          <ac:chgData name="Vernon LEIGH" userId="918c6f39-c291-430c-ba7b-2773449ea29a" providerId="ADAL" clId="{DE4A5EF9-3760-A048-8489-1DE0110BE714}" dt="2025-06-03T10:23:35.342" v="2728" actId="208"/>
          <ac:spMkLst>
            <pc:docMk/>
            <pc:sldMk cId="2623077180" sldId="517"/>
            <ac:spMk id="14" creationId="{88956FFF-AF7C-42B9-B341-5059B490DABE}"/>
          </ac:spMkLst>
        </pc:spChg>
      </pc:sldChg>
      <pc:sldChg chg="modSp mod">
        <pc:chgData name="Vernon LEIGH" userId="918c6f39-c291-430c-ba7b-2773449ea29a" providerId="ADAL" clId="{DE4A5EF9-3760-A048-8489-1DE0110BE714}" dt="2025-06-03T10:23:48.610" v="2730" actId="208"/>
        <pc:sldMkLst>
          <pc:docMk/>
          <pc:sldMk cId="3836729072" sldId="518"/>
        </pc:sldMkLst>
        <pc:spChg chg="mod">
          <ac:chgData name="Vernon LEIGH" userId="918c6f39-c291-430c-ba7b-2773449ea29a" providerId="ADAL" clId="{DE4A5EF9-3760-A048-8489-1DE0110BE714}" dt="2025-06-03T10:23:48.610" v="2730" actId="208"/>
          <ac:spMkLst>
            <pc:docMk/>
            <pc:sldMk cId="3836729072" sldId="518"/>
            <ac:spMk id="14" creationId="{AB9EC79E-0424-4C94-B4FA-AC39F57EAF9F}"/>
          </ac:spMkLst>
        </pc:spChg>
      </pc:sldChg>
      <pc:sldChg chg="modSp mod">
        <pc:chgData name="Vernon LEIGH" userId="918c6f39-c291-430c-ba7b-2773449ea29a" providerId="ADAL" clId="{DE4A5EF9-3760-A048-8489-1DE0110BE714}" dt="2025-06-03T10:23:58.637" v="2732" actId="114"/>
        <pc:sldMkLst>
          <pc:docMk/>
          <pc:sldMk cId="4172324954" sldId="519"/>
        </pc:sldMkLst>
        <pc:spChg chg="mod">
          <ac:chgData name="Vernon LEIGH" userId="918c6f39-c291-430c-ba7b-2773449ea29a" providerId="ADAL" clId="{DE4A5EF9-3760-A048-8489-1DE0110BE714}" dt="2025-06-03T10:23:58.637" v="2732" actId="114"/>
          <ac:spMkLst>
            <pc:docMk/>
            <pc:sldMk cId="4172324954" sldId="519"/>
            <ac:spMk id="13" creationId="{FA039005-B2D1-47A3-83F3-265F4188218A}"/>
          </ac:spMkLst>
        </pc:spChg>
      </pc:sldChg>
      <pc:sldChg chg="modSp mod">
        <pc:chgData name="Vernon LEIGH" userId="918c6f39-c291-430c-ba7b-2773449ea29a" providerId="ADAL" clId="{DE4A5EF9-3760-A048-8489-1DE0110BE714}" dt="2025-06-03T10:26:30.246" v="2751" actId="20577"/>
        <pc:sldMkLst>
          <pc:docMk/>
          <pc:sldMk cId="237119248" sldId="520"/>
        </pc:sldMkLst>
        <pc:spChg chg="mod">
          <ac:chgData name="Vernon LEIGH" userId="918c6f39-c291-430c-ba7b-2773449ea29a" providerId="ADAL" clId="{DE4A5EF9-3760-A048-8489-1DE0110BE714}" dt="2025-06-03T10:26:30.246" v="2751" actId="20577"/>
          <ac:spMkLst>
            <pc:docMk/>
            <pc:sldMk cId="237119248" sldId="520"/>
            <ac:spMk id="6" creationId="{02604822-7591-480D-900A-A95F2DD017FE}"/>
          </ac:spMkLst>
        </pc:spChg>
        <pc:spChg chg="mod">
          <ac:chgData name="Vernon LEIGH" userId="918c6f39-c291-430c-ba7b-2773449ea29a" providerId="ADAL" clId="{DE4A5EF9-3760-A048-8489-1DE0110BE714}" dt="2025-06-03T10:24:13.862" v="2734" actId="114"/>
          <ac:spMkLst>
            <pc:docMk/>
            <pc:sldMk cId="237119248" sldId="520"/>
            <ac:spMk id="11" creationId="{B4E3ED55-4D07-4890-81C0-40A83A186168}"/>
          </ac:spMkLst>
        </pc:spChg>
      </pc:sldChg>
      <pc:sldChg chg="modSp mod">
        <pc:chgData name="Vernon LEIGH" userId="918c6f39-c291-430c-ba7b-2773449ea29a" providerId="ADAL" clId="{DE4A5EF9-3760-A048-8489-1DE0110BE714}" dt="2025-06-03T10:30:19.003" v="2858" actId="18331"/>
        <pc:sldMkLst>
          <pc:docMk/>
          <pc:sldMk cId="2189050967" sldId="736"/>
        </pc:sldMkLst>
        <pc:picChg chg="mod">
          <ac:chgData name="Vernon LEIGH" userId="918c6f39-c291-430c-ba7b-2773449ea29a" providerId="ADAL" clId="{DE4A5EF9-3760-A048-8489-1DE0110BE714}" dt="2025-06-03T10:30:19.003" v="2858" actId="18331"/>
          <ac:picMkLst>
            <pc:docMk/>
            <pc:sldMk cId="2189050967" sldId="736"/>
            <ac:picMk id="2" creationId="{CAD6FC54-7864-C76B-D9EE-FE0566169BD3}"/>
          </ac:picMkLst>
        </pc:picChg>
      </pc:sldChg>
      <pc:sldChg chg="delSp modSp mod modAnim">
        <pc:chgData name="Vernon LEIGH" userId="918c6f39-c291-430c-ba7b-2773449ea29a" providerId="ADAL" clId="{DE4A5EF9-3760-A048-8489-1DE0110BE714}" dt="2025-06-03T08:53:07.453" v="54" actId="14100"/>
        <pc:sldMkLst>
          <pc:docMk/>
          <pc:sldMk cId="1577470104" sldId="869"/>
        </pc:sldMkLst>
        <pc:spChg chg="mod">
          <ac:chgData name="Vernon LEIGH" userId="918c6f39-c291-430c-ba7b-2773449ea29a" providerId="ADAL" clId="{DE4A5EF9-3760-A048-8489-1DE0110BE714}" dt="2025-06-03T08:53:07.453" v="54" actId="14100"/>
          <ac:spMkLst>
            <pc:docMk/>
            <pc:sldMk cId="1577470104" sldId="869"/>
            <ac:spMk id="2" creationId="{2CB25A4D-677A-5358-12C3-49E9C6F74C90}"/>
          </ac:spMkLst>
        </pc:spChg>
      </pc:sldChg>
      <pc:sldChg chg="modSp mod modAnim modNotesTx">
        <pc:chgData name="Vernon LEIGH" userId="918c6f39-c291-430c-ba7b-2773449ea29a" providerId="ADAL" clId="{DE4A5EF9-3760-A048-8489-1DE0110BE714}" dt="2025-06-03T09:15:30.498" v="1260" actId="6549"/>
        <pc:sldMkLst>
          <pc:docMk/>
          <pc:sldMk cId="1363326335" sldId="871"/>
        </pc:sldMkLst>
        <pc:spChg chg="mod">
          <ac:chgData name="Vernon LEIGH" userId="918c6f39-c291-430c-ba7b-2773449ea29a" providerId="ADAL" clId="{DE4A5EF9-3760-A048-8489-1DE0110BE714}" dt="2025-06-03T08:57:35.908" v="421" actId="20577"/>
          <ac:spMkLst>
            <pc:docMk/>
            <pc:sldMk cId="1363326335" sldId="871"/>
            <ac:spMk id="2" creationId="{2CB25A4D-677A-5358-12C3-49E9C6F74C90}"/>
          </ac:spMkLst>
        </pc:spChg>
        <pc:spChg chg="mod">
          <ac:chgData name="Vernon LEIGH" userId="918c6f39-c291-430c-ba7b-2773449ea29a" providerId="ADAL" clId="{DE4A5EF9-3760-A048-8489-1DE0110BE714}" dt="2025-06-03T08:57:43.942" v="422" actId="20577"/>
          <ac:spMkLst>
            <pc:docMk/>
            <pc:sldMk cId="1363326335" sldId="871"/>
            <ac:spMk id="7" creationId="{2CB25A4D-677A-5358-12C3-49E9C6F74C90}"/>
          </ac:spMkLst>
        </pc:spChg>
      </pc:sldChg>
      <pc:sldChg chg="addSp delSp modSp new mod setBg modClrScheme chgLayout">
        <pc:chgData name="Vernon LEIGH" userId="918c6f39-c291-430c-ba7b-2773449ea29a" providerId="ADAL" clId="{DE4A5EF9-3760-A048-8489-1DE0110BE714}" dt="2025-06-03T08:52:47.917" v="4" actId="26606"/>
        <pc:sldMkLst>
          <pc:docMk/>
          <pc:sldMk cId="1284907608" sldId="872"/>
        </pc:sldMkLst>
        <pc:spChg chg="add">
          <ac:chgData name="Vernon LEIGH" userId="918c6f39-c291-430c-ba7b-2773449ea29a" providerId="ADAL" clId="{DE4A5EF9-3760-A048-8489-1DE0110BE714}" dt="2025-06-03T08:52:47.917" v="4" actId="26606"/>
          <ac:spMkLst>
            <pc:docMk/>
            <pc:sldMk cId="1284907608" sldId="872"/>
            <ac:spMk id="9" creationId="{42A4FC2C-047E-45A5-965D-8E1E3BF09BC6}"/>
          </ac:spMkLst>
        </pc:spChg>
        <pc:picChg chg="add mod">
          <ac:chgData name="Vernon LEIGH" userId="918c6f39-c291-430c-ba7b-2773449ea29a" providerId="ADAL" clId="{DE4A5EF9-3760-A048-8489-1DE0110BE714}" dt="2025-06-03T08:52:47.917" v="4" actId="26606"/>
          <ac:picMkLst>
            <pc:docMk/>
            <pc:sldMk cId="1284907608" sldId="872"/>
            <ac:picMk id="4" creationId="{903E65AD-BD70-C74A-3790-30126AE7292E}"/>
          </ac:picMkLst>
        </pc:picChg>
      </pc:sldChg>
      <pc:sldChg chg="addSp delSp modSp add mod modAnim modNotesTx">
        <pc:chgData name="Vernon LEIGH" userId="918c6f39-c291-430c-ba7b-2773449ea29a" providerId="ADAL" clId="{DE4A5EF9-3760-A048-8489-1DE0110BE714}" dt="2025-06-03T09:15:26.129" v="1259" actId="6549"/>
        <pc:sldMkLst>
          <pc:docMk/>
          <pc:sldMk cId="1991999011" sldId="873"/>
        </pc:sldMkLst>
        <pc:spChg chg="mod">
          <ac:chgData name="Vernon LEIGH" userId="918c6f39-c291-430c-ba7b-2773449ea29a" providerId="ADAL" clId="{DE4A5EF9-3760-A048-8489-1DE0110BE714}" dt="2025-06-03T09:12:20.335" v="1192" actId="20577"/>
          <ac:spMkLst>
            <pc:docMk/>
            <pc:sldMk cId="1991999011" sldId="873"/>
            <ac:spMk id="2" creationId="{DD357BFA-7C42-D381-72BA-7AB4E8A5F5FF}"/>
          </ac:spMkLst>
        </pc:spChg>
        <pc:spChg chg="mod">
          <ac:chgData name="Vernon LEIGH" userId="918c6f39-c291-430c-ba7b-2773449ea29a" providerId="ADAL" clId="{DE4A5EF9-3760-A048-8489-1DE0110BE714}" dt="2025-06-03T09:03:37.028" v="641" actId="1076"/>
          <ac:spMkLst>
            <pc:docMk/>
            <pc:sldMk cId="1991999011" sldId="873"/>
            <ac:spMk id="4" creationId="{C77D051D-CA9F-41E9-5F62-97A4CE96E0C9}"/>
          </ac:spMkLst>
        </pc:spChg>
        <pc:spChg chg="mod">
          <ac:chgData name="Vernon LEIGH" userId="918c6f39-c291-430c-ba7b-2773449ea29a" providerId="ADAL" clId="{DE4A5EF9-3760-A048-8489-1DE0110BE714}" dt="2025-06-03T09:09:39.312" v="1081" actId="20577"/>
          <ac:spMkLst>
            <pc:docMk/>
            <pc:sldMk cId="1991999011" sldId="873"/>
            <ac:spMk id="5" creationId="{AD042AF2-6CA2-022A-E0A7-3ED88DC748A2}"/>
          </ac:spMkLst>
        </pc:spChg>
        <pc:picChg chg="add mod">
          <ac:chgData name="Vernon LEIGH" userId="918c6f39-c291-430c-ba7b-2773449ea29a" providerId="ADAL" clId="{DE4A5EF9-3760-A048-8489-1DE0110BE714}" dt="2025-06-03T09:11:42.826" v="1102" actId="1076"/>
          <ac:picMkLst>
            <pc:docMk/>
            <pc:sldMk cId="1991999011" sldId="873"/>
            <ac:picMk id="10" creationId="{5A61825F-BF79-BA60-5225-2EF070C679B1}"/>
          </ac:picMkLst>
        </pc:picChg>
        <pc:picChg chg="add mod">
          <ac:chgData name="Vernon LEIGH" userId="918c6f39-c291-430c-ba7b-2773449ea29a" providerId="ADAL" clId="{DE4A5EF9-3760-A048-8489-1DE0110BE714}" dt="2025-06-03T09:13:26.448" v="1193" actId="14826"/>
          <ac:picMkLst>
            <pc:docMk/>
            <pc:sldMk cId="1991999011" sldId="873"/>
            <ac:picMk id="18" creationId="{E48ED8F0-7756-6C58-D460-1789BADBB74E}"/>
          </ac:picMkLst>
        </pc:picChg>
      </pc:sldChg>
      <pc:sldChg chg="addSp delSp modSp add mod delAnim modNotesTx">
        <pc:chgData name="Vernon LEIGH" userId="918c6f39-c291-430c-ba7b-2773449ea29a" providerId="ADAL" clId="{DE4A5EF9-3760-A048-8489-1DE0110BE714}" dt="2025-06-03T09:15:23.252" v="1258" actId="6549"/>
        <pc:sldMkLst>
          <pc:docMk/>
          <pc:sldMk cId="3498973059" sldId="874"/>
        </pc:sldMkLst>
        <pc:spChg chg="mod">
          <ac:chgData name="Vernon LEIGH" userId="918c6f39-c291-430c-ba7b-2773449ea29a" providerId="ADAL" clId="{DE4A5EF9-3760-A048-8489-1DE0110BE714}" dt="2025-06-03T09:14:07.975" v="1241" actId="20577"/>
          <ac:spMkLst>
            <pc:docMk/>
            <pc:sldMk cId="3498973059" sldId="874"/>
            <ac:spMk id="5" creationId="{F3C928A0-002A-F252-E9D3-1C42849AEA5E}"/>
          </ac:spMkLst>
        </pc:spChg>
        <pc:spChg chg="mod">
          <ac:chgData name="Vernon LEIGH" userId="918c6f39-c291-430c-ba7b-2773449ea29a" providerId="ADAL" clId="{DE4A5EF9-3760-A048-8489-1DE0110BE714}" dt="2025-06-03T09:14:59.101" v="1253" actId="113"/>
          <ac:spMkLst>
            <pc:docMk/>
            <pc:sldMk cId="3498973059" sldId="874"/>
            <ac:spMk id="7" creationId="{95D995EB-EC63-8168-B10C-B72A167542E2}"/>
          </ac:spMkLst>
        </pc:spChg>
      </pc:sldChg>
      <pc:sldChg chg="addSp delSp modSp add del mod modClrScheme delAnim chgLayout">
        <pc:chgData name="Vernon LEIGH" userId="918c6f39-c291-430c-ba7b-2773449ea29a" providerId="ADAL" clId="{DE4A5EF9-3760-A048-8489-1DE0110BE714}" dt="2025-06-03T10:27:39.844" v="2762" actId="2696"/>
        <pc:sldMkLst>
          <pc:docMk/>
          <pc:sldMk cId="1178738700" sldId="875"/>
        </pc:sldMkLst>
      </pc:sldChg>
      <pc:sldChg chg="modSp add mod">
        <pc:chgData name="Vernon LEIGH" userId="918c6f39-c291-430c-ba7b-2773449ea29a" providerId="ADAL" clId="{DE4A5EF9-3760-A048-8489-1DE0110BE714}" dt="2025-06-03T10:28:34.460" v="2856" actId="5793"/>
        <pc:sldMkLst>
          <pc:docMk/>
          <pc:sldMk cId="2315649090" sldId="875"/>
        </pc:sldMkLst>
        <pc:spChg chg="mod">
          <ac:chgData name="Vernon LEIGH" userId="918c6f39-c291-430c-ba7b-2773449ea29a" providerId="ADAL" clId="{DE4A5EF9-3760-A048-8489-1DE0110BE714}" dt="2025-06-03T10:28:34.460" v="2856" actId="5793"/>
          <ac:spMkLst>
            <pc:docMk/>
            <pc:sldMk cId="2315649090" sldId="875"/>
            <ac:spMk id="3" creationId="{EBE13335-23C8-5927-C9B0-E891264B67B3}"/>
          </ac:spMkLst>
        </pc:spChg>
        <pc:spChg chg="mod">
          <ac:chgData name="Vernon LEIGH" userId="918c6f39-c291-430c-ba7b-2773449ea29a" providerId="ADAL" clId="{DE4A5EF9-3760-A048-8489-1DE0110BE714}" dt="2025-06-03T10:28:32.944" v="2853" actId="27636"/>
          <ac:spMkLst>
            <pc:docMk/>
            <pc:sldMk cId="2315649090" sldId="875"/>
            <ac:spMk id="8" creationId="{D74E045A-0BB5-D158-7468-76A9217CB17B}"/>
          </ac:spMkLst>
        </pc:spChg>
      </pc:sldChg>
    </pc:docChg>
  </pc:docChgLst>
  <pc:docChgLst>
    <pc:chgData name="Vernon LEIGH" userId="918c6f39-c291-430c-ba7b-2773449ea29a" providerId="ADAL" clId="{E8D711BC-BD41-CE49-B2DA-437B2C31DF63}"/>
    <pc:docChg chg="undo custSel addSld modSld sldOrd modSection">
      <pc:chgData name="Vernon LEIGH" userId="918c6f39-c291-430c-ba7b-2773449ea29a" providerId="ADAL" clId="{E8D711BC-BD41-CE49-B2DA-437B2C31DF63}" dt="2025-06-08T12:37:47.072" v="898" actId="113"/>
      <pc:docMkLst>
        <pc:docMk/>
      </pc:docMkLst>
      <pc:sldChg chg="modSp mod ord">
        <pc:chgData name="Vernon LEIGH" userId="918c6f39-c291-430c-ba7b-2773449ea29a" providerId="ADAL" clId="{E8D711BC-BD41-CE49-B2DA-437B2C31DF63}" dt="2025-06-08T08:55:08.694" v="835"/>
        <pc:sldMkLst>
          <pc:docMk/>
          <pc:sldMk cId="3119855693" sldId="257"/>
        </pc:sldMkLst>
        <pc:spChg chg="mod">
          <ac:chgData name="Vernon LEIGH" userId="918c6f39-c291-430c-ba7b-2773449ea29a" providerId="ADAL" clId="{E8D711BC-BD41-CE49-B2DA-437B2C31DF63}" dt="2025-06-08T08:54:05.724" v="831" actId="20577"/>
          <ac:spMkLst>
            <pc:docMk/>
            <pc:sldMk cId="3119855693" sldId="257"/>
            <ac:spMk id="47" creationId="{D59A0FB3-3571-4B28-8A85-DD6215F0FFED}"/>
          </ac:spMkLst>
        </pc:spChg>
      </pc:sldChg>
      <pc:sldChg chg="ord">
        <pc:chgData name="Vernon LEIGH" userId="918c6f39-c291-430c-ba7b-2773449ea29a" providerId="ADAL" clId="{E8D711BC-BD41-CE49-B2DA-437B2C31DF63}" dt="2025-06-08T08:55:08.694" v="835"/>
        <pc:sldMkLst>
          <pc:docMk/>
          <pc:sldMk cId="4093596291" sldId="258"/>
        </pc:sldMkLst>
      </pc:sldChg>
      <pc:sldChg chg="modSp mod modNotesTx">
        <pc:chgData name="Vernon LEIGH" userId="918c6f39-c291-430c-ba7b-2773449ea29a" providerId="ADAL" clId="{E8D711BC-BD41-CE49-B2DA-437B2C31DF63}" dt="2025-06-08T08:40:54.403" v="456" actId="6549"/>
        <pc:sldMkLst>
          <pc:docMk/>
          <pc:sldMk cId="326586708" sldId="512"/>
        </pc:sldMkLst>
        <pc:spChg chg="mod">
          <ac:chgData name="Vernon LEIGH" userId="918c6f39-c291-430c-ba7b-2773449ea29a" providerId="ADAL" clId="{E8D711BC-BD41-CE49-B2DA-437B2C31DF63}" dt="2025-06-08T08:40:54.403" v="456" actId="6549"/>
          <ac:spMkLst>
            <pc:docMk/>
            <pc:sldMk cId="326586708" sldId="512"/>
            <ac:spMk id="3" creationId="{51216EF9-37CA-4D8F-B326-BBCC2A83BCA0}"/>
          </ac:spMkLst>
        </pc:spChg>
        <pc:spChg chg="mod">
          <ac:chgData name="Vernon LEIGH" userId="918c6f39-c291-430c-ba7b-2773449ea29a" providerId="ADAL" clId="{E8D711BC-BD41-CE49-B2DA-437B2C31DF63}" dt="2025-06-08T08:39:49.234" v="421" actId="1076"/>
          <ac:spMkLst>
            <pc:docMk/>
            <pc:sldMk cId="326586708" sldId="512"/>
            <ac:spMk id="9" creationId="{7B0109D0-D6FE-45BC-9D96-D8BA500B247B}"/>
          </ac:spMkLst>
        </pc:spChg>
        <pc:spChg chg="mod">
          <ac:chgData name="Vernon LEIGH" userId="918c6f39-c291-430c-ba7b-2773449ea29a" providerId="ADAL" clId="{E8D711BC-BD41-CE49-B2DA-437B2C31DF63}" dt="2025-06-08T08:40:46.141" v="450" actId="20577"/>
          <ac:spMkLst>
            <pc:docMk/>
            <pc:sldMk cId="326586708" sldId="512"/>
            <ac:spMk id="13" creationId="{8013F3C1-69F4-482A-8B56-B44CF3BCB98E}"/>
          </ac:spMkLst>
        </pc:spChg>
        <pc:spChg chg="mod">
          <ac:chgData name="Vernon LEIGH" userId="918c6f39-c291-430c-ba7b-2773449ea29a" providerId="ADAL" clId="{E8D711BC-BD41-CE49-B2DA-437B2C31DF63}" dt="2025-06-08T08:40:28.991" v="445" actId="20577"/>
          <ac:spMkLst>
            <pc:docMk/>
            <pc:sldMk cId="326586708" sldId="512"/>
            <ac:spMk id="14" creationId="{0B61BA7F-0F44-4F5E-8B78-8CDD985B0ED4}"/>
          </ac:spMkLst>
        </pc:spChg>
      </pc:sldChg>
      <pc:sldChg chg="modSp modAnim modNotesTx">
        <pc:chgData name="Vernon LEIGH" userId="918c6f39-c291-430c-ba7b-2773449ea29a" providerId="ADAL" clId="{E8D711BC-BD41-CE49-B2DA-437B2C31DF63}" dt="2025-06-08T12:30:32.648" v="840" actId="113"/>
        <pc:sldMkLst>
          <pc:docMk/>
          <pc:sldMk cId="87173995" sldId="513"/>
        </pc:sldMkLst>
        <pc:spChg chg="mod">
          <ac:chgData name="Vernon LEIGH" userId="918c6f39-c291-430c-ba7b-2773449ea29a" providerId="ADAL" clId="{E8D711BC-BD41-CE49-B2DA-437B2C31DF63}" dt="2025-06-08T12:30:32.648" v="840" actId="113"/>
          <ac:spMkLst>
            <pc:docMk/>
            <pc:sldMk cId="87173995" sldId="513"/>
            <ac:spMk id="6" creationId="{A9365878-CA56-4C4F-BB06-EFB241875858}"/>
          </ac:spMkLst>
        </pc:spChg>
        <pc:spChg chg="mod">
          <ac:chgData name="Vernon LEIGH" userId="918c6f39-c291-430c-ba7b-2773449ea29a" providerId="ADAL" clId="{E8D711BC-BD41-CE49-B2DA-437B2C31DF63}" dt="2025-06-08T12:29:34.165" v="839"/>
          <ac:spMkLst>
            <pc:docMk/>
            <pc:sldMk cId="87173995" sldId="513"/>
            <ac:spMk id="13" creationId="{FEB19EF2-30CC-4A45-B17E-A2FD4E10387C}"/>
          </ac:spMkLst>
        </pc:spChg>
      </pc:sldChg>
      <pc:sldChg chg="modSp">
        <pc:chgData name="Vernon LEIGH" userId="918c6f39-c291-430c-ba7b-2773449ea29a" providerId="ADAL" clId="{E8D711BC-BD41-CE49-B2DA-437B2C31DF63}" dt="2025-06-08T08:55:53.995" v="837" actId="20577"/>
        <pc:sldMkLst>
          <pc:docMk/>
          <pc:sldMk cId="2623077180" sldId="517"/>
        </pc:sldMkLst>
        <pc:spChg chg="mod">
          <ac:chgData name="Vernon LEIGH" userId="918c6f39-c291-430c-ba7b-2773449ea29a" providerId="ADAL" clId="{E8D711BC-BD41-CE49-B2DA-437B2C31DF63}" dt="2025-06-08T08:55:53.995" v="837" actId="20577"/>
          <ac:spMkLst>
            <pc:docMk/>
            <pc:sldMk cId="2623077180" sldId="517"/>
            <ac:spMk id="14" creationId="{88956FFF-AF7C-42B9-B341-5059B490DABE}"/>
          </ac:spMkLst>
        </pc:spChg>
      </pc:sldChg>
      <pc:sldChg chg="modSp mod">
        <pc:chgData name="Vernon LEIGH" userId="918c6f39-c291-430c-ba7b-2773449ea29a" providerId="ADAL" clId="{E8D711BC-BD41-CE49-B2DA-437B2C31DF63}" dt="2025-06-08T08:26:54.378" v="5" actId="14100"/>
        <pc:sldMkLst>
          <pc:docMk/>
          <pc:sldMk cId="2189050967" sldId="736"/>
        </pc:sldMkLst>
        <pc:spChg chg="mod">
          <ac:chgData name="Vernon LEIGH" userId="918c6f39-c291-430c-ba7b-2773449ea29a" providerId="ADAL" clId="{E8D711BC-BD41-CE49-B2DA-437B2C31DF63}" dt="2025-06-08T08:26:50.942" v="3" actId="1076"/>
          <ac:spMkLst>
            <pc:docMk/>
            <pc:sldMk cId="2189050967" sldId="736"/>
            <ac:spMk id="6" creationId="{5AF02EB3-771D-3942-396A-C0C34FC8DDC6}"/>
          </ac:spMkLst>
        </pc:spChg>
        <pc:spChg chg="mod">
          <ac:chgData name="Vernon LEIGH" userId="918c6f39-c291-430c-ba7b-2773449ea29a" providerId="ADAL" clId="{E8D711BC-BD41-CE49-B2DA-437B2C31DF63}" dt="2025-06-08T08:26:54.378" v="5" actId="14100"/>
          <ac:spMkLst>
            <pc:docMk/>
            <pc:sldMk cId="2189050967" sldId="736"/>
            <ac:spMk id="8" creationId="{96C6F889-9A17-0D0E-40CB-2AE90E96DEB5}"/>
          </ac:spMkLst>
        </pc:spChg>
        <pc:spChg chg="mod">
          <ac:chgData name="Vernon LEIGH" userId="918c6f39-c291-430c-ba7b-2773449ea29a" providerId="ADAL" clId="{E8D711BC-BD41-CE49-B2DA-437B2C31DF63}" dt="2025-06-08T08:26:46.700" v="1" actId="1076"/>
          <ac:spMkLst>
            <pc:docMk/>
            <pc:sldMk cId="2189050967" sldId="736"/>
            <ac:spMk id="15" creationId="{FC1332D6-E042-3140-CBAE-97C84D524857}"/>
          </ac:spMkLst>
        </pc:spChg>
        <pc:spChg chg="mod">
          <ac:chgData name="Vernon LEIGH" userId="918c6f39-c291-430c-ba7b-2773449ea29a" providerId="ADAL" clId="{E8D711BC-BD41-CE49-B2DA-437B2C31DF63}" dt="2025-06-08T08:26:49.068" v="2" actId="1076"/>
          <ac:spMkLst>
            <pc:docMk/>
            <pc:sldMk cId="2189050967" sldId="736"/>
            <ac:spMk id="18" creationId="{B41F1789-058E-CF55-3E04-ECFCB677E248}"/>
          </ac:spMkLst>
        </pc:spChg>
      </pc:sldChg>
      <pc:sldChg chg="modSp mod modAnim modNotesTx">
        <pc:chgData name="Vernon LEIGH" userId="918c6f39-c291-430c-ba7b-2773449ea29a" providerId="ADAL" clId="{E8D711BC-BD41-CE49-B2DA-437B2C31DF63}" dt="2025-06-08T12:34:52.283" v="889" actId="1076"/>
        <pc:sldMkLst>
          <pc:docMk/>
          <pc:sldMk cId="1010583318" sldId="739"/>
        </pc:sldMkLst>
        <pc:spChg chg="mod">
          <ac:chgData name="Vernon LEIGH" userId="918c6f39-c291-430c-ba7b-2773449ea29a" providerId="ADAL" clId="{E8D711BC-BD41-CE49-B2DA-437B2C31DF63}" dt="2025-06-08T12:34:47.292" v="886" actId="1076"/>
          <ac:spMkLst>
            <pc:docMk/>
            <pc:sldMk cId="1010583318" sldId="739"/>
            <ac:spMk id="2" creationId="{2CB25A4D-677A-5358-12C3-49E9C6F74C90}"/>
          </ac:spMkLst>
        </pc:spChg>
        <pc:spChg chg="mod">
          <ac:chgData name="Vernon LEIGH" userId="918c6f39-c291-430c-ba7b-2773449ea29a" providerId="ADAL" clId="{E8D711BC-BD41-CE49-B2DA-437B2C31DF63}" dt="2025-06-08T12:34:42.811" v="885" actId="20577"/>
          <ac:spMkLst>
            <pc:docMk/>
            <pc:sldMk cId="1010583318" sldId="739"/>
            <ac:spMk id="10" creationId="{9CB4930C-4717-5049-03FD-6BDCE8F6F2F3}"/>
          </ac:spMkLst>
        </pc:spChg>
        <pc:picChg chg="mod">
          <ac:chgData name="Vernon LEIGH" userId="918c6f39-c291-430c-ba7b-2773449ea29a" providerId="ADAL" clId="{E8D711BC-BD41-CE49-B2DA-437B2C31DF63}" dt="2025-06-08T12:34:52.283" v="889" actId="1076"/>
          <ac:picMkLst>
            <pc:docMk/>
            <pc:sldMk cId="1010583318" sldId="739"/>
            <ac:picMk id="7" creationId="{0F2DFC8D-09D4-3A0B-D5FC-E7C0A798BDD6}"/>
          </ac:picMkLst>
        </pc:picChg>
      </pc:sldChg>
      <pc:sldChg chg="addSp modSp mod">
        <pc:chgData name="Vernon LEIGH" userId="918c6f39-c291-430c-ba7b-2773449ea29a" providerId="ADAL" clId="{E8D711BC-BD41-CE49-B2DA-437B2C31DF63}" dt="2025-06-08T08:29:56.498" v="10" actId="1076"/>
        <pc:sldMkLst>
          <pc:docMk/>
          <pc:sldMk cId="752128484" sldId="868"/>
        </pc:sldMkLst>
        <pc:spChg chg="mod">
          <ac:chgData name="Vernon LEIGH" userId="918c6f39-c291-430c-ba7b-2773449ea29a" providerId="ADAL" clId="{E8D711BC-BD41-CE49-B2DA-437B2C31DF63}" dt="2025-06-08T08:29:56.498" v="10" actId="1076"/>
          <ac:spMkLst>
            <pc:docMk/>
            <pc:sldMk cId="752128484" sldId="868"/>
            <ac:spMk id="4" creationId="{7D99E371-B26C-B175-42BE-C1AB1CC3DF3A}"/>
          </ac:spMkLst>
        </pc:spChg>
        <pc:spChg chg="add mod">
          <ac:chgData name="Vernon LEIGH" userId="918c6f39-c291-430c-ba7b-2773449ea29a" providerId="ADAL" clId="{E8D711BC-BD41-CE49-B2DA-437B2C31DF63}" dt="2025-06-08T08:29:49.587" v="9" actId="20577"/>
          <ac:spMkLst>
            <pc:docMk/>
            <pc:sldMk cId="752128484" sldId="868"/>
            <ac:spMk id="7" creationId="{CC3C378E-7834-8B10-DBE8-DBBD32E85224}"/>
          </ac:spMkLst>
        </pc:spChg>
      </pc:sldChg>
      <pc:sldChg chg="modSp modAnim">
        <pc:chgData name="Vernon LEIGH" userId="918c6f39-c291-430c-ba7b-2773449ea29a" providerId="ADAL" clId="{E8D711BC-BD41-CE49-B2DA-437B2C31DF63}" dt="2025-06-08T08:44:30.563" v="626" actId="20577"/>
        <pc:sldMkLst>
          <pc:docMk/>
          <pc:sldMk cId="1577470104" sldId="869"/>
        </pc:sldMkLst>
        <pc:spChg chg="mod">
          <ac:chgData name="Vernon LEIGH" userId="918c6f39-c291-430c-ba7b-2773449ea29a" providerId="ADAL" clId="{E8D711BC-BD41-CE49-B2DA-437B2C31DF63}" dt="2025-06-08T08:44:30.563" v="626" actId="20577"/>
          <ac:spMkLst>
            <pc:docMk/>
            <pc:sldMk cId="1577470104" sldId="869"/>
            <ac:spMk id="2" creationId="{2CB25A4D-677A-5358-12C3-49E9C6F74C90}"/>
          </ac:spMkLst>
        </pc:spChg>
      </pc:sldChg>
      <pc:sldChg chg="modSp mod modAnim modNotesTx">
        <pc:chgData name="Vernon LEIGH" userId="918c6f39-c291-430c-ba7b-2773449ea29a" providerId="ADAL" clId="{E8D711BC-BD41-CE49-B2DA-437B2C31DF63}" dt="2025-06-08T08:43:44.519" v="562" actId="20577"/>
        <pc:sldMkLst>
          <pc:docMk/>
          <pc:sldMk cId="3955402193" sldId="870"/>
        </pc:sldMkLst>
        <pc:spChg chg="mod">
          <ac:chgData name="Vernon LEIGH" userId="918c6f39-c291-430c-ba7b-2773449ea29a" providerId="ADAL" clId="{E8D711BC-BD41-CE49-B2DA-437B2C31DF63}" dt="2025-06-08T08:34:38.528" v="23"/>
          <ac:spMkLst>
            <pc:docMk/>
            <pc:sldMk cId="3955402193" sldId="870"/>
            <ac:spMk id="2" creationId="{2CB25A4D-677A-5358-12C3-49E9C6F74C90}"/>
          </ac:spMkLst>
        </pc:spChg>
      </pc:sldChg>
      <pc:sldChg chg="modSp mod modAnim">
        <pc:chgData name="Vernon LEIGH" userId="918c6f39-c291-430c-ba7b-2773449ea29a" providerId="ADAL" clId="{E8D711BC-BD41-CE49-B2DA-437B2C31DF63}" dt="2025-06-08T12:37:47.072" v="898" actId="113"/>
        <pc:sldMkLst>
          <pc:docMk/>
          <pc:sldMk cId="1363326335" sldId="871"/>
        </pc:sldMkLst>
        <pc:spChg chg="mod">
          <ac:chgData name="Vernon LEIGH" userId="918c6f39-c291-430c-ba7b-2773449ea29a" providerId="ADAL" clId="{E8D711BC-BD41-CE49-B2DA-437B2C31DF63}" dt="2025-06-08T12:36:21.755" v="894" actId="113"/>
          <ac:spMkLst>
            <pc:docMk/>
            <pc:sldMk cId="1363326335" sldId="871"/>
            <ac:spMk id="2" creationId="{2CB25A4D-677A-5358-12C3-49E9C6F74C90}"/>
          </ac:spMkLst>
        </pc:spChg>
        <pc:spChg chg="mod">
          <ac:chgData name="Vernon LEIGH" userId="918c6f39-c291-430c-ba7b-2773449ea29a" providerId="ADAL" clId="{E8D711BC-BD41-CE49-B2DA-437B2C31DF63}" dt="2025-06-08T12:37:47.072" v="898" actId="113"/>
          <ac:spMkLst>
            <pc:docMk/>
            <pc:sldMk cId="1363326335" sldId="871"/>
            <ac:spMk id="7" creationId="{2CB25A4D-677A-5358-12C3-49E9C6F74C90}"/>
          </ac:spMkLst>
        </pc:spChg>
      </pc:sldChg>
      <pc:sldChg chg="modSp mod ord modAnim">
        <pc:chgData name="Vernon LEIGH" userId="918c6f39-c291-430c-ba7b-2773449ea29a" providerId="ADAL" clId="{E8D711BC-BD41-CE49-B2DA-437B2C31DF63}" dt="2025-06-08T08:43:22.946" v="554" actId="14100"/>
        <pc:sldMkLst>
          <pc:docMk/>
          <pc:sldMk cId="1991999011" sldId="873"/>
        </pc:sldMkLst>
        <pc:spChg chg="mod">
          <ac:chgData name="Vernon LEIGH" userId="918c6f39-c291-430c-ba7b-2773449ea29a" providerId="ADAL" clId="{E8D711BC-BD41-CE49-B2DA-437B2C31DF63}" dt="2025-06-08T08:43:22.946" v="554" actId="14100"/>
          <ac:spMkLst>
            <pc:docMk/>
            <pc:sldMk cId="1991999011" sldId="873"/>
            <ac:spMk id="2" creationId="{DD357BFA-7C42-D381-72BA-7AB4E8A5F5FF}"/>
          </ac:spMkLst>
        </pc:spChg>
        <pc:picChg chg="mod">
          <ac:chgData name="Vernon LEIGH" userId="918c6f39-c291-430c-ba7b-2773449ea29a" providerId="ADAL" clId="{E8D711BC-BD41-CE49-B2DA-437B2C31DF63}" dt="2025-06-08T08:42:53.158" v="545" actId="1076"/>
          <ac:picMkLst>
            <pc:docMk/>
            <pc:sldMk cId="1991999011" sldId="873"/>
            <ac:picMk id="18" creationId="{E48ED8F0-7756-6C58-D460-1789BADBB74E}"/>
          </ac:picMkLst>
        </pc:picChg>
      </pc:sldChg>
      <pc:sldChg chg="addSp delSp modSp mod ord modAnim">
        <pc:chgData name="Vernon LEIGH" userId="918c6f39-c291-430c-ba7b-2773449ea29a" providerId="ADAL" clId="{E8D711BC-BD41-CE49-B2DA-437B2C31DF63}" dt="2025-06-08T08:48:02.549" v="768"/>
        <pc:sldMkLst>
          <pc:docMk/>
          <pc:sldMk cId="3498973059" sldId="874"/>
        </pc:sldMkLst>
        <pc:spChg chg="del mod">
          <ac:chgData name="Vernon LEIGH" userId="918c6f39-c291-430c-ba7b-2773449ea29a" providerId="ADAL" clId="{E8D711BC-BD41-CE49-B2DA-437B2C31DF63}" dt="2025-06-08T08:46:36.051" v="741" actId="478"/>
          <ac:spMkLst>
            <pc:docMk/>
            <pc:sldMk cId="3498973059" sldId="874"/>
            <ac:spMk id="4" creationId="{E0329661-C9CA-2E78-87ED-F118316061A7}"/>
          </ac:spMkLst>
        </pc:spChg>
        <pc:spChg chg="mod">
          <ac:chgData name="Vernon LEIGH" userId="918c6f39-c291-430c-ba7b-2773449ea29a" providerId="ADAL" clId="{E8D711BC-BD41-CE49-B2DA-437B2C31DF63}" dt="2025-06-08T08:46:51.389" v="752" actId="20577"/>
          <ac:spMkLst>
            <pc:docMk/>
            <pc:sldMk cId="3498973059" sldId="874"/>
            <ac:spMk id="5" creationId="{F3C928A0-002A-F252-E9D3-1C42849AEA5E}"/>
          </ac:spMkLst>
        </pc:spChg>
        <pc:spChg chg="mod">
          <ac:chgData name="Vernon LEIGH" userId="918c6f39-c291-430c-ba7b-2773449ea29a" providerId="ADAL" clId="{E8D711BC-BD41-CE49-B2DA-437B2C31DF63}" dt="2025-06-08T08:47:21.141" v="762" actId="33524"/>
          <ac:spMkLst>
            <pc:docMk/>
            <pc:sldMk cId="3498973059" sldId="874"/>
            <ac:spMk id="7" creationId="{95D995EB-EC63-8168-B10C-B72A167542E2}"/>
          </ac:spMkLst>
        </pc:spChg>
        <pc:picChg chg="add mod">
          <ac:chgData name="Vernon LEIGH" userId="918c6f39-c291-430c-ba7b-2773449ea29a" providerId="ADAL" clId="{E8D711BC-BD41-CE49-B2DA-437B2C31DF63}" dt="2025-06-08T08:47:09.817" v="760" actId="1076"/>
          <ac:picMkLst>
            <pc:docMk/>
            <pc:sldMk cId="3498973059" sldId="874"/>
            <ac:picMk id="2" creationId="{75252D40-9AF7-A7C9-D4BF-CF609C9AFCE5}"/>
          </ac:picMkLst>
        </pc:picChg>
        <pc:picChg chg="del mod">
          <ac:chgData name="Vernon LEIGH" userId="918c6f39-c291-430c-ba7b-2773449ea29a" providerId="ADAL" clId="{E8D711BC-BD41-CE49-B2DA-437B2C31DF63}" dt="2025-06-08T08:46:31.451" v="739" actId="478"/>
          <ac:picMkLst>
            <pc:docMk/>
            <pc:sldMk cId="3498973059" sldId="874"/>
            <ac:picMk id="8" creationId="{101D97A1-21A1-4CF1-B77A-603861A21B92}"/>
          </ac:picMkLst>
        </pc:picChg>
        <pc:picChg chg="add mod">
          <ac:chgData name="Vernon LEIGH" userId="918c6f39-c291-430c-ba7b-2773449ea29a" providerId="ADAL" clId="{E8D711BC-BD41-CE49-B2DA-437B2C31DF63}" dt="2025-06-08T08:47:05.287" v="758" actId="1076"/>
          <ac:picMkLst>
            <pc:docMk/>
            <pc:sldMk cId="3498973059" sldId="874"/>
            <ac:picMk id="2050" creationId="{008CE825-CEE7-536C-C762-2B0C6BFA5952}"/>
          </ac:picMkLst>
        </pc:picChg>
      </pc:sldChg>
      <pc:sldChg chg="modSp mod ord">
        <pc:chgData name="Vernon LEIGH" userId="918c6f39-c291-430c-ba7b-2773449ea29a" providerId="ADAL" clId="{E8D711BC-BD41-CE49-B2DA-437B2C31DF63}" dt="2025-06-08T08:55:08.694" v="835"/>
        <pc:sldMkLst>
          <pc:docMk/>
          <pc:sldMk cId="2315649090" sldId="875"/>
        </pc:sldMkLst>
        <pc:spChg chg="mod">
          <ac:chgData name="Vernon LEIGH" userId="918c6f39-c291-430c-ba7b-2773449ea29a" providerId="ADAL" clId="{E8D711BC-BD41-CE49-B2DA-437B2C31DF63}" dt="2025-06-08T08:52:38.829" v="827" actId="6549"/>
          <ac:spMkLst>
            <pc:docMk/>
            <pc:sldMk cId="2315649090" sldId="875"/>
            <ac:spMk id="3" creationId="{EBE13335-23C8-5927-C9B0-E891264B67B3}"/>
          </ac:spMkLst>
        </pc:spChg>
      </pc:sldChg>
      <pc:sldChg chg="modSp new mod">
        <pc:chgData name="Vernon LEIGH" userId="918c6f39-c291-430c-ba7b-2773449ea29a" providerId="ADAL" clId="{E8D711BC-BD41-CE49-B2DA-437B2C31DF63}" dt="2025-06-08T08:44:13.114" v="607" actId="20577"/>
        <pc:sldMkLst>
          <pc:docMk/>
          <pc:sldMk cId="430795029" sldId="876"/>
        </pc:sldMkLst>
        <pc:spChg chg="mod">
          <ac:chgData name="Vernon LEIGH" userId="918c6f39-c291-430c-ba7b-2773449ea29a" providerId="ADAL" clId="{E8D711BC-BD41-CE49-B2DA-437B2C31DF63}" dt="2025-06-08T08:44:04.959" v="604" actId="20577"/>
          <ac:spMkLst>
            <pc:docMk/>
            <pc:sldMk cId="430795029" sldId="876"/>
            <ac:spMk id="2" creationId="{F032E81E-1951-7B02-BDD4-672C47207F22}"/>
          </ac:spMkLst>
        </pc:spChg>
        <pc:spChg chg="mod">
          <ac:chgData name="Vernon LEIGH" userId="918c6f39-c291-430c-ba7b-2773449ea29a" providerId="ADAL" clId="{E8D711BC-BD41-CE49-B2DA-437B2C31DF63}" dt="2025-06-08T08:44:13.114" v="607" actId="20577"/>
          <ac:spMkLst>
            <pc:docMk/>
            <pc:sldMk cId="430795029" sldId="876"/>
            <ac:spMk id="3" creationId="{E0DE52FE-7BE6-7751-35B5-1578A31D314A}"/>
          </ac:spMkLst>
        </pc:spChg>
      </pc:sldChg>
      <pc:sldChg chg="addSp modSp add mod modAnim">
        <pc:chgData name="Vernon LEIGH" userId="918c6f39-c291-430c-ba7b-2773449ea29a" providerId="ADAL" clId="{E8D711BC-BD41-CE49-B2DA-437B2C31DF63}" dt="2025-06-08T08:50:43.750" v="803"/>
        <pc:sldMkLst>
          <pc:docMk/>
          <pc:sldMk cId="3929130480" sldId="877"/>
        </pc:sldMkLst>
        <pc:spChg chg="mod">
          <ac:chgData name="Vernon LEIGH" userId="918c6f39-c291-430c-ba7b-2773449ea29a" providerId="ADAL" clId="{E8D711BC-BD41-CE49-B2DA-437B2C31DF63}" dt="2025-06-08T08:50:10.067" v="799" actId="1076"/>
          <ac:spMkLst>
            <pc:docMk/>
            <pc:sldMk cId="3929130480" sldId="877"/>
            <ac:spMk id="4" creationId="{AAB6577B-ACB6-197D-F862-A33B25FB5FCC}"/>
          </ac:spMkLst>
        </pc:spChg>
        <pc:spChg chg="mod">
          <ac:chgData name="Vernon LEIGH" userId="918c6f39-c291-430c-ba7b-2773449ea29a" providerId="ADAL" clId="{E8D711BC-BD41-CE49-B2DA-437B2C31DF63}" dt="2025-06-08T08:49:33.146" v="793" actId="14100"/>
          <ac:spMkLst>
            <pc:docMk/>
            <pc:sldMk cId="3929130480" sldId="877"/>
            <ac:spMk id="7" creationId="{C3862BA0-0366-D6F9-47A8-2567A535EBEE}"/>
          </ac:spMkLst>
        </pc:spChg>
        <pc:picChg chg="add mod">
          <ac:chgData name="Vernon LEIGH" userId="918c6f39-c291-430c-ba7b-2773449ea29a" providerId="ADAL" clId="{E8D711BC-BD41-CE49-B2DA-437B2C31DF63}" dt="2025-06-08T08:50:25.751" v="802" actId="207"/>
          <ac:picMkLst>
            <pc:docMk/>
            <pc:sldMk cId="3929130480" sldId="877"/>
            <ac:picMk id="2" creationId="{A0CB17EB-7CAE-AF41-5BBC-A14837B1F208}"/>
          </ac:picMkLst>
        </pc:picChg>
        <pc:picChg chg="mod">
          <ac:chgData name="Vernon LEIGH" userId="918c6f39-c291-430c-ba7b-2773449ea29a" providerId="ADAL" clId="{E8D711BC-BD41-CE49-B2DA-437B2C31DF63}" dt="2025-06-08T08:49:30.875" v="792" actId="1076"/>
          <ac:picMkLst>
            <pc:docMk/>
            <pc:sldMk cId="3929130480" sldId="877"/>
            <ac:picMk id="8" creationId="{5B0770F1-6384-9A1B-7FD1-A9FD9565B46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4D441F6-3E5C-453D-A23F-A827261699ED}" type="datetimeFigureOut">
              <a:rPr lang="en-GB" smtClean="0"/>
              <a:t>09/06/2025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0E17A06-1268-40EC-B409-74E8B39EFA2D}" type="slidenum">
              <a:rPr lang="en-GB" smtClean="0"/>
              <a:t>‹#›</a:t>
            </a:fld>
            <a:endParaRPr lang="en-GB"/>
          </a:p>
        </p:txBody>
      </p:sp>
    </p:spTree>
    <p:extLst>
      <p:ext uri="{BB962C8B-B14F-4D97-AF65-F5344CB8AC3E}">
        <p14:creationId xmlns:p14="http://schemas.microsoft.com/office/powerpoint/2010/main" val="3452304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L1 Aggression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49E76-B5AA-4FC2-87A2-D1DECF8FB7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908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A29CD-2573-4703-17E6-7095D2F6A3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22BAD-0F0E-8D62-D927-0C397E2FD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ACBFE-289F-F1A1-A96C-CD4B3EECFB8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27FDD2-01CA-2169-772E-136CCC32D18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A47A11EA-BD7C-5D87-151A-4F4916FE31FD}"/>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429914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D366D-FAF1-3B61-0B92-E2A0C3347D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25C648-19C7-6F8A-5E5F-04D52461A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6C00C-29D2-07C2-E489-D201D09E423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179869A-30E2-AA10-595B-6EDA2BB8BE2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5390CB03-66EF-63DB-76DB-8762BB94D0BA}"/>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88990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11204-ABC8-0AC8-779D-499BCB6050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B2F818-6944-A12E-C6EB-4449D15730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F81B1-3D4B-2BAB-BCA3-0F8180C5ED7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836F499-6577-65AD-8A5F-E29D9176FD7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BF6455AC-6C81-CF87-6F2D-058914E85D70}"/>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257970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1075307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Timeline</a:t>
            </a:r>
          </a:p>
          <a:p>
            <a:pPr marL="171450" indent="-171450">
              <a:buFont typeface="Arial" panose="020B0604020202020204" pitchFamily="34" charset="0"/>
              <a:buChar char="•"/>
            </a:pPr>
            <a:r>
              <a:rPr lang="en-GB" dirty="0"/>
              <a:t>Name of approach / main researchers</a:t>
            </a:r>
          </a:p>
          <a:p>
            <a:pPr marL="171450" indent="-171450">
              <a:buFont typeface="Arial" panose="020B0604020202020204" pitchFamily="34" charset="0"/>
              <a:buChar char="•"/>
            </a:pPr>
            <a:r>
              <a:rPr lang="en-GB" dirty="0"/>
              <a:t>What are the core beliefs and focuses of the approach</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2269255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113053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596382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3181220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1133919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385879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L1 Aggression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49E76-B5AA-4FC2-87A2-D1DECF8FB74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642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3924700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0A24D-81BD-980A-0CF6-FE4CEADD9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D3F1F-C7DE-BB1A-E565-5FA08FEB2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796943-60DF-CAA4-1A69-1896A8A801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FB4B87A-5F3D-CF96-1171-F8DAAA8E9E9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7B6D8EF6-F2CD-9719-6523-75512B7961B3}"/>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1592564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6A7E85-DB17-4D1C-9000-3D282D4197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836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1084655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3525390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1057643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ASCH'S RESEARCH</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B0C4F3-8CF3-4407-A801-FAB4580678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811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4713E-C560-4C69-A4D4-E73B594509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21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E17A06-1268-40EC-B409-74E8B39EFA2D}" type="slidenum">
              <a:rPr lang="en-GB" smtClean="0"/>
              <a:t>3</a:t>
            </a:fld>
            <a:endParaRPr lang="en-GB"/>
          </a:p>
        </p:txBody>
      </p:sp>
    </p:spTree>
    <p:extLst>
      <p:ext uri="{BB962C8B-B14F-4D97-AF65-F5344CB8AC3E}">
        <p14:creationId xmlns:p14="http://schemas.microsoft.com/office/powerpoint/2010/main" val="125714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207686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1974181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120267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3045219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165622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2400"/>
              </a:spcBef>
              <a:buFont typeface="Arial" panose="020B0604020202020204" pitchFamily="34" charset="0"/>
              <a:buChar char="•"/>
              <a:defRPr/>
            </a:pPr>
            <a:endParaRPr lang="en-GB" sz="1200" dirty="0">
              <a:solidFill>
                <a:prstClr val="black"/>
              </a:solidFill>
            </a:endParaRPr>
          </a:p>
          <a:p>
            <a:pPr marL="342900" lvl="0" indent="-342900">
              <a:spcBef>
                <a:spcPts val="2400"/>
              </a:spcBef>
              <a:buFont typeface="Arial" panose="020B0604020202020204" pitchFamily="34" charset="0"/>
              <a:buChar char="•"/>
              <a:defRPr/>
            </a:pPr>
            <a:r>
              <a:rPr lang="en-GB" sz="1200" dirty="0">
                <a:solidFill>
                  <a:prstClr val="black"/>
                </a:solidFill>
              </a:rPr>
              <a:t>Ding!</a:t>
            </a:r>
          </a:p>
          <a:p>
            <a:pPr marL="342900" lvl="0" indent="-342900">
              <a:spcBef>
                <a:spcPts val="2400"/>
              </a:spcBef>
              <a:buFont typeface="Arial" panose="020B0604020202020204" pitchFamily="34" charset="0"/>
              <a:buChar char="•"/>
              <a:defRPr/>
            </a:pPr>
            <a:endParaRPr lang="en-GB" sz="1200" dirty="0">
              <a:solidFill>
                <a:prstClr val="black"/>
              </a:solidFill>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B7E33-1C9A-4E8A-9F07-585CA4502C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A02 Institutional Aggression in Prisons</a:t>
            </a:r>
          </a:p>
        </p:txBody>
      </p:sp>
    </p:spTree>
    <p:extLst>
      <p:ext uri="{BB962C8B-B14F-4D97-AF65-F5344CB8AC3E}">
        <p14:creationId xmlns:p14="http://schemas.microsoft.com/office/powerpoint/2010/main" val="108733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3BE8-AF42-4A89-9016-D1CE7C1A7A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3D0B6EE-31FA-448D-82D3-3A2EE49654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403B95-EEC3-46EB-B101-DC1A50C52429}"/>
              </a:ext>
            </a:extLst>
          </p:cNvPr>
          <p:cNvSpPr>
            <a:spLocks noGrp="1"/>
          </p:cNvSpPr>
          <p:nvPr>
            <p:ph type="dt" sz="half" idx="10"/>
          </p:nvPr>
        </p:nvSpPr>
        <p:spPr/>
        <p:txBody>
          <a:bodyPr/>
          <a:lstStyle/>
          <a:p>
            <a:fld id="{AB21C71B-77A7-420A-B9FA-AEB7830ED2E4}" type="datetimeFigureOut">
              <a:rPr lang="en-GB" smtClean="0"/>
              <a:t>09/06/2025</a:t>
            </a:fld>
            <a:endParaRPr lang="en-GB"/>
          </a:p>
        </p:txBody>
      </p:sp>
      <p:sp>
        <p:nvSpPr>
          <p:cNvPr id="5" name="Footer Placeholder 4">
            <a:extLst>
              <a:ext uri="{FF2B5EF4-FFF2-40B4-BE49-F238E27FC236}">
                <a16:creationId xmlns:a16="http://schemas.microsoft.com/office/drawing/2014/main" id="{444CE72F-1820-47DE-9F62-C560331705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30F9EB-557C-4A16-86FA-105A4FE56C08}"/>
              </a:ext>
            </a:extLst>
          </p:cNvPr>
          <p:cNvSpPr>
            <a:spLocks noGrp="1"/>
          </p:cNvSpPr>
          <p:nvPr>
            <p:ph type="sldNum" sz="quarter" idx="12"/>
          </p:nvPr>
        </p:nvSpPr>
        <p:spPr/>
        <p:txBody>
          <a:bodyPr/>
          <a:lstStyle/>
          <a:p>
            <a:fld id="{FFD27F1E-3ABD-4DE6-A793-12F175804B20}" type="slidenum">
              <a:rPr lang="en-GB" smtClean="0"/>
              <a:t>‹#›</a:t>
            </a:fld>
            <a:endParaRPr lang="en-GB"/>
          </a:p>
        </p:txBody>
      </p:sp>
    </p:spTree>
    <p:extLst>
      <p:ext uri="{BB962C8B-B14F-4D97-AF65-F5344CB8AC3E}">
        <p14:creationId xmlns:p14="http://schemas.microsoft.com/office/powerpoint/2010/main" val="316176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2B27-C257-402E-846B-4B0E23C067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3BA211-55D3-4F54-9563-F602C34143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75C245-23E8-4705-961C-0BDC85DBA238}"/>
              </a:ext>
            </a:extLst>
          </p:cNvPr>
          <p:cNvSpPr>
            <a:spLocks noGrp="1"/>
          </p:cNvSpPr>
          <p:nvPr>
            <p:ph type="dt" sz="half" idx="10"/>
          </p:nvPr>
        </p:nvSpPr>
        <p:spPr/>
        <p:txBody>
          <a:bodyPr/>
          <a:lstStyle/>
          <a:p>
            <a:fld id="{AB21C71B-77A7-420A-B9FA-AEB7830ED2E4}" type="datetimeFigureOut">
              <a:rPr lang="en-GB" smtClean="0"/>
              <a:t>09/06/2025</a:t>
            </a:fld>
            <a:endParaRPr lang="en-GB"/>
          </a:p>
        </p:txBody>
      </p:sp>
      <p:sp>
        <p:nvSpPr>
          <p:cNvPr id="5" name="Footer Placeholder 4">
            <a:extLst>
              <a:ext uri="{FF2B5EF4-FFF2-40B4-BE49-F238E27FC236}">
                <a16:creationId xmlns:a16="http://schemas.microsoft.com/office/drawing/2014/main" id="{C2DB3FF5-B977-4272-B803-6D1A4A0356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105820-8A7F-4F15-AC4C-7DFD2BA228C3}"/>
              </a:ext>
            </a:extLst>
          </p:cNvPr>
          <p:cNvSpPr>
            <a:spLocks noGrp="1"/>
          </p:cNvSpPr>
          <p:nvPr>
            <p:ph type="sldNum" sz="quarter" idx="12"/>
          </p:nvPr>
        </p:nvSpPr>
        <p:spPr/>
        <p:txBody>
          <a:bodyPr/>
          <a:lstStyle/>
          <a:p>
            <a:fld id="{FFD27F1E-3ABD-4DE6-A793-12F175804B20}" type="slidenum">
              <a:rPr lang="en-GB" smtClean="0"/>
              <a:t>‹#›</a:t>
            </a:fld>
            <a:endParaRPr lang="en-GB"/>
          </a:p>
        </p:txBody>
      </p:sp>
    </p:spTree>
    <p:extLst>
      <p:ext uri="{BB962C8B-B14F-4D97-AF65-F5344CB8AC3E}">
        <p14:creationId xmlns:p14="http://schemas.microsoft.com/office/powerpoint/2010/main" val="632807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E6287-9235-4F57-BA5A-ABF664EC4F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C34A76-B071-4CFA-A3A9-6CA2C1407A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639450-470A-4DCA-BE1A-355D2D70E7F7}"/>
              </a:ext>
            </a:extLst>
          </p:cNvPr>
          <p:cNvSpPr>
            <a:spLocks noGrp="1"/>
          </p:cNvSpPr>
          <p:nvPr>
            <p:ph type="dt" sz="half" idx="10"/>
          </p:nvPr>
        </p:nvSpPr>
        <p:spPr/>
        <p:txBody>
          <a:bodyPr/>
          <a:lstStyle/>
          <a:p>
            <a:fld id="{AB21C71B-77A7-420A-B9FA-AEB7830ED2E4}" type="datetimeFigureOut">
              <a:rPr lang="en-GB" smtClean="0"/>
              <a:t>09/06/2025</a:t>
            </a:fld>
            <a:endParaRPr lang="en-GB"/>
          </a:p>
        </p:txBody>
      </p:sp>
      <p:sp>
        <p:nvSpPr>
          <p:cNvPr id="5" name="Footer Placeholder 4">
            <a:extLst>
              <a:ext uri="{FF2B5EF4-FFF2-40B4-BE49-F238E27FC236}">
                <a16:creationId xmlns:a16="http://schemas.microsoft.com/office/drawing/2014/main" id="{0EDCCD99-764A-4258-8109-55EDB021F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4AC039-944A-47D9-B3AD-28F33A790E31}"/>
              </a:ext>
            </a:extLst>
          </p:cNvPr>
          <p:cNvSpPr>
            <a:spLocks noGrp="1"/>
          </p:cNvSpPr>
          <p:nvPr>
            <p:ph type="sldNum" sz="quarter" idx="12"/>
          </p:nvPr>
        </p:nvSpPr>
        <p:spPr/>
        <p:txBody>
          <a:bodyPr/>
          <a:lstStyle/>
          <a:p>
            <a:fld id="{FFD27F1E-3ABD-4DE6-A793-12F175804B20}" type="slidenum">
              <a:rPr lang="en-GB" smtClean="0"/>
              <a:t>‹#›</a:t>
            </a:fld>
            <a:endParaRPr lang="en-GB"/>
          </a:p>
        </p:txBody>
      </p:sp>
    </p:spTree>
    <p:extLst>
      <p:ext uri="{BB962C8B-B14F-4D97-AF65-F5344CB8AC3E}">
        <p14:creationId xmlns:p14="http://schemas.microsoft.com/office/powerpoint/2010/main" val="3492808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DF4786-7235-4D31-944B-42057FFF4980}" type="datetimeFigureOut">
              <a:rPr lang="en-GB" smtClean="0"/>
              <a:t>09/06/2025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A929C6-100B-4BE0-8BE7-1D8B17325C49}" type="slidenum">
              <a:rPr lang="en-GB" smtClean="0"/>
              <a:t>‹#›</a:t>
            </a:fld>
            <a:endParaRPr lang="en-GB" dirty="0"/>
          </a:p>
        </p:txBody>
      </p:sp>
    </p:spTree>
    <p:extLst>
      <p:ext uri="{BB962C8B-B14F-4D97-AF65-F5344CB8AC3E}">
        <p14:creationId xmlns:p14="http://schemas.microsoft.com/office/powerpoint/2010/main" val="4094084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DF4786-7235-4D31-944B-42057FFF4980}" type="datetimeFigureOut">
              <a:rPr lang="en-GB" smtClean="0"/>
              <a:t>09/06/2025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A929C6-100B-4BE0-8BE7-1D8B17325C49}" type="slidenum">
              <a:rPr lang="en-GB" smtClean="0"/>
              <a:t>‹#›</a:t>
            </a:fld>
            <a:endParaRPr lang="en-GB" dirty="0"/>
          </a:p>
        </p:txBody>
      </p:sp>
    </p:spTree>
    <p:extLst>
      <p:ext uri="{BB962C8B-B14F-4D97-AF65-F5344CB8AC3E}">
        <p14:creationId xmlns:p14="http://schemas.microsoft.com/office/powerpoint/2010/main" val="2065704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DF4786-7235-4D31-944B-42057FFF4980}" type="datetimeFigureOut">
              <a:rPr lang="en-GB" smtClean="0"/>
              <a:t>09/06/2025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A929C6-100B-4BE0-8BE7-1D8B17325C49}" type="slidenum">
              <a:rPr lang="en-GB" smtClean="0"/>
              <a:t>‹#›</a:t>
            </a:fld>
            <a:endParaRPr lang="en-GB" dirty="0"/>
          </a:p>
        </p:txBody>
      </p:sp>
    </p:spTree>
    <p:extLst>
      <p:ext uri="{BB962C8B-B14F-4D97-AF65-F5344CB8AC3E}">
        <p14:creationId xmlns:p14="http://schemas.microsoft.com/office/powerpoint/2010/main" val="29021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DF4786-7235-4D31-944B-42057FFF4980}" type="datetimeFigureOut">
              <a:rPr lang="en-GB" smtClean="0"/>
              <a:t>09/06/2025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A929C6-100B-4BE0-8BE7-1D8B17325C49}" type="slidenum">
              <a:rPr lang="en-GB" smtClean="0"/>
              <a:t>‹#›</a:t>
            </a:fld>
            <a:endParaRPr lang="en-GB" dirty="0"/>
          </a:p>
        </p:txBody>
      </p:sp>
    </p:spTree>
    <p:extLst>
      <p:ext uri="{BB962C8B-B14F-4D97-AF65-F5344CB8AC3E}">
        <p14:creationId xmlns:p14="http://schemas.microsoft.com/office/powerpoint/2010/main" val="3816983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DF4786-7235-4D31-944B-42057FFF4980}" type="datetimeFigureOut">
              <a:rPr lang="en-GB" smtClean="0"/>
              <a:t>09/06/2025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CA929C6-100B-4BE0-8BE7-1D8B17325C49}" type="slidenum">
              <a:rPr lang="en-GB" smtClean="0"/>
              <a:t>‹#›</a:t>
            </a:fld>
            <a:endParaRPr lang="en-GB" dirty="0"/>
          </a:p>
        </p:txBody>
      </p:sp>
    </p:spTree>
    <p:extLst>
      <p:ext uri="{BB962C8B-B14F-4D97-AF65-F5344CB8AC3E}">
        <p14:creationId xmlns:p14="http://schemas.microsoft.com/office/powerpoint/2010/main" val="313180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DF4786-7235-4D31-944B-42057FFF4980}" type="datetimeFigureOut">
              <a:rPr lang="en-GB" smtClean="0"/>
              <a:t>09/06/2025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CA929C6-100B-4BE0-8BE7-1D8B17325C49}" type="slidenum">
              <a:rPr lang="en-GB" smtClean="0"/>
              <a:t>‹#›</a:t>
            </a:fld>
            <a:endParaRPr lang="en-GB" dirty="0"/>
          </a:p>
        </p:txBody>
      </p:sp>
    </p:spTree>
    <p:extLst>
      <p:ext uri="{BB962C8B-B14F-4D97-AF65-F5344CB8AC3E}">
        <p14:creationId xmlns:p14="http://schemas.microsoft.com/office/powerpoint/2010/main" val="109559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F4786-7235-4D31-944B-42057FFF4980}" type="datetimeFigureOut">
              <a:rPr lang="en-GB" smtClean="0"/>
              <a:t>09/06/2025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CA929C6-100B-4BE0-8BE7-1D8B17325C49}" type="slidenum">
              <a:rPr lang="en-GB" smtClean="0"/>
              <a:t>‹#›</a:t>
            </a:fld>
            <a:endParaRPr lang="en-GB" dirty="0"/>
          </a:p>
        </p:txBody>
      </p:sp>
    </p:spTree>
    <p:extLst>
      <p:ext uri="{BB962C8B-B14F-4D97-AF65-F5344CB8AC3E}">
        <p14:creationId xmlns:p14="http://schemas.microsoft.com/office/powerpoint/2010/main" val="1715498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DF4786-7235-4D31-944B-42057FFF4980}" type="datetimeFigureOut">
              <a:rPr lang="en-GB" smtClean="0"/>
              <a:t>09/06/2025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A929C6-100B-4BE0-8BE7-1D8B17325C49}" type="slidenum">
              <a:rPr lang="en-GB" smtClean="0"/>
              <a:t>‹#›</a:t>
            </a:fld>
            <a:endParaRPr lang="en-GB" dirty="0"/>
          </a:p>
        </p:txBody>
      </p:sp>
    </p:spTree>
    <p:extLst>
      <p:ext uri="{BB962C8B-B14F-4D97-AF65-F5344CB8AC3E}">
        <p14:creationId xmlns:p14="http://schemas.microsoft.com/office/powerpoint/2010/main" val="190714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04821-7F16-4A9C-B039-74E1B01283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2ADA3-C944-415D-9339-20EF2B030A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4DFE24-2052-41F1-97C3-967A742D1184}"/>
              </a:ext>
            </a:extLst>
          </p:cNvPr>
          <p:cNvSpPr>
            <a:spLocks noGrp="1"/>
          </p:cNvSpPr>
          <p:nvPr>
            <p:ph type="dt" sz="half" idx="10"/>
          </p:nvPr>
        </p:nvSpPr>
        <p:spPr/>
        <p:txBody>
          <a:bodyPr/>
          <a:lstStyle/>
          <a:p>
            <a:fld id="{AB21C71B-77A7-420A-B9FA-AEB7830ED2E4}" type="datetimeFigureOut">
              <a:rPr lang="en-GB" smtClean="0"/>
              <a:t>09/06/2025</a:t>
            </a:fld>
            <a:endParaRPr lang="en-GB"/>
          </a:p>
        </p:txBody>
      </p:sp>
      <p:sp>
        <p:nvSpPr>
          <p:cNvPr id="5" name="Footer Placeholder 4">
            <a:extLst>
              <a:ext uri="{FF2B5EF4-FFF2-40B4-BE49-F238E27FC236}">
                <a16:creationId xmlns:a16="http://schemas.microsoft.com/office/drawing/2014/main" id="{9C112330-BE91-4AFB-8E66-1FDC05DB8D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F6D0FA-5A8F-4988-9895-ECEF9A8D6E62}"/>
              </a:ext>
            </a:extLst>
          </p:cNvPr>
          <p:cNvSpPr>
            <a:spLocks noGrp="1"/>
          </p:cNvSpPr>
          <p:nvPr>
            <p:ph type="sldNum" sz="quarter" idx="12"/>
          </p:nvPr>
        </p:nvSpPr>
        <p:spPr/>
        <p:txBody>
          <a:bodyPr/>
          <a:lstStyle/>
          <a:p>
            <a:fld id="{FFD27F1E-3ABD-4DE6-A793-12F175804B20}" type="slidenum">
              <a:rPr lang="en-GB" smtClean="0"/>
              <a:t>‹#›</a:t>
            </a:fld>
            <a:endParaRPr lang="en-GB"/>
          </a:p>
        </p:txBody>
      </p:sp>
    </p:spTree>
    <p:extLst>
      <p:ext uri="{BB962C8B-B14F-4D97-AF65-F5344CB8AC3E}">
        <p14:creationId xmlns:p14="http://schemas.microsoft.com/office/powerpoint/2010/main" val="293104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DF4786-7235-4D31-944B-42057FFF4980}" type="datetimeFigureOut">
              <a:rPr lang="en-GB" smtClean="0"/>
              <a:t>09/06/2025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A929C6-100B-4BE0-8BE7-1D8B17325C49}" type="slidenum">
              <a:rPr lang="en-GB" smtClean="0"/>
              <a:t>‹#›</a:t>
            </a:fld>
            <a:endParaRPr lang="en-GB" dirty="0"/>
          </a:p>
        </p:txBody>
      </p:sp>
    </p:spTree>
    <p:extLst>
      <p:ext uri="{BB962C8B-B14F-4D97-AF65-F5344CB8AC3E}">
        <p14:creationId xmlns:p14="http://schemas.microsoft.com/office/powerpoint/2010/main" val="1292540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DF4786-7235-4D31-944B-42057FFF4980}" type="datetimeFigureOut">
              <a:rPr lang="en-GB" smtClean="0"/>
              <a:t>09/06/2025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A929C6-100B-4BE0-8BE7-1D8B17325C49}" type="slidenum">
              <a:rPr lang="en-GB" smtClean="0"/>
              <a:t>‹#›</a:t>
            </a:fld>
            <a:endParaRPr lang="en-GB" dirty="0"/>
          </a:p>
        </p:txBody>
      </p:sp>
    </p:spTree>
    <p:extLst>
      <p:ext uri="{BB962C8B-B14F-4D97-AF65-F5344CB8AC3E}">
        <p14:creationId xmlns:p14="http://schemas.microsoft.com/office/powerpoint/2010/main" val="34568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DF4786-7235-4D31-944B-42057FFF4980}" type="datetimeFigureOut">
              <a:rPr lang="en-GB" smtClean="0"/>
              <a:t>09/06/2025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A929C6-100B-4BE0-8BE7-1D8B17325C49}" type="slidenum">
              <a:rPr lang="en-GB" smtClean="0"/>
              <a:t>‹#›</a:t>
            </a:fld>
            <a:endParaRPr lang="en-GB" dirty="0"/>
          </a:p>
        </p:txBody>
      </p:sp>
    </p:spTree>
    <p:extLst>
      <p:ext uri="{BB962C8B-B14F-4D97-AF65-F5344CB8AC3E}">
        <p14:creationId xmlns:p14="http://schemas.microsoft.com/office/powerpoint/2010/main" val="4130007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C6524-2C96-4261-8E8A-D356D7464C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5AE272-AF40-4BB8-B11C-07E15A6FF1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252754-1B58-4EB4-AC8E-C3603292008C}"/>
              </a:ext>
            </a:extLst>
          </p:cNvPr>
          <p:cNvSpPr>
            <a:spLocks noGrp="1"/>
          </p:cNvSpPr>
          <p:nvPr>
            <p:ph type="dt" sz="half" idx="10"/>
          </p:nvPr>
        </p:nvSpPr>
        <p:spPr/>
        <p:txBody>
          <a:bodyPr/>
          <a:lstStyle/>
          <a:p>
            <a:fld id="{10E6B696-038C-46BF-BD26-C4C9AC023863}" type="datetimeFigureOut">
              <a:rPr lang="en-GB" smtClean="0"/>
              <a:t>09/06/2025</a:t>
            </a:fld>
            <a:endParaRPr lang="en-GB" dirty="0"/>
          </a:p>
        </p:txBody>
      </p:sp>
      <p:sp>
        <p:nvSpPr>
          <p:cNvPr id="5" name="Footer Placeholder 4">
            <a:extLst>
              <a:ext uri="{FF2B5EF4-FFF2-40B4-BE49-F238E27FC236}">
                <a16:creationId xmlns:a16="http://schemas.microsoft.com/office/drawing/2014/main" id="{87B1622E-E54E-4E8E-8C6C-CC058C551D7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CE152D-C064-4EB2-A84E-63F5CDD19A7E}"/>
              </a:ext>
            </a:extLst>
          </p:cNvPr>
          <p:cNvSpPr>
            <a:spLocks noGrp="1"/>
          </p:cNvSpPr>
          <p:nvPr>
            <p:ph type="sldNum" sz="quarter" idx="12"/>
          </p:nvPr>
        </p:nvSpPr>
        <p:spPr/>
        <p:txBody>
          <a:bodyPr/>
          <a:lstStyle/>
          <a:p>
            <a:fld id="{83159D40-06E6-4042-89C3-32A5A04C1261}" type="slidenum">
              <a:rPr lang="en-GB" smtClean="0"/>
              <a:t>‹#›</a:t>
            </a:fld>
            <a:endParaRPr lang="en-GB" dirty="0"/>
          </a:p>
        </p:txBody>
      </p:sp>
    </p:spTree>
    <p:extLst>
      <p:ext uri="{BB962C8B-B14F-4D97-AF65-F5344CB8AC3E}">
        <p14:creationId xmlns:p14="http://schemas.microsoft.com/office/powerpoint/2010/main" val="3684628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8D98E-0593-41D0-A6F3-7C940F2E23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8083E5-4F27-42A7-A502-FFE7485634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869504-DFD6-482A-9F44-A836331EA039}"/>
              </a:ext>
            </a:extLst>
          </p:cNvPr>
          <p:cNvSpPr>
            <a:spLocks noGrp="1"/>
          </p:cNvSpPr>
          <p:nvPr>
            <p:ph type="dt" sz="half" idx="10"/>
          </p:nvPr>
        </p:nvSpPr>
        <p:spPr/>
        <p:txBody>
          <a:bodyPr/>
          <a:lstStyle/>
          <a:p>
            <a:fld id="{10E6B696-038C-46BF-BD26-C4C9AC023863}" type="datetimeFigureOut">
              <a:rPr lang="en-GB" smtClean="0"/>
              <a:t>09/06/2025</a:t>
            </a:fld>
            <a:endParaRPr lang="en-GB" dirty="0"/>
          </a:p>
        </p:txBody>
      </p:sp>
      <p:sp>
        <p:nvSpPr>
          <p:cNvPr id="5" name="Footer Placeholder 4">
            <a:extLst>
              <a:ext uri="{FF2B5EF4-FFF2-40B4-BE49-F238E27FC236}">
                <a16:creationId xmlns:a16="http://schemas.microsoft.com/office/drawing/2014/main" id="{6CEF47A6-526F-402A-85F9-6032C8DE4F7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38167C-96CC-456C-B788-A69C186FAB45}"/>
              </a:ext>
            </a:extLst>
          </p:cNvPr>
          <p:cNvSpPr>
            <a:spLocks noGrp="1"/>
          </p:cNvSpPr>
          <p:nvPr>
            <p:ph type="sldNum" sz="quarter" idx="12"/>
          </p:nvPr>
        </p:nvSpPr>
        <p:spPr/>
        <p:txBody>
          <a:bodyPr/>
          <a:lstStyle/>
          <a:p>
            <a:fld id="{83159D40-06E6-4042-89C3-32A5A04C1261}" type="slidenum">
              <a:rPr lang="en-GB" smtClean="0"/>
              <a:t>‹#›</a:t>
            </a:fld>
            <a:endParaRPr lang="en-GB" dirty="0"/>
          </a:p>
        </p:txBody>
      </p:sp>
    </p:spTree>
    <p:extLst>
      <p:ext uri="{BB962C8B-B14F-4D97-AF65-F5344CB8AC3E}">
        <p14:creationId xmlns:p14="http://schemas.microsoft.com/office/powerpoint/2010/main" val="1936598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BF27-E52A-454E-8BB0-EE89221DC8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26EF80-705D-48DE-BA81-083913D706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B7176C-8A4D-45FC-A57B-D929A72B3D91}"/>
              </a:ext>
            </a:extLst>
          </p:cNvPr>
          <p:cNvSpPr>
            <a:spLocks noGrp="1"/>
          </p:cNvSpPr>
          <p:nvPr>
            <p:ph type="dt" sz="half" idx="10"/>
          </p:nvPr>
        </p:nvSpPr>
        <p:spPr/>
        <p:txBody>
          <a:bodyPr/>
          <a:lstStyle/>
          <a:p>
            <a:fld id="{10E6B696-038C-46BF-BD26-C4C9AC023863}" type="datetimeFigureOut">
              <a:rPr lang="en-GB" smtClean="0"/>
              <a:t>09/06/2025</a:t>
            </a:fld>
            <a:endParaRPr lang="en-GB" dirty="0"/>
          </a:p>
        </p:txBody>
      </p:sp>
      <p:sp>
        <p:nvSpPr>
          <p:cNvPr id="5" name="Footer Placeholder 4">
            <a:extLst>
              <a:ext uri="{FF2B5EF4-FFF2-40B4-BE49-F238E27FC236}">
                <a16:creationId xmlns:a16="http://schemas.microsoft.com/office/drawing/2014/main" id="{C0490540-F94C-4143-AF04-8ECC3F6390D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846DD76-82CE-4D3A-8350-2B3CDFE96401}"/>
              </a:ext>
            </a:extLst>
          </p:cNvPr>
          <p:cNvSpPr>
            <a:spLocks noGrp="1"/>
          </p:cNvSpPr>
          <p:nvPr>
            <p:ph type="sldNum" sz="quarter" idx="12"/>
          </p:nvPr>
        </p:nvSpPr>
        <p:spPr/>
        <p:txBody>
          <a:bodyPr/>
          <a:lstStyle/>
          <a:p>
            <a:fld id="{83159D40-06E6-4042-89C3-32A5A04C1261}" type="slidenum">
              <a:rPr lang="en-GB" smtClean="0"/>
              <a:t>‹#›</a:t>
            </a:fld>
            <a:endParaRPr lang="en-GB" dirty="0"/>
          </a:p>
        </p:txBody>
      </p:sp>
    </p:spTree>
    <p:extLst>
      <p:ext uri="{BB962C8B-B14F-4D97-AF65-F5344CB8AC3E}">
        <p14:creationId xmlns:p14="http://schemas.microsoft.com/office/powerpoint/2010/main" val="1899781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D841-2429-41BC-A356-61FC607B93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152F80-7263-4D8D-92BE-75525D835C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EBD912-72FD-4534-B98E-D48C063586F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D5A728-10EA-4892-B35B-CF24687FFD46}"/>
              </a:ext>
            </a:extLst>
          </p:cNvPr>
          <p:cNvSpPr>
            <a:spLocks noGrp="1"/>
          </p:cNvSpPr>
          <p:nvPr>
            <p:ph type="dt" sz="half" idx="10"/>
          </p:nvPr>
        </p:nvSpPr>
        <p:spPr/>
        <p:txBody>
          <a:bodyPr/>
          <a:lstStyle/>
          <a:p>
            <a:fld id="{10E6B696-038C-46BF-BD26-C4C9AC023863}" type="datetimeFigureOut">
              <a:rPr lang="en-GB" smtClean="0"/>
              <a:t>09/06/2025</a:t>
            </a:fld>
            <a:endParaRPr lang="en-GB" dirty="0"/>
          </a:p>
        </p:txBody>
      </p:sp>
      <p:sp>
        <p:nvSpPr>
          <p:cNvPr id="6" name="Footer Placeholder 5">
            <a:extLst>
              <a:ext uri="{FF2B5EF4-FFF2-40B4-BE49-F238E27FC236}">
                <a16:creationId xmlns:a16="http://schemas.microsoft.com/office/drawing/2014/main" id="{37DB5EC0-384D-48C8-97CC-57987C02703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DA49546-C94B-4AC2-A7EA-81CB11646153}"/>
              </a:ext>
            </a:extLst>
          </p:cNvPr>
          <p:cNvSpPr>
            <a:spLocks noGrp="1"/>
          </p:cNvSpPr>
          <p:nvPr>
            <p:ph type="sldNum" sz="quarter" idx="12"/>
          </p:nvPr>
        </p:nvSpPr>
        <p:spPr/>
        <p:txBody>
          <a:bodyPr/>
          <a:lstStyle/>
          <a:p>
            <a:fld id="{83159D40-06E6-4042-89C3-32A5A04C1261}" type="slidenum">
              <a:rPr lang="en-GB" smtClean="0"/>
              <a:t>‹#›</a:t>
            </a:fld>
            <a:endParaRPr lang="en-GB" dirty="0"/>
          </a:p>
        </p:txBody>
      </p:sp>
    </p:spTree>
    <p:extLst>
      <p:ext uri="{BB962C8B-B14F-4D97-AF65-F5344CB8AC3E}">
        <p14:creationId xmlns:p14="http://schemas.microsoft.com/office/powerpoint/2010/main" val="2886661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7FF29-A37C-438E-A552-F9FD0E6F10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307CB9-0FC3-45CC-A7A7-21C01F34A4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8BAD50-0A77-45AC-9FA3-A7C3A6C45D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8EDCC4-3133-4BB6-A92D-AACCB6B321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D88397-50FC-432B-A6FB-555B28F2FC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9B4A27-DA23-4098-8845-A122F65AB896}"/>
              </a:ext>
            </a:extLst>
          </p:cNvPr>
          <p:cNvSpPr>
            <a:spLocks noGrp="1"/>
          </p:cNvSpPr>
          <p:nvPr>
            <p:ph type="dt" sz="half" idx="10"/>
          </p:nvPr>
        </p:nvSpPr>
        <p:spPr/>
        <p:txBody>
          <a:bodyPr/>
          <a:lstStyle/>
          <a:p>
            <a:fld id="{10E6B696-038C-46BF-BD26-C4C9AC023863}" type="datetimeFigureOut">
              <a:rPr lang="en-GB" smtClean="0"/>
              <a:t>09/06/2025</a:t>
            </a:fld>
            <a:endParaRPr lang="en-GB" dirty="0"/>
          </a:p>
        </p:txBody>
      </p:sp>
      <p:sp>
        <p:nvSpPr>
          <p:cNvPr id="8" name="Footer Placeholder 7">
            <a:extLst>
              <a:ext uri="{FF2B5EF4-FFF2-40B4-BE49-F238E27FC236}">
                <a16:creationId xmlns:a16="http://schemas.microsoft.com/office/drawing/2014/main" id="{1DC5F8F6-F2BF-4475-B5DA-4068785B034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76CDE97-2395-4C72-962A-A29EC389A689}"/>
              </a:ext>
            </a:extLst>
          </p:cNvPr>
          <p:cNvSpPr>
            <a:spLocks noGrp="1"/>
          </p:cNvSpPr>
          <p:nvPr>
            <p:ph type="sldNum" sz="quarter" idx="12"/>
          </p:nvPr>
        </p:nvSpPr>
        <p:spPr/>
        <p:txBody>
          <a:bodyPr/>
          <a:lstStyle/>
          <a:p>
            <a:fld id="{83159D40-06E6-4042-89C3-32A5A04C1261}" type="slidenum">
              <a:rPr lang="en-GB" smtClean="0"/>
              <a:t>‹#›</a:t>
            </a:fld>
            <a:endParaRPr lang="en-GB" dirty="0"/>
          </a:p>
        </p:txBody>
      </p:sp>
    </p:spTree>
    <p:extLst>
      <p:ext uri="{BB962C8B-B14F-4D97-AF65-F5344CB8AC3E}">
        <p14:creationId xmlns:p14="http://schemas.microsoft.com/office/powerpoint/2010/main" val="44246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34358-104C-4D38-B92D-D28674991B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890336-585D-4F25-BA9F-55FD8AF4927F}"/>
              </a:ext>
            </a:extLst>
          </p:cNvPr>
          <p:cNvSpPr>
            <a:spLocks noGrp="1"/>
          </p:cNvSpPr>
          <p:nvPr>
            <p:ph type="dt" sz="half" idx="10"/>
          </p:nvPr>
        </p:nvSpPr>
        <p:spPr/>
        <p:txBody>
          <a:bodyPr/>
          <a:lstStyle/>
          <a:p>
            <a:fld id="{10E6B696-038C-46BF-BD26-C4C9AC023863}" type="datetimeFigureOut">
              <a:rPr lang="en-GB" smtClean="0"/>
              <a:t>09/06/2025</a:t>
            </a:fld>
            <a:endParaRPr lang="en-GB" dirty="0"/>
          </a:p>
        </p:txBody>
      </p:sp>
      <p:sp>
        <p:nvSpPr>
          <p:cNvPr id="4" name="Footer Placeholder 3">
            <a:extLst>
              <a:ext uri="{FF2B5EF4-FFF2-40B4-BE49-F238E27FC236}">
                <a16:creationId xmlns:a16="http://schemas.microsoft.com/office/drawing/2014/main" id="{32E1D241-5E5A-41CD-87A5-9E93F8F1D90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98543BC-8795-4A93-85E2-DCC48004B11E}"/>
              </a:ext>
            </a:extLst>
          </p:cNvPr>
          <p:cNvSpPr>
            <a:spLocks noGrp="1"/>
          </p:cNvSpPr>
          <p:nvPr>
            <p:ph type="sldNum" sz="quarter" idx="12"/>
          </p:nvPr>
        </p:nvSpPr>
        <p:spPr/>
        <p:txBody>
          <a:bodyPr/>
          <a:lstStyle/>
          <a:p>
            <a:fld id="{83159D40-06E6-4042-89C3-32A5A04C1261}" type="slidenum">
              <a:rPr lang="en-GB" smtClean="0"/>
              <a:t>‹#›</a:t>
            </a:fld>
            <a:endParaRPr lang="en-GB" dirty="0"/>
          </a:p>
        </p:txBody>
      </p:sp>
    </p:spTree>
    <p:extLst>
      <p:ext uri="{BB962C8B-B14F-4D97-AF65-F5344CB8AC3E}">
        <p14:creationId xmlns:p14="http://schemas.microsoft.com/office/powerpoint/2010/main" val="1122050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E667E1-E68A-46D7-8135-DE6D2E102D42}"/>
              </a:ext>
            </a:extLst>
          </p:cNvPr>
          <p:cNvSpPr>
            <a:spLocks noGrp="1"/>
          </p:cNvSpPr>
          <p:nvPr>
            <p:ph type="dt" sz="half" idx="10"/>
          </p:nvPr>
        </p:nvSpPr>
        <p:spPr/>
        <p:txBody>
          <a:bodyPr/>
          <a:lstStyle/>
          <a:p>
            <a:fld id="{10E6B696-038C-46BF-BD26-C4C9AC023863}" type="datetimeFigureOut">
              <a:rPr lang="en-GB" smtClean="0"/>
              <a:t>09/06/2025</a:t>
            </a:fld>
            <a:endParaRPr lang="en-GB" dirty="0"/>
          </a:p>
        </p:txBody>
      </p:sp>
      <p:sp>
        <p:nvSpPr>
          <p:cNvPr id="3" name="Footer Placeholder 2">
            <a:extLst>
              <a:ext uri="{FF2B5EF4-FFF2-40B4-BE49-F238E27FC236}">
                <a16:creationId xmlns:a16="http://schemas.microsoft.com/office/drawing/2014/main" id="{00EAF792-335F-43D9-9C38-4207CDA77D2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FD285EA-1653-43A6-9857-FE8CE603EA1E}"/>
              </a:ext>
            </a:extLst>
          </p:cNvPr>
          <p:cNvSpPr>
            <a:spLocks noGrp="1"/>
          </p:cNvSpPr>
          <p:nvPr>
            <p:ph type="sldNum" sz="quarter" idx="12"/>
          </p:nvPr>
        </p:nvSpPr>
        <p:spPr/>
        <p:txBody>
          <a:bodyPr/>
          <a:lstStyle/>
          <a:p>
            <a:fld id="{83159D40-06E6-4042-89C3-32A5A04C1261}" type="slidenum">
              <a:rPr lang="en-GB" smtClean="0"/>
              <a:t>‹#›</a:t>
            </a:fld>
            <a:endParaRPr lang="en-GB" dirty="0"/>
          </a:p>
        </p:txBody>
      </p:sp>
    </p:spTree>
    <p:extLst>
      <p:ext uri="{BB962C8B-B14F-4D97-AF65-F5344CB8AC3E}">
        <p14:creationId xmlns:p14="http://schemas.microsoft.com/office/powerpoint/2010/main" val="118704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DFCC-0A05-42B3-9D1B-643C6E0AB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380523-5AA0-4BB8-922E-9AB415620B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3268E1-D98E-4B4C-B79A-0EAAD69764E0}"/>
              </a:ext>
            </a:extLst>
          </p:cNvPr>
          <p:cNvSpPr>
            <a:spLocks noGrp="1"/>
          </p:cNvSpPr>
          <p:nvPr>
            <p:ph type="dt" sz="half" idx="10"/>
          </p:nvPr>
        </p:nvSpPr>
        <p:spPr/>
        <p:txBody>
          <a:bodyPr/>
          <a:lstStyle/>
          <a:p>
            <a:fld id="{AB21C71B-77A7-420A-B9FA-AEB7830ED2E4}" type="datetimeFigureOut">
              <a:rPr lang="en-GB" smtClean="0"/>
              <a:t>09/06/2025</a:t>
            </a:fld>
            <a:endParaRPr lang="en-GB"/>
          </a:p>
        </p:txBody>
      </p:sp>
      <p:sp>
        <p:nvSpPr>
          <p:cNvPr id="5" name="Footer Placeholder 4">
            <a:extLst>
              <a:ext uri="{FF2B5EF4-FFF2-40B4-BE49-F238E27FC236}">
                <a16:creationId xmlns:a16="http://schemas.microsoft.com/office/drawing/2014/main" id="{8A235A21-CAB4-4FCB-B485-6E72B88710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54E0C1-3E58-4502-BF28-40BC468E689E}"/>
              </a:ext>
            </a:extLst>
          </p:cNvPr>
          <p:cNvSpPr>
            <a:spLocks noGrp="1"/>
          </p:cNvSpPr>
          <p:nvPr>
            <p:ph type="sldNum" sz="quarter" idx="12"/>
          </p:nvPr>
        </p:nvSpPr>
        <p:spPr/>
        <p:txBody>
          <a:bodyPr/>
          <a:lstStyle/>
          <a:p>
            <a:fld id="{FFD27F1E-3ABD-4DE6-A793-12F175804B20}" type="slidenum">
              <a:rPr lang="en-GB" smtClean="0"/>
              <a:t>‹#›</a:t>
            </a:fld>
            <a:endParaRPr lang="en-GB"/>
          </a:p>
        </p:txBody>
      </p:sp>
    </p:spTree>
    <p:extLst>
      <p:ext uri="{BB962C8B-B14F-4D97-AF65-F5344CB8AC3E}">
        <p14:creationId xmlns:p14="http://schemas.microsoft.com/office/powerpoint/2010/main" val="1789159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B2C7-354E-4BD7-B3C2-53B0C25EA3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AE95B1-5D1F-420F-AAD7-3C47661EC4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7F5600-C0CE-4CF4-9F3B-C8BAE116D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BFD2F7-4156-41CE-B193-0D7BFF5B7B03}"/>
              </a:ext>
            </a:extLst>
          </p:cNvPr>
          <p:cNvSpPr>
            <a:spLocks noGrp="1"/>
          </p:cNvSpPr>
          <p:nvPr>
            <p:ph type="dt" sz="half" idx="10"/>
          </p:nvPr>
        </p:nvSpPr>
        <p:spPr/>
        <p:txBody>
          <a:bodyPr/>
          <a:lstStyle/>
          <a:p>
            <a:fld id="{10E6B696-038C-46BF-BD26-C4C9AC023863}" type="datetimeFigureOut">
              <a:rPr lang="en-GB" smtClean="0"/>
              <a:t>09/06/2025</a:t>
            </a:fld>
            <a:endParaRPr lang="en-GB" dirty="0"/>
          </a:p>
        </p:txBody>
      </p:sp>
      <p:sp>
        <p:nvSpPr>
          <p:cNvPr id="6" name="Footer Placeholder 5">
            <a:extLst>
              <a:ext uri="{FF2B5EF4-FFF2-40B4-BE49-F238E27FC236}">
                <a16:creationId xmlns:a16="http://schemas.microsoft.com/office/drawing/2014/main" id="{5463D496-36B9-4ED4-8D81-2114EBF39BA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5E78188-B7CA-49FF-AD70-A0AA86DE177C}"/>
              </a:ext>
            </a:extLst>
          </p:cNvPr>
          <p:cNvSpPr>
            <a:spLocks noGrp="1"/>
          </p:cNvSpPr>
          <p:nvPr>
            <p:ph type="sldNum" sz="quarter" idx="12"/>
          </p:nvPr>
        </p:nvSpPr>
        <p:spPr/>
        <p:txBody>
          <a:bodyPr/>
          <a:lstStyle/>
          <a:p>
            <a:fld id="{83159D40-06E6-4042-89C3-32A5A04C1261}" type="slidenum">
              <a:rPr lang="en-GB" smtClean="0"/>
              <a:t>‹#›</a:t>
            </a:fld>
            <a:endParaRPr lang="en-GB" dirty="0"/>
          </a:p>
        </p:txBody>
      </p:sp>
    </p:spTree>
    <p:extLst>
      <p:ext uri="{BB962C8B-B14F-4D97-AF65-F5344CB8AC3E}">
        <p14:creationId xmlns:p14="http://schemas.microsoft.com/office/powerpoint/2010/main" val="2859682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0B0EB-8E41-499A-A9CA-F148DA0A9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742EC65-FEA5-4DF5-8452-75CFE4EE42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0F51792-F399-4311-8069-F49550971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015B89-6F99-4DD8-AEA9-67C5FC793F7A}"/>
              </a:ext>
            </a:extLst>
          </p:cNvPr>
          <p:cNvSpPr>
            <a:spLocks noGrp="1"/>
          </p:cNvSpPr>
          <p:nvPr>
            <p:ph type="dt" sz="half" idx="10"/>
          </p:nvPr>
        </p:nvSpPr>
        <p:spPr/>
        <p:txBody>
          <a:bodyPr/>
          <a:lstStyle/>
          <a:p>
            <a:fld id="{10E6B696-038C-46BF-BD26-C4C9AC023863}" type="datetimeFigureOut">
              <a:rPr lang="en-GB" smtClean="0"/>
              <a:t>09/06/2025</a:t>
            </a:fld>
            <a:endParaRPr lang="en-GB" dirty="0"/>
          </a:p>
        </p:txBody>
      </p:sp>
      <p:sp>
        <p:nvSpPr>
          <p:cNvPr id="6" name="Footer Placeholder 5">
            <a:extLst>
              <a:ext uri="{FF2B5EF4-FFF2-40B4-BE49-F238E27FC236}">
                <a16:creationId xmlns:a16="http://schemas.microsoft.com/office/drawing/2014/main" id="{9F79F771-D4CF-40AC-959E-C484F1571B8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CCFDC12-396E-4C5A-A8BC-7EE63690487A}"/>
              </a:ext>
            </a:extLst>
          </p:cNvPr>
          <p:cNvSpPr>
            <a:spLocks noGrp="1"/>
          </p:cNvSpPr>
          <p:nvPr>
            <p:ph type="sldNum" sz="quarter" idx="12"/>
          </p:nvPr>
        </p:nvSpPr>
        <p:spPr/>
        <p:txBody>
          <a:bodyPr/>
          <a:lstStyle/>
          <a:p>
            <a:fld id="{83159D40-06E6-4042-89C3-32A5A04C1261}" type="slidenum">
              <a:rPr lang="en-GB" smtClean="0"/>
              <a:t>‹#›</a:t>
            </a:fld>
            <a:endParaRPr lang="en-GB" dirty="0"/>
          </a:p>
        </p:txBody>
      </p:sp>
    </p:spTree>
    <p:extLst>
      <p:ext uri="{BB962C8B-B14F-4D97-AF65-F5344CB8AC3E}">
        <p14:creationId xmlns:p14="http://schemas.microsoft.com/office/powerpoint/2010/main" val="1678290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2880-24B6-4219-8C11-C50F16D528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E553E1-C8C0-4521-8324-3C04AD4ADF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312FE4-BD65-47E1-BF0A-74C3F0ACA40E}"/>
              </a:ext>
            </a:extLst>
          </p:cNvPr>
          <p:cNvSpPr>
            <a:spLocks noGrp="1"/>
          </p:cNvSpPr>
          <p:nvPr>
            <p:ph type="dt" sz="half" idx="10"/>
          </p:nvPr>
        </p:nvSpPr>
        <p:spPr/>
        <p:txBody>
          <a:bodyPr/>
          <a:lstStyle/>
          <a:p>
            <a:fld id="{10E6B696-038C-46BF-BD26-C4C9AC023863}" type="datetimeFigureOut">
              <a:rPr lang="en-GB" smtClean="0"/>
              <a:t>09/06/2025</a:t>
            </a:fld>
            <a:endParaRPr lang="en-GB" dirty="0"/>
          </a:p>
        </p:txBody>
      </p:sp>
      <p:sp>
        <p:nvSpPr>
          <p:cNvPr id="5" name="Footer Placeholder 4">
            <a:extLst>
              <a:ext uri="{FF2B5EF4-FFF2-40B4-BE49-F238E27FC236}">
                <a16:creationId xmlns:a16="http://schemas.microsoft.com/office/drawing/2014/main" id="{A07C2593-8DCC-45E9-912C-BB58EFC7345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7F84834-65DA-4637-A887-374CC7CD73BF}"/>
              </a:ext>
            </a:extLst>
          </p:cNvPr>
          <p:cNvSpPr>
            <a:spLocks noGrp="1"/>
          </p:cNvSpPr>
          <p:nvPr>
            <p:ph type="sldNum" sz="quarter" idx="12"/>
          </p:nvPr>
        </p:nvSpPr>
        <p:spPr/>
        <p:txBody>
          <a:bodyPr/>
          <a:lstStyle/>
          <a:p>
            <a:fld id="{83159D40-06E6-4042-89C3-32A5A04C1261}" type="slidenum">
              <a:rPr lang="en-GB" smtClean="0"/>
              <a:t>‹#›</a:t>
            </a:fld>
            <a:endParaRPr lang="en-GB" dirty="0"/>
          </a:p>
        </p:txBody>
      </p:sp>
    </p:spTree>
    <p:extLst>
      <p:ext uri="{BB962C8B-B14F-4D97-AF65-F5344CB8AC3E}">
        <p14:creationId xmlns:p14="http://schemas.microsoft.com/office/powerpoint/2010/main" val="1366277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EFB41F-D0A1-4101-84C4-28C4600569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0FA5E5-3B0B-4CC9-B8D1-F4FB15B9E8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1F7B7-E04D-40FB-9981-1CF900B33263}"/>
              </a:ext>
            </a:extLst>
          </p:cNvPr>
          <p:cNvSpPr>
            <a:spLocks noGrp="1"/>
          </p:cNvSpPr>
          <p:nvPr>
            <p:ph type="dt" sz="half" idx="10"/>
          </p:nvPr>
        </p:nvSpPr>
        <p:spPr/>
        <p:txBody>
          <a:bodyPr/>
          <a:lstStyle/>
          <a:p>
            <a:fld id="{10E6B696-038C-46BF-BD26-C4C9AC023863}" type="datetimeFigureOut">
              <a:rPr lang="en-GB" smtClean="0"/>
              <a:t>09/06/2025</a:t>
            </a:fld>
            <a:endParaRPr lang="en-GB" dirty="0"/>
          </a:p>
        </p:txBody>
      </p:sp>
      <p:sp>
        <p:nvSpPr>
          <p:cNvPr id="5" name="Footer Placeholder 4">
            <a:extLst>
              <a:ext uri="{FF2B5EF4-FFF2-40B4-BE49-F238E27FC236}">
                <a16:creationId xmlns:a16="http://schemas.microsoft.com/office/drawing/2014/main" id="{B1EDCB09-8C65-4A10-853B-A9352626221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240C32B-FB72-4BB5-80E3-A8BAF10D7410}"/>
              </a:ext>
            </a:extLst>
          </p:cNvPr>
          <p:cNvSpPr>
            <a:spLocks noGrp="1"/>
          </p:cNvSpPr>
          <p:nvPr>
            <p:ph type="sldNum" sz="quarter" idx="12"/>
          </p:nvPr>
        </p:nvSpPr>
        <p:spPr/>
        <p:txBody>
          <a:bodyPr/>
          <a:lstStyle/>
          <a:p>
            <a:fld id="{83159D40-06E6-4042-89C3-32A5A04C1261}" type="slidenum">
              <a:rPr lang="en-GB" smtClean="0"/>
              <a:t>‹#›</a:t>
            </a:fld>
            <a:endParaRPr lang="en-GB" dirty="0"/>
          </a:p>
        </p:txBody>
      </p:sp>
    </p:spTree>
    <p:extLst>
      <p:ext uri="{BB962C8B-B14F-4D97-AF65-F5344CB8AC3E}">
        <p14:creationId xmlns:p14="http://schemas.microsoft.com/office/powerpoint/2010/main" val="149985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856E3-5A73-4559-89AE-F7F208F104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5FC7D9-B05B-4E5F-9481-0B596DE23C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F6780B-2D51-408F-B2D3-203E74A6D3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AA0D87-17AF-42DE-B44D-74C8E6D79973}"/>
              </a:ext>
            </a:extLst>
          </p:cNvPr>
          <p:cNvSpPr>
            <a:spLocks noGrp="1"/>
          </p:cNvSpPr>
          <p:nvPr>
            <p:ph type="dt" sz="half" idx="10"/>
          </p:nvPr>
        </p:nvSpPr>
        <p:spPr/>
        <p:txBody>
          <a:bodyPr/>
          <a:lstStyle/>
          <a:p>
            <a:fld id="{AB21C71B-77A7-420A-B9FA-AEB7830ED2E4}" type="datetimeFigureOut">
              <a:rPr lang="en-GB" smtClean="0"/>
              <a:t>09/06/2025</a:t>
            </a:fld>
            <a:endParaRPr lang="en-GB"/>
          </a:p>
        </p:txBody>
      </p:sp>
      <p:sp>
        <p:nvSpPr>
          <p:cNvPr id="6" name="Footer Placeholder 5">
            <a:extLst>
              <a:ext uri="{FF2B5EF4-FFF2-40B4-BE49-F238E27FC236}">
                <a16:creationId xmlns:a16="http://schemas.microsoft.com/office/drawing/2014/main" id="{C45E3395-D7F6-4D12-93B6-36259E5662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167D1D-8155-46D2-BFA3-477108D68369}"/>
              </a:ext>
            </a:extLst>
          </p:cNvPr>
          <p:cNvSpPr>
            <a:spLocks noGrp="1"/>
          </p:cNvSpPr>
          <p:nvPr>
            <p:ph type="sldNum" sz="quarter" idx="12"/>
          </p:nvPr>
        </p:nvSpPr>
        <p:spPr/>
        <p:txBody>
          <a:bodyPr/>
          <a:lstStyle/>
          <a:p>
            <a:fld id="{FFD27F1E-3ABD-4DE6-A793-12F175804B20}" type="slidenum">
              <a:rPr lang="en-GB" smtClean="0"/>
              <a:t>‹#›</a:t>
            </a:fld>
            <a:endParaRPr lang="en-GB"/>
          </a:p>
        </p:txBody>
      </p:sp>
    </p:spTree>
    <p:extLst>
      <p:ext uri="{BB962C8B-B14F-4D97-AF65-F5344CB8AC3E}">
        <p14:creationId xmlns:p14="http://schemas.microsoft.com/office/powerpoint/2010/main" val="129541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42A7D-138C-444C-BB81-202DCB1618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A9E880-6D31-4AC0-90E2-CE49211ABB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28DA53-51EA-4A37-BA85-D199056DA5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551BCE-AFD6-44F8-B5E1-4F43CCEDEB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D53EB4-7AAE-4C9E-8D9C-6ECA938584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8C8C87-6092-4F01-BFDE-AC9138DE6920}"/>
              </a:ext>
            </a:extLst>
          </p:cNvPr>
          <p:cNvSpPr>
            <a:spLocks noGrp="1"/>
          </p:cNvSpPr>
          <p:nvPr>
            <p:ph type="dt" sz="half" idx="10"/>
          </p:nvPr>
        </p:nvSpPr>
        <p:spPr/>
        <p:txBody>
          <a:bodyPr/>
          <a:lstStyle/>
          <a:p>
            <a:fld id="{AB21C71B-77A7-420A-B9FA-AEB7830ED2E4}" type="datetimeFigureOut">
              <a:rPr lang="en-GB" smtClean="0"/>
              <a:t>09/06/2025</a:t>
            </a:fld>
            <a:endParaRPr lang="en-GB"/>
          </a:p>
        </p:txBody>
      </p:sp>
      <p:sp>
        <p:nvSpPr>
          <p:cNvPr id="8" name="Footer Placeholder 7">
            <a:extLst>
              <a:ext uri="{FF2B5EF4-FFF2-40B4-BE49-F238E27FC236}">
                <a16:creationId xmlns:a16="http://schemas.microsoft.com/office/drawing/2014/main" id="{CFD9061A-6AED-4E2B-A356-F349B8C7B4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BA9FFD9-A517-4F54-9670-18029D09541F}"/>
              </a:ext>
            </a:extLst>
          </p:cNvPr>
          <p:cNvSpPr>
            <a:spLocks noGrp="1"/>
          </p:cNvSpPr>
          <p:nvPr>
            <p:ph type="sldNum" sz="quarter" idx="12"/>
          </p:nvPr>
        </p:nvSpPr>
        <p:spPr/>
        <p:txBody>
          <a:bodyPr/>
          <a:lstStyle/>
          <a:p>
            <a:fld id="{FFD27F1E-3ABD-4DE6-A793-12F175804B20}" type="slidenum">
              <a:rPr lang="en-GB" smtClean="0"/>
              <a:t>‹#›</a:t>
            </a:fld>
            <a:endParaRPr lang="en-GB"/>
          </a:p>
        </p:txBody>
      </p:sp>
    </p:spTree>
    <p:extLst>
      <p:ext uri="{BB962C8B-B14F-4D97-AF65-F5344CB8AC3E}">
        <p14:creationId xmlns:p14="http://schemas.microsoft.com/office/powerpoint/2010/main" val="4294912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B316B-682F-4F94-94C7-82EB0E74D3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BAFAE74-2BBF-414B-9F71-978179C78176}"/>
              </a:ext>
            </a:extLst>
          </p:cNvPr>
          <p:cNvSpPr>
            <a:spLocks noGrp="1"/>
          </p:cNvSpPr>
          <p:nvPr>
            <p:ph type="dt" sz="half" idx="10"/>
          </p:nvPr>
        </p:nvSpPr>
        <p:spPr/>
        <p:txBody>
          <a:bodyPr/>
          <a:lstStyle/>
          <a:p>
            <a:fld id="{AB21C71B-77A7-420A-B9FA-AEB7830ED2E4}" type="datetimeFigureOut">
              <a:rPr lang="en-GB" smtClean="0"/>
              <a:t>09/06/2025</a:t>
            </a:fld>
            <a:endParaRPr lang="en-GB"/>
          </a:p>
        </p:txBody>
      </p:sp>
      <p:sp>
        <p:nvSpPr>
          <p:cNvPr id="4" name="Footer Placeholder 3">
            <a:extLst>
              <a:ext uri="{FF2B5EF4-FFF2-40B4-BE49-F238E27FC236}">
                <a16:creationId xmlns:a16="http://schemas.microsoft.com/office/drawing/2014/main" id="{3965EC2E-815F-4C54-B103-9070A92689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BCA609-F856-447D-AEC3-AE50371CB84C}"/>
              </a:ext>
            </a:extLst>
          </p:cNvPr>
          <p:cNvSpPr>
            <a:spLocks noGrp="1"/>
          </p:cNvSpPr>
          <p:nvPr>
            <p:ph type="sldNum" sz="quarter" idx="12"/>
          </p:nvPr>
        </p:nvSpPr>
        <p:spPr/>
        <p:txBody>
          <a:bodyPr/>
          <a:lstStyle/>
          <a:p>
            <a:fld id="{FFD27F1E-3ABD-4DE6-A793-12F175804B20}" type="slidenum">
              <a:rPr lang="en-GB" smtClean="0"/>
              <a:t>‹#›</a:t>
            </a:fld>
            <a:endParaRPr lang="en-GB"/>
          </a:p>
        </p:txBody>
      </p:sp>
    </p:spTree>
    <p:extLst>
      <p:ext uri="{BB962C8B-B14F-4D97-AF65-F5344CB8AC3E}">
        <p14:creationId xmlns:p14="http://schemas.microsoft.com/office/powerpoint/2010/main" val="129305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CCF827-D0AB-4D16-967A-8D65EC415436}"/>
              </a:ext>
            </a:extLst>
          </p:cNvPr>
          <p:cNvSpPr>
            <a:spLocks noGrp="1"/>
          </p:cNvSpPr>
          <p:nvPr>
            <p:ph type="dt" sz="half" idx="10"/>
          </p:nvPr>
        </p:nvSpPr>
        <p:spPr/>
        <p:txBody>
          <a:bodyPr/>
          <a:lstStyle/>
          <a:p>
            <a:fld id="{AB21C71B-77A7-420A-B9FA-AEB7830ED2E4}" type="datetimeFigureOut">
              <a:rPr lang="en-GB" smtClean="0"/>
              <a:t>09/06/2025</a:t>
            </a:fld>
            <a:endParaRPr lang="en-GB"/>
          </a:p>
        </p:txBody>
      </p:sp>
      <p:sp>
        <p:nvSpPr>
          <p:cNvPr id="3" name="Footer Placeholder 2">
            <a:extLst>
              <a:ext uri="{FF2B5EF4-FFF2-40B4-BE49-F238E27FC236}">
                <a16:creationId xmlns:a16="http://schemas.microsoft.com/office/drawing/2014/main" id="{C9CAA013-0026-4FE7-B5ED-CD5AE754D5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4D30E3-F4AA-4AF1-8667-7D3286CC53E1}"/>
              </a:ext>
            </a:extLst>
          </p:cNvPr>
          <p:cNvSpPr>
            <a:spLocks noGrp="1"/>
          </p:cNvSpPr>
          <p:nvPr>
            <p:ph type="sldNum" sz="quarter" idx="12"/>
          </p:nvPr>
        </p:nvSpPr>
        <p:spPr/>
        <p:txBody>
          <a:bodyPr/>
          <a:lstStyle/>
          <a:p>
            <a:fld id="{FFD27F1E-3ABD-4DE6-A793-12F175804B20}" type="slidenum">
              <a:rPr lang="en-GB" smtClean="0"/>
              <a:t>‹#›</a:t>
            </a:fld>
            <a:endParaRPr lang="en-GB"/>
          </a:p>
        </p:txBody>
      </p:sp>
    </p:spTree>
    <p:extLst>
      <p:ext uri="{BB962C8B-B14F-4D97-AF65-F5344CB8AC3E}">
        <p14:creationId xmlns:p14="http://schemas.microsoft.com/office/powerpoint/2010/main" val="112691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8BF6-248D-4387-A67A-AC070E0859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E6C5E6-F773-4AB0-8528-3F4992C399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AFE1CE-EC7A-4B1B-91F9-B26125F15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822F15-25E1-48F3-B8AC-777B6F6D9AB3}"/>
              </a:ext>
            </a:extLst>
          </p:cNvPr>
          <p:cNvSpPr>
            <a:spLocks noGrp="1"/>
          </p:cNvSpPr>
          <p:nvPr>
            <p:ph type="dt" sz="half" idx="10"/>
          </p:nvPr>
        </p:nvSpPr>
        <p:spPr/>
        <p:txBody>
          <a:bodyPr/>
          <a:lstStyle/>
          <a:p>
            <a:fld id="{AB21C71B-77A7-420A-B9FA-AEB7830ED2E4}" type="datetimeFigureOut">
              <a:rPr lang="en-GB" smtClean="0"/>
              <a:t>09/06/2025</a:t>
            </a:fld>
            <a:endParaRPr lang="en-GB"/>
          </a:p>
        </p:txBody>
      </p:sp>
      <p:sp>
        <p:nvSpPr>
          <p:cNvPr id="6" name="Footer Placeholder 5">
            <a:extLst>
              <a:ext uri="{FF2B5EF4-FFF2-40B4-BE49-F238E27FC236}">
                <a16:creationId xmlns:a16="http://schemas.microsoft.com/office/drawing/2014/main" id="{E8D6C4DF-D458-410C-81BA-105AF1F1EC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016E64-49CE-467D-8008-9DFD1A20A4FA}"/>
              </a:ext>
            </a:extLst>
          </p:cNvPr>
          <p:cNvSpPr>
            <a:spLocks noGrp="1"/>
          </p:cNvSpPr>
          <p:nvPr>
            <p:ph type="sldNum" sz="quarter" idx="12"/>
          </p:nvPr>
        </p:nvSpPr>
        <p:spPr/>
        <p:txBody>
          <a:bodyPr/>
          <a:lstStyle/>
          <a:p>
            <a:fld id="{FFD27F1E-3ABD-4DE6-A793-12F175804B20}" type="slidenum">
              <a:rPr lang="en-GB" smtClean="0"/>
              <a:t>‹#›</a:t>
            </a:fld>
            <a:endParaRPr lang="en-GB"/>
          </a:p>
        </p:txBody>
      </p:sp>
    </p:spTree>
    <p:extLst>
      <p:ext uri="{BB962C8B-B14F-4D97-AF65-F5344CB8AC3E}">
        <p14:creationId xmlns:p14="http://schemas.microsoft.com/office/powerpoint/2010/main" val="61239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F257-B5F2-4F27-91AB-358009D9BE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E92B75-DB33-4E53-BC7A-06C44DBB70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3925D9-8799-4EE2-9A30-12AB75CE8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44C3A9-690C-4937-9311-4D556BC9356D}"/>
              </a:ext>
            </a:extLst>
          </p:cNvPr>
          <p:cNvSpPr>
            <a:spLocks noGrp="1"/>
          </p:cNvSpPr>
          <p:nvPr>
            <p:ph type="dt" sz="half" idx="10"/>
          </p:nvPr>
        </p:nvSpPr>
        <p:spPr/>
        <p:txBody>
          <a:bodyPr/>
          <a:lstStyle/>
          <a:p>
            <a:fld id="{AB21C71B-77A7-420A-B9FA-AEB7830ED2E4}" type="datetimeFigureOut">
              <a:rPr lang="en-GB" smtClean="0"/>
              <a:t>09/06/2025</a:t>
            </a:fld>
            <a:endParaRPr lang="en-GB"/>
          </a:p>
        </p:txBody>
      </p:sp>
      <p:sp>
        <p:nvSpPr>
          <p:cNvPr id="6" name="Footer Placeholder 5">
            <a:extLst>
              <a:ext uri="{FF2B5EF4-FFF2-40B4-BE49-F238E27FC236}">
                <a16:creationId xmlns:a16="http://schemas.microsoft.com/office/drawing/2014/main" id="{C485E5A6-80FF-498E-AEF5-6BB18E2C10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15DCDB-BBA1-4107-B558-074F83FDCFA6}"/>
              </a:ext>
            </a:extLst>
          </p:cNvPr>
          <p:cNvSpPr>
            <a:spLocks noGrp="1"/>
          </p:cNvSpPr>
          <p:nvPr>
            <p:ph type="sldNum" sz="quarter" idx="12"/>
          </p:nvPr>
        </p:nvSpPr>
        <p:spPr/>
        <p:txBody>
          <a:bodyPr/>
          <a:lstStyle/>
          <a:p>
            <a:fld id="{FFD27F1E-3ABD-4DE6-A793-12F175804B20}" type="slidenum">
              <a:rPr lang="en-GB" smtClean="0"/>
              <a:t>‹#›</a:t>
            </a:fld>
            <a:endParaRPr lang="en-GB"/>
          </a:p>
        </p:txBody>
      </p:sp>
    </p:spTree>
    <p:extLst>
      <p:ext uri="{BB962C8B-B14F-4D97-AF65-F5344CB8AC3E}">
        <p14:creationId xmlns:p14="http://schemas.microsoft.com/office/powerpoint/2010/main" val="1411012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2D5CDD-8196-4081-A80B-3C45083110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CA6A9D-4E4F-4C7A-A589-84C3E7EB9F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98EF77-35A6-4ED8-9BE4-B8AAD04C00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1C71B-77A7-420A-B9FA-AEB7830ED2E4}" type="datetimeFigureOut">
              <a:rPr lang="en-GB" smtClean="0"/>
              <a:t>09/06/2025</a:t>
            </a:fld>
            <a:endParaRPr lang="en-GB"/>
          </a:p>
        </p:txBody>
      </p:sp>
      <p:sp>
        <p:nvSpPr>
          <p:cNvPr id="5" name="Footer Placeholder 4">
            <a:extLst>
              <a:ext uri="{FF2B5EF4-FFF2-40B4-BE49-F238E27FC236}">
                <a16:creationId xmlns:a16="http://schemas.microsoft.com/office/drawing/2014/main" id="{B170B8E1-623B-4B21-B65A-A8E803D4D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2D0914-3C69-4E1F-945B-E48C6D6A92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27F1E-3ABD-4DE6-A793-12F175804B20}" type="slidenum">
              <a:rPr lang="en-GB" smtClean="0"/>
              <a:t>‹#›</a:t>
            </a:fld>
            <a:endParaRPr lang="en-GB"/>
          </a:p>
        </p:txBody>
      </p:sp>
    </p:spTree>
    <p:extLst>
      <p:ext uri="{BB962C8B-B14F-4D97-AF65-F5344CB8AC3E}">
        <p14:creationId xmlns:p14="http://schemas.microsoft.com/office/powerpoint/2010/main" val="3304525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F4786-7235-4D31-944B-42057FFF4980}" type="datetimeFigureOut">
              <a:rPr lang="en-GB" smtClean="0"/>
              <a:t>09/06/2025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929C6-100B-4BE0-8BE7-1D8B17325C49}" type="slidenum">
              <a:rPr lang="en-GB" smtClean="0"/>
              <a:t>‹#›</a:t>
            </a:fld>
            <a:endParaRPr lang="en-GB" dirty="0"/>
          </a:p>
        </p:txBody>
      </p:sp>
    </p:spTree>
    <p:extLst>
      <p:ext uri="{BB962C8B-B14F-4D97-AF65-F5344CB8AC3E}">
        <p14:creationId xmlns:p14="http://schemas.microsoft.com/office/powerpoint/2010/main" val="2149070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13498-498C-4A88-BE7C-93A4F51069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A98906-41C3-4801-9EBE-4958FB2106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436DC8-3A95-4FB3-AEFF-5A4068C46B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6B696-038C-46BF-BD26-C4C9AC023863}" type="datetimeFigureOut">
              <a:rPr lang="en-GB" smtClean="0"/>
              <a:t>09/06/2025</a:t>
            </a:fld>
            <a:endParaRPr lang="en-GB" dirty="0"/>
          </a:p>
        </p:txBody>
      </p:sp>
      <p:sp>
        <p:nvSpPr>
          <p:cNvPr id="5" name="Footer Placeholder 4">
            <a:extLst>
              <a:ext uri="{FF2B5EF4-FFF2-40B4-BE49-F238E27FC236}">
                <a16:creationId xmlns:a16="http://schemas.microsoft.com/office/drawing/2014/main" id="{6DC08E4A-FDEA-47FB-BD72-96F814E2A9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A7D3861-6EC4-4337-8653-E49DC0E4BF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59D40-06E6-4042-89C3-32A5A04C1261}" type="slidenum">
              <a:rPr lang="en-GB" smtClean="0"/>
              <a:t>‹#›</a:t>
            </a:fld>
            <a:endParaRPr lang="en-GB" dirty="0"/>
          </a:p>
        </p:txBody>
      </p:sp>
    </p:spTree>
    <p:extLst>
      <p:ext uri="{BB962C8B-B14F-4D97-AF65-F5344CB8AC3E}">
        <p14:creationId xmlns:p14="http://schemas.microsoft.com/office/powerpoint/2010/main" val="1928832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hyperlink" Target="https://svgsilh.com/image/303371.html" TargetMode="Externa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ideo" Target="https://www.youtube.com/embed/REqfGFKxBzU?feature=oembed" TargetMode="Externa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8.wdp"/><Relationship Id="rId7" Type="http://schemas.microsoft.com/office/2007/relationships/hdphoto" Target="../media/hdphoto9.wdp"/><Relationship Id="rId12" Type="http://schemas.microsoft.com/office/2007/relationships/hdphoto" Target="../media/hdphoto11.wdp"/><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25.png"/><Relationship Id="rId10" Type="http://schemas.microsoft.com/office/2007/relationships/hdphoto" Target="../media/hdphoto10.wdp"/><Relationship Id="rId4" Type="http://schemas.openxmlformats.org/officeDocument/2006/relationships/image" Target="../media/image24.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12.wdp"/></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9.xml"/><Relationship Id="rId1" Type="http://schemas.openxmlformats.org/officeDocument/2006/relationships/video" Target="https://www.youtube.com/embed/Zohkzd0MYiI?feature=oembed" TargetMode="Externa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microsoft.com/office/2007/relationships/hdphoto" Target="../media/hdphoto13.wdp"/></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faculty.washington.edu/chudler/java/redgreen.html"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1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F02EB3-771D-3942-396A-C0C34FC8DDC6}"/>
              </a:ext>
            </a:extLst>
          </p:cNvPr>
          <p:cNvSpPr/>
          <p:nvPr/>
        </p:nvSpPr>
        <p:spPr>
          <a:xfrm>
            <a:off x="0" y="3496"/>
            <a:ext cx="12192000" cy="6854504"/>
          </a:xfrm>
          <a:prstGeom prst="rect">
            <a:avLst/>
          </a:prstGeom>
          <a:pattFill prst="lgGrid">
            <a:fgClr>
              <a:srgbClr val="F2D9A8"/>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11" name="Date Placeholder 6">
            <a:extLst>
              <a:ext uri="{FF2B5EF4-FFF2-40B4-BE49-F238E27FC236}">
                <a16:creationId xmlns:a16="http://schemas.microsoft.com/office/drawing/2014/main" id="{A87600CE-C47E-4636-B470-7D79F7633E67}"/>
              </a:ext>
            </a:extLst>
          </p:cNvPr>
          <p:cNvSpPr txBox="1">
            <a:spLocks/>
          </p:cNvSpPr>
          <p:nvPr/>
        </p:nvSpPr>
        <p:spPr>
          <a:xfrm>
            <a:off x="1927212" y="523185"/>
            <a:ext cx="5027193" cy="3653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F37ECE-EF15-4B68-BCF4-54BC87436ED6}" type="datetime1">
              <a:rPr kumimoji="0" lang="en-GB" sz="25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09/06/2025</a:t>
            </a:fld>
            <a:endParaRPr kumimoji="0" lang="en-GB"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Title 1">
            <a:extLst>
              <a:ext uri="{FF2B5EF4-FFF2-40B4-BE49-F238E27FC236}">
                <a16:creationId xmlns:a16="http://schemas.microsoft.com/office/drawing/2014/main" id="{16E94016-B776-404D-8A9F-2B257FCE998D}"/>
              </a:ext>
            </a:extLst>
          </p:cNvPr>
          <p:cNvSpPr txBox="1">
            <a:spLocks/>
          </p:cNvSpPr>
          <p:nvPr/>
        </p:nvSpPr>
        <p:spPr>
          <a:xfrm>
            <a:off x="414657" y="936617"/>
            <a:ext cx="6539748" cy="1251283"/>
          </a:xfrm>
          <a:prstGeom prst="rect">
            <a:avLst/>
          </a:prstGeom>
          <a:solidFill>
            <a:srgbClr val="E8C45E"/>
          </a:solidFill>
          <a:ln w="28575">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Narrow" panose="020B0606020202030204" pitchFamily="34" charset="0"/>
                <a:ea typeface="+mj-ea"/>
                <a:cs typeface="+mj-cs"/>
              </a:rPr>
              <a:t>Origins of Psychology</a:t>
            </a:r>
          </a:p>
        </p:txBody>
      </p:sp>
      <p:sp>
        <p:nvSpPr>
          <p:cNvPr id="10" name="TextBox 9">
            <a:extLst>
              <a:ext uri="{FF2B5EF4-FFF2-40B4-BE49-F238E27FC236}">
                <a16:creationId xmlns:a16="http://schemas.microsoft.com/office/drawing/2014/main" id="{82F3BE3C-0005-4EEE-8864-DB307F03DAC2}"/>
              </a:ext>
            </a:extLst>
          </p:cNvPr>
          <p:cNvSpPr txBox="1"/>
          <p:nvPr/>
        </p:nvSpPr>
        <p:spPr>
          <a:xfrm>
            <a:off x="289620" y="621626"/>
            <a:ext cx="3674143" cy="484748"/>
          </a:xfrm>
          <a:prstGeom prst="rect">
            <a:avLst/>
          </a:prstGeom>
          <a:solidFill>
            <a:schemeClr val="bg1"/>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50" b="1"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Approaches in Psychology</a:t>
            </a:r>
          </a:p>
        </p:txBody>
      </p:sp>
      <p:sp>
        <p:nvSpPr>
          <p:cNvPr id="8" name="Rectangle: Rounded Corners 7">
            <a:extLst>
              <a:ext uri="{FF2B5EF4-FFF2-40B4-BE49-F238E27FC236}">
                <a16:creationId xmlns:a16="http://schemas.microsoft.com/office/drawing/2014/main" id="{96C6F889-9A17-0D0E-40CB-2AE90E96DEB5}"/>
              </a:ext>
            </a:extLst>
          </p:cNvPr>
          <p:cNvSpPr/>
          <p:nvPr/>
        </p:nvSpPr>
        <p:spPr>
          <a:xfrm>
            <a:off x="722615" y="2480590"/>
            <a:ext cx="4435817" cy="2396883"/>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1" i="1" u="none" strike="noStrike" kern="1200" cap="none" spc="-300" normalizeH="0" baseline="0" noProof="0" dirty="0">
              <a:ln>
                <a:noFill/>
              </a:ln>
              <a:solidFill>
                <a:prstClr val="black"/>
              </a:solidFill>
              <a:effectLst/>
              <a:uLnTx/>
              <a:uFillTx/>
              <a:latin typeface="Comic Sans MS"/>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600" b="1" i="1" u="none" strike="noStrike" kern="1200" cap="none" spc="-300" normalizeH="0" baseline="0" noProof="0" dirty="0">
              <a:ln>
                <a:noFill/>
              </a:ln>
              <a:solidFill>
                <a:prstClr val="black"/>
              </a:solidFill>
              <a:effectLst/>
              <a:uLnTx/>
              <a:uFillTx/>
              <a:latin typeface="Comic Sans MS"/>
              <a:ea typeface="+mn-ea"/>
              <a:cs typeface="+mn-cs"/>
            </a:endParaRPr>
          </a:p>
        </p:txBody>
      </p:sp>
      <p:sp>
        <p:nvSpPr>
          <p:cNvPr id="14" name="TextBox 13">
            <a:extLst>
              <a:ext uri="{FF2B5EF4-FFF2-40B4-BE49-F238E27FC236}">
                <a16:creationId xmlns:a16="http://schemas.microsoft.com/office/drawing/2014/main" id="{76FA249F-BD36-F1DC-8CD8-7360993222F4}"/>
              </a:ext>
            </a:extLst>
          </p:cNvPr>
          <p:cNvSpPr txBox="1"/>
          <p:nvPr/>
        </p:nvSpPr>
        <p:spPr>
          <a:xfrm>
            <a:off x="714782" y="2761608"/>
            <a:ext cx="4435817"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sng" strike="noStrike" kern="1200" cap="none" spc="0" normalizeH="0" baseline="0" noProof="0" dirty="0">
                <a:ln>
                  <a:noFill/>
                </a:ln>
                <a:solidFill>
                  <a:prstClr val="black"/>
                </a:solidFill>
                <a:effectLst/>
                <a:uLnTx/>
                <a:uFillTx/>
                <a:latin typeface="Comic Sans MS"/>
                <a:ea typeface="+mn-ea"/>
                <a:cs typeface="+mn-cs"/>
              </a:rPr>
              <a:t>DO NOW</a:t>
            </a:r>
            <a:r>
              <a:rPr kumimoji="0" lang="en-GB" sz="3000" b="1" i="0" u="none" strike="noStrike" kern="1200" cap="none" spc="0" normalizeH="0" baseline="0" noProof="0" dirty="0">
                <a:ln>
                  <a:noFill/>
                </a:ln>
                <a:solidFill>
                  <a:prstClr val="black"/>
                </a:solidFill>
                <a:effectLst/>
                <a:uLnTx/>
                <a:uFillTx/>
                <a:latin typeface="Comic Sans MS"/>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1" i="1" u="none" strike="noStrike" kern="1200" cap="none" spc="-300" normalizeH="0" baseline="0" noProof="0" dirty="0">
              <a:ln>
                <a:noFill/>
              </a:ln>
              <a:solidFill>
                <a:prstClr val="black"/>
              </a:solidFill>
              <a:effectLst/>
              <a:uLnTx/>
              <a:uFillTx/>
              <a:latin typeface="Comic Sans MS"/>
              <a:ea typeface="+mn-ea"/>
              <a:cs typeface="+mn-cs"/>
            </a:endParaRPr>
          </a:p>
        </p:txBody>
      </p:sp>
      <p:sp>
        <p:nvSpPr>
          <p:cNvPr id="15" name="Rectangle 14">
            <a:extLst>
              <a:ext uri="{FF2B5EF4-FFF2-40B4-BE49-F238E27FC236}">
                <a16:creationId xmlns:a16="http://schemas.microsoft.com/office/drawing/2014/main" id="{FC1332D6-E042-3140-CBAE-97C84D524857}"/>
              </a:ext>
            </a:extLst>
          </p:cNvPr>
          <p:cNvSpPr/>
          <p:nvPr/>
        </p:nvSpPr>
        <p:spPr>
          <a:xfrm>
            <a:off x="714782" y="5164538"/>
            <a:ext cx="4435817" cy="1374621"/>
          </a:xfrm>
          <a:prstGeom prst="rect">
            <a:avLst/>
          </a:prstGeom>
          <a:solidFill>
            <a:srgbClr val="FFDFC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5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6" name="TextBox 15">
            <a:extLst>
              <a:ext uri="{FF2B5EF4-FFF2-40B4-BE49-F238E27FC236}">
                <a16:creationId xmlns:a16="http://schemas.microsoft.com/office/drawing/2014/main" id="{0FE6E64D-E018-F0A0-3AF6-A6A4C8046864}"/>
              </a:ext>
            </a:extLst>
          </p:cNvPr>
          <p:cNvSpPr txBox="1"/>
          <p:nvPr/>
        </p:nvSpPr>
        <p:spPr>
          <a:xfrm>
            <a:off x="839536" y="3268852"/>
            <a:ext cx="4195745" cy="1092607"/>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GB" sz="275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Is psychology a </a:t>
            </a:r>
            <a:r>
              <a:rPr kumimoji="0" lang="en-GB" sz="275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science</a:t>
            </a:r>
            <a:r>
              <a:rPr kumimoji="0" lang="en-GB" sz="275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GB" sz="275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Explain your answer.</a:t>
            </a:r>
          </a:p>
        </p:txBody>
      </p:sp>
      <p:sp>
        <p:nvSpPr>
          <p:cNvPr id="18" name="TextBox 17">
            <a:extLst>
              <a:ext uri="{FF2B5EF4-FFF2-40B4-BE49-F238E27FC236}">
                <a16:creationId xmlns:a16="http://schemas.microsoft.com/office/drawing/2014/main" id="{B41F1789-058E-CF55-3E04-ECFCB677E248}"/>
              </a:ext>
            </a:extLst>
          </p:cNvPr>
          <p:cNvSpPr txBox="1"/>
          <p:nvPr/>
        </p:nvSpPr>
        <p:spPr>
          <a:xfrm>
            <a:off x="904547" y="5362621"/>
            <a:ext cx="4056286" cy="889474"/>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GB" sz="2590" b="1" i="0" u="sng" strike="noStrike" kern="1200" cap="none" spc="0" normalizeH="0" baseline="0" noProof="0" dirty="0">
                <a:ln>
                  <a:noFill/>
                </a:ln>
                <a:solidFill>
                  <a:prstClr val="black"/>
                </a:solidFill>
                <a:effectLst/>
                <a:uLnTx/>
                <a:uFillTx/>
                <a:latin typeface="Comic Sans MS"/>
                <a:ea typeface="+mn-ea"/>
                <a:cs typeface="+mn-cs"/>
              </a:rPr>
              <a:t>EXT</a:t>
            </a:r>
            <a:r>
              <a:rPr kumimoji="0" lang="en-GB" sz="2590" b="0" i="0" u="none" strike="noStrike" kern="1200" cap="none" spc="0" normalizeH="0" baseline="0" noProof="0" dirty="0">
                <a:ln>
                  <a:noFill/>
                </a:ln>
                <a:solidFill>
                  <a:prstClr val="black"/>
                </a:solidFill>
                <a:effectLst/>
                <a:uLnTx/>
                <a:uFillTx/>
                <a:latin typeface="Comic Sans MS"/>
                <a:ea typeface="+mn-ea"/>
                <a:cs typeface="+mn-cs"/>
              </a:rPr>
              <a:t>: What are the </a:t>
            </a:r>
            <a:r>
              <a:rPr kumimoji="0" lang="en-GB" sz="2590" i="0" u="none" strike="noStrike" kern="1200" cap="none" spc="0" normalizeH="0" baseline="0" noProof="0" dirty="0">
                <a:ln>
                  <a:noFill/>
                </a:ln>
                <a:solidFill>
                  <a:prstClr val="black"/>
                </a:solidFill>
                <a:effectLst/>
                <a:uLnTx/>
                <a:uFillTx/>
                <a:latin typeface="Comic Sans MS"/>
                <a:ea typeface="+mn-ea"/>
                <a:cs typeface="+mn-cs"/>
              </a:rPr>
              <a:t>key features </a:t>
            </a:r>
            <a:r>
              <a:rPr kumimoji="0" lang="en-GB" sz="2590" b="0" i="0" u="none" strike="noStrike" kern="1200" cap="none" spc="0" normalizeH="0" baseline="0" noProof="0" dirty="0">
                <a:ln>
                  <a:noFill/>
                </a:ln>
                <a:solidFill>
                  <a:prstClr val="black"/>
                </a:solidFill>
                <a:effectLst/>
                <a:uLnTx/>
                <a:uFillTx/>
                <a:latin typeface="Comic Sans MS"/>
                <a:ea typeface="+mn-ea"/>
                <a:cs typeface="+mn-cs"/>
              </a:rPr>
              <a:t>of a science?</a:t>
            </a:r>
          </a:p>
        </p:txBody>
      </p:sp>
      <p:pic>
        <p:nvPicPr>
          <p:cNvPr id="2" name="Picture 1">
            <a:extLst>
              <a:ext uri="{FF2B5EF4-FFF2-40B4-BE49-F238E27FC236}">
                <a16:creationId xmlns:a16="http://schemas.microsoft.com/office/drawing/2014/main" id="{CAD6FC54-7864-C76B-D9EE-FE0566169B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976"/>
          <a:stretch/>
        </p:blipFill>
        <p:spPr>
          <a:xfrm flipH="1">
            <a:off x="5601355" y="125457"/>
            <a:ext cx="6539749" cy="6603589"/>
          </a:xfrm>
          <a:prstGeom prst="rect">
            <a:avLst/>
          </a:prstGeom>
        </p:spPr>
      </p:pic>
    </p:spTree>
    <p:extLst>
      <p:ext uri="{BB962C8B-B14F-4D97-AF65-F5344CB8AC3E}">
        <p14:creationId xmlns:p14="http://schemas.microsoft.com/office/powerpoint/2010/main" val="2189050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9E371-B26C-B175-42BE-C1AB1CC3DF3A}"/>
              </a:ext>
            </a:extLst>
          </p:cNvPr>
          <p:cNvSpPr/>
          <p:nvPr/>
        </p:nvSpPr>
        <p:spPr>
          <a:xfrm>
            <a:off x="0" y="0"/>
            <a:ext cx="12192000" cy="68545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5" name="Title 1">
            <a:extLst>
              <a:ext uri="{FF2B5EF4-FFF2-40B4-BE49-F238E27FC236}">
                <a16:creationId xmlns:a16="http://schemas.microsoft.com/office/drawing/2014/main" id="{A7912E5C-E470-2E16-56AC-1840F4FFF4CD}"/>
              </a:ext>
            </a:extLst>
          </p:cNvPr>
          <p:cNvSpPr>
            <a:spLocks noGrp="1"/>
          </p:cNvSpPr>
          <p:nvPr>
            <p:ph type="title"/>
          </p:nvPr>
        </p:nvSpPr>
        <p:spPr>
          <a:xfrm>
            <a:off x="351441" y="701271"/>
            <a:ext cx="11524505" cy="1228585"/>
          </a:xfrm>
          <a:solidFill>
            <a:srgbClr val="EDEA65"/>
          </a:solidFill>
          <a:ln w="28575">
            <a:solidFill>
              <a:schemeClr val="tx1"/>
            </a:solidFill>
          </a:ln>
        </p:spPr>
        <p:txBody>
          <a:bodyPr>
            <a:normAutofit/>
          </a:bodyPr>
          <a:lstStyle/>
          <a:p>
            <a:pPr algn="ctr"/>
            <a:r>
              <a:rPr lang="en-GB" sz="3350" b="1" dirty="0">
                <a:latin typeface="Arial Narrow" panose="020B0606020202030204" pitchFamily="34" charset="0"/>
              </a:rPr>
              <a:t>Examples of the method: introspection (of cognitive process)</a:t>
            </a:r>
          </a:p>
        </p:txBody>
      </p:sp>
      <p:sp>
        <p:nvSpPr>
          <p:cNvPr id="6" name="TextBox 5">
            <a:extLst>
              <a:ext uri="{FF2B5EF4-FFF2-40B4-BE49-F238E27FC236}">
                <a16:creationId xmlns:a16="http://schemas.microsoft.com/office/drawing/2014/main" id="{E00A224A-D489-5156-A342-7C46980026DA}"/>
              </a:ext>
            </a:extLst>
          </p:cNvPr>
          <p:cNvSpPr txBox="1"/>
          <p:nvPr/>
        </p:nvSpPr>
        <p:spPr>
          <a:xfrm>
            <a:off x="241435" y="438389"/>
            <a:ext cx="5971040" cy="461665"/>
          </a:xfrm>
          <a:prstGeom prst="rect">
            <a:avLst/>
          </a:prstGeom>
          <a:solidFill>
            <a:schemeClr val="bg1"/>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Origins of Psychology: Wundt and Introspection</a:t>
            </a:r>
          </a:p>
        </p:txBody>
      </p:sp>
      <p:sp>
        <p:nvSpPr>
          <p:cNvPr id="2" name="Rectangle 1">
            <a:extLst>
              <a:ext uri="{FF2B5EF4-FFF2-40B4-BE49-F238E27FC236}">
                <a16:creationId xmlns:a16="http://schemas.microsoft.com/office/drawing/2014/main" id="{2CB25A4D-677A-5358-12C3-49E9C6F74C90}"/>
              </a:ext>
            </a:extLst>
          </p:cNvPr>
          <p:cNvSpPr/>
          <p:nvPr/>
        </p:nvSpPr>
        <p:spPr>
          <a:xfrm>
            <a:off x="166255" y="2072293"/>
            <a:ext cx="5296384" cy="3801041"/>
          </a:xfrm>
          <a:prstGeom prst="rect">
            <a:avLst/>
          </a:prstGeom>
        </p:spPr>
        <p:txBody>
          <a:bodyPr wrap="square">
            <a:spAutoFit/>
          </a:bodyPr>
          <a:lstStyle/>
          <a:p>
            <a:pPr marL="342900" lvl="0" indent="-342900">
              <a:spcBef>
                <a:spcPts val="2400"/>
              </a:spcBef>
              <a:buFont typeface="Arial" panose="020B0604020202020204" pitchFamily="34" charset="0"/>
              <a:buChar char="•"/>
              <a:defRPr/>
            </a:pPr>
            <a:r>
              <a:rPr lang="en-GB" sz="2450" dirty="0">
                <a:solidFill>
                  <a:prstClr val="black"/>
                </a:solidFill>
              </a:rPr>
              <a:t>Unscramble these words – they are all related to this A Level!</a:t>
            </a:r>
          </a:p>
          <a:p>
            <a:pPr marL="342900" lvl="0" indent="-342900">
              <a:spcBef>
                <a:spcPts val="2400"/>
              </a:spcBef>
              <a:buFont typeface="Arial" panose="020B0604020202020204" pitchFamily="34" charset="0"/>
              <a:buChar char="•"/>
              <a:defRPr/>
            </a:pPr>
            <a:r>
              <a:rPr lang="en-GB" sz="2800" dirty="0"/>
              <a:t>PHOBAI</a:t>
            </a:r>
            <a:endParaRPr lang="en-GB" sz="2450" dirty="0">
              <a:solidFill>
                <a:prstClr val="black"/>
              </a:solidFill>
            </a:endParaRPr>
          </a:p>
          <a:p>
            <a:pPr marL="342900" lvl="0" indent="-342900">
              <a:spcBef>
                <a:spcPts val="2400"/>
              </a:spcBef>
              <a:buFont typeface="Arial" panose="020B0604020202020204" pitchFamily="34" charset="0"/>
              <a:buChar char="•"/>
              <a:defRPr/>
            </a:pPr>
            <a:r>
              <a:rPr lang="en-GB" sz="2800" dirty="0"/>
              <a:t>BAIRN</a:t>
            </a:r>
            <a:endParaRPr lang="en-GB" sz="2450" dirty="0">
              <a:solidFill>
                <a:prstClr val="black"/>
              </a:solidFill>
            </a:endParaRPr>
          </a:p>
          <a:p>
            <a:pPr marL="342900" lvl="0" indent="-342900">
              <a:spcBef>
                <a:spcPts val="2400"/>
              </a:spcBef>
              <a:buFont typeface="Arial" panose="020B0604020202020204" pitchFamily="34" charset="0"/>
              <a:buChar char="•"/>
              <a:defRPr/>
            </a:pPr>
            <a:r>
              <a:rPr lang="en-GB" sz="2800" dirty="0"/>
              <a:t>YHPGOSLOCY</a:t>
            </a:r>
          </a:p>
          <a:p>
            <a:pPr marL="342900" lvl="0" indent="-342900">
              <a:spcBef>
                <a:spcPts val="2400"/>
              </a:spcBef>
              <a:buFont typeface="Arial" panose="020B0604020202020204" pitchFamily="34" charset="0"/>
              <a:buChar char="•"/>
              <a:defRPr/>
            </a:pPr>
            <a:r>
              <a:rPr lang="en-GB" sz="2800" dirty="0"/>
              <a:t>NIAMD</a:t>
            </a:r>
            <a:endParaRPr lang="en-GB" sz="2450" dirty="0">
              <a:solidFill>
                <a:prstClr val="black"/>
              </a:solidFill>
            </a:endParaRPr>
          </a:p>
        </p:txBody>
      </p:sp>
      <p:sp>
        <p:nvSpPr>
          <p:cNvPr id="7" name="Rectangle 6">
            <a:extLst>
              <a:ext uri="{FF2B5EF4-FFF2-40B4-BE49-F238E27FC236}">
                <a16:creationId xmlns:a16="http://schemas.microsoft.com/office/drawing/2014/main" id="{2CB25A4D-677A-5358-12C3-49E9C6F74C90}"/>
              </a:ext>
            </a:extLst>
          </p:cNvPr>
          <p:cNvSpPr/>
          <p:nvPr/>
        </p:nvSpPr>
        <p:spPr>
          <a:xfrm>
            <a:off x="5628894" y="2072293"/>
            <a:ext cx="6415060" cy="4339650"/>
          </a:xfrm>
          <a:prstGeom prst="rect">
            <a:avLst/>
          </a:prstGeom>
        </p:spPr>
        <p:txBody>
          <a:bodyPr wrap="square">
            <a:spAutoFit/>
          </a:bodyPr>
          <a:lstStyle/>
          <a:p>
            <a:pPr marL="342900" lvl="0" indent="-342900">
              <a:spcBef>
                <a:spcPts val="2400"/>
              </a:spcBef>
              <a:buFont typeface="Arial" panose="020B0604020202020204" pitchFamily="34" charset="0"/>
              <a:buChar char="•"/>
              <a:defRPr/>
            </a:pPr>
            <a:r>
              <a:rPr lang="en-US" sz="2450" dirty="0">
                <a:solidFill>
                  <a:prstClr val="black"/>
                </a:solidFill>
              </a:rPr>
              <a:t>What strategies did you use?</a:t>
            </a:r>
          </a:p>
          <a:p>
            <a:pPr marL="342900" lvl="0" indent="-342900">
              <a:spcBef>
                <a:spcPts val="2400"/>
              </a:spcBef>
              <a:buFont typeface="Arial" panose="020B0604020202020204" pitchFamily="34" charset="0"/>
              <a:buChar char="•"/>
              <a:defRPr/>
            </a:pPr>
            <a:r>
              <a:rPr lang="en-US" sz="2450" dirty="0">
                <a:solidFill>
                  <a:prstClr val="black"/>
                </a:solidFill>
              </a:rPr>
              <a:t>Did you solve any words immediately? Why?</a:t>
            </a:r>
          </a:p>
          <a:p>
            <a:pPr marL="342900" lvl="0" indent="-342900">
              <a:spcBef>
                <a:spcPts val="2400"/>
              </a:spcBef>
              <a:buFont typeface="Arial" panose="020B0604020202020204" pitchFamily="34" charset="0"/>
              <a:buChar char="•"/>
              <a:defRPr/>
            </a:pPr>
            <a:r>
              <a:rPr lang="en-US" sz="2450" dirty="0">
                <a:solidFill>
                  <a:prstClr val="black"/>
                </a:solidFill>
              </a:rPr>
              <a:t>Which words were most difficult? Why?</a:t>
            </a:r>
          </a:p>
          <a:p>
            <a:pPr marL="342900" lvl="0" indent="-342900">
              <a:spcBef>
                <a:spcPts val="2400"/>
              </a:spcBef>
              <a:buFont typeface="Arial" panose="020B0604020202020204" pitchFamily="34" charset="0"/>
              <a:buChar char="•"/>
              <a:defRPr/>
            </a:pPr>
            <a:r>
              <a:rPr lang="en-US" sz="2450" dirty="0">
                <a:solidFill>
                  <a:prstClr val="black"/>
                </a:solidFill>
              </a:rPr>
              <a:t>What was going through your mind during the task?</a:t>
            </a:r>
          </a:p>
          <a:p>
            <a:pPr marL="342900" lvl="0" indent="-342900">
              <a:spcBef>
                <a:spcPts val="2400"/>
              </a:spcBef>
              <a:buFont typeface="Arial" panose="020B0604020202020204" pitchFamily="34" charset="0"/>
              <a:buChar char="•"/>
              <a:defRPr/>
            </a:pPr>
            <a:r>
              <a:rPr lang="en-US" sz="2450" dirty="0">
                <a:solidFill>
                  <a:prstClr val="black"/>
                </a:solidFill>
              </a:rPr>
              <a:t>Were you conscious of your mental processes?</a:t>
            </a:r>
            <a:endParaRPr lang="en-GB" sz="2450" dirty="0">
              <a:solidFill>
                <a:prstClr val="black"/>
              </a:solidFill>
            </a:endParaRPr>
          </a:p>
        </p:txBody>
      </p:sp>
    </p:spTree>
    <p:extLst>
      <p:ext uri="{BB962C8B-B14F-4D97-AF65-F5344CB8AC3E}">
        <p14:creationId xmlns:p14="http://schemas.microsoft.com/office/powerpoint/2010/main" val="395540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1000"/>
                                        <p:tgtEl>
                                          <p:spTgt spid="7">
                                            <p:txEl>
                                              <p:pRg st="0" end="0"/>
                                            </p:txEl>
                                          </p:spTgt>
                                        </p:tgtEl>
                                      </p:cBhvr>
                                    </p:animEffect>
                                    <p:anim calcmode="lin" valueType="num">
                                      <p:cBhvr>
                                        <p:cTn id="4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fade">
                                      <p:cBhvr>
                                        <p:cTn id="49" dur="1000"/>
                                        <p:tgtEl>
                                          <p:spTgt spid="7">
                                            <p:txEl>
                                              <p:pRg st="1" end="1"/>
                                            </p:txEl>
                                          </p:spTgt>
                                        </p:tgtEl>
                                      </p:cBhvr>
                                    </p:animEffect>
                                    <p:anim calcmode="lin" valueType="num">
                                      <p:cBhvr>
                                        <p:cTn id="5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fade">
                                      <p:cBhvr>
                                        <p:cTn id="56" dur="1000"/>
                                        <p:tgtEl>
                                          <p:spTgt spid="7">
                                            <p:txEl>
                                              <p:pRg st="2" end="2"/>
                                            </p:txEl>
                                          </p:spTgt>
                                        </p:tgtEl>
                                      </p:cBhvr>
                                    </p:animEffect>
                                    <p:anim calcmode="lin" valueType="num">
                                      <p:cBhvr>
                                        <p:cTn id="5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fade">
                                      <p:cBhvr>
                                        <p:cTn id="63" dur="1000"/>
                                        <p:tgtEl>
                                          <p:spTgt spid="7">
                                            <p:txEl>
                                              <p:pRg st="3" end="3"/>
                                            </p:txEl>
                                          </p:spTgt>
                                        </p:tgtEl>
                                      </p:cBhvr>
                                    </p:animEffect>
                                    <p:anim calcmode="lin" valueType="num">
                                      <p:cBhvr>
                                        <p:cTn id="6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4" end="4"/>
                                            </p:txEl>
                                          </p:spTgt>
                                        </p:tgtEl>
                                        <p:attrNameLst>
                                          <p:attrName>style.visibility</p:attrName>
                                        </p:attrNameLst>
                                      </p:cBhvr>
                                      <p:to>
                                        <p:strVal val="visible"/>
                                      </p:to>
                                    </p:set>
                                    <p:animEffect transition="in" filter="fade">
                                      <p:cBhvr>
                                        <p:cTn id="70" dur="1000"/>
                                        <p:tgtEl>
                                          <p:spTgt spid="7">
                                            <p:txEl>
                                              <p:pRg st="4" end="4"/>
                                            </p:txEl>
                                          </p:spTgt>
                                        </p:tgtEl>
                                      </p:cBhvr>
                                    </p:animEffect>
                                    <p:anim calcmode="lin" valueType="num">
                                      <p:cBhvr>
                                        <p:cTn id="7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C410D-40CE-44A5-D3A6-CEED4E7BECD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77D051D-CA9F-41E9-5F62-97A4CE96E0C9}"/>
              </a:ext>
            </a:extLst>
          </p:cNvPr>
          <p:cNvSpPr/>
          <p:nvPr/>
        </p:nvSpPr>
        <p:spPr>
          <a:xfrm>
            <a:off x="0" y="438389"/>
            <a:ext cx="12192000" cy="68545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5" name="Title 1">
            <a:extLst>
              <a:ext uri="{FF2B5EF4-FFF2-40B4-BE49-F238E27FC236}">
                <a16:creationId xmlns:a16="http://schemas.microsoft.com/office/drawing/2014/main" id="{AD042AF2-6CA2-022A-E0A7-3ED88DC748A2}"/>
              </a:ext>
            </a:extLst>
          </p:cNvPr>
          <p:cNvSpPr>
            <a:spLocks noGrp="1"/>
          </p:cNvSpPr>
          <p:nvPr>
            <p:ph type="title"/>
          </p:nvPr>
        </p:nvSpPr>
        <p:spPr>
          <a:xfrm>
            <a:off x="351441" y="701271"/>
            <a:ext cx="11524505" cy="1228585"/>
          </a:xfrm>
          <a:solidFill>
            <a:srgbClr val="EDEA65"/>
          </a:solidFill>
          <a:ln w="28575">
            <a:solidFill>
              <a:schemeClr val="tx1"/>
            </a:solidFill>
          </a:ln>
        </p:spPr>
        <p:txBody>
          <a:bodyPr>
            <a:normAutofit/>
          </a:bodyPr>
          <a:lstStyle/>
          <a:p>
            <a:pPr algn="ctr"/>
            <a:r>
              <a:rPr lang="en-GB" sz="3350" b="1" dirty="0">
                <a:latin typeface="Arial Narrow" panose="020B0606020202030204" pitchFamily="34" charset="0"/>
              </a:rPr>
              <a:t>Strengths and weaknesses of Wundt’s method</a:t>
            </a:r>
            <a:br>
              <a:rPr lang="en-GB" sz="3350" b="1" dirty="0">
                <a:latin typeface="Arial Narrow" panose="020B0606020202030204" pitchFamily="34" charset="0"/>
              </a:rPr>
            </a:br>
            <a:r>
              <a:rPr lang="en-GB" sz="3350" b="1" dirty="0">
                <a:latin typeface="Arial Narrow" panose="020B0606020202030204" pitchFamily="34" charset="0"/>
              </a:rPr>
              <a:t>Introspection is a </a:t>
            </a:r>
            <a:r>
              <a:rPr lang="en-GB" sz="3350" b="1" i="1" dirty="0">
                <a:latin typeface="Arial Narrow" panose="020B0606020202030204" pitchFamily="34" charset="0"/>
              </a:rPr>
              <a:t>valid </a:t>
            </a:r>
            <a:r>
              <a:rPr lang="en-GB" sz="3350" b="1" dirty="0">
                <a:latin typeface="Arial Narrow" panose="020B0606020202030204" pitchFamily="34" charset="0"/>
              </a:rPr>
              <a:t>method</a:t>
            </a:r>
            <a:endParaRPr lang="en-GB" sz="3350" b="1" i="1" dirty="0">
              <a:latin typeface="Arial Narrow" panose="020B0606020202030204" pitchFamily="34" charset="0"/>
            </a:endParaRPr>
          </a:p>
        </p:txBody>
      </p:sp>
      <p:sp>
        <p:nvSpPr>
          <p:cNvPr id="6" name="TextBox 5">
            <a:extLst>
              <a:ext uri="{FF2B5EF4-FFF2-40B4-BE49-F238E27FC236}">
                <a16:creationId xmlns:a16="http://schemas.microsoft.com/office/drawing/2014/main" id="{4628C95C-BE0F-B482-D5B4-DD541D6117C6}"/>
              </a:ext>
            </a:extLst>
          </p:cNvPr>
          <p:cNvSpPr txBox="1"/>
          <p:nvPr/>
        </p:nvSpPr>
        <p:spPr>
          <a:xfrm>
            <a:off x="241435" y="438389"/>
            <a:ext cx="5971040" cy="461665"/>
          </a:xfrm>
          <a:prstGeom prst="rect">
            <a:avLst/>
          </a:prstGeom>
          <a:solidFill>
            <a:schemeClr val="bg1"/>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Origins of Psychology: Wundt and Introspection</a:t>
            </a:r>
          </a:p>
        </p:txBody>
      </p:sp>
      <p:sp>
        <p:nvSpPr>
          <p:cNvPr id="2" name="Rectangle 1">
            <a:extLst>
              <a:ext uri="{FF2B5EF4-FFF2-40B4-BE49-F238E27FC236}">
                <a16:creationId xmlns:a16="http://schemas.microsoft.com/office/drawing/2014/main" id="{DD357BFA-7C42-D381-72BA-7AB4E8A5F5FF}"/>
              </a:ext>
            </a:extLst>
          </p:cNvPr>
          <p:cNvSpPr/>
          <p:nvPr/>
        </p:nvSpPr>
        <p:spPr>
          <a:xfrm>
            <a:off x="166254" y="2072293"/>
            <a:ext cx="7895706" cy="4154984"/>
          </a:xfrm>
          <a:prstGeom prst="rect">
            <a:avLst/>
          </a:prstGeom>
        </p:spPr>
        <p:txBody>
          <a:bodyPr wrap="square">
            <a:spAutoFit/>
          </a:bodyPr>
          <a:lstStyle/>
          <a:p>
            <a:pPr marL="342900" lvl="0" indent="-342900">
              <a:spcBef>
                <a:spcPts val="1200"/>
              </a:spcBef>
              <a:buFont typeface="Arial" panose="020B0604020202020204" pitchFamily="34" charset="0"/>
              <a:buChar char="•"/>
              <a:defRPr/>
            </a:pPr>
            <a:r>
              <a:rPr lang="en-GB" sz="2800" dirty="0">
                <a:cs typeface="Calibri" panose="020F0502020204030204" pitchFamily="34" charset="0"/>
              </a:rPr>
              <a:t>Csikszentmihalyi &amp; Hunter, 2003.</a:t>
            </a:r>
          </a:p>
          <a:p>
            <a:pPr marL="342900" lvl="0" indent="-342900">
              <a:spcBef>
                <a:spcPts val="1200"/>
              </a:spcBef>
              <a:buFont typeface="Arial" panose="020B0604020202020204" pitchFamily="34" charset="0"/>
              <a:buChar char="•"/>
              <a:defRPr/>
            </a:pPr>
            <a:r>
              <a:rPr lang="en-GB" sz="2800" dirty="0">
                <a:cs typeface="Calibri" panose="020F0502020204030204" pitchFamily="34" charset="0"/>
              </a:rPr>
              <a:t>Asked ppts to record thoughts and feelings at random intervals throughout the day</a:t>
            </a:r>
          </a:p>
          <a:p>
            <a:pPr marL="342900" lvl="0" indent="-342900">
              <a:spcBef>
                <a:spcPts val="1200"/>
              </a:spcBef>
              <a:buFont typeface="Arial" panose="020B0604020202020204" pitchFamily="34" charset="0"/>
              <a:buChar char="•"/>
              <a:defRPr/>
            </a:pPr>
            <a:r>
              <a:rPr lang="en-GB" sz="2800" dirty="0">
                <a:cs typeface="Calibri" panose="020F0502020204030204" pitchFamily="34" charset="0"/>
              </a:rPr>
              <a:t>A pager would go off to tell ppts when to record</a:t>
            </a:r>
          </a:p>
          <a:p>
            <a:pPr marL="342900" lvl="0" indent="-342900">
              <a:spcBef>
                <a:spcPts val="1200"/>
              </a:spcBef>
              <a:buFont typeface="Arial" panose="020B0604020202020204" pitchFamily="34" charset="0"/>
              <a:buChar char="•"/>
              <a:defRPr/>
            </a:pPr>
            <a:r>
              <a:rPr lang="en-GB" sz="2800" dirty="0">
                <a:cs typeface="Calibri" panose="020F0502020204030204" pitchFamily="34" charset="0"/>
              </a:rPr>
              <a:t>Method allowed ppts to self-reflect on their current state of consciousness</a:t>
            </a:r>
          </a:p>
          <a:p>
            <a:pPr marL="342900" lvl="0" indent="-342900">
              <a:spcBef>
                <a:spcPts val="1200"/>
              </a:spcBef>
              <a:buFont typeface="Arial" panose="020B0604020202020204" pitchFamily="34" charset="0"/>
              <a:buChar char="•"/>
              <a:defRPr/>
            </a:pPr>
            <a:r>
              <a:rPr lang="en-GB" sz="2800" dirty="0">
                <a:cs typeface="Calibri" panose="020F0502020204030204" pitchFamily="34" charset="0"/>
              </a:rPr>
              <a:t>What do your introspections tell you?</a:t>
            </a:r>
          </a:p>
        </p:txBody>
      </p:sp>
      <p:pic>
        <p:nvPicPr>
          <p:cNvPr id="10" name="Picture 9" descr="Blank notebook and orange pencil">
            <a:extLst>
              <a:ext uri="{FF2B5EF4-FFF2-40B4-BE49-F238E27FC236}">
                <a16:creationId xmlns:a16="http://schemas.microsoft.com/office/drawing/2014/main" id="{5A61825F-BF79-BA60-5225-2EF070C679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98282" y="4806224"/>
            <a:ext cx="3077664" cy="2051776"/>
          </a:xfrm>
          <a:prstGeom prst="rect">
            <a:avLst/>
          </a:prstGeom>
        </p:spPr>
      </p:pic>
      <p:pic>
        <p:nvPicPr>
          <p:cNvPr id="18" name="Picture 17">
            <a:extLst>
              <a:ext uri="{FF2B5EF4-FFF2-40B4-BE49-F238E27FC236}">
                <a16:creationId xmlns:a16="http://schemas.microsoft.com/office/drawing/2014/main" id="{E48ED8F0-7756-6C58-D460-1789BADBB74E}"/>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8784533" y="2415217"/>
            <a:ext cx="3091413" cy="2027566"/>
          </a:xfrm>
          <a:prstGeom prst="rect">
            <a:avLst/>
          </a:prstGeom>
        </p:spPr>
      </p:pic>
    </p:spTree>
    <p:extLst>
      <p:ext uri="{BB962C8B-B14F-4D97-AF65-F5344CB8AC3E}">
        <p14:creationId xmlns:p14="http://schemas.microsoft.com/office/powerpoint/2010/main" val="199199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79B16-83E8-4B02-C25F-9841429C636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3C928A0-002A-F252-E9D3-1C42849AEA5E}"/>
              </a:ext>
            </a:extLst>
          </p:cNvPr>
          <p:cNvSpPr>
            <a:spLocks noGrp="1"/>
          </p:cNvSpPr>
          <p:nvPr>
            <p:ph type="title"/>
          </p:nvPr>
        </p:nvSpPr>
        <p:spPr>
          <a:xfrm>
            <a:off x="351441" y="701271"/>
            <a:ext cx="11524505" cy="1228585"/>
          </a:xfrm>
          <a:solidFill>
            <a:srgbClr val="EDEA65"/>
          </a:solidFill>
          <a:ln w="28575">
            <a:solidFill>
              <a:schemeClr val="tx1"/>
            </a:solidFill>
          </a:ln>
        </p:spPr>
        <p:txBody>
          <a:bodyPr>
            <a:normAutofit/>
          </a:bodyPr>
          <a:lstStyle/>
          <a:p>
            <a:pPr algn="ctr"/>
            <a:r>
              <a:rPr lang="en-GB" sz="3350" b="1" dirty="0">
                <a:latin typeface="Arial Narrow" panose="020B0606020202030204" pitchFamily="34" charset="0"/>
              </a:rPr>
              <a:t/>
            </a:r>
            <a:br>
              <a:rPr lang="en-GB" sz="3350" b="1" dirty="0">
                <a:latin typeface="Arial Narrow" panose="020B0606020202030204" pitchFamily="34" charset="0"/>
              </a:rPr>
            </a:br>
            <a:r>
              <a:rPr lang="en-GB" sz="3350" b="1" dirty="0">
                <a:latin typeface="Arial Narrow" panose="020B0606020202030204" pitchFamily="34" charset="0"/>
              </a:rPr>
              <a:t>Which of these t- shirts do you prefer?</a:t>
            </a:r>
          </a:p>
        </p:txBody>
      </p:sp>
      <p:sp>
        <p:nvSpPr>
          <p:cNvPr id="6" name="TextBox 5">
            <a:extLst>
              <a:ext uri="{FF2B5EF4-FFF2-40B4-BE49-F238E27FC236}">
                <a16:creationId xmlns:a16="http://schemas.microsoft.com/office/drawing/2014/main" id="{CAB490C9-9191-DEAE-AD17-CEF92BCD3D47}"/>
              </a:ext>
            </a:extLst>
          </p:cNvPr>
          <p:cNvSpPr txBox="1"/>
          <p:nvPr/>
        </p:nvSpPr>
        <p:spPr>
          <a:xfrm>
            <a:off x="241435" y="438389"/>
            <a:ext cx="5971040" cy="461665"/>
          </a:xfrm>
          <a:prstGeom prst="rect">
            <a:avLst/>
          </a:prstGeom>
          <a:solidFill>
            <a:schemeClr val="bg1"/>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Origins of Psychology: Wundt and Introspection</a:t>
            </a:r>
          </a:p>
        </p:txBody>
      </p:sp>
      <p:sp>
        <p:nvSpPr>
          <p:cNvPr id="7" name="Rectangle 6">
            <a:extLst>
              <a:ext uri="{FF2B5EF4-FFF2-40B4-BE49-F238E27FC236}">
                <a16:creationId xmlns:a16="http://schemas.microsoft.com/office/drawing/2014/main" id="{95D995EB-EC63-8168-B10C-B72A167542E2}"/>
              </a:ext>
            </a:extLst>
          </p:cNvPr>
          <p:cNvSpPr/>
          <p:nvPr/>
        </p:nvSpPr>
        <p:spPr>
          <a:xfrm>
            <a:off x="241434" y="2051354"/>
            <a:ext cx="7515725" cy="1031051"/>
          </a:xfrm>
          <a:prstGeom prst="rect">
            <a:avLst/>
          </a:prstGeom>
        </p:spPr>
        <p:txBody>
          <a:bodyPr wrap="square">
            <a:spAutoFit/>
          </a:bodyPr>
          <a:lstStyle/>
          <a:p>
            <a:pPr marL="342900" lvl="0" indent="-342900">
              <a:spcBef>
                <a:spcPts val="600"/>
              </a:spcBef>
              <a:buFont typeface="Arial" panose="020B0604020202020204" pitchFamily="34" charset="0"/>
              <a:buChar char="•"/>
              <a:defRPr/>
            </a:pPr>
            <a:r>
              <a:rPr lang="en-GB" sz="2800" dirty="0">
                <a:cs typeface="Calibri" panose="020F0502020204030204" pitchFamily="34" charset="0"/>
              </a:rPr>
              <a:t>You must make a choice</a:t>
            </a:r>
          </a:p>
          <a:p>
            <a:pPr marL="342900" lvl="0" indent="-342900">
              <a:spcBef>
                <a:spcPts val="600"/>
              </a:spcBef>
              <a:buFont typeface="Arial" panose="020B0604020202020204" pitchFamily="34" charset="0"/>
              <a:buChar char="•"/>
              <a:defRPr/>
            </a:pPr>
            <a:r>
              <a:rPr lang="en-GB" sz="2800" dirty="0">
                <a:cs typeface="Calibri" panose="020F0502020204030204" pitchFamily="34" charset="0"/>
              </a:rPr>
              <a:t>You must explain your choice</a:t>
            </a:r>
          </a:p>
        </p:txBody>
      </p:sp>
      <p:pic>
        <p:nvPicPr>
          <p:cNvPr id="2050" name="Picture 2" descr="Discover Mordor Fun Run Tshirt Unisex &amp; Kids Short Sleeve Crew Neck Classic Fit 100% Cotton">
            <a:extLst>
              <a:ext uri="{FF2B5EF4-FFF2-40B4-BE49-F238E27FC236}">
                <a16:creationId xmlns:a16="http://schemas.microsoft.com/office/drawing/2014/main" id="{008CE825-CEE7-536C-C762-2B0C6BFA5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428" y="3203903"/>
            <a:ext cx="3396972" cy="33969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iscover Mordor Fun Run Tshirt Unisex &amp; Kids Short Sleeve Crew Neck Classic Fit 100% Cotton">
            <a:extLst>
              <a:ext uri="{FF2B5EF4-FFF2-40B4-BE49-F238E27FC236}">
                <a16:creationId xmlns:a16="http://schemas.microsoft.com/office/drawing/2014/main" id="{75252D40-9AF7-A7C9-D4BF-CF609C9AF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548" y="3203903"/>
            <a:ext cx="3396972" cy="339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7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B3C5D-5347-708A-253E-13F00B14079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AB6577B-ACB6-197D-F862-A33B25FB5FCC}"/>
              </a:ext>
            </a:extLst>
          </p:cNvPr>
          <p:cNvSpPr/>
          <p:nvPr/>
        </p:nvSpPr>
        <p:spPr>
          <a:xfrm>
            <a:off x="17693" y="791957"/>
            <a:ext cx="12192000" cy="68545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5" name="Title 1">
            <a:extLst>
              <a:ext uri="{FF2B5EF4-FFF2-40B4-BE49-F238E27FC236}">
                <a16:creationId xmlns:a16="http://schemas.microsoft.com/office/drawing/2014/main" id="{B55C29F2-B00B-967F-7DB4-9B339B708FB0}"/>
              </a:ext>
            </a:extLst>
          </p:cNvPr>
          <p:cNvSpPr>
            <a:spLocks noGrp="1"/>
          </p:cNvSpPr>
          <p:nvPr>
            <p:ph type="title"/>
          </p:nvPr>
        </p:nvSpPr>
        <p:spPr>
          <a:xfrm>
            <a:off x="351441" y="701271"/>
            <a:ext cx="11524505" cy="1228585"/>
          </a:xfrm>
          <a:solidFill>
            <a:srgbClr val="EDEA65"/>
          </a:solidFill>
          <a:ln w="28575">
            <a:solidFill>
              <a:schemeClr val="tx1"/>
            </a:solidFill>
          </a:ln>
        </p:spPr>
        <p:txBody>
          <a:bodyPr>
            <a:normAutofit/>
          </a:bodyPr>
          <a:lstStyle/>
          <a:p>
            <a:pPr algn="ctr"/>
            <a:r>
              <a:rPr lang="en-GB" sz="3350" b="1" dirty="0">
                <a:latin typeface="Arial Narrow" panose="020B0606020202030204" pitchFamily="34" charset="0"/>
              </a:rPr>
              <a:t>Strengths and weaknesses of Wundt’s method</a:t>
            </a:r>
            <a:br>
              <a:rPr lang="en-GB" sz="3350" b="1" dirty="0">
                <a:latin typeface="Arial Narrow" panose="020B0606020202030204" pitchFamily="34" charset="0"/>
              </a:rPr>
            </a:br>
            <a:r>
              <a:rPr lang="en-GB" sz="3350" b="1" dirty="0">
                <a:latin typeface="Arial Narrow" panose="020B0606020202030204" pitchFamily="34" charset="0"/>
              </a:rPr>
              <a:t>Introspection </a:t>
            </a:r>
            <a:r>
              <a:rPr lang="en-GB" sz="3350" b="1" i="1" dirty="0">
                <a:latin typeface="Arial Narrow" panose="020B0606020202030204" pitchFamily="34" charset="0"/>
              </a:rPr>
              <a:t>isn’t </a:t>
            </a:r>
            <a:r>
              <a:rPr lang="en-GB" sz="3350" b="1" dirty="0">
                <a:latin typeface="Arial Narrow" panose="020B0606020202030204" pitchFamily="34" charset="0"/>
              </a:rPr>
              <a:t>a valid method</a:t>
            </a:r>
          </a:p>
        </p:txBody>
      </p:sp>
      <p:sp>
        <p:nvSpPr>
          <p:cNvPr id="6" name="TextBox 5">
            <a:extLst>
              <a:ext uri="{FF2B5EF4-FFF2-40B4-BE49-F238E27FC236}">
                <a16:creationId xmlns:a16="http://schemas.microsoft.com/office/drawing/2014/main" id="{FC4C40DB-E59E-4CDE-CD1C-A08A540597C6}"/>
              </a:ext>
            </a:extLst>
          </p:cNvPr>
          <p:cNvSpPr txBox="1"/>
          <p:nvPr/>
        </p:nvSpPr>
        <p:spPr>
          <a:xfrm>
            <a:off x="241435" y="438389"/>
            <a:ext cx="5971040" cy="461665"/>
          </a:xfrm>
          <a:prstGeom prst="rect">
            <a:avLst/>
          </a:prstGeom>
          <a:solidFill>
            <a:schemeClr val="bg1"/>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Origins of Psychology: Wundt and Introspection</a:t>
            </a:r>
          </a:p>
        </p:txBody>
      </p:sp>
      <p:sp>
        <p:nvSpPr>
          <p:cNvPr id="7" name="Rectangle 6">
            <a:extLst>
              <a:ext uri="{FF2B5EF4-FFF2-40B4-BE49-F238E27FC236}">
                <a16:creationId xmlns:a16="http://schemas.microsoft.com/office/drawing/2014/main" id="{C3862BA0-0366-D6F9-47A8-2567A535EBEE}"/>
              </a:ext>
            </a:extLst>
          </p:cNvPr>
          <p:cNvSpPr/>
          <p:nvPr/>
        </p:nvSpPr>
        <p:spPr>
          <a:xfrm>
            <a:off x="241434" y="2051354"/>
            <a:ext cx="8756262" cy="4708981"/>
          </a:xfrm>
          <a:prstGeom prst="rect">
            <a:avLst/>
          </a:prstGeom>
        </p:spPr>
        <p:txBody>
          <a:bodyPr wrap="square">
            <a:spAutoFit/>
          </a:bodyPr>
          <a:lstStyle/>
          <a:p>
            <a:pPr marL="342900" lvl="0" indent="-342900">
              <a:spcBef>
                <a:spcPts val="600"/>
              </a:spcBef>
              <a:buFont typeface="Arial" panose="020B0604020202020204" pitchFamily="34" charset="0"/>
              <a:buChar char="•"/>
              <a:defRPr/>
            </a:pPr>
            <a:r>
              <a:rPr lang="en-GB" sz="2800" dirty="0">
                <a:cs typeface="Calibri" panose="020F0502020204030204" pitchFamily="34" charset="0"/>
              </a:rPr>
              <a:t>Nisbett &amp; Wilson, 1977</a:t>
            </a:r>
          </a:p>
          <a:p>
            <a:pPr marL="342900" lvl="0" indent="-342900">
              <a:spcBef>
                <a:spcPts val="600"/>
              </a:spcBef>
              <a:buFont typeface="Arial" panose="020B0604020202020204" pitchFamily="34" charset="0"/>
              <a:buChar char="•"/>
              <a:defRPr/>
            </a:pPr>
            <a:r>
              <a:rPr lang="en-GB" sz="2800" dirty="0">
                <a:cs typeface="Calibri" panose="020F0502020204030204" pitchFamily="34" charset="0"/>
              </a:rPr>
              <a:t>Presented ppts with </a:t>
            </a:r>
            <a:r>
              <a:rPr lang="en-GB" sz="2800" b="1" i="1" dirty="0">
                <a:cs typeface="Calibri" panose="020F0502020204030204" pitchFamily="34" charset="0"/>
              </a:rPr>
              <a:t>identical</a:t>
            </a:r>
            <a:r>
              <a:rPr lang="en-GB" sz="2800" dirty="0">
                <a:cs typeface="Calibri" panose="020F0502020204030204" pitchFamily="34" charset="0"/>
              </a:rPr>
              <a:t> items – E.g., identical shirts were shown, differing only in position (left to right).</a:t>
            </a:r>
          </a:p>
          <a:p>
            <a:pPr marL="342900" lvl="0" indent="-342900">
              <a:spcBef>
                <a:spcPts val="600"/>
              </a:spcBef>
              <a:buFont typeface="Arial" panose="020B0604020202020204" pitchFamily="34" charset="0"/>
              <a:buChar char="•"/>
              <a:defRPr/>
            </a:pPr>
            <a:r>
              <a:rPr lang="en-GB" sz="2800" dirty="0">
                <a:cs typeface="Calibri" panose="020F0502020204030204" pitchFamily="34" charset="0"/>
              </a:rPr>
              <a:t>Ppts had to say which item they preferred (often choose item on right)</a:t>
            </a:r>
          </a:p>
          <a:p>
            <a:pPr marL="342900" lvl="0" indent="-342900">
              <a:spcBef>
                <a:spcPts val="600"/>
              </a:spcBef>
              <a:buFont typeface="Arial" panose="020B0604020202020204" pitchFamily="34" charset="0"/>
              <a:buChar char="•"/>
              <a:defRPr/>
            </a:pPr>
            <a:r>
              <a:rPr lang="en-GB" sz="2800" dirty="0">
                <a:cs typeface="Calibri" panose="020F0502020204030204" pitchFamily="34" charset="0"/>
              </a:rPr>
              <a:t>Ppts made up reasons for their choices (e.g. item was better quality) </a:t>
            </a:r>
          </a:p>
          <a:p>
            <a:pPr marL="342900" lvl="0" indent="-342900">
              <a:spcBef>
                <a:spcPts val="600"/>
              </a:spcBef>
              <a:buFont typeface="Arial" panose="020B0604020202020204" pitchFamily="34" charset="0"/>
              <a:buChar char="•"/>
              <a:defRPr/>
            </a:pPr>
            <a:r>
              <a:rPr lang="en-GB" sz="2800" dirty="0">
                <a:cs typeface="Calibri" panose="020F0502020204030204" pitchFamily="34" charset="0"/>
              </a:rPr>
              <a:t>Ppts didn’t understand own mental processes </a:t>
            </a:r>
            <a:r>
              <a:rPr lang="en-GB" sz="2800" dirty="0">
                <a:cs typeface="Calibri" panose="020F0502020204030204" pitchFamily="34" charset="0"/>
                <a:sym typeface="Wingdings" pitchFamily="2" charset="2"/>
              </a:rPr>
              <a:t> </a:t>
            </a:r>
            <a:r>
              <a:rPr lang="en-GB" sz="2800" dirty="0">
                <a:cs typeface="Calibri" panose="020F0502020204030204" pitchFamily="34" charset="0"/>
              </a:rPr>
              <a:t>undermines using introspection as a method</a:t>
            </a:r>
          </a:p>
        </p:txBody>
      </p:sp>
      <p:pic>
        <p:nvPicPr>
          <p:cNvPr id="8" name="Graphic 7">
            <a:extLst>
              <a:ext uri="{FF2B5EF4-FFF2-40B4-BE49-F238E27FC236}">
                <a16:creationId xmlns:a16="http://schemas.microsoft.com/office/drawing/2014/main" id="{5B0770F1-6384-9A1B-7FD1-A9FD9565B468}"/>
              </a:ext>
            </a:extLst>
          </p:cNvPr>
          <p:cNvPicPr>
            <a:picLocks noChangeAspect="1"/>
          </p:cNvPicPr>
          <p:nvPr/>
        </p:nvPicPr>
        <p:blipFill>
          <a:blip r:embed="rId3">
            <a:extLst>
              <a:ext uri="{96DAC541-7B7A-43D3-8B79-37D633B846F1}">
                <asvg:svgBlip xmlns:asvg="http://schemas.microsoft.com/office/drawing/2016/SVG/main" xmlns="" r:embed="rId4"/>
              </a:ext>
              <a:ext uri="{837473B0-CC2E-450A-ABE3-18F120FF3D39}">
                <a1611:picAttrSrcUrl xmlns:a1611="http://schemas.microsoft.com/office/drawing/2016/11/main" xmlns="" r:id="rId5"/>
              </a:ext>
            </a:extLst>
          </a:blip>
          <a:stretch>
            <a:fillRect/>
          </a:stretch>
        </p:blipFill>
        <p:spPr>
          <a:xfrm rot="20490778">
            <a:off x="8909540" y="2488780"/>
            <a:ext cx="3002982" cy="1499145"/>
          </a:xfrm>
          <a:prstGeom prst="rect">
            <a:avLst/>
          </a:prstGeom>
        </p:spPr>
      </p:pic>
      <p:pic>
        <p:nvPicPr>
          <p:cNvPr id="2" name="Graphic 1">
            <a:extLst>
              <a:ext uri="{FF2B5EF4-FFF2-40B4-BE49-F238E27FC236}">
                <a16:creationId xmlns:a16="http://schemas.microsoft.com/office/drawing/2014/main" id="{A0CB17EB-7CAE-AF41-5BBC-A14837B1F208}"/>
              </a:ext>
            </a:extLst>
          </p:cNvPr>
          <p:cNvPicPr>
            <a:picLocks noChangeAspect="1"/>
          </p:cNvPicPr>
          <p:nvPr/>
        </p:nvPicPr>
        <p:blipFill>
          <a:blip r:embed="rId6">
            <a:extLst>
              <a:ext uri="{96DAC541-7B7A-43D3-8B79-37D633B846F1}">
                <asvg:svgBlip xmlns:asvg="http://schemas.microsoft.com/office/drawing/2016/SVG/main" xmlns="" r:embed="rId7"/>
              </a:ext>
              <a:ext uri="{837473B0-CC2E-450A-ABE3-18F120FF3D39}">
                <a1611:picAttrSrcUrl xmlns:a1611="http://schemas.microsoft.com/office/drawing/2016/11/main" xmlns="" r:id="rId5"/>
              </a:ext>
            </a:extLst>
          </a:blip>
          <a:stretch>
            <a:fillRect/>
          </a:stretch>
        </p:blipFill>
        <p:spPr>
          <a:xfrm rot="1479744">
            <a:off x="8925153" y="4983505"/>
            <a:ext cx="3002982" cy="1499145"/>
          </a:xfrm>
          <a:prstGeom prst="rect">
            <a:avLst/>
          </a:prstGeom>
        </p:spPr>
      </p:pic>
    </p:spTree>
    <p:extLst>
      <p:ext uri="{BB962C8B-B14F-4D97-AF65-F5344CB8AC3E}">
        <p14:creationId xmlns:p14="http://schemas.microsoft.com/office/powerpoint/2010/main" val="392913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9E371-B26C-B175-42BE-C1AB1CC3DF3A}"/>
              </a:ext>
            </a:extLst>
          </p:cNvPr>
          <p:cNvSpPr/>
          <p:nvPr/>
        </p:nvSpPr>
        <p:spPr>
          <a:xfrm>
            <a:off x="0" y="0"/>
            <a:ext cx="12192000" cy="68545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5" name="Title 1">
            <a:extLst>
              <a:ext uri="{FF2B5EF4-FFF2-40B4-BE49-F238E27FC236}">
                <a16:creationId xmlns:a16="http://schemas.microsoft.com/office/drawing/2014/main" id="{A7912E5C-E470-2E16-56AC-1840F4FFF4CD}"/>
              </a:ext>
            </a:extLst>
          </p:cNvPr>
          <p:cNvSpPr>
            <a:spLocks noGrp="1"/>
          </p:cNvSpPr>
          <p:nvPr>
            <p:ph type="title"/>
          </p:nvPr>
        </p:nvSpPr>
        <p:spPr>
          <a:xfrm>
            <a:off x="351441" y="701271"/>
            <a:ext cx="11524505" cy="1228585"/>
          </a:xfrm>
          <a:solidFill>
            <a:srgbClr val="EDEA65"/>
          </a:solidFill>
          <a:ln w="28575">
            <a:solidFill>
              <a:schemeClr val="tx1"/>
            </a:solidFill>
          </a:ln>
        </p:spPr>
        <p:txBody>
          <a:bodyPr>
            <a:normAutofit/>
          </a:bodyPr>
          <a:lstStyle/>
          <a:p>
            <a:pPr algn="ctr"/>
            <a:r>
              <a:rPr lang="en-GB" sz="3350" b="1" dirty="0">
                <a:latin typeface="Arial Narrow" panose="020B0606020202030204" pitchFamily="34" charset="0"/>
              </a:rPr>
              <a:t>Strengths and weaknesses of Wundt’s method</a:t>
            </a:r>
          </a:p>
        </p:txBody>
      </p:sp>
      <p:sp>
        <p:nvSpPr>
          <p:cNvPr id="6" name="TextBox 5">
            <a:extLst>
              <a:ext uri="{FF2B5EF4-FFF2-40B4-BE49-F238E27FC236}">
                <a16:creationId xmlns:a16="http://schemas.microsoft.com/office/drawing/2014/main" id="{E00A224A-D489-5156-A342-7C46980026DA}"/>
              </a:ext>
            </a:extLst>
          </p:cNvPr>
          <p:cNvSpPr txBox="1"/>
          <p:nvPr/>
        </p:nvSpPr>
        <p:spPr>
          <a:xfrm>
            <a:off x="241435" y="438389"/>
            <a:ext cx="5971040" cy="461665"/>
          </a:xfrm>
          <a:prstGeom prst="rect">
            <a:avLst/>
          </a:prstGeom>
          <a:solidFill>
            <a:schemeClr val="bg1"/>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Origins of Psychology: Wundt and Introspection</a:t>
            </a:r>
          </a:p>
        </p:txBody>
      </p:sp>
      <p:sp>
        <p:nvSpPr>
          <p:cNvPr id="2" name="Rectangle 1">
            <a:extLst>
              <a:ext uri="{FF2B5EF4-FFF2-40B4-BE49-F238E27FC236}">
                <a16:creationId xmlns:a16="http://schemas.microsoft.com/office/drawing/2014/main" id="{2CB25A4D-677A-5358-12C3-49E9C6F74C90}"/>
              </a:ext>
            </a:extLst>
          </p:cNvPr>
          <p:cNvSpPr/>
          <p:nvPr/>
        </p:nvSpPr>
        <p:spPr>
          <a:xfrm>
            <a:off x="166255" y="2072293"/>
            <a:ext cx="5296384" cy="3693319"/>
          </a:xfrm>
          <a:prstGeom prst="rect">
            <a:avLst/>
          </a:prstGeom>
        </p:spPr>
        <p:txBody>
          <a:bodyPr wrap="square">
            <a:spAutoFit/>
          </a:bodyPr>
          <a:lstStyle/>
          <a:p>
            <a:pPr marL="342900" lvl="0" indent="-342900">
              <a:spcBef>
                <a:spcPts val="1200"/>
              </a:spcBef>
              <a:buFont typeface="Arial" panose="020B0604020202020204" pitchFamily="34" charset="0"/>
              <a:buChar char="•"/>
              <a:defRPr/>
            </a:pPr>
            <a:r>
              <a:rPr lang="en-GB" sz="2800" dirty="0">
                <a:cs typeface="Calibri" panose="020F0502020204030204" pitchFamily="34" charset="0"/>
              </a:rPr>
              <a:t>Introspection focused on </a:t>
            </a:r>
            <a:r>
              <a:rPr lang="en-GB" sz="2800" b="1" dirty="0">
                <a:cs typeface="Calibri" panose="020F0502020204030204" pitchFamily="34" charset="0"/>
              </a:rPr>
              <a:t>mental</a:t>
            </a:r>
            <a:r>
              <a:rPr lang="en-GB" sz="2800" dirty="0">
                <a:cs typeface="Calibri" panose="020F0502020204030204" pitchFamily="34" charset="0"/>
              </a:rPr>
              <a:t> processes </a:t>
            </a:r>
            <a:r>
              <a:rPr lang="en-GB" sz="2800" dirty="0">
                <a:cs typeface="Calibri" panose="020F0502020204030204" pitchFamily="34" charset="0"/>
                <a:sym typeface="Wingdings" pitchFamily="2" charset="2"/>
              </a:rPr>
              <a:t> start of </a:t>
            </a:r>
            <a:r>
              <a:rPr lang="en-GB" sz="2800" b="1" dirty="0">
                <a:cs typeface="Calibri" panose="020F0502020204030204" pitchFamily="34" charset="0"/>
                <a:sym typeface="Wingdings" pitchFamily="2" charset="2"/>
              </a:rPr>
              <a:t>cognitive approach</a:t>
            </a:r>
          </a:p>
          <a:p>
            <a:pPr marL="342900" lvl="0" indent="-342900">
              <a:spcBef>
                <a:spcPts val="1200"/>
              </a:spcBef>
              <a:buFont typeface="Arial" panose="020B0604020202020204" pitchFamily="34" charset="0"/>
              <a:buChar char="•"/>
              <a:defRPr/>
            </a:pPr>
            <a:r>
              <a:rPr lang="en-GB" sz="2800" b="1" dirty="0">
                <a:cs typeface="Calibri" panose="020F0502020204030204" pitchFamily="34" charset="0"/>
              </a:rPr>
              <a:t>Valid</a:t>
            </a:r>
            <a:r>
              <a:rPr lang="en-GB" sz="2800" dirty="0">
                <a:cs typeface="Calibri" panose="020F0502020204030204" pitchFamily="34" charset="0"/>
              </a:rPr>
              <a:t>: still sometimes used in modern scientific psychological research, e.g. Csikszentmihalyi &amp; Hunter, 2003.</a:t>
            </a:r>
          </a:p>
        </p:txBody>
      </p:sp>
      <p:sp>
        <p:nvSpPr>
          <p:cNvPr id="7" name="Rectangle 6">
            <a:extLst>
              <a:ext uri="{FF2B5EF4-FFF2-40B4-BE49-F238E27FC236}">
                <a16:creationId xmlns:a16="http://schemas.microsoft.com/office/drawing/2014/main" id="{2CB25A4D-677A-5358-12C3-49E9C6F74C90}"/>
              </a:ext>
            </a:extLst>
          </p:cNvPr>
          <p:cNvSpPr/>
          <p:nvPr/>
        </p:nvSpPr>
        <p:spPr>
          <a:xfrm>
            <a:off x="5628894" y="2072293"/>
            <a:ext cx="6415060" cy="4431983"/>
          </a:xfrm>
          <a:prstGeom prst="rect">
            <a:avLst/>
          </a:prstGeom>
        </p:spPr>
        <p:txBody>
          <a:bodyPr wrap="square">
            <a:spAutoFit/>
          </a:bodyPr>
          <a:lstStyle/>
          <a:p>
            <a:pPr marL="342900" lvl="0" indent="-342900">
              <a:spcBef>
                <a:spcPts val="600"/>
              </a:spcBef>
              <a:buFont typeface="Arial" panose="020B0604020202020204" pitchFamily="34" charset="0"/>
              <a:buChar char="•"/>
              <a:defRPr/>
            </a:pPr>
            <a:r>
              <a:rPr lang="en-GB" sz="2800" b="1" dirty="0">
                <a:cs typeface="Calibri" panose="020F0502020204030204" pitchFamily="34" charset="0"/>
              </a:rPr>
              <a:t>Subjective</a:t>
            </a:r>
            <a:r>
              <a:rPr lang="en-GB" sz="2800" dirty="0">
                <a:cs typeface="Calibri" panose="020F0502020204030204" pitchFamily="34" charset="0"/>
              </a:rPr>
              <a:t> methods </a:t>
            </a:r>
          </a:p>
          <a:p>
            <a:pPr marL="342900" lvl="0" indent="-342900">
              <a:spcBef>
                <a:spcPts val="1200"/>
              </a:spcBef>
              <a:buFont typeface="Arial" panose="020B0604020202020204" pitchFamily="34" charset="0"/>
              <a:buChar char="•"/>
              <a:defRPr/>
            </a:pPr>
            <a:r>
              <a:rPr lang="en-GB" sz="2800" dirty="0">
                <a:cs typeface="Calibri" panose="020F0502020204030204" pitchFamily="34" charset="0"/>
              </a:rPr>
              <a:t>Can’t be replicated </a:t>
            </a:r>
            <a:r>
              <a:rPr lang="en-GB" sz="2800" b="1" dirty="0">
                <a:cs typeface="Calibri" panose="020F0502020204030204" pitchFamily="34" charset="0"/>
              </a:rPr>
              <a:t>reliably</a:t>
            </a:r>
          </a:p>
          <a:p>
            <a:pPr marL="342900" lvl="0" indent="-342900">
              <a:spcBef>
                <a:spcPts val="1200"/>
              </a:spcBef>
              <a:buFont typeface="Arial" panose="020B0604020202020204" pitchFamily="34" charset="0"/>
              <a:buChar char="•"/>
              <a:defRPr/>
            </a:pPr>
            <a:r>
              <a:rPr lang="en-GB" sz="2800" dirty="0">
                <a:cs typeface="Calibri" panose="020F0502020204030204" pitchFamily="34" charset="0"/>
              </a:rPr>
              <a:t>Other researchers made more </a:t>
            </a:r>
            <a:r>
              <a:rPr lang="en-GB" sz="2800" b="1" dirty="0">
                <a:cs typeface="Calibri" panose="020F0502020204030204" pitchFamily="34" charset="0"/>
              </a:rPr>
              <a:t>scientific</a:t>
            </a:r>
            <a:r>
              <a:rPr lang="en-GB" sz="2800" dirty="0">
                <a:cs typeface="Calibri" panose="020F0502020204030204" pitchFamily="34" charset="0"/>
              </a:rPr>
              <a:t>, generalisable and reliable contributions (e.g. Pavlov, late 19</a:t>
            </a:r>
            <a:r>
              <a:rPr lang="en-GB" sz="2800" baseline="30000" dirty="0">
                <a:cs typeface="Calibri" panose="020F0502020204030204" pitchFamily="34" charset="0"/>
              </a:rPr>
              <a:t>th</a:t>
            </a:r>
            <a:r>
              <a:rPr lang="en-GB" sz="2800" dirty="0">
                <a:cs typeface="Calibri" panose="020F0502020204030204" pitchFamily="34" charset="0"/>
              </a:rPr>
              <a:t>/early 20</a:t>
            </a:r>
            <a:r>
              <a:rPr lang="en-GB" sz="2800" baseline="30000" dirty="0">
                <a:cs typeface="Calibri" panose="020F0502020204030204" pitchFamily="34" charset="0"/>
              </a:rPr>
              <a:t>th</a:t>
            </a:r>
            <a:r>
              <a:rPr lang="en-GB" sz="2800" dirty="0">
                <a:cs typeface="Calibri" panose="020F0502020204030204" pitchFamily="34" charset="0"/>
              </a:rPr>
              <a:t> C)</a:t>
            </a:r>
          </a:p>
          <a:p>
            <a:pPr marL="342900" lvl="0" indent="-342900">
              <a:spcBef>
                <a:spcPts val="1200"/>
              </a:spcBef>
              <a:buFont typeface="Arial" panose="020B0604020202020204" pitchFamily="34" charset="0"/>
              <a:buChar char="•"/>
              <a:defRPr/>
            </a:pPr>
            <a:r>
              <a:rPr lang="en-GB" sz="2800" b="1" dirty="0">
                <a:cs typeface="Calibri" panose="020F0502020204030204" pitchFamily="34" charset="0"/>
              </a:rPr>
              <a:t>Not valid</a:t>
            </a:r>
            <a:r>
              <a:rPr lang="en-GB" sz="2800" dirty="0">
                <a:cs typeface="Calibri" panose="020F0502020204030204" pitchFamily="34" charset="0"/>
              </a:rPr>
              <a:t>:  many aspects of our minds are outside of our conscious awareness, Nisbett &amp; Wilson, 1977</a:t>
            </a:r>
          </a:p>
        </p:txBody>
      </p:sp>
    </p:spTree>
    <p:extLst>
      <p:ext uri="{BB962C8B-B14F-4D97-AF65-F5344CB8AC3E}">
        <p14:creationId xmlns:p14="http://schemas.microsoft.com/office/powerpoint/2010/main" val="136332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0109D0-D6FE-45BC-9D96-D8BA500B247B}"/>
              </a:ext>
            </a:extLst>
          </p:cNvPr>
          <p:cNvSpPr>
            <a:spLocks noGrp="1"/>
          </p:cNvSpPr>
          <p:nvPr>
            <p:ph type="title"/>
          </p:nvPr>
        </p:nvSpPr>
        <p:spPr>
          <a:xfrm>
            <a:off x="1122947" y="524910"/>
            <a:ext cx="10801125" cy="1228585"/>
          </a:xfrm>
          <a:solidFill>
            <a:srgbClr val="EDEA65"/>
          </a:solidFill>
          <a:ln w="19050">
            <a:solidFill>
              <a:schemeClr val="tx1"/>
            </a:solidFill>
          </a:ln>
        </p:spPr>
        <p:txBody>
          <a:bodyPr>
            <a:normAutofit/>
          </a:bodyPr>
          <a:lstStyle/>
          <a:p>
            <a:pPr algn="ctr"/>
            <a:r>
              <a:rPr lang="en-GB" sz="3450" b="1" dirty="0">
                <a:solidFill>
                  <a:sysClr val="windowText" lastClr="000000"/>
                </a:solidFill>
                <a:latin typeface="Arial Narrow" panose="020B0606020202030204" pitchFamily="34" charset="0"/>
              </a:rPr>
              <a:t>Freud’s Psychodynamic Approach</a:t>
            </a:r>
          </a:p>
        </p:txBody>
      </p:sp>
      <p:sp>
        <p:nvSpPr>
          <p:cNvPr id="12" name="TextBox 11">
            <a:extLst>
              <a:ext uri="{FF2B5EF4-FFF2-40B4-BE49-F238E27FC236}">
                <a16:creationId xmlns:a16="http://schemas.microsoft.com/office/drawing/2014/main" id="{FDE5A7A7-A30A-4A5E-A73E-C87F9BFA1796}"/>
              </a:ext>
            </a:extLst>
          </p:cNvPr>
          <p:cNvSpPr txBox="1"/>
          <p:nvPr/>
        </p:nvSpPr>
        <p:spPr>
          <a:xfrm>
            <a:off x="325272" y="2027125"/>
            <a:ext cx="11598800" cy="793166"/>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530" dirty="0">
                <a:latin typeface="Comic Sans MS"/>
              </a:rPr>
              <a:t>Sigmund Freud </a:t>
            </a:r>
            <a:r>
              <a:rPr lang="en-GB" sz="2530" dirty="0">
                <a:solidFill>
                  <a:prstClr val="black"/>
                </a:solidFill>
                <a:latin typeface="Comic Sans MS"/>
              </a:rPr>
              <a:t>published “</a:t>
            </a:r>
            <a:r>
              <a:rPr lang="en-GB" sz="2530" i="1" dirty="0">
                <a:solidFill>
                  <a:prstClr val="black"/>
                </a:solidFill>
                <a:latin typeface="Comic Sans MS"/>
              </a:rPr>
              <a:t>The Interpretation of Dreams</a:t>
            </a:r>
            <a:r>
              <a:rPr lang="en-GB" sz="2530" dirty="0">
                <a:solidFill>
                  <a:prstClr val="black"/>
                </a:solidFill>
                <a:latin typeface="Comic Sans MS"/>
              </a:rPr>
              <a:t>” and the psychodynamic approach us established.  </a:t>
            </a:r>
          </a:p>
        </p:txBody>
      </p:sp>
      <p:sp>
        <p:nvSpPr>
          <p:cNvPr id="8" name="TextBox 7">
            <a:extLst>
              <a:ext uri="{FF2B5EF4-FFF2-40B4-BE49-F238E27FC236}">
                <a16:creationId xmlns:a16="http://schemas.microsoft.com/office/drawing/2014/main" id="{8617F82D-71B7-45CD-93B1-5634F376DF7F}"/>
              </a:ext>
            </a:extLst>
          </p:cNvPr>
          <p:cNvSpPr txBox="1"/>
          <p:nvPr/>
        </p:nvSpPr>
        <p:spPr>
          <a:xfrm>
            <a:off x="325272" y="4596653"/>
            <a:ext cx="8214097" cy="807016"/>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530" dirty="0">
                <a:solidFill>
                  <a:prstClr val="black"/>
                </a:solidFill>
                <a:latin typeface="Comic Sans MS"/>
              </a:rPr>
              <a:t>He argued that physical problems could be explained in terms of ‘</a:t>
            </a:r>
            <a:r>
              <a:rPr lang="en-GB" sz="2530" i="1" dirty="0">
                <a:solidFill>
                  <a:prstClr val="black"/>
                </a:solidFill>
                <a:latin typeface="Comic Sans MS"/>
              </a:rPr>
              <a:t>conflicts</a:t>
            </a:r>
            <a:r>
              <a:rPr lang="en-GB" sz="2530" b="1" dirty="0">
                <a:solidFill>
                  <a:prstClr val="black"/>
                </a:solidFill>
                <a:latin typeface="Comic Sans MS"/>
              </a:rPr>
              <a:t>’</a:t>
            </a:r>
            <a:r>
              <a:rPr lang="en-GB" sz="2530" dirty="0">
                <a:solidFill>
                  <a:prstClr val="black"/>
                </a:solidFill>
                <a:latin typeface="Comic Sans MS"/>
              </a:rPr>
              <a:t> within the mind.</a:t>
            </a:r>
          </a:p>
        </p:txBody>
      </p:sp>
      <p:sp>
        <p:nvSpPr>
          <p:cNvPr id="10" name="Oval 9">
            <a:extLst>
              <a:ext uri="{FF2B5EF4-FFF2-40B4-BE49-F238E27FC236}">
                <a16:creationId xmlns:a16="http://schemas.microsoft.com/office/drawing/2014/main" id="{32DE7CAD-0327-4827-A0C5-DB79A5EC1B15}"/>
              </a:ext>
            </a:extLst>
          </p:cNvPr>
          <p:cNvSpPr/>
          <p:nvPr/>
        </p:nvSpPr>
        <p:spPr>
          <a:xfrm rot="21353575">
            <a:off x="300426" y="319336"/>
            <a:ext cx="1645042" cy="15674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Bahnschrift" panose="020B0502040204020203" pitchFamily="34" charset="0"/>
              </a:rPr>
              <a:t>1900</a:t>
            </a:r>
            <a:r>
              <a:rPr lang="en-GB" sz="2800" b="1" dirty="0">
                <a:solidFill>
                  <a:schemeClr val="tx1"/>
                </a:solidFill>
                <a:latin typeface="Bahnschrift" panose="020B0502040204020203" pitchFamily="34" charset="0"/>
              </a:rPr>
              <a:t>s</a:t>
            </a:r>
          </a:p>
        </p:txBody>
      </p:sp>
      <p:sp>
        <p:nvSpPr>
          <p:cNvPr id="13" name="TextBox 12">
            <a:extLst>
              <a:ext uri="{FF2B5EF4-FFF2-40B4-BE49-F238E27FC236}">
                <a16:creationId xmlns:a16="http://schemas.microsoft.com/office/drawing/2014/main" id="{2B83310B-A4C7-4E9C-82EC-C43EAFB944F3}"/>
              </a:ext>
            </a:extLst>
          </p:cNvPr>
          <p:cNvSpPr txBox="1"/>
          <p:nvPr/>
        </p:nvSpPr>
        <p:spPr>
          <a:xfrm>
            <a:off x="325272" y="3128377"/>
            <a:ext cx="8535699" cy="1143583"/>
          </a:xfrm>
          <a:prstGeom prst="rect">
            <a:avLst/>
          </a:prstGeom>
          <a:noFill/>
          <a:ln>
            <a:solidFill>
              <a:schemeClr val="tx1"/>
            </a:solidFill>
          </a:ln>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530" b="0" i="1" u="none" strike="noStrike" kern="1200" cap="none" spc="0" normalizeH="0" baseline="0" noProof="0" dirty="0">
                <a:ln>
                  <a:noFill/>
                </a:ln>
                <a:solidFill>
                  <a:prstClr val="black"/>
                </a:solidFill>
                <a:effectLst/>
                <a:uLnTx/>
                <a:uFillTx/>
                <a:latin typeface="Comic Sans MS"/>
                <a:ea typeface="+mn-ea"/>
                <a:cs typeface="+mn-cs"/>
              </a:rPr>
              <a:t>Freud emphasised the influence of </a:t>
            </a:r>
            <a:r>
              <a:rPr kumimoji="0" lang="en-GB" sz="2530" i="1" u="none" strike="noStrike" kern="1200" cap="none" spc="0" normalizeH="0" baseline="0" noProof="0" dirty="0">
                <a:ln>
                  <a:noFill/>
                </a:ln>
                <a:solidFill>
                  <a:prstClr val="black"/>
                </a:solidFill>
                <a:effectLst/>
                <a:uLnTx/>
                <a:uFillTx/>
                <a:latin typeface="Comic Sans MS"/>
                <a:ea typeface="+mn-ea"/>
                <a:cs typeface="+mn-cs"/>
              </a:rPr>
              <a:t>the </a:t>
            </a:r>
            <a:r>
              <a:rPr kumimoji="0" lang="en-GB" sz="2530" b="1" i="1" u="none" strike="noStrike" kern="1200" cap="none" spc="0" normalizeH="0" baseline="0" noProof="0" dirty="0">
                <a:ln>
                  <a:noFill/>
                </a:ln>
                <a:solidFill>
                  <a:prstClr val="black"/>
                </a:solidFill>
                <a:effectLst/>
                <a:uLnTx/>
                <a:uFillTx/>
                <a:latin typeface="Comic Sans MS"/>
                <a:ea typeface="+mn-ea"/>
                <a:cs typeface="+mn-cs"/>
              </a:rPr>
              <a:t>unconscious mind</a:t>
            </a:r>
            <a:r>
              <a:rPr kumimoji="0" lang="en-GB" sz="2530" b="0" i="1" u="none" strike="noStrike" kern="1200" cap="none" spc="0" normalizeH="0" baseline="0" noProof="0" dirty="0">
                <a:ln>
                  <a:noFill/>
                </a:ln>
                <a:solidFill>
                  <a:prstClr val="black"/>
                </a:solidFill>
                <a:effectLst/>
                <a:uLnTx/>
                <a:uFillTx/>
                <a:latin typeface="Comic Sans MS"/>
                <a:ea typeface="+mn-ea"/>
                <a:cs typeface="+mn-cs"/>
              </a:rPr>
              <a:t> on behaviour, alongside the development of his person-centred therapy: </a:t>
            </a:r>
            <a:r>
              <a:rPr kumimoji="0" lang="en-GB" sz="2530" b="1" i="1" u="none" strike="noStrike" kern="1200" cap="none" spc="0" normalizeH="0" baseline="0" noProof="0" dirty="0">
                <a:ln>
                  <a:noFill/>
                </a:ln>
                <a:solidFill>
                  <a:prstClr val="black"/>
                </a:solidFill>
                <a:effectLst/>
                <a:uLnTx/>
                <a:uFillTx/>
                <a:latin typeface="Comic Sans MS"/>
                <a:ea typeface="+mn-ea"/>
                <a:cs typeface="+mn-cs"/>
              </a:rPr>
              <a:t>psychoanalysis</a:t>
            </a:r>
            <a:r>
              <a:rPr kumimoji="0" lang="en-GB" sz="2530" b="0" i="1" u="none" strike="noStrike" kern="1200" cap="none" spc="0" normalizeH="0" baseline="0" noProof="0" dirty="0">
                <a:ln>
                  <a:noFill/>
                </a:ln>
                <a:solidFill>
                  <a:prstClr val="black"/>
                </a:solidFill>
                <a:effectLst/>
                <a:uLnTx/>
                <a:uFillTx/>
                <a:latin typeface="Comic Sans MS"/>
                <a:ea typeface="+mn-ea"/>
                <a:cs typeface="+mn-cs"/>
              </a:rPr>
              <a:t>.</a:t>
            </a:r>
          </a:p>
        </p:txBody>
      </p:sp>
      <p:sp>
        <p:nvSpPr>
          <p:cNvPr id="2" name="Rectangle 1">
            <a:extLst>
              <a:ext uri="{FF2B5EF4-FFF2-40B4-BE49-F238E27FC236}">
                <a16:creationId xmlns:a16="http://schemas.microsoft.com/office/drawing/2014/main" id="{206A09E7-23A7-9810-4DA5-0E4ACC48E4B1}"/>
              </a:ext>
            </a:extLst>
          </p:cNvPr>
          <p:cNvSpPr/>
          <p:nvPr/>
        </p:nvSpPr>
        <p:spPr>
          <a:xfrm>
            <a:off x="0" y="0"/>
            <a:ext cx="12192000" cy="6854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pic>
        <p:nvPicPr>
          <p:cNvPr id="14" name="Picture 13">
            <a:extLst>
              <a:ext uri="{FF2B5EF4-FFF2-40B4-BE49-F238E27FC236}">
                <a16:creationId xmlns:a16="http://schemas.microsoft.com/office/drawing/2014/main" id="{DA312CA0-FFD7-8CB7-207A-66F4C5858344}"/>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00"/>
                    </a14:imgEffect>
                    <a14:imgEffect>
                      <a14:saturation sat="33000"/>
                    </a14:imgEffect>
                  </a14:imgLayer>
                </a14:imgProps>
              </a:ext>
              <a:ext uri="{28A0092B-C50C-407E-A947-70E740481C1C}">
                <a14:useLocalDpi xmlns:a14="http://schemas.microsoft.com/office/drawing/2010/main"/>
              </a:ext>
            </a:extLst>
          </a:blip>
          <a:stretch>
            <a:fillRect/>
          </a:stretch>
        </p:blipFill>
        <p:spPr>
          <a:xfrm>
            <a:off x="8539369" y="2645229"/>
            <a:ext cx="3642326" cy="4197753"/>
          </a:xfrm>
          <a:prstGeom prst="rect">
            <a:avLst/>
          </a:prstGeom>
        </p:spPr>
      </p:pic>
      <p:sp>
        <p:nvSpPr>
          <p:cNvPr id="7" name="Rectangle 6">
            <a:extLst>
              <a:ext uri="{FF2B5EF4-FFF2-40B4-BE49-F238E27FC236}">
                <a16:creationId xmlns:a16="http://schemas.microsoft.com/office/drawing/2014/main" id="{4B05ABDA-BDF7-D0AD-7A26-1E4F3935A5E2}"/>
              </a:ext>
            </a:extLst>
          </p:cNvPr>
          <p:cNvSpPr/>
          <p:nvPr/>
        </p:nvSpPr>
        <p:spPr>
          <a:xfrm>
            <a:off x="325272" y="5913162"/>
            <a:ext cx="11524505" cy="626355"/>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2400" b="1" u="sng" dirty="0">
                <a:solidFill>
                  <a:srgbClr val="002060"/>
                </a:solidFill>
                <a:latin typeface="Arial Narrow" panose="020B0606020202030204" pitchFamily="34" charset="0"/>
              </a:rPr>
              <a:t>THINK, PAIR, SHARE</a:t>
            </a:r>
            <a:r>
              <a:rPr lang="en-GB" sz="2400" b="1" dirty="0">
                <a:solidFill>
                  <a:srgbClr val="002060"/>
                </a:solidFill>
                <a:latin typeface="Arial Narrow" panose="020B0606020202030204" pitchFamily="34" charset="0"/>
              </a:rPr>
              <a:t>: What else do you know about Freud’s Psychodynamic Approach?</a:t>
            </a:r>
          </a:p>
        </p:txBody>
      </p:sp>
    </p:spTree>
    <p:extLst>
      <p:ext uri="{BB962C8B-B14F-4D97-AF65-F5344CB8AC3E}">
        <p14:creationId xmlns:p14="http://schemas.microsoft.com/office/powerpoint/2010/main" val="147334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0109D0-D6FE-45BC-9D96-D8BA500B247B}"/>
              </a:ext>
            </a:extLst>
          </p:cNvPr>
          <p:cNvSpPr>
            <a:spLocks noGrp="1"/>
          </p:cNvSpPr>
          <p:nvPr>
            <p:ph type="title"/>
          </p:nvPr>
        </p:nvSpPr>
        <p:spPr>
          <a:xfrm>
            <a:off x="1058779" y="557930"/>
            <a:ext cx="10801125" cy="1228585"/>
          </a:xfrm>
          <a:solidFill>
            <a:srgbClr val="EDEA65"/>
          </a:solidFill>
          <a:ln w="19050">
            <a:solidFill>
              <a:schemeClr val="tx1"/>
            </a:solidFill>
          </a:ln>
        </p:spPr>
        <p:txBody>
          <a:bodyPr>
            <a:normAutofit/>
          </a:bodyPr>
          <a:lstStyle/>
          <a:p>
            <a:pPr algn="ctr"/>
            <a:r>
              <a:rPr lang="en-GB" sz="3450" b="1" dirty="0">
                <a:solidFill>
                  <a:sysClr val="windowText" lastClr="000000"/>
                </a:solidFill>
                <a:latin typeface="Arial Narrow" panose="020B0606020202030204" pitchFamily="34" charset="0"/>
              </a:rPr>
              <a:t>The Behaviourist Approach</a:t>
            </a:r>
          </a:p>
        </p:txBody>
      </p:sp>
      <p:sp>
        <p:nvSpPr>
          <p:cNvPr id="12" name="TextBox 11">
            <a:extLst>
              <a:ext uri="{FF2B5EF4-FFF2-40B4-BE49-F238E27FC236}">
                <a16:creationId xmlns:a16="http://schemas.microsoft.com/office/drawing/2014/main" id="{FDE5A7A7-A30A-4A5E-A73E-C87F9BFA1796}"/>
              </a:ext>
            </a:extLst>
          </p:cNvPr>
          <p:cNvSpPr txBox="1"/>
          <p:nvPr/>
        </p:nvSpPr>
        <p:spPr>
          <a:xfrm>
            <a:off x="261104" y="1997085"/>
            <a:ext cx="11598800" cy="784830"/>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80" dirty="0">
                <a:solidFill>
                  <a:prstClr val="black"/>
                </a:solidFill>
                <a:latin typeface="Comic Sans MS"/>
              </a:rPr>
              <a:t>By the early 20</a:t>
            </a:r>
            <a:r>
              <a:rPr lang="en-GB" sz="2480" baseline="30000" dirty="0">
                <a:solidFill>
                  <a:prstClr val="black"/>
                </a:solidFill>
                <a:latin typeface="Comic Sans MS"/>
              </a:rPr>
              <a:t>th</a:t>
            </a:r>
            <a:r>
              <a:rPr lang="en-GB" sz="2480" dirty="0">
                <a:solidFill>
                  <a:prstClr val="black"/>
                </a:solidFill>
                <a:latin typeface="Comic Sans MS"/>
              </a:rPr>
              <a:t> century, the scientific status and value of introspection were being questioned by many, most notably </a:t>
            </a:r>
            <a:r>
              <a:rPr lang="en-GB" sz="2480" b="1" dirty="0">
                <a:latin typeface="Comic Sans MS"/>
              </a:rPr>
              <a:t>John B. Watson (1913)</a:t>
            </a:r>
            <a:r>
              <a:rPr lang="en-GB" sz="2480" dirty="0">
                <a:latin typeface="Comic Sans MS"/>
              </a:rPr>
              <a:t>.</a:t>
            </a:r>
          </a:p>
        </p:txBody>
      </p:sp>
      <p:sp>
        <p:nvSpPr>
          <p:cNvPr id="10" name="Oval 9">
            <a:extLst>
              <a:ext uri="{FF2B5EF4-FFF2-40B4-BE49-F238E27FC236}">
                <a16:creationId xmlns:a16="http://schemas.microsoft.com/office/drawing/2014/main" id="{32DE7CAD-0327-4827-A0C5-DB79A5EC1B15}"/>
              </a:ext>
            </a:extLst>
          </p:cNvPr>
          <p:cNvSpPr/>
          <p:nvPr/>
        </p:nvSpPr>
        <p:spPr>
          <a:xfrm rot="21353575">
            <a:off x="236258" y="352356"/>
            <a:ext cx="1645042" cy="15674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latin typeface="Bahnschrift" panose="020B0502040204020203" pitchFamily="34" charset="0"/>
              </a:rPr>
              <a:t>1913</a:t>
            </a:r>
            <a:endParaRPr lang="en-GB" sz="3600" b="1" dirty="0">
              <a:solidFill>
                <a:schemeClr val="tx1"/>
              </a:solidFill>
              <a:latin typeface="Bahnschrift" panose="020B0502040204020203" pitchFamily="34" charset="0"/>
            </a:endParaRPr>
          </a:p>
        </p:txBody>
      </p:sp>
      <p:sp>
        <p:nvSpPr>
          <p:cNvPr id="6" name="Rectangle 5">
            <a:extLst>
              <a:ext uri="{FF2B5EF4-FFF2-40B4-BE49-F238E27FC236}">
                <a16:creationId xmlns:a16="http://schemas.microsoft.com/office/drawing/2014/main" id="{D393EE26-710E-4879-9C3D-648D5AE08261}"/>
              </a:ext>
            </a:extLst>
          </p:cNvPr>
          <p:cNvSpPr/>
          <p:nvPr/>
        </p:nvSpPr>
        <p:spPr>
          <a:xfrm>
            <a:off x="0" y="0"/>
            <a:ext cx="12192000" cy="6854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pic>
        <p:nvPicPr>
          <p:cNvPr id="3" name="Picture 2">
            <a:extLst>
              <a:ext uri="{FF2B5EF4-FFF2-40B4-BE49-F238E27FC236}">
                <a16:creationId xmlns:a16="http://schemas.microsoft.com/office/drawing/2014/main" id="{D8B1BEB6-D344-4434-92EB-0B961728C3AB}"/>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4204" b="93093" l="9961" r="89844">
                        <a14:foregroundMark x1="46387" y1="8859" x2="54297" y2="8408"/>
                        <a14:foregroundMark x1="47363" y1="4354" x2="51855" y2="5255"/>
                        <a14:foregroundMark x1="19531" y1="93093" x2="51953" y2="88739"/>
                        <a14:foregroundMark x1="71582" y1="92492" x2="57227" y2="90991"/>
                        <a14:foregroundMark x1="78418" y1="89189" x2="66113" y2="90991"/>
                      </a14:backgroundRemoval>
                    </a14:imgEffect>
                  </a14:imgLayer>
                </a14:imgProps>
              </a:ext>
              <a:ext uri="{28A0092B-C50C-407E-A947-70E740481C1C}">
                <a14:useLocalDpi xmlns:a14="http://schemas.microsoft.com/office/drawing/2010/main"/>
              </a:ext>
            </a:extLst>
          </a:blip>
          <a:stretch>
            <a:fillRect/>
          </a:stretch>
        </p:blipFill>
        <p:spPr>
          <a:xfrm>
            <a:off x="8296004" y="3776217"/>
            <a:ext cx="4157100" cy="2703739"/>
          </a:xfrm>
          <a:prstGeom prst="rect">
            <a:avLst/>
          </a:prstGeom>
        </p:spPr>
      </p:pic>
      <p:sp>
        <p:nvSpPr>
          <p:cNvPr id="11" name="TextBox 10">
            <a:extLst>
              <a:ext uri="{FF2B5EF4-FFF2-40B4-BE49-F238E27FC236}">
                <a16:creationId xmlns:a16="http://schemas.microsoft.com/office/drawing/2014/main" id="{B08177DB-4B0D-4BC5-826A-E0AB13CBF706}"/>
              </a:ext>
            </a:extLst>
          </p:cNvPr>
          <p:cNvSpPr txBox="1"/>
          <p:nvPr/>
        </p:nvSpPr>
        <p:spPr>
          <a:xfrm>
            <a:off x="261104" y="4344634"/>
            <a:ext cx="8908157" cy="1122808"/>
          </a:xfrm>
          <a:prstGeom prst="rect">
            <a:avLst/>
          </a:prstGeom>
          <a:noFill/>
          <a:ln>
            <a:solidFill>
              <a:schemeClr val="tx1"/>
            </a:solidFill>
          </a:ln>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80" b="0" i="1" u="none" strike="noStrike" kern="1200" cap="none" spc="0" normalizeH="0" baseline="0" noProof="0" dirty="0">
                <a:ln>
                  <a:noFill/>
                </a:ln>
                <a:solidFill>
                  <a:prstClr val="black"/>
                </a:solidFill>
                <a:effectLst/>
                <a:uLnTx/>
                <a:uFillTx/>
                <a:latin typeface="Comic Sans MS"/>
                <a:ea typeface="+mn-ea"/>
                <a:cs typeface="+mn-cs"/>
              </a:rPr>
              <a:t>Watson and Skinner believed that scientific psychology should only study behaviours</a:t>
            </a:r>
            <a:r>
              <a:rPr kumimoji="0" lang="en-GB" sz="2480" b="0" i="1" u="none" strike="noStrike" kern="1200" cap="none" spc="0" normalizeH="0" noProof="0" dirty="0">
                <a:ln>
                  <a:noFill/>
                </a:ln>
                <a:solidFill>
                  <a:prstClr val="black"/>
                </a:solidFill>
                <a:effectLst/>
                <a:uLnTx/>
                <a:uFillTx/>
                <a:latin typeface="Comic Sans MS"/>
                <a:ea typeface="+mn-ea"/>
                <a:cs typeface="+mn-cs"/>
              </a:rPr>
              <a:t> that could be </a:t>
            </a:r>
            <a:r>
              <a:rPr kumimoji="0" lang="en-GB" sz="2480" b="1" i="1" u="none" strike="noStrike" kern="1200" cap="none" spc="0" normalizeH="0" noProof="0" dirty="0">
                <a:ln>
                  <a:noFill/>
                </a:ln>
                <a:solidFill>
                  <a:prstClr val="black"/>
                </a:solidFill>
                <a:effectLst/>
                <a:uLnTx/>
                <a:uFillTx/>
                <a:latin typeface="Comic Sans MS"/>
                <a:ea typeface="+mn-ea"/>
                <a:cs typeface="+mn-cs"/>
              </a:rPr>
              <a:t>observed</a:t>
            </a:r>
            <a:r>
              <a:rPr kumimoji="0" lang="en-GB" sz="2480" b="0" i="1" u="none" strike="noStrike" kern="1200" cap="none" spc="0" normalizeH="0" noProof="0" dirty="0">
                <a:ln>
                  <a:noFill/>
                </a:ln>
                <a:solidFill>
                  <a:prstClr val="black"/>
                </a:solidFill>
                <a:effectLst/>
                <a:uLnTx/>
                <a:uFillTx/>
                <a:latin typeface="Comic Sans MS"/>
                <a:ea typeface="+mn-ea"/>
                <a:cs typeface="+mn-cs"/>
              </a:rPr>
              <a:t>, recorded and carefully experimented on.</a:t>
            </a:r>
            <a:endParaRPr kumimoji="0" lang="en-GB" sz="2480" b="0" i="1" u="none" strike="noStrike" kern="1200" cap="none" spc="0" normalizeH="0" baseline="0" noProof="0" dirty="0">
              <a:ln>
                <a:noFill/>
              </a:ln>
              <a:solidFill>
                <a:prstClr val="black"/>
              </a:solidFill>
              <a:effectLst/>
              <a:uLnTx/>
              <a:uFillTx/>
              <a:latin typeface="Comic Sans MS"/>
              <a:ea typeface="+mn-ea"/>
              <a:cs typeface="+mn-cs"/>
            </a:endParaRPr>
          </a:p>
        </p:txBody>
      </p:sp>
      <p:sp>
        <p:nvSpPr>
          <p:cNvPr id="4" name="TextBox 3">
            <a:extLst>
              <a:ext uri="{FF2B5EF4-FFF2-40B4-BE49-F238E27FC236}">
                <a16:creationId xmlns:a16="http://schemas.microsoft.com/office/drawing/2014/main" id="{8E446C93-9145-5B99-6B58-11D7C0897C51}"/>
              </a:ext>
            </a:extLst>
          </p:cNvPr>
          <p:cNvSpPr txBox="1"/>
          <p:nvPr/>
        </p:nvSpPr>
        <p:spPr>
          <a:xfrm>
            <a:off x="261104" y="2986952"/>
            <a:ext cx="11489462" cy="1151854"/>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80" b="0" i="0" u="none" strike="noStrike" kern="1200" cap="none" spc="0" normalizeH="0" baseline="0" noProof="0" dirty="0">
                <a:ln>
                  <a:noFill/>
                </a:ln>
                <a:solidFill>
                  <a:prstClr val="black"/>
                </a:solidFill>
                <a:effectLst/>
                <a:uLnTx/>
                <a:uFillTx/>
                <a:latin typeface="Comic Sans MS"/>
                <a:ea typeface="+mn-ea"/>
                <a:cs typeface="+mn-cs"/>
              </a:rPr>
              <a:t>Watson’s main problem with introspection was that it was </a:t>
            </a:r>
            <a:r>
              <a:rPr kumimoji="0" lang="en-GB" sz="2480" b="1" i="1" u="none" strike="noStrike" kern="1200" cap="none" spc="0" normalizeH="0" baseline="0" noProof="0" dirty="0">
                <a:ln>
                  <a:noFill/>
                </a:ln>
                <a:solidFill>
                  <a:prstClr val="black"/>
                </a:solidFill>
                <a:effectLst/>
                <a:uLnTx/>
                <a:uFillTx/>
                <a:latin typeface="Comic Sans MS"/>
                <a:ea typeface="+mn-ea"/>
                <a:cs typeface="+mn-cs"/>
              </a:rPr>
              <a:t>subjective</a:t>
            </a:r>
            <a:r>
              <a:rPr kumimoji="0" lang="en-GB" sz="2480" b="0" i="0" u="none" strike="noStrike" kern="1200" cap="none" spc="0" normalizeH="0" baseline="0" noProof="0" dirty="0">
                <a:ln>
                  <a:noFill/>
                </a:ln>
                <a:solidFill>
                  <a:prstClr val="black"/>
                </a:solidFill>
                <a:effectLst/>
                <a:uLnTx/>
                <a:uFillTx/>
                <a:latin typeface="Comic Sans MS"/>
                <a:ea typeface="+mn-ea"/>
                <a:cs typeface="+mn-cs"/>
              </a:rPr>
              <a:t> and varied from person to person, so it became difficult to establish scientific principles.</a:t>
            </a:r>
          </a:p>
        </p:txBody>
      </p:sp>
      <p:sp>
        <p:nvSpPr>
          <p:cNvPr id="7" name="TextBox 6">
            <a:extLst>
              <a:ext uri="{FF2B5EF4-FFF2-40B4-BE49-F238E27FC236}">
                <a16:creationId xmlns:a16="http://schemas.microsoft.com/office/drawing/2014/main" id="{815B19F2-FE69-657C-C87D-56A1A35BB0B0}"/>
              </a:ext>
            </a:extLst>
          </p:cNvPr>
          <p:cNvSpPr txBox="1"/>
          <p:nvPr/>
        </p:nvSpPr>
        <p:spPr>
          <a:xfrm>
            <a:off x="280536" y="5681276"/>
            <a:ext cx="8396199" cy="798680"/>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80" b="1" i="0" u="none" strike="noStrike" kern="1200" cap="none" spc="0" normalizeH="0" baseline="0" noProof="0" dirty="0">
                <a:ln>
                  <a:noFill/>
                </a:ln>
                <a:solidFill>
                  <a:prstClr val="black"/>
                </a:solidFill>
                <a:effectLst/>
                <a:uLnTx/>
                <a:uFillTx/>
                <a:latin typeface="Comic Sans MS"/>
                <a:ea typeface="+mn-ea"/>
                <a:cs typeface="+mn-cs"/>
              </a:rPr>
              <a:t>The psychodynamic and behaviourist approaches dominate psychology for the next 50 years.</a:t>
            </a:r>
          </a:p>
        </p:txBody>
      </p:sp>
    </p:spTree>
    <p:extLst>
      <p:ext uri="{BB962C8B-B14F-4D97-AF65-F5344CB8AC3E}">
        <p14:creationId xmlns:p14="http://schemas.microsoft.com/office/powerpoint/2010/main" val="215667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1000"/>
                                        <p:tgtEl>
                                          <p:spTgt spid="11">
                                            <p:txEl>
                                              <p:pRg st="0" end="0"/>
                                            </p:txEl>
                                          </p:spTgt>
                                        </p:tgtEl>
                                      </p:cBhvr>
                                    </p:animEffect>
                                    <p:anim calcmode="lin" valueType="num">
                                      <p:cBhvr>
                                        <p:cTn id="1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0109D0-D6FE-45BC-9D96-D8BA500B247B}"/>
              </a:ext>
            </a:extLst>
          </p:cNvPr>
          <p:cNvSpPr>
            <a:spLocks noGrp="1"/>
          </p:cNvSpPr>
          <p:nvPr>
            <p:ph type="title"/>
          </p:nvPr>
        </p:nvSpPr>
        <p:spPr>
          <a:xfrm>
            <a:off x="1058779" y="572186"/>
            <a:ext cx="10801125" cy="1228585"/>
          </a:xfrm>
          <a:solidFill>
            <a:srgbClr val="EDEA65"/>
          </a:solidFill>
          <a:ln w="19050">
            <a:solidFill>
              <a:schemeClr val="tx1"/>
            </a:solidFill>
          </a:ln>
        </p:spPr>
        <p:txBody>
          <a:bodyPr>
            <a:normAutofit/>
          </a:bodyPr>
          <a:lstStyle/>
          <a:p>
            <a:pPr algn="ctr"/>
            <a:r>
              <a:rPr lang="en-GB" sz="3450" b="1" dirty="0">
                <a:solidFill>
                  <a:sysClr val="windowText" lastClr="000000"/>
                </a:solidFill>
                <a:latin typeface="Arial Narrow" panose="020B0606020202030204" pitchFamily="34" charset="0"/>
              </a:rPr>
              <a:t>The Humanistic Approach</a:t>
            </a:r>
          </a:p>
        </p:txBody>
      </p:sp>
      <p:sp>
        <p:nvSpPr>
          <p:cNvPr id="12" name="TextBox 11">
            <a:extLst>
              <a:ext uri="{FF2B5EF4-FFF2-40B4-BE49-F238E27FC236}">
                <a16:creationId xmlns:a16="http://schemas.microsoft.com/office/drawing/2014/main" id="{FDE5A7A7-A30A-4A5E-A73E-C87F9BFA1796}"/>
              </a:ext>
            </a:extLst>
          </p:cNvPr>
          <p:cNvSpPr txBox="1"/>
          <p:nvPr/>
        </p:nvSpPr>
        <p:spPr>
          <a:xfrm>
            <a:off x="336330" y="1994191"/>
            <a:ext cx="11523573" cy="1477328"/>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50" b="1" dirty="0">
                <a:latin typeface="Comic Sans MS"/>
              </a:rPr>
              <a:t>Maslow and Rogers </a:t>
            </a:r>
            <a:r>
              <a:rPr lang="en-GB" sz="2450" dirty="0">
                <a:solidFill>
                  <a:prstClr val="black"/>
                </a:solidFill>
                <a:latin typeface="Comic Sans MS"/>
              </a:rPr>
              <a:t>developed </a:t>
            </a:r>
            <a:r>
              <a:rPr lang="en-GB" sz="2450" b="1" dirty="0">
                <a:solidFill>
                  <a:prstClr val="black"/>
                </a:solidFill>
                <a:latin typeface="Comic Sans MS"/>
              </a:rPr>
              <a:t>the humanistic approach </a:t>
            </a:r>
            <a:r>
              <a:rPr lang="en-GB" sz="2450" dirty="0">
                <a:solidFill>
                  <a:prstClr val="black"/>
                </a:solidFill>
                <a:latin typeface="Comic Sans MS"/>
              </a:rPr>
              <a:t>– the so-called ‘third force’ in psychology, rejecting views favoured by behaviourism and the psychodynamic approach that human behaviour was not determined by the individual.</a:t>
            </a:r>
          </a:p>
        </p:txBody>
      </p:sp>
      <p:sp>
        <p:nvSpPr>
          <p:cNvPr id="10" name="Oval 9">
            <a:extLst>
              <a:ext uri="{FF2B5EF4-FFF2-40B4-BE49-F238E27FC236}">
                <a16:creationId xmlns:a16="http://schemas.microsoft.com/office/drawing/2014/main" id="{32DE7CAD-0327-4827-A0C5-DB79A5EC1B15}"/>
              </a:ext>
            </a:extLst>
          </p:cNvPr>
          <p:cNvSpPr/>
          <p:nvPr/>
        </p:nvSpPr>
        <p:spPr>
          <a:xfrm rot="21353575">
            <a:off x="236258" y="366612"/>
            <a:ext cx="1645042" cy="15674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Bahnschrift" panose="020B0502040204020203" pitchFamily="34" charset="0"/>
              </a:rPr>
              <a:t>1940s-1950s</a:t>
            </a:r>
            <a:endParaRPr lang="en-GB" sz="2400" b="1" dirty="0">
              <a:solidFill>
                <a:schemeClr val="tx1"/>
              </a:solidFill>
              <a:latin typeface="Bahnschrift" panose="020B0502040204020203" pitchFamily="34" charset="0"/>
            </a:endParaRPr>
          </a:p>
        </p:txBody>
      </p:sp>
      <p:sp>
        <p:nvSpPr>
          <p:cNvPr id="6" name="Rectangle 5">
            <a:extLst>
              <a:ext uri="{FF2B5EF4-FFF2-40B4-BE49-F238E27FC236}">
                <a16:creationId xmlns:a16="http://schemas.microsoft.com/office/drawing/2014/main" id="{2504651C-DBC5-4144-90DD-4A939E1A026B}"/>
              </a:ext>
            </a:extLst>
          </p:cNvPr>
          <p:cNvSpPr/>
          <p:nvPr/>
        </p:nvSpPr>
        <p:spPr>
          <a:xfrm>
            <a:off x="0" y="0"/>
            <a:ext cx="12192000" cy="6854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pic>
        <p:nvPicPr>
          <p:cNvPr id="8" name="Picture 7">
            <a:extLst>
              <a:ext uri="{FF2B5EF4-FFF2-40B4-BE49-F238E27FC236}">
                <a16:creationId xmlns:a16="http://schemas.microsoft.com/office/drawing/2014/main" id="{5B686754-7FB0-453F-9B16-3CE1D3A3126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t="-1"/>
          <a:stretch/>
        </p:blipFill>
        <p:spPr>
          <a:xfrm>
            <a:off x="7753735" y="3354340"/>
            <a:ext cx="4260258" cy="3271757"/>
          </a:xfrm>
          <a:prstGeom prst="rect">
            <a:avLst/>
          </a:prstGeom>
        </p:spPr>
      </p:pic>
      <p:sp>
        <p:nvSpPr>
          <p:cNvPr id="11" name="TextBox 10">
            <a:extLst>
              <a:ext uri="{FF2B5EF4-FFF2-40B4-BE49-F238E27FC236}">
                <a16:creationId xmlns:a16="http://schemas.microsoft.com/office/drawing/2014/main" id="{47C711A1-C29C-4787-B214-285E17CF8446}"/>
              </a:ext>
            </a:extLst>
          </p:cNvPr>
          <p:cNvSpPr txBox="1"/>
          <p:nvPr/>
        </p:nvSpPr>
        <p:spPr>
          <a:xfrm>
            <a:off x="336330" y="3675717"/>
            <a:ext cx="7254849" cy="1110304"/>
          </a:xfrm>
          <a:prstGeom prst="rect">
            <a:avLst/>
          </a:prstGeom>
          <a:noFill/>
          <a:ln>
            <a:solidFill>
              <a:schemeClr val="tx1"/>
            </a:solidFill>
          </a:ln>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50" b="0" i="1" u="none" strike="noStrike" kern="1200" cap="none" spc="0" normalizeH="0" baseline="0" noProof="0" dirty="0">
                <a:ln>
                  <a:noFill/>
                </a:ln>
                <a:solidFill>
                  <a:prstClr val="black"/>
                </a:solidFill>
                <a:effectLst/>
                <a:uLnTx/>
                <a:uFillTx/>
                <a:latin typeface="Comic Sans MS"/>
                <a:ea typeface="+mn-ea"/>
                <a:cs typeface="+mn-cs"/>
              </a:rPr>
              <a:t>Humanistic psychology emphasises looking at the whole individual and stresses concepts such as </a:t>
            </a:r>
            <a:r>
              <a:rPr kumimoji="0" lang="en-GB" sz="2450" b="1" i="1" u="none" strike="noStrike" kern="1200" cap="none" spc="0" normalizeH="0" baseline="0" noProof="0" dirty="0">
                <a:ln>
                  <a:noFill/>
                </a:ln>
                <a:solidFill>
                  <a:prstClr val="black"/>
                </a:solidFill>
                <a:effectLst/>
                <a:uLnTx/>
                <a:uFillTx/>
                <a:latin typeface="Comic Sans MS"/>
                <a:ea typeface="+mn-ea"/>
                <a:cs typeface="+mn-cs"/>
              </a:rPr>
              <a:t>free will </a:t>
            </a:r>
            <a:r>
              <a:rPr kumimoji="0" lang="en-GB" sz="2450" b="0" i="1" u="none" strike="noStrike" kern="1200" cap="none" spc="0" normalizeH="0" baseline="0" noProof="0" dirty="0">
                <a:ln>
                  <a:noFill/>
                </a:ln>
                <a:solidFill>
                  <a:prstClr val="black"/>
                </a:solidFill>
                <a:effectLst/>
                <a:uLnTx/>
                <a:uFillTx/>
                <a:latin typeface="Comic Sans MS"/>
                <a:ea typeface="+mn-ea"/>
                <a:cs typeface="+mn-cs"/>
              </a:rPr>
              <a:t>and </a:t>
            </a:r>
            <a:r>
              <a:rPr kumimoji="0" lang="en-GB" sz="2450" b="1" i="1" u="none" strike="noStrike" kern="1200" cap="none" spc="0" normalizeH="0" baseline="0" noProof="0" dirty="0">
                <a:ln>
                  <a:noFill/>
                </a:ln>
                <a:solidFill>
                  <a:prstClr val="black"/>
                </a:solidFill>
                <a:effectLst/>
                <a:uLnTx/>
                <a:uFillTx/>
                <a:latin typeface="Comic Sans MS"/>
                <a:ea typeface="+mn-ea"/>
                <a:cs typeface="+mn-cs"/>
              </a:rPr>
              <a:t>self-actualisation</a:t>
            </a:r>
            <a:r>
              <a:rPr kumimoji="0" lang="en-GB" sz="2450" b="0" i="1" u="none" strike="noStrike" kern="1200" cap="none" spc="0" normalizeH="0" baseline="0" noProof="0" dirty="0">
                <a:ln>
                  <a:noFill/>
                </a:ln>
                <a:solidFill>
                  <a:prstClr val="black"/>
                </a:solidFill>
                <a:effectLst/>
                <a:uLnTx/>
                <a:uFillTx/>
                <a:latin typeface="Comic Sans MS"/>
                <a:ea typeface="+mn-ea"/>
                <a:cs typeface="+mn-cs"/>
              </a:rPr>
              <a:t>. </a:t>
            </a:r>
          </a:p>
        </p:txBody>
      </p:sp>
      <p:sp>
        <p:nvSpPr>
          <p:cNvPr id="3" name="TextBox 2">
            <a:extLst>
              <a:ext uri="{FF2B5EF4-FFF2-40B4-BE49-F238E27FC236}">
                <a16:creationId xmlns:a16="http://schemas.microsoft.com/office/drawing/2014/main" id="{D1B698F7-F348-4F86-B7E3-9FA20573CCE4}"/>
              </a:ext>
            </a:extLst>
          </p:cNvPr>
          <p:cNvSpPr txBox="1"/>
          <p:nvPr/>
        </p:nvSpPr>
        <p:spPr>
          <a:xfrm>
            <a:off x="336330" y="4990219"/>
            <a:ext cx="6768664" cy="1505027"/>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50" b="0" i="0" u="none" strike="noStrike" kern="1200" cap="none" spc="0" normalizeH="0" baseline="0" noProof="0" dirty="0">
                <a:ln>
                  <a:noFill/>
                </a:ln>
                <a:solidFill>
                  <a:prstClr val="black"/>
                </a:solidFill>
                <a:effectLst/>
                <a:uLnTx/>
                <a:uFillTx/>
                <a:latin typeface="Comic Sans MS"/>
                <a:ea typeface="+mn-ea"/>
                <a:cs typeface="+mn-cs"/>
              </a:rPr>
              <a:t>Rather than concentrating on dysfunction, humanistic psychology strives to help people fulfil their potential and maximize their well-being.</a:t>
            </a:r>
          </a:p>
        </p:txBody>
      </p:sp>
    </p:spTree>
    <p:extLst>
      <p:ext uri="{BB962C8B-B14F-4D97-AF65-F5344CB8AC3E}">
        <p14:creationId xmlns:p14="http://schemas.microsoft.com/office/powerpoint/2010/main" val="71835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barn(inVertic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0109D0-D6FE-45BC-9D96-D8BA500B247B}"/>
              </a:ext>
            </a:extLst>
          </p:cNvPr>
          <p:cNvSpPr>
            <a:spLocks noGrp="1"/>
          </p:cNvSpPr>
          <p:nvPr>
            <p:ph type="title"/>
          </p:nvPr>
        </p:nvSpPr>
        <p:spPr>
          <a:xfrm>
            <a:off x="1074821" y="452148"/>
            <a:ext cx="10801125" cy="1228585"/>
          </a:xfrm>
          <a:solidFill>
            <a:srgbClr val="EDEA65"/>
          </a:solidFill>
          <a:ln w="19050">
            <a:solidFill>
              <a:schemeClr val="tx1"/>
            </a:solidFill>
          </a:ln>
        </p:spPr>
        <p:txBody>
          <a:bodyPr>
            <a:normAutofit/>
          </a:bodyPr>
          <a:lstStyle/>
          <a:p>
            <a:pPr algn="ctr"/>
            <a:r>
              <a:rPr lang="en-GB" sz="3450" b="1" dirty="0">
                <a:solidFill>
                  <a:sysClr val="windowText" lastClr="000000"/>
                </a:solidFill>
                <a:latin typeface="Arial Narrow" panose="020B0606020202030204" pitchFamily="34" charset="0"/>
              </a:rPr>
              <a:t>The Cognitive Approach</a:t>
            </a:r>
          </a:p>
        </p:txBody>
      </p:sp>
      <p:sp>
        <p:nvSpPr>
          <p:cNvPr id="12" name="TextBox 11">
            <a:extLst>
              <a:ext uri="{FF2B5EF4-FFF2-40B4-BE49-F238E27FC236}">
                <a16:creationId xmlns:a16="http://schemas.microsoft.com/office/drawing/2014/main" id="{FDE5A7A7-A30A-4A5E-A73E-C87F9BFA1796}"/>
              </a:ext>
            </a:extLst>
          </p:cNvPr>
          <p:cNvSpPr txBox="1"/>
          <p:nvPr/>
        </p:nvSpPr>
        <p:spPr>
          <a:xfrm>
            <a:off x="409072" y="1876739"/>
            <a:ext cx="7631342" cy="840230"/>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600" dirty="0">
                <a:solidFill>
                  <a:prstClr val="black"/>
                </a:solidFill>
                <a:latin typeface="Comic Sans MS"/>
              </a:rPr>
              <a:t>The cognitive revolution came with the introduction of the digital computer.</a:t>
            </a:r>
          </a:p>
        </p:txBody>
      </p:sp>
      <p:sp>
        <p:nvSpPr>
          <p:cNvPr id="10" name="Oval 9">
            <a:extLst>
              <a:ext uri="{FF2B5EF4-FFF2-40B4-BE49-F238E27FC236}">
                <a16:creationId xmlns:a16="http://schemas.microsoft.com/office/drawing/2014/main" id="{32DE7CAD-0327-4827-A0C5-DB79A5EC1B15}"/>
              </a:ext>
            </a:extLst>
          </p:cNvPr>
          <p:cNvSpPr/>
          <p:nvPr/>
        </p:nvSpPr>
        <p:spPr>
          <a:xfrm rot="21353575">
            <a:off x="252300" y="246574"/>
            <a:ext cx="1645042" cy="15674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00" b="1" dirty="0">
                <a:solidFill>
                  <a:schemeClr val="tx1"/>
                </a:solidFill>
                <a:latin typeface="Bahnschrift" panose="020B0502040204020203" pitchFamily="34" charset="0"/>
              </a:rPr>
              <a:t>1960</a:t>
            </a:r>
            <a:r>
              <a:rPr lang="en-GB" sz="2800" b="1" dirty="0">
                <a:solidFill>
                  <a:schemeClr val="tx1"/>
                </a:solidFill>
                <a:latin typeface="Bahnschrift" panose="020B0502040204020203" pitchFamily="34" charset="0"/>
              </a:rPr>
              <a:t>s</a:t>
            </a:r>
            <a:endParaRPr lang="en-GB" sz="3200" b="1" dirty="0">
              <a:solidFill>
                <a:schemeClr val="tx1"/>
              </a:solidFill>
              <a:latin typeface="Bahnschrift" panose="020B0502040204020203" pitchFamily="34" charset="0"/>
            </a:endParaRPr>
          </a:p>
        </p:txBody>
      </p:sp>
      <p:sp>
        <p:nvSpPr>
          <p:cNvPr id="6" name="Rectangle 5">
            <a:extLst>
              <a:ext uri="{FF2B5EF4-FFF2-40B4-BE49-F238E27FC236}">
                <a16:creationId xmlns:a16="http://schemas.microsoft.com/office/drawing/2014/main" id="{885A9C97-6FAB-4DAF-944D-28A124C75FC6}"/>
              </a:ext>
            </a:extLst>
          </p:cNvPr>
          <p:cNvSpPr/>
          <p:nvPr/>
        </p:nvSpPr>
        <p:spPr>
          <a:xfrm>
            <a:off x="0" y="0"/>
            <a:ext cx="12192000" cy="6854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pic>
        <p:nvPicPr>
          <p:cNvPr id="8" name="Picture 7">
            <a:extLst>
              <a:ext uri="{FF2B5EF4-FFF2-40B4-BE49-F238E27FC236}">
                <a16:creationId xmlns:a16="http://schemas.microsoft.com/office/drawing/2014/main" id="{639985E7-B401-4548-BCCE-2DD811BAFCDC}"/>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6708" b="94427" l="10000" r="90000">
                        <a14:foregroundMark x1="75100" y1="87100" x2="66400" y2="84623"/>
                        <a14:foregroundMark x1="75500" y1="89990" x2="55800" y2="92363"/>
                        <a14:foregroundMark x1="73200" y1="91538" x2="44700" y2="90815"/>
                        <a14:foregroundMark x1="58200" y1="91950" x2="43900" y2="91228"/>
                        <a14:foregroundMark x1="72800" y1="90402" x2="45500" y2="90815"/>
                        <a14:foregroundMark x1="42800" y1="12178" x2="62300" y2="10217"/>
                        <a14:foregroundMark x1="62300" y1="10217" x2="72000" y2="13003"/>
                        <a14:foregroundMark x1="36800" y1="13003" x2="77500" y2="18266"/>
                        <a14:foregroundMark x1="56200" y1="24355" x2="59700" y2="41899"/>
                        <a14:foregroundMark x1="64500" y1="41899" x2="46200" y2="20537"/>
                        <a14:foregroundMark x1="46200" y1="20537" x2="47900" y2="20330"/>
                        <a14:foregroundMark x1="55400" y1="28070" x2="62900" y2="46336"/>
                        <a14:foregroundMark x1="62900" y1="46336" x2="62100" y2="46336"/>
                        <a14:foregroundMark x1="41200" y1="33333" x2="71200" y2="50877"/>
                        <a14:foregroundMark x1="55800" y1="23117" x2="70400" y2="32921"/>
                        <a14:foregroundMark x1="43900" y1="6811" x2="66100" y2="11352"/>
                        <a14:foregroundMark x1="41600" y1="9701" x2="60400" y2="17957"/>
                        <a14:foregroundMark x1="60400" y1="17957" x2="79500" y2="35810"/>
                        <a14:foregroundMark x1="63300" y1="33746" x2="62900" y2="62642"/>
                        <a14:foregroundMark x1="70800" y1="90815" x2="50500" y2="91228"/>
                        <a14:foregroundMark x1="50500" y1="91228" x2="66500" y2="93086"/>
                        <a14:foregroundMark x1="66500" y1="93086" x2="76700" y2="90815"/>
                        <a14:foregroundMark x1="43200" y1="91228" x2="58600" y2="92363"/>
                        <a14:foregroundMark x1="64100" y1="94014" x2="47200" y2="93086"/>
                        <a14:foregroundMark x1="47200" y1="93086" x2="45500" y2="92363"/>
                        <a14:foregroundMark x1="41200" y1="89990" x2="52200" y2="91228"/>
                        <a14:foregroundMark x1="42000" y1="90815" x2="50300" y2="94427"/>
                        <a14:foregroundMark x1="41200" y1="91228" x2="58900" y2="92776"/>
                      </a14:backgroundRemoval>
                    </a14:imgEffect>
                  </a14:imgLayer>
                </a14:imgProps>
              </a:ext>
              <a:ext uri="{28A0092B-C50C-407E-A947-70E740481C1C}">
                <a14:useLocalDpi xmlns:a14="http://schemas.microsoft.com/office/drawing/2010/main"/>
              </a:ext>
            </a:extLst>
          </a:blip>
          <a:stretch>
            <a:fillRect/>
          </a:stretch>
        </p:blipFill>
        <p:spPr>
          <a:xfrm>
            <a:off x="6929250" y="1717693"/>
            <a:ext cx="5457297" cy="5288121"/>
          </a:xfrm>
          <a:prstGeom prst="rect">
            <a:avLst/>
          </a:prstGeom>
        </p:spPr>
      </p:pic>
      <p:sp>
        <p:nvSpPr>
          <p:cNvPr id="11" name="TextBox 10">
            <a:extLst>
              <a:ext uri="{FF2B5EF4-FFF2-40B4-BE49-F238E27FC236}">
                <a16:creationId xmlns:a16="http://schemas.microsoft.com/office/drawing/2014/main" id="{394E2697-1EB5-4552-B9A8-4F8225E6C3C7}"/>
              </a:ext>
            </a:extLst>
          </p:cNvPr>
          <p:cNvSpPr txBox="1"/>
          <p:nvPr/>
        </p:nvSpPr>
        <p:spPr>
          <a:xfrm>
            <a:off x="463422" y="5892806"/>
            <a:ext cx="6733255" cy="877163"/>
          </a:xfrm>
          <a:prstGeom prst="rect">
            <a:avLst/>
          </a:prstGeom>
          <a:solidFill>
            <a:srgbClr val="FFFF00"/>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50" b="1" i="0" u="none" strike="noStrike" kern="1200" cap="none" spc="0" normalizeH="0" baseline="0" noProof="0" dirty="0">
                <a:ln>
                  <a:noFill/>
                </a:ln>
                <a:solidFill>
                  <a:srgbClr val="002060"/>
                </a:solidFill>
                <a:effectLst/>
                <a:uLnTx/>
                <a:uFillTx/>
                <a:latin typeface="Arial Narrow" panose="020B0606020202030204" pitchFamily="34" charset="0"/>
              </a:rPr>
              <a:t>Is the brain </a:t>
            </a:r>
            <a:r>
              <a:rPr kumimoji="0" lang="en-GB" sz="2550" b="1" i="1" u="none" strike="noStrike" kern="1200" cap="none" spc="0" normalizeH="0" baseline="0" noProof="0" dirty="0">
                <a:ln>
                  <a:noFill/>
                </a:ln>
                <a:solidFill>
                  <a:srgbClr val="002060"/>
                </a:solidFill>
                <a:effectLst/>
                <a:uLnTx/>
                <a:uFillTx/>
                <a:latin typeface="Arial Narrow" panose="020B0606020202030204" pitchFamily="34" charset="0"/>
              </a:rPr>
              <a:t>really</a:t>
            </a:r>
            <a:r>
              <a:rPr kumimoji="0" lang="en-GB" sz="2550" b="1" i="0" u="none" strike="noStrike" kern="1200" cap="none" spc="0" normalizeH="0" baseline="0" noProof="0" dirty="0">
                <a:ln>
                  <a:noFill/>
                </a:ln>
                <a:solidFill>
                  <a:srgbClr val="002060"/>
                </a:solidFill>
                <a:effectLst/>
                <a:uLnTx/>
                <a:uFillTx/>
                <a:latin typeface="Arial Narrow" panose="020B0606020202030204" pitchFamily="34" charset="0"/>
              </a:rPr>
              <a:t> like a computer?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550" b="1" dirty="0">
                <a:solidFill>
                  <a:srgbClr val="002060"/>
                </a:solidFill>
                <a:latin typeface="Arial Narrow" panose="020B0606020202030204" pitchFamily="34" charset="0"/>
              </a:rPr>
              <a:t>Explain your answer.</a:t>
            </a:r>
            <a:endParaRPr kumimoji="0" lang="en-GB" sz="2550" b="1" i="0" u="none" strike="noStrike" kern="1200" cap="none" spc="0" normalizeH="0" baseline="0" noProof="0" dirty="0">
              <a:ln>
                <a:noFill/>
              </a:ln>
              <a:solidFill>
                <a:srgbClr val="002060"/>
              </a:solidFill>
              <a:effectLst/>
              <a:uLnTx/>
              <a:uFillTx/>
              <a:latin typeface="Arial Narrow" panose="020B0606020202030204" pitchFamily="34" charset="0"/>
            </a:endParaRPr>
          </a:p>
        </p:txBody>
      </p:sp>
      <p:sp>
        <p:nvSpPr>
          <p:cNvPr id="13" name="TextBox 12">
            <a:extLst>
              <a:ext uri="{FF2B5EF4-FFF2-40B4-BE49-F238E27FC236}">
                <a16:creationId xmlns:a16="http://schemas.microsoft.com/office/drawing/2014/main" id="{440D4B9E-1BC4-426B-BE11-77D3AE472742}"/>
              </a:ext>
            </a:extLst>
          </p:cNvPr>
          <p:cNvSpPr txBox="1"/>
          <p:nvPr/>
        </p:nvSpPr>
        <p:spPr>
          <a:xfrm>
            <a:off x="409071" y="2905156"/>
            <a:ext cx="6841959" cy="840230"/>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omic Sans MS"/>
                <a:ea typeface="+mn-ea"/>
                <a:cs typeface="+mn-cs"/>
              </a:rPr>
              <a:t>This gave psychologists </a:t>
            </a:r>
            <a:r>
              <a:rPr kumimoji="0" lang="en-GB" sz="2600" b="1" i="0" u="none" strike="noStrike" kern="1200" cap="none" spc="0" normalizeH="0" baseline="0" noProof="0" dirty="0">
                <a:ln>
                  <a:noFill/>
                </a:ln>
                <a:solidFill>
                  <a:prstClr val="black"/>
                </a:solidFill>
                <a:effectLst/>
                <a:uLnTx/>
                <a:uFillTx/>
                <a:latin typeface="Comic Sans MS"/>
                <a:ea typeface="+mn-ea"/>
                <a:cs typeface="+mn-cs"/>
              </a:rPr>
              <a:t>a metaphor </a:t>
            </a:r>
            <a:r>
              <a:rPr kumimoji="0" lang="en-GB" sz="2600" b="0" i="0" u="none" strike="noStrike" kern="1200" cap="none" spc="0" normalizeH="0" baseline="0" noProof="0" dirty="0">
                <a:ln>
                  <a:noFill/>
                </a:ln>
                <a:solidFill>
                  <a:prstClr val="black"/>
                </a:solidFill>
                <a:effectLst/>
                <a:uLnTx/>
                <a:uFillTx/>
                <a:latin typeface="Comic Sans MS"/>
                <a:ea typeface="+mn-ea"/>
                <a:cs typeface="+mn-cs"/>
              </a:rPr>
              <a:t>for the operations of the human mind.</a:t>
            </a:r>
          </a:p>
        </p:txBody>
      </p:sp>
      <p:sp>
        <p:nvSpPr>
          <p:cNvPr id="14" name="TextBox 13">
            <a:extLst>
              <a:ext uri="{FF2B5EF4-FFF2-40B4-BE49-F238E27FC236}">
                <a16:creationId xmlns:a16="http://schemas.microsoft.com/office/drawing/2014/main" id="{88956FFF-AF7C-42B9-B341-5059B490DABE}"/>
              </a:ext>
            </a:extLst>
          </p:cNvPr>
          <p:cNvSpPr txBox="1"/>
          <p:nvPr/>
        </p:nvSpPr>
        <p:spPr>
          <a:xfrm>
            <a:off x="409071" y="3915446"/>
            <a:ext cx="7011232" cy="1892826"/>
          </a:xfrm>
          <a:prstGeom prst="rect">
            <a:avLst/>
          </a:prstGeom>
          <a:noFill/>
          <a:ln>
            <a:solidFill>
              <a:schemeClr val="tx1"/>
            </a:solidFill>
          </a:ln>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err="1" smtClean="0">
                <a:ln>
                  <a:noFill/>
                </a:ln>
                <a:solidFill>
                  <a:prstClr val="black"/>
                </a:solidFill>
                <a:effectLst/>
                <a:uLnTx/>
                <a:uFillTx/>
                <a:latin typeface="Comic Sans MS"/>
                <a:ea typeface="+mn-ea"/>
                <a:cs typeface="+mn-cs"/>
              </a:rPr>
              <a:t>Neisser</a:t>
            </a:r>
            <a:r>
              <a:rPr lang="en-GB" sz="2600" dirty="0">
                <a:solidFill>
                  <a:prstClr val="black"/>
                </a:solidFill>
                <a:latin typeface="Comic Sans MS"/>
              </a:rPr>
              <a:t> </a:t>
            </a:r>
            <a:r>
              <a:rPr lang="en-GB" sz="2600" dirty="0" smtClean="0">
                <a:solidFill>
                  <a:prstClr val="black"/>
                </a:solidFill>
                <a:latin typeface="Comic Sans MS"/>
              </a:rPr>
              <a:t>(1967) wrote the first book of Cognitive Psychology. It </a:t>
            </a:r>
            <a:r>
              <a:rPr kumimoji="0" lang="en-GB" sz="2600" b="0" i="0" u="none" strike="noStrike" kern="1200" cap="none" spc="0" normalizeH="0" baseline="0" noProof="0" dirty="0" smtClean="0">
                <a:ln>
                  <a:noFill/>
                </a:ln>
                <a:solidFill>
                  <a:prstClr val="black"/>
                </a:solidFill>
                <a:effectLst/>
                <a:uLnTx/>
                <a:uFillTx/>
                <a:latin typeface="Comic Sans MS"/>
                <a:ea typeface="+mn-ea"/>
                <a:cs typeface="+mn-cs"/>
              </a:rPr>
              <a:t>reintroduced </a:t>
            </a:r>
            <a:r>
              <a:rPr kumimoji="0" lang="en-GB" sz="2600" b="0" i="0" u="none" strike="noStrike" kern="1200" cap="none" spc="0" normalizeH="0" baseline="0" noProof="0" dirty="0">
                <a:ln>
                  <a:noFill/>
                </a:ln>
                <a:solidFill>
                  <a:prstClr val="black"/>
                </a:solidFill>
                <a:effectLst/>
                <a:uLnTx/>
                <a:uFillTx/>
                <a:latin typeface="Comic Sans MS"/>
                <a:ea typeface="+mn-ea"/>
                <a:cs typeface="+mn-cs"/>
              </a:rPr>
              <a:t>the </a:t>
            </a:r>
            <a:r>
              <a:rPr kumimoji="0" lang="en-GB" sz="2600" b="1" i="0" u="none" strike="noStrike" kern="1200" cap="none" spc="0" normalizeH="0" baseline="0" noProof="0" dirty="0">
                <a:ln>
                  <a:noFill/>
                </a:ln>
                <a:solidFill>
                  <a:prstClr val="black"/>
                </a:solidFill>
                <a:effectLst/>
                <a:uLnTx/>
                <a:uFillTx/>
                <a:latin typeface="Comic Sans MS"/>
                <a:ea typeface="+mn-ea"/>
                <a:cs typeface="+mn-cs"/>
              </a:rPr>
              <a:t>study of mental processes </a:t>
            </a:r>
            <a:r>
              <a:rPr kumimoji="0" lang="en-GB" sz="2600" b="0" i="0" u="none" strike="noStrike" kern="1200" cap="none" spc="0" normalizeH="0" baseline="0" noProof="0" dirty="0">
                <a:ln>
                  <a:noFill/>
                </a:ln>
                <a:solidFill>
                  <a:prstClr val="black"/>
                </a:solidFill>
                <a:effectLst/>
                <a:uLnTx/>
                <a:uFillTx/>
                <a:latin typeface="Comic Sans MS"/>
                <a:ea typeface="+mn-ea"/>
                <a:cs typeface="+mn-cs"/>
              </a:rPr>
              <a:t>to psychology but in a much more scientific way than Wundt’s earlier investigations. </a:t>
            </a:r>
          </a:p>
        </p:txBody>
      </p:sp>
    </p:spTree>
    <p:extLst>
      <p:ext uri="{BB962C8B-B14F-4D97-AF65-F5344CB8AC3E}">
        <p14:creationId xmlns:p14="http://schemas.microsoft.com/office/powerpoint/2010/main" val="262307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1000"/>
                                        <p:tgtEl>
                                          <p:spTgt spid="14">
                                            <p:txEl>
                                              <p:pRg st="0" end="0"/>
                                            </p:txEl>
                                          </p:spTgt>
                                        </p:tgtEl>
                                      </p:cBhvr>
                                    </p:animEffect>
                                    <p:anim calcmode="lin" valueType="num">
                                      <p:cBhvr>
                                        <p:cTn id="2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0109D0-D6FE-45BC-9D96-D8BA500B247B}"/>
              </a:ext>
            </a:extLst>
          </p:cNvPr>
          <p:cNvSpPr>
            <a:spLocks noGrp="1"/>
          </p:cNvSpPr>
          <p:nvPr>
            <p:ph type="title"/>
          </p:nvPr>
        </p:nvSpPr>
        <p:spPr>
          <a:xfrm>
            <a:off x="1074821" y="603165"/>
            <a:ext cx="10801125" cy="1228585"/>
          </a:xfrm>
          <a:solidFill>
            <a:srgbClr val="EDEA65"/>
          </a:solidFill>
          <a:ln w="19050">
            <a:solidFill>
              <a:schemeClr val="tx1"/>
            </a:solidFill>
          </a:ln>
        </p:spPr>
        <p:txBody>
          <a:bodyPr>
            <a:normAutofit/>
          </a:bodyPr>
          <a:lstStyle/>
          <a:p>
            <a:pPr algn="ctr"/>
            <a:r>
              <a:rPr lang="en-GB" sz="3450" b="1" dirty="0">
                <a:solidFill>
                  <a:sysClr val="windowText" lastClr="000000"/>
                </a:solidFill>
                <a:latin typeface="Arial Narrow" panose="020B0606020202030204" pitchFamily="34" charset="0"/>
              </a:rPr>
              <a:t>Social Learning Theory</a:t>
            </a:r>
          </a:p>
        </p:txBody>
      </p:sp>
      <p:sp>
        <p:nvSpPr>
          <p:cNvPr id="12" name="TextBox 11">
            <a:extLst>
              <a:ext uri="{FF2B5EF4-FFF2-40B4-BE49-F238E27FC236}">
                <a16:creationId xmlns:a16="http://schemas.microsoft.com/office/drawing/2014/main" id="{FDE5A7A7-A30A-4A5E-A73E-C87F9BFA1796}"/>
              </a:ext>
            </a:extLst>
          </p:cNvPr>
          <p:cNvSpPr txBox="1"/>
          <p:nvPr/>
        </p:nvSpPr>
        <p:spPr>
          <a:xfrm>
            <a:off x="277146" y="1962664"/>
            <a:ext cx="11598800" cy="779316"/>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80" dirty="0">
                <a:solidFill>
                  <a:prstClr val="black"/>
                </a:solidFill>
                <a:latin typeface="Comic Sans MS"/>
              </a:rPr>
              <a:t>Around the time of the cognitive revolution, Bandura proposed the </a:t>
            </a:r>
            <a:r>
              <a:rPr lang="en-GB" sz="2480" b="1" dirty="0">
                <a:latin typeface="Comic Sans MS"/>
              </a:rPr>
              <a:t>social learning theory (SLT).</a:t>
            </a:r>
          </a:p>
        </p:txBody>
      </p:sp>
      <p:sp>
        <p:nvSpPr>
          <p:cNvPr id="6" name="Oval 5">
            <a:extLst>
              <a:ext uri="{FF2B5EF4-FFF2-40B4-BE49-F238E27FC236}">
                <a16:creationId xmlns:a16="http://schemas.microsoft.com/office/drawing/2014/main" id="{02604822-7591-480D-900A-A95F2DD017FE}"/>
              </a:ext>
            </a:extLst>
          </p:cNvPr>
          <p:cNvSpPr/>
          <p:nvPr/>
        </p:nvSpPr>
        <p:spPr>
          <a:xfrm rot="21353575">
            <a:off x="252300" y="397591"/>
            <a:ext cx="1645042" cy="15674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00" b="1" dirty="0">
                <a:solidFill>
                  <a:schemeClr val="tx1"/>
                </a:solidFill>
                <a:latin typeface="Bahnschrift" panose="020B0502040204020203" pitchFamily="34" charset="0"/>
              </a:rPr>
              <a:t>1960</a:t>
            </a:r>
            <a:r>
              <a:rPr lang="en-GB" sz="2800" b="1" dirty="0">
                <a:solidFill>
                  <a:schemeClr val="tx1"/>
                </a:solidFill>
                <a:latin typeface="Bahnschrift" panose="020B0502040204020203" pitchFamily="34" charset="0"/>
              </a:rPr>
              <a:t>s</a:t>
            </a:r>
            <a:endParaRPr lang="en-GB" sz="3200" b="1" dirty="0">
              <a:solidFill>
                <a:schemeClr val="tx1"/>
              </a:solidFill>
              <a:latin typeface="Bahnschrift" panose="020B0502040204020203" pitchFamily="34" charset="0"/>
            </a:endParaRPr>
          </a:p>
        </p:txBody>
      </p:sp>
      <p:sp>
        <p:nvSpPr>
          <p:cNvPr id="8" name="Rectangle 7">
            <a:extLst>
              <a:ext uri="{FF2B5EF4-FFF2-40B4-BE49-F238E27FC236}">
                <a16:creationId xmlns:a16="http://schemas.microsoft.com/office/drawing/2014/main" id="{7BF75ABB-6199-4910-9B05-75AA4FAF7FF2}"/>
              </a:ext>
            </a:extLst>
          </p:cNvPr>
          <p:cNvSpPr/>
          <p:nvPr/>
        </p:nvSpPr>
        <p:spPr>
          <a:xfrm>
            <a:off x="0" y="0"/>
            <a:ext cx="12192000" cy="6854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pic>
        <p:nvPicPr>
          <p:cNvPr id="10" name="Picture 9">
            <a:extLst>
              <a:ext uri="{FF2B5EF4-FFF2-40B4-BE49-F238E27FC236}">
                <a16:creationId xmlns:a16="http://schemas.microsoft.com/office/drawing/2014/main" id="{957678BE-7B60-403C-A530-F8BBBE0D18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7666607" y="3720704"/>
            <a:ext cx="4142995" cy="3116694"/>
          </a:xfrm>
          <a:prstGeom prst="rect">
            <a:avLst/>
          </a:prstGeom>
        </p:spPr>
      </p:pic>
      <p:sp>
        <p:nvSpPr>
          <p:cNvPr id="11" name="TextBox 10">
            <a:extLst>
              <a:ext uri="{FF2B5EF4-FFF2-40B4-BE49-F238E27FC236}">
                <a16:creationId xmlns:a16="http://schemas.microsoft.com/office/drawing/2014/main" id="{A73B46F1-EE15-4530-B7B3-759799702518}"/>
              </a:ext>
            </a:extLst>
          </p:cNvPr>
          <p:cNvSpPr txBox="1"/>
          <p:nvPr/>
        </p:nvSpPr>
        <p:spPr>
          <a:xfrm rot="20220539">
            <a:off x="7574829" y="4877996"/>
            <a:ext cx="2082593" cy="646331"/>
          </a:xfrm>
          <a:prstGeom prst="rect">
            <a:avLst/>
          </a:prstGeom>
          <a:noFill/>
        </p:spPr>
        <p:txBody>
          <a:bodyPr wrap="square" rtlCol="0">
            <a:spAutoFit/>
          </a:bodyPr>
          <a:lstStyle/>
          <a:p>
            <a:r>
              <a:rPr lang="en-GB" b="1" dirty="0">
                <a:solidFill>
                  <a:schemeClr val="tx1">
                    <a:lumMod val="65000"/>
                    <a:lumOff val="35000"/>
                  </a:schemeClr>
                </a:solidFill>
                <a:latin typeface="Bahnschrift" panose="020B0502040204020203" pitchFamily="34" charset="0"/>
              </a:rPr>
              <a:t>Albert Bandura</a:t>
            </a:r>
          </a:p>
          <a:p>
            <a:r>
              <a:rPr lang="en-GB" b="1" dirty="0">
                <a:solidFill>
                  <a:schemeClr val="tx1">
                    <a:lumMod val="65000"/>
                    <a:lumOff val="35000"/>
                  </a:schemeClr>
                </a:solidFill>
                <a:latin typeface="Bahnschrift" panose="020B0502040204020203" pitchFamily="34" charset="0"/>
              </a:rPr>
              <a:t>(1925 – 2021)</a:t>
            </a:r>
          </a:p>
        </p:txBody>
      </p:sp>
      <p:sp>
        <p:nvSpPr>
          <p:cNvPr id="13" name="TextBox 12">
            <a:extLst>
              <a:ext uri="{FF2B5EF4-FFF2-40B4-BE49-F238E27FC236}">
                <a16:creationId xmlns:a16="http://schemas.microsoft.com/office/drawing/2014/main" id="{5266B481-2C33-4CF6-89DF-E64E1A19CF0D}"/>
              </a:ext>
            </a:extLst>
          </p:cNvPr>
          <p:cNvSpPr txBox="1"/>
          <p:nvPr/>
        </p:nvSpPr>
        <p:spPr>
          <a:xfrm>
            <a:off x="296600" y="2990789"/>
            <a:ext cx="11598800" cy="1122808"/>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80" b="0" i="0" u="none" strike="noStrike" kern="1200" cap="none" spc="0" normalizeH="0" baseline="0" noProof="0" dirty="0">
                <a:ln>
                  <a:noFill/>
                </a:ln>
                <a:solidFill>
                  <a:prstClr val="black"/>
                </a:solidFill>
                <a:effectLst/>
                <a:uLnTx/>
                <a:uFillTx/>
                <a:latin typeface="Comic Sans MS"/>
                <a:ea typeface="+mn-ea"/>
                <a:cs typeface="+mn-cs"/>
              </a:rPr>
              <a:t>This approach draws attention to the role of cognitive factors in learning, providing a bridge between the newly established cognitive approach and traditional behaviourism.</a:t>
            </a:r>
          </a:p>
        </p:txBody>
      </p:sp>
      <p:sp>
        <p:nvSpPr>
          <p:cNvPr id="14" name="TextBox 13">
            <a:extLst>
              <a:ext uri="{FF2B5EF4-FFF2-40B4-BE49-F238E27FC236}">
                <a16:creationId xmlns:a16="http://schemas.microsoft.com/office/drawing/2014/main" id="{AB9EC79E-0424-4C94-B4FA-AC39F57EAF9F}"/>
              </a:ext>
            </a:extLst>
          </p:cNvPr>
          <p:cNvSpPr txBox="1"/>
          <p:nvPr/>
        </p:nvSpPr>
        <p:spPr>
          <a:xfrm>
            <a:off x="296600" y="4272897"/>
            <a:ext cx="8332393" cy="779316"/>
          </a:xfrm>
          <a:prstGeom prst="rect">
            <a:avLst/>
          </a:prstGeom>
          <a:noFill/>
          <a:ln>
            <a:solidFill>
              <a:schemeClr val="tx1"/>
            </a:solidFill>
          </a:ln>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80" b="0" i="1" u="none" strike="noStrike" kern="1200" cap="none" spc="0" normalizeH="0" baseline="0" noProof="0" dirty="0">
                <a:ln>
                  <a:noFill/>
                </a:ln>
                <a:solidFill>
                  <a:prstClr val="black"/>
                </a:solidFill>
                <a:effectLst/>
                <a:uLnTx/>
                <a:uFillTx/>
                <a:latin typeface="Comic Sans MS"/>
              </a:rPr>
              <a:t>SLT emphasises the importance of </a:t>
            </a:r>
            <a:r>
              <a:rPr kumimoji="0" lang="en-GB" sz="2480" b="1" i="1" u="none" strike="noStrike" kern="1200" cap="none" spc="0" normalizeH="0" baseline="0" noProof="0" dirty="0">
                <a:ln>
                  <a:noFill/>
                </a:ln>
                <a:solidFill>
                  <a:prstClr val="black"/>
                </a:solidFill>
                <a:effectLst/>
                <a:uLnTx/>
                <a:uFillTx/>
                <a:latin typeface="Comic Sans MS"/>
              </a:rPr>
              <a:t>observing, modelling, </a:t>
            </a:r>
            <a:r>
              <a:rPr kumimoji="0" lang="en-GB" sz="2480" i="1" u="none" strike="noStrike" kern="1200" cap="none" spc="0" normalizeH="0" baseline="0" noProof="0" dirty="0">
                <a:ln>
                  <a:noFill/>
                </a:ln>
                <a:solidFill>
                  <a:prstClr val="black"/>
                </a:solidFill>
                <a:effectLst/>
                <a:uLnTx/>
                <a:uFillTx/>
                <a:latin typeface="Comic Sans MS"/>
              </a:rPr>
              <a:t>and </a:t>
            </a:r>
            <a:r>
              <a:rPr kumimoji="0" lang="en-GB" sz="2480" b="1" i="1" u="none" strike="noStrike" kern="1200" cap="none" spc="0" normalizeH="0" baseline="0" noProof="0" dirty="0">
                <a:ln>
                  <a:noFill/>
                </a:ln>
                <a:solidFill>
                  <a:prstClr val="black"/>
                </a:solidFill>
                <a:effectLst/>
                <a:uLnTx/>
                <a:uFillTx/>
                <a:latin typeface="Comic Sans MS"/>
              </a:rPr>
              <a:t>imitating </a:t>
            </a:r>
            <a:r>
              <a:rPr kumimoji="0" lang="en-GB" sz="2480" b="0" i="1" u="none" strike="noStrike" kern="1200" cap="none" spc="0" normalizeH="0" baseline="0" noProof="0" dirty="0">
                <a:ln>
                  <a:noFill/>
                </a:ln>
                <a:solidFill>
                  <a:prstClr val="black"/>
                </a:solidFill>
                <a:effectLst/>
                <a:uLnTx/>
                <a:uFillTx/>
                <a:latin typeface="Comic Sans MS"/>
              </a:rPr>
              <a:t>the behaviours</a:t>
            </a:r>
            <a:r>
              <a:rPr lang="en-GB" sz="2480" i="1" dirty="0">
                <a:solidFill>
                  <a:prstClr val="black"/>
                </a:solidFill>
                <a:latin typeface="Comic Sans MS"/>
              </a:rPr>
              <a:t> </a:t>
            </a:r>
            <a:r>
              <a:rPr kumimoji="0" lang="en-GB" sz="2480" b="0" i="1" u="none" strike="noStrike" kern="1200" cap="none" spc="0" normalizeH="0" baseline="0" noProof="0" dirty="0">
                <a:ln>
                  <a:noFill/>
                </a:ln>
                <a:solidFill>
                  <a:prstClr val="black"/>
                </a:solidFill>
                <a:effectLst/>
                <a:uLnTx/>
                <a:uFillTx/>
                <a:latin typeface="Comic Sans MS"/>
              </a:rPr>
              <a:t>of others.</a:t>
            </a:r>
          </a:p>
        </p:txBody>
      </p:sp>
      <p:sp>
        <p:nvSpPr>
          <p:cNvPr id="15" name="TextBox 14">
            <a:extLst>
              <a:ext uri="{FF2B5EF4-FFF2-40B4-BE49-F238E27FC236}">
                <a16:creationId xmlns:a16="http://schemas.microsoft.com/office/drawing/2014/main" id="{FF82A515-DA43-432B-B4CC-F6702331F87E}"/>
              </a:ext>
            </a:extLst>
          </p:cNvPr>
          <p:cNvSpPr txBox="1"/>
          <p:nvPr/>
        </p:nvSpPr>
        <p:spPr>
          <a:xfrm>
            <a:off x="296600" y="5253126"/>
            <a:ext cx="6565630" cy="1122808"/>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80" b="0" i="0" u="none" strike="noStrike" kern="1200" cap="none" spc="0" normalizeH="0" baseline="0" noProof="0" dirty="0">
                <a:ln>
                  <a:noFill/>
                </a:ln>
                <a:solidFill>
                  <a:prstClr val="black"/>
                </a:solidFill>
                <a:effectLst/>
                <a:uLnTx/>
                <a:uFillTx/>
                <a:latin typeface="Comic Sans MS"/>
                <a:ea typeface="+mn-ea"/>
                <a:cs typeface="+mn-cs"/>
              </a:rPr>
              <a:t>SLT considers how both environmental and cognitive factors interact to influence human learning and behaviour.</a:t>
            </a:r>
          </a:p>
        </p:txBody>
      </p:sp>
    </p:spTree>
    <p:extLst>
      <p:ext uri="{BB962C8B-B14F-4D97-AF65-F5344CB8AC3E}">
        <p14:creationId xmlns:p14="http://schemas.microsoft.com/office/powerpoint/2010/main" val="383672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1000"/>
                                        <p:tgtEl>
                                          <p:spTgt spid="13">
                                            <p:txEl>
                                              <p:pRg st="0" end="0"/>
                                            </p:txEl>
                                          </p:spTgt>
                                        </p:tgtEl>
                                      </p:cBhvr>
                                    </p:animEffect>
                                    <p:anim calcmode="lin" valueType="num">
                                      <p:cBhvr>
                                        <p:cTn id="1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1000"/>
                                        <p:tgtEl>
                                          <p:spTgt spid="14">
                                            <p:txEl>
                                              <p:pRg st="0" end="0"/>
                                            </p:txEl>
                                          </p:spTgt>
                                        </p:tgtEl>
                                      </p:cBhvr>
                                    </p:animEffect>
                                    <p:anim calcmode="lin" valueType="num">
                                      <p:cBhvr>
                                        <p:cTn id="2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1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1FA1B8-51F2-9F6C-387E-FE61696FC8A7}"/>
              </a:ext>
            </a:extLst>
          </p:cNvPr>
          <p:cNvSpPr/>
          <p:nvPr/>
        </p:nvSpPr>
        <p:spPr>
          <a:xfrm>
            <a:off x="0" y="0"/>
            <a:ext cx="12192000" cy="6854504"/>
          </a:xfrm>
          <a:prstGeom prst="rect">
            <a:avLst/>
          </a:prstGeom>
          <a:pattFill prst="lgGrid">
            <a:fgClr>
              <a:srgbClr val="F2D9A8"/>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11" name="Date Placeholder 6">
            <a:extLst>
              <a:ext uri="{FF2B5EF4-FFF2-40B4-BE49-F238E27FC236}">
                <a16:creationId xmlns:a16="http://schemas.microsoft.com/office/drawing/2014/main" id="{A87600CE-C47E-4636-B470-7D79F7633E67}"/>
              </a:ext>
            </a:extLst>
          </p:cNvPr>
          <p:cNvSpPr txBox="1">
            <a:spLocks/>
          </p:cNvSpPr>
          <p:nvPr/>
        </p:nvSpPr>
        <p:spPr>
          <a:xfrm>
            <a:off x="6867316" y="275564"/>
            <a:ext cx="5027193" cy="3653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76728D-41CC-4A3D-8F12-FB88783B48FB}" type="datetime2">
              <a:rPr kumimoji="0" lang="en-GB" sz="25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Monday, 09 June 2025</a:t>
            </a:fld>
            <a:endParaRPr kumimoji="0" lang="en-GB" sz="2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Title 1">
            <a:extLst>
              <a:ext uri="{FF2B5EF4-FFF2-40B4-BE49-F238E27FC236}">
                <a16:creationId xmlns:a16="http://schemas.microsoft.com/office/drawing/2014/main" id="{16E94016-B776-404D-8A9F-2B257FCE998D}"/>
              </a:ext>
            </a:extLst>
          </p:cNvPr>
          <p:cNvSpPr txBox="1">
            <a:spLocks/>
          </p:cNvSpPr>
          <p:nvPr/>
        </p:nvSpPr>
        <p:spPr>
          <a:xfrm>
            <a:off x="327568" y="711451"/>
            <a:ext cx="11536863" cy="1251283"/>
          </a:xfrm>
          <a:prstGeom prst="rect">
            <a:avLst/>
          </a:prstGeom>
          <a:solidFill>
            <a:srgbClr val="E8C45E"/>
          </a:solidFill>
          <a:ln w="28575">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Narrow" panose="020B0606020202030204" pitchFamily="34" charset="0"/>
                <a:ea typeface="+mj-ea"/>
                <a:cs typeface="+mj-cs"/>
              </a:rPr>
              <a:t>Origins </a:t>
            </a:r>
            <a:r>
              <a:rPr lang="en-GB" sz="3600" b="1" dirty="0">
                <a:solidFill>
                  <a:prstClr val="black"/>
                </a:solidFill>
                <a:latin typeface="Arial Narrow" panose="020B0606020202030204" pitchFamily="34" charset="0"/>
              </a:rPr>
              <a:t>of Psychology</a:t>
            </a:r>
            <a:endParaRPr kumimoji="0" lang="en-GB" sz="3600" b="1" i="0" u="none" strike="noStrike" kern="1200" cap="none" spc="0" normalizeH="0" baseline="0" noProof="0" dirty="0">
              <a:ln>
                <a:noFill/>
              </a:ln>
              <a:solidFill>
                <a:prstClr val="black"/>
              </a:solidFill>
              <a:effectLst/>
              <a:uLnTx/>
              <a:uFillTx/>
              <a:latin typeface="Arial Narrow" panose="020B0606020202030204" pitchFamily="34" charset="0"/>
              <a:ea typeface="+mj-ea"/>
              <a:cs typeface="+mj-cs"/>
            </a:endParaRPr>
          </a:p>
        </p:txBody>
      </p:sp>
      <p:sp>
        <p:nvSpPr>
          <p:cNvPr id="10" name="TextBox 9">
            <a:extLst>
              <a:ext uri="{FF2B5EF4-FFF2-40B4-BE49-F238E27FC236}">
                <a16:creationId xmlns:a16="http://schemas.microsoft.com/office/drawing/2014/main" id="{82F3BE3C-0005-4EEE-8864-DB307F03DAC2}"/>
              </a:ext>
            </a:extLst>
          </p:cNvPr>
          <p:cNvSpPr txBox="1"/>
          <p:nvPr/>
        </p:nvSpPr>
        <p:spPr>
          <a:xfrm>
            <a:off x="202532" y="396460"/>
            <a:ext cx="3770754" cy="484748"/>
          </a:xfrm>
          <a:prstGeom prst="rect">
            <a:avLst/>
          </a:prstGeom>
          <a:solidFill>
            <a:schemeClr val="bg1"/>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50" b="1"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Approaches in Psychology</a:t>
            </a:r>
          </a:p>
        </p:txBody>
      </p:sp>
      <p:sp>
        <p:nvSpPr>
          <p:cNvPr id="4" name="Text Placeholder 2">
            <a:extLst>
              <a:ext uri="{FF2B5EF4-FFF2-40B4-BE49-F238E27FC236}">
                <a16:creationId xmlns:a16="http://schemas.microsoft.com/office/drawing/2014/main" id="{ECA93A2E-5D53-09F1-CBA0-63597AAE3119}"/>
              </a:ext>
            </a:extLst>
          </p:cNvPr>
          <p:cNvSpPr txBox="1">
            <a:spLocks/>
          </p:cNvSpPr>
          <p:nvPr/>
        </p:nvSpPr>
        <p:spPr>
          <a:xfrm>
            <a:off x="327568" y="2157271"/>
            <a:ext cx="11536862" cy="4417697"/>
          </a:xfrm>
          <a:prstGeom prst="rect">
            <a:avLst/>
          </a:prstGeom>
          <a:solidFill>
            <a:schemeClr val="bg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2400"/>
              </a:spcBef>
              <a:spcAft>
                <a:spcPts val="0"/>
              </a:spcAft>
              <a:buClrTx/>
              <a:buSzTx/>
              <a:buFont typeface="+mj-lt"/>
              <a:buAutoNum type="arabicParenR"/>
              <a:tabLst/>
              <a:defRPr/>
            </a:pPr>
            <a:endParaRPr kumimoji="0" lang="en-GB" sz="2580" b="0" i="0" u="none" strike="noStrike" kern="1200" cap="none" spc="0" normalizeH="0" baseline="0" noProof="0" dirty="0">
              <a:ln>
                <a:noFill/>
              </a:ln>
              <a:solidFill>
                <a:prstClr val="black"/>
              </a:solidFill>
              <a:effectLst/>
              <a:uLnTx/>
              <a:uFillTx/>
              <a:latin typeface="Comic Sans MS"/>
              <a:ea typeface="+mn-ea"/>
              <a:cs typeface="+mn-cs"/>
            </a:endParaRPr>
          </a:p>
          <a:p>
            <a:pPr marL="514350" lvl="0" indent="-514350">
              <a:spcBef>
                <a:spcPts val="2400"/>
              </a:spcBef>
              <a:buFont typeface="+mj-lt"/>
              <a:buAutoNum type="arabicParenR"/>
              <a:defRPr/>
            </a:pPr>
            <a:r>
              <a:rPr lang="en-GB" sz="2550" dirty="0">
                <a:solidFill>
                  <a:prstClr val="black"/>
                </a:solidFill>
              </a:rPr>
              <a:t>How did </a:t>
            </a:r>
            <a:r>
              <a:rPr lang="en-GB" sz="2550" b="1" dirty="0">
                <a:solidFill>
                  <a:prstClr val="black"/>
                </a:solidFill>
              </a:rPr>
              <a:t>Wundt</a:t>
            </a:r>
            <a:r>
              <a:rPr lang="en-GB" sz="2550" dirty="0">
                <a:solidFill>
                  <a:prstClr val="black"/>
                </a:solidFill>
              </a:rPr>
              <a:t> aim to study the nature of human consciousness?</a:t>
            </a:r>
          </a:p>
          <a:p>
            <a:pPr marL="514350" lvl="0" indent="-514350">
              <a:spcBef>
                <a:spcPts val="2400"/>
              </a:spcBef>
              <a:buFont typeface="+mj-lt"/>
              <a:buAutoNum type="arabicParenR"/>
              <a:defRPr/>
            </a:pPr>
            <a:r>
              <a:rPr lang="en-GB" sz="2550" dirty="0">
                <a:solidFill>
                  <a:prstClr val="black"/>
                </a:solidFill>
              </a:rPr>
              <a:t>What is meant by the term ‘</a:t>
            </a:r>
            <a:r>
              <a:rPr lang="en-GB" sz="2550" b="1" dirty="0">
                <a:solidFill>
                  <a:prstClr val="black"/>
                </a:solidFill>
              </a:rPr>
              <a:t>introspection</a:t>
            </a:r>
            <a:r>
              <a:rPr lang="en-GB" sz="2550" dirty="0">
                <a:solidFill>
                  <a:prstClr val="black"/>
                </a:solidFill>
              </a:rPr>
              <a:t>’?</a:t>
            </a:r>
          </a:p>
          <a:p>
            <a:pPr marL="514350" lvl="0" indent="-514350">
              <a:spcBef>
                <a:spcPts val="2400"/>
              </a:spcBef>
              <a:buFont typeface="+mj-lt"/>
              <a:buAutoNum type="arabicParenR"/>
              <a:defRPr/>
            </a:pPr>
            <a:r>
              <a:rPr lang="en-GB" sz="2550" dirty="0">
                <a:solidFill>
                  <a:prstClr val="black"/>
                </a:solidFill>
              </a:rPr>
              <a:t>What are the </a:t>
            </a:r>
            <a:r>
              <a:rPr lang="en-GB" sz="2550" b="1" dirty="0">
                <a:solidFill>
                  <a:prstClr val="black"/>
                </a:solidFill>
              </a:rPr>
              <a:t>strengths</a:t>
            </a:r>
            <a:r>
              <a:rPr lang="en-GB" sz="2550" dirty="0">
                <a:solidFill>
                  <a:prstClr val="black"/>
                </a:solidFill>
              </a:rPr>
              <a:t> and </a:t>
            </a:r>
            <a:r>
              <a:rPr lang="en-GB" sz="2550" b="1" dirty="0">
                <a:solidFill>
                  <a:prstClr val="black"/>
                </a:solidFill>
              </a:rPr>
              <a:t>weaknesses</a:t>
            </a:r>
            <a:r>
              <a:rPr lang="en-GB" sz="2550" dirty="0">
                <a:solidFill>
                  <a:prstClr val="black"/>
                </a:solidFill>
              </a:rPr>
              <a:t> of Wundt’s approach?</a:t>
            </a:r>
          </a:p>
          <a:p>
            <a:pPr marL="514350" lvl="0" indent="-514350">
              <a:spcBef>
                <a:spcPts val="2400"/>
              </a:spcBef>
              <a:buFont typeface="+mj-lt"/>
              <a:buAutoNum type="arabicParenR"/>
              <a:defRPr/>
            </a:pPr>
            <a:r>
              <a:rPr lang="en-GB" sz="2550" dirty="0">
                <a:solidFill>
                  <a:prstClr val="black"/>
                </a:solidFill>
              </a:rPr>
              <a:t>How has psychology emerged as a </a:t>
            </a:r>
            <a:r>
              <a:rPr lang="en-GB" sz="2550" b="1" dirty="0">
                <a:solidFill>
                  <a:prstClr val="black"/>
                </a:solidFill>
              </a:rPr>
              <a:t>science </a:t>
            </a:r>
            <a:r>
              <a:rPr lang="en-GB" sz="2550" dirty="0">
                <a:solidFill>
                  <a:prstClr val="black"/>
                </a:solidFill>
              </a:rPr>
              <a:t>from its </a:t>
            </a:r>
            <a:r>
              <a:rPr lang="en-GB" sz="2550" b="1" dirty="0">
                <a:solidFill>
                  <a:prstClr val="black"/>
                </a:solidFill>
              </a:rPr>
              <a:t>early philosophical roots? </a:t>
            </a:r>
          </a:p>
          <a:p>
            <a:pPr marL="514350" lvl="0" indent="-514350">
              <a:spcBef>
                <a:spcPts val="2400"/>
              </a:spcBef>
              <a:buFont typeface="+mj-lt"/>
              <a:buAutoNum type="arabicParenR"/>
              <a:defRPr/>
            </a:pPr>
            <a:r>
              <a:rPr lang="en-GB" sz="2550" dirty="0">
                <a:solidFill>
                  <a:prstClr val="black"/>
                </a:solidFill>
              </a:rPr>
              <a:t>What </a:t>
            </a:r>
            <a:r>
              <a:rPr lang="en-GB" sz="2550" b="1" dirty="0">
                <a:solidFill>
                  <a:prstClr val="black"/>
                </a:solidFill>
              </a:rPr>
              <a:t>features</a:t>
            </a:r>
            <a:r>
              <a:rPr lang="en-GB" sz="2550" dirty="0">
                <a:solidFill>
                  <a:prstClr val="black"/>
                </a:solidFill>
              </a:rPr>
              <a:t> of psychology overlap with those of the natural sciences? </a:t>
            </a:r>
          </a:p>
          <a:p>
            <a:pPr marL="514350" marR="0" lvl="0" indent="-514350" algn="l" defTabSz="914400" rtl="0" eaLnBrk="1" fontAlgn="auto" latinLnBrk="0" hangingPunct="1">
              <a:lnSpc>
                <a:spcPct val="90000"/>
              </a:lnSpc>
              <a:spcBef>
                <a:spcPts val="2400"/>
              </a:spcBef>
              <a:spcAft>
                <a:spcPts val="0"/>
              </a:spcAft>
              <a:buClrTx/>
              <a:buSzTx/>
              <a:buFont typeface="+mj-lt"/>
              <a:buAutoNum type="arabicParenR"/>
              <a:tabLst/>
              <a:defRPr/>
            </a:pPr>
            <a:endParaRPr kumimoji="0" lang="en-GB" sz="258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5" name="TextBox 4">
            <a:extLst>
              <a:ext uri="{FF2B5EF4-FFF2-40B4-BE49-F238E27FC236}">
                <a16:creationId xmlns:a16="http://schemas.microsoft.com/office/drawing/2014/main" id="{D2BC157A-A3D0-90DD-ABD9-44B3FCA6CA9B}"/>
              </a:ext>
            </a:extLst>
          </p:cNvPr>
          <p:cNvSpPr txBox="1"/>
          <p:nvPr/>
        </p:nvSpPr>
        <p:spPr>
          <a:xfrm>
            <a:off x="359651" y="2308000"/>
            <a:ext cx="6109252" cy="46628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700" b="1" i="0" u="sng" strike="noStrike" kern="1200" cap="none" spc="0" normalizeH="0" baseline="0" noProof="0" dirty="0">
                <a:ln>
                  <a:noFill/>
                </a:ln>
                <a:solidFill>
                  <a:prstClr val="black"/>
                </a:solidFill>
                <a:effectLst/>
                <a:uLnTx/>
                <a:uFillTx/>
                <a:latin typeface="Comic Sans MS"/>
                <a:ea typeface="+mn-ea"/>
                <a:cs typeface="+mn-cs"/>
              </a:rPr>
              <a:t>KEY QUESTIONS</a:t>
            </a:r>
            <a:r>
              <a:rPr kumimoji="0" lang="en-GB" sz="2700" b="1" i="0" u="none" strike="noStrike" kern="1200" cap="none" spc="0" normalizeH="0" baseline="0" noProof="0" dirty="0">
                <a:ln>
                  <a:noFill/>
                </a:ln>
                <a:solidFill>
                  <a:prstClr val="black"/>
                </a:solidFill>
                <a:effectLst/>
                <a:uLnTx/>
                <a:uFillTx/>
                <a:latin typeface="Comic Sans MS"/>
                <a:ea typeface="+mn-ea"/>
                <a:cs typeface="+mn-cs"/>
              </a:rPr>
              <a:t>:</a:t>
            </a:r>
          </a:p>
        </p:txBody>
      </p:sp>
    </p:spTree>
    <p:extLst>
      <p:ext uri="{BB962C8B-B14F-4D97-AF65-F5344CB8AC3E}">
        <p14:creationId xmlns:p14="http://schemas.microsoft.com/office/powerpoint/2010/main" val="370875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0109D0-D6FE-45BC-9D96-D8BA500B247B}"/>
              </a:ext>
            </a:extLst>
          </p:cNvPr>
          <p:cNvSpPr>
            <a:spLocks noGrp="1"/>
          </p:cNvSpPr>
          <p:nvPr>
            <p:ph type="title"/>
          </p:nvPr>
        </p:nvSpPr>
        <p:spPr>
          <a:xfrm>
            <a:off x="1074821" y="492329"/>
            <a:ext cx="10801125" cy="1228585"/>
          </a:xfrm>
          <a:solidFill>
            <a:srgbClr val="EDEA65"/>
          </a:solidFill>
          <a:ln w="19050">
            <a:solidFill>
              <a:schemeClr val="tx1"/>
            </a:solidFill>
          </a:ln>
        </p:spPr>
        <p:txBody>
          <a:bodyPr>
            <a:normAutofit/>
          </a:bodyPr>
          <a:lstStyle/>
          <a:p>
            <a:pPr algn="ctr"/>
            <a:r>
              <a:rPr lang="en-GB" sz="3450" b="1" dirty="0">
                <a:solidFill>
                  <a:sysClr val="windowText" lastClr="000000"/>
                </a:solidFill>
                <a:latin typeface="Arial Narrow" panose="020B0606020202030204" pitchFamily="34" charset="0"/>
              </a:rPr>
              <a:t>The Biological Approach</a:t>
            </a:r>
          </a:p>
        </p:txBody>
      </p:sp>
      <p:sp>
        <p:nvSpPr>
          <p:cNvPr id="12" name="TextBox 11">
            <a:extLst>
              <a:ext uri="{FF2B5EF4-FFF2-40B4-BE49-F238E27FC236}">
                <a16:creationId xmlns:a16="http://schemas.microsoft.com/office/drawing/2014/main" id="{FDE5A7A7-A30A-4A5E-A73E-C87F9BFA1796}"/>
              </a:ext>
            </a:extLst>
          </p:cNvPr>
          <p:cNvSpPr txBox="1"/>
          <p:nvPr/>
        </p:nvSpPr>
        <p:spPr>
          <a:xfrm>
            <a:off x="277146" y="1931484"/>
            <a:ext cx="11598800" cy="798680"/>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80" b="1" dirty="0">
                <a:latin typeface="Comic Sans MS"/>
              </a:rPr>
              <a:t>The biological approach </a:t>
            </a:r>
            <a:r>
              <a:rPr lang="en-GB" sz="2480" dirty="0">
                <a:solidFill>
                  <a:prstClr val="black"/>
                </a:solidFill>
                <a:latin typeface="Comic Sans MS"/>
              </a:rPr>
              <a:t>begins to establish itself as the dominant scientific perspective in psychology.</a:t>
            </a:r>
          </a:p>
        </p:txBody>
      </p:sp>
      <p:sp>
        <p:nvSpPr>
          <p:cNvPr id="6" name="Oval 5">
            <a:extLst>
              <a:ext uri="{FF2B5EF4-FFF2-40B4-BE49-F238E27FC236}">
                <a16:creationId xmlns:a16="http://schemas.microsoft.com/office/drawing/2014/main" id="{02604822-7591-480D-900A-A95F2DD017FE}"/>
              </a:ext>
            </a:extLst>
          </p:cNvPr>
          <p:cNvSpPr/>
          <p:nvPr/>
        </p:nvSpPr>
        <p:spPr>
          <a:xfrm rot="21353575">
            <a:off x="252300" y="328795"/>
            <a:ext cx="1645042" cy="15674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00" b="1" dirty="0">
                <a:solidFill>
                  <a:schemeClr val="tx1"/>
                </a:solidFill>
                <a:latin typeface="Bahnschrift" panose="020B0502040204020203" pitchFamily="34" charset="0"/>
              </a:rPr>
              <a:t>1980</a:t>
            </a:r>
            <a:r>
              <a:rPr lang="en-GB" sz="2800" b="1" dirty="0">
                <a:solidFill>
                  <a:schemeClr val="tx1"/>
                </a:solidFill>
                <a:latin typeface="Bahnschrift" panose="020B0502040204020203" pitchFamily="34" charset="0"/>
              </a:rPr>
              <a:t>s</a:t>
            </a:r>
            <a:endParaRPr lang="en-GB" sz="3200" b="1" dirty="0">
              <a:solidFill>
                <a:schemeClr val="tx1"/>
              </a:solidFill>
              <a:latin typeface="Bahnschrift" panose="020B0502040204020203" pitchFamily="34" charset="0"/>
            </a:endParaRPr>
          </a:p>
        </p:txBody>
      </p:sp>
      <p:sp>
        <p:nvSpPr>
          <p:cNvPr id="8" name="Rectangle 7">
            <a:extLst>
              <a:ext uri="{FF2B5EF4-FFF2-40B4-BE49-F238E27FC236}">
                <a16:creationId xmlns:a16="http://schemas.microsoft.com/office/drawing/2014/main" id="{F32047AD-3AAD-4B85-A784-2570CA90A89E}"/>
              </a:ext>
            </a:extLst>
          </p:cNvPr>
          <p:cNvSpPr/>
          <p:nvPr/>
        </p:nvSpPr>
        <p:spPr>
          <a:xfrm>
            <a:off x="0" y="0"/>
            <a:ext cx="12192000" cy="6854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pic>
        <p:nvPicPr>
          <p:cNvPr id="10" name="Picture 9">
            <a:extLst>
              <a:ext uri="{FF2B5EF4-FFF2-40B4-BE49-F238E27FC236}">
                <a16:creationId xmlns:a16="http://schemas.microsoft.com/office/drawing/2014/main" id="{B500B5D2-ABC7-4A38-A26A-82DE1E9201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621518" y="2433244"/>
            <a:ext cx="5333292" cy="4413959"/>
          </a:xfrm>
          <a:prstGeom prst="rect">
            <a:avLst/>
          </a:prstGeom>
        </p:spPr>
      </p:pic>
      <p:sp>
        <p:nvSpPr>
          <p:cNvPr id="11" name="TextBox 10">
            <a:extLst>
              <a:ext uri="{FF2B5EF4-FFF2-40B4-BE49-F238E27FC236}">
                <a16:creationId xmlns:a16="http://schemas.microsoft.com/office/drawing/2014/main" id="{08139EC8-3350-480C-90C8-F238A95EACAC}"/>
              </a:ext>
            </a:extLst>
          </p:cNvPr>
          <p:cNvSpPr txBox="1"/>
          <p:nvPr/>
        </p:nvSpPr>
        <p:spPr>
          <a:xfrm>
            <a:off x="277146" y="2906610"/>
            <a:ext cx="7658164" cy="1151854"/>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80" b="0" i="0" u="none" strike="noStrike" kern="1200" cap="none" spc="0" normalizeH="0" baseline="0" noProof="0" dirty="0">
                <a:ln>
                  <a:noFill/>
                </a:ln>
                <a:solidFill>
                  <a:prstClr val="black"/>
                </a:solidFill>
                <a:effectLst/>
                <a:uLnTx/>
                <a:uFillTx/>
                <a:latin typeface="Comic Sans MS"/>
                <a:ea typeface="+mn-ea"/>
                <a:cs typeface="+mn-cs"/>
              </a:rPr>
              <a:t>This is due to advances in technology that have led to increased understanding of the</a:t>
            </a:r>
            <a:r>
              <a:rPr kumimoji="0" lang="en-GB" sz="2480" b="1" i="0" u="none" strike="noStrike" kern="1200" cap="none" spc="0" normalizeH="0" baseline="0" noProof="0" dirty="0">
                <a:ln>
                  <a:noFill/>
                </a:ln>
                <a:solidFill>
                  <a:prstClr val="black"/>
                </a:solidFill>
                <a:effectLst/>
                <a:uLnTx/>
                <a:uFillTx/>
                <a:latin typeface="Comic Sans MS"/>
                <a:ea typeface="+mn-ea"/>
                <a:cs typeface="+mn-cs"/>
              </a:rPr>
              <a:t> brain </a:t>
            </a:r>
            <a:r>
              <a:rPr kumimoji="0" lang="en-GB" sz="2480" b="0" i="0" u="none" strike="noStrike" kern="1200" cap="none" spc="0" normalizeH="0" baseline="0" noProof="0" dirty="0">
                <a:ln>
                  <a:noFill/>
                </a:ln>
                <a:solidFill>
                  <a:prstClr val="black"/>
                </a:solidFill>
                <a:effectLst/>
                <a:uLnTx/>
                <a:uFillTx/>
                <a:latin typeface="Comic Sans MS"/>
                <a:ea typeface="+mn-ea"/>
                <a:cs typeface="+mn-cs"/>
              </a:rPr>
              <a:t>and </a:t>
            </a:r>
            <a:r>
              <a:rPr kumimoji="0" lang="en-GB" sz="2480" b="1" i="0" u="none" strike="noStrike" kern="1200" cap="none" spc="0" normalizeH="0" baseline="0" noProof="0" dirty="0">
                <a:ln>
                  <a:noFill/>
                </a:ln>
                <a:solidFill>
                  <a:prstClr val="black"/>
                </a:solidFill>
                <a:effectLst/>
                <a:uLnTx/>
                <a:uFillTx/>
                <a:latin typeface="Comic Sans MS"/>
                <a:ea typeface="+mn-ea"/>
                <a:cs typeface="+mn-cs"/>
              </a:rPr>
              <a:t>biological processes</a:t>
            </a:r>
            <a:r>
              <a:rPr kumimoji="0" lang="en-GB" sz="2480" b="0" i="0" u="none" strike="noStrike" kern="1200" cap="none" spc="0" normalizeH="0" baseline="0" noProof="0" dirty="0">
                <a:ln>
                  <a:noFill/>
                </a:ln>
                <a:solidFill>
                  <a:prstClr val="black"/>
                </a:solidFill>
                <a:effectLst/>
                <a:uLnTx/>
                <a:uFillTx/>
                <a:latin typeface="Comic Sans MS"/>
                <a:ea typeface="+mn-ea"/>
                <a:cs typeface="+mn-cs"/>
              </a:rPr>
              <a:t>. </a:t>
            </a:r>
          </a:p>
        </p:txBody>
      </p:sp>
      <p:sp>
        <p:nvSpPr>
          <p:cNvPr id="13" name="TextBox 12">
            <a:extLst>
              <a:ext uri="{FF2B5EF4-FFF2-40B4-BE49-F238E27FC236}">
                <a16:creationId xmlns:a16="http://schemas.microsoft.com/office/drawing/2014/main" id="{FA039005-B2D1-47A3-83F3-265F4188218A}"/>
              </a:ext>
            </a:extLst>
          </p:cNvPr>
          <p:cNvSpPr txBox="1"/>
          <p:nvPr/>
        </p:nvSpPr>
        <p:spPr>
          <a:xfrm>
            <a:off x="277146" y="4234910"/>
            <a:ext cx="6682112" cy="1151854"/>
          </a:xfrm>
          <a:prstGeom prst="rect">
            <a:avLst/>
          </a:prstGeom>
          <a:noFill/>
          <a:ln>
            <a:solidFill>
              <a:schemeClr val="tx1"/>
            </a:solidFill>
          </a:ln>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80" b="0" i="1" u="none" strike="noStrike" kern="1200" cap="none" spc="0" normalizeH="0" baseline="0" noProof="0" dirty="0">
                <a:ln>
                  <a:noFill/>
                </a:ln>
                <a:solidFill>
                  <a:prstClr val="black"/>
                </a:solidFill>
                <a:effectLst/>
                <a:uLnTx/>
                <a:uFillTx/>
                <a:latin typeface="Comic Sans MS"/>
                <a:ea typeface="+mn-ea"/>
                <a:cs typeface="+mn-cs"/>
              </a:rPr>
              <a:t>The biological approach attempts to explain behaviour as the direct product of interactions within the body. </a:t>
            </a:r>
          </a:p>
        </p:txBody>
      </p:sp>
      <p:sp>
        <p:nvSpPr>
          <p:cNvPr id="14" name="TextBox 13">
            <a:extLst>
              <a:ext uri="{FF2B5EF4-FFF2-40B4-BE49-F238E27FC236}">
                <a16:creationId xmlns:a16="http://schemas.microsoft.com/office/drawing/2014/main" id="{EAE0B228-950F-413A-91DB-C5BAA25D5883}"/>
              </a:ext>
            </a:extLst>
          </p:cNvPr>
          <p:cNvSpPr txBox="1"/>
          <p:nvPr/>
        </p:nvSpPr>
        <p:spPr>
          <a:xfrm>
            <a:off x="889627" y="5589887"/>
            <a:ext cx="6232634" cy="830997"/>
          </a:xfrm>
          <a:prstGeom prst="rect">
            <a:avLst/>
          </a:prstGeom>
          <a:solidFill>
            <a:srgbClr val="FFFF00"/>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Arial Narrow" panose="020B0606020202030204" pitchFamily="34" charset="0"/>
              </a:rPr>
              <a:t>Give an example of how a biological process influences a behaviour.</a:t>
            </a:r>
            <a:endParaRPr kumimoji="0" lang="en-GB" sz="2400" b="1" i="0" u="none" strike="noStrike" kern="1200" cap="none" spc="0" normalizeH="0" baseline="0" noProof="0" dirty="0">
              <a:ln>
                <a:noFill/>
              </a:ln>
              <a:solidFill>
                <a:srgbClr val="002060"/>
              </a:solidFill>
              <a:effectLst/>
              <a:uLnTx/>
              <a:uFillTx/>
              <a:latin typeface="Arial Narrow" panose="020B0606020202030204" pitchFamily="34" charset="0"/>
            </a:endParaRPr>
          </a:p>
        </p:txBody>
      </p:sp>
    </p:spTree>
    <p:extLst>
      <p:ext uri="{BB962C8B-B14F-4D97-AF65-F5344CB8AC3E}">
        <p14:creationId xmlns:p14="http://schemas.microsoft.com/office/powerpoint/2010/main" val="41723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0109D0-D6FE-45BC-9D96-D8BA500B247B}"/>
              </a:ext>
            </a:extLst>
          </p:cNvPr>
          <p:cNvSpPr>
            <a:spLocks noGrp="1"/>
          </p:cNvSpPr>
          <p:nvPr>
            <p:ph type="title"/>
          </p:nvPr>
        </p:nvSpPr>
        <p:spPr>
          <a:xfrm>
            <a:off x="1106905" y="392958"/>
            <a:ext cx="10801125" cy="1228585"/>
          </a:xfrm>
          <a:solidFill>
            <a:srgbClr val="EDEA65"/>
          </a:solidFill>
          <a:ln w="19050">
            <a:solidFill>
              <a:schemeClr val="tx1"/>
            </a:solidFill>
          </a:ln>
        </p:spPr>
        <p:txBody>
          <a:bodyPr>
            <a:normAutofit/>
          </a:bodyPr>
          <a:lstStyle/>
          <a:p>
            <a:pPr algn="ctr"/>
            <a:r>
              <a:rPr lang="en-GB" sz="3450" b="1" dirty="0">
                <a:solidFill>
                  <a:sysClr val="windowText" lastClr="000000"/>
                </a:solidFill>
                <a:latin typeface="Arial Narrow" panose="020B0606020202030204" pitchFamily="34" charset="0"/>
              </a:rPr>
              <a:t>Cognitive Neuroscience</a:t>
            </a:r>
          </a:p>
        </p:txBody>
      </p:sp>
      <p:sp>
        <p:nvSpPr>
          <p:cNvPr id="12" name="TextBox 11">
            <a:extLst>
              <a:ext uri="{FF2B5EF4-FFF2-40B4-BE49-F238E27FC236}">
                <a16:creationId xmlns:a16="http://schemas.microsoft.com/office/drawing/2014/main" id="{FDE5A7A7-A30A-4A5E-A73E-C87F9BFA1796}"/>
              </a:ext>
            </a:extLst>
          </p:cNvPr>
          <p:cNvSpPr txBox="1"/>
          <p:nvPr/>
        </p:nvSpPr>
        <p:spPr>
          <a:xfrm>
            <a:off x="348136" y="1831005"/>
            <a:ext cx="11559894" cy="1151854"/>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50" dirty="0">
                <a:solidFill>
                  <a:prstClr val="black"/>
                </a:solidFill>
                <a:latin typeface="Comic Sans MS"/>
              </a:rPr>
              <a:t>Towards the end of the last century, </a:t>
            </a:r>
            <a:r>
              <a:rPr lang="en-GB" sz="2450" b="1" dirty="0">
                <a:latin typeface="Comic Sans MS"/>
              </a:rPr>
              <a:t>cognitive neuroscience </a:t>
            </a:r>
            <a:r>
              <a:rPr lang="en-GB" sz="2450" dirty="0">
                <a:solidFill>
                  <a:prstClr val="black"/>
                </a:solidFill>
                <a:latin typeface="Comic Sans MS"/>
              </a:rPr>
              <a:t>emerges as a distinct discipline bringing together the cognitive and biological approaches.</a:t>
            </a:r>
          </a:p>
        </p:txBody>
      </p:sp>
      <p:sp>
        <p:nvSpPr>
          <p:cNvPr id="6" name="Oval 5">
            <a:extLst>
              <a:ext uri="{FF2B5EF4-FFF2-40B4-BE49-F238E27FC236}">
                <a16:creationId xmlns:a16="http://schemas.microsoft.com/office/drawing/2014/main" id="{02604822-7591-480D-900A-A95F2DD017FE}"/>
              </a:ext>
            </a:extLst>
          </p:cNvPr>
          <p:cNvSpPr/>
          <p:nvPr/>
        </p:nvSpPr>
        <p:spPr>
          <a:xfrm rot="21353575">
            <a:off x="284384" y="187384"/>
            <a:ext cx="1645042" cy="15674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00" b="1" dirty="0">
                <a:solidFill>
                  <a:schemeClr val="tx1"/>
                </a:solidFill>
                <a:latin typeface="Bahnschrift" panose="020B0502040204020203" pitchFamily="34" charset="0"/>
              </a:rPr>
              <a:t>1990</a:t>
            </a:r>
            <a:r>
              <a:rPr lang="en-GB" sz="2800" b="1" dirty="0">
                <a:solidFill>
                  <a:schemeClr val="tx1"/>
                </a:solidFill>
                <a:latin typeface="Bahnschrift" panose="020B0502040204020203" pitchFamily="34" charset="0"/>
              </a:rPr>
              <a:t>s</a:t>
            </a:r>
            <a:endParaRPr lang="en-GB" sz="3200" b="1" dirty="0">
              <a:solidFill>
                <a:schemeClr val="tx1"/>
              </a:solidFill>
              <a:latin typeface="Bahnschrift" panose="020B0502040204020203" pitchFamily="34" charset="0"/>
            </a:endParaRPr>
          </a:p>
        </p:txBody>
      </p:sp>
      <p:sp>
        <p:nvSpPr>
          <p:cNvPr id="8" name="Rectangle 7">
            <a:extLst>
              <a:ext uri="{FF2B5EF4-FFF2-40B4-BE49-F238E27FC236}">
                <a16:creationId xmlns:a16="http://schemas.microsoft.com/office/drawing/2014/main" id="{2AEC04E7-61D0-45DB-A0D8-1216C9645E0E}"/>
              </a:ext>
            </a:extLst>
          </p:cNvPr>
          <p:cNvSpPr/>
          <p:nvPr/>
        </p:nvSpPr>
        <p:spPr>
          <a:xfrm>
            <a:off x="0" y="0"/>
            <a:ext cx="12192000" cy="6854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11" name="TextBox 10">
            <a:extLst>
              <a:ext uri="{FF2B5EF4-FFF2-40B4-BE49-F238E27FC236}">
                <a16:creationId xmlns:a16="http://schemas.microsoft.com/office/drawing/2014/main" id="{B4E3ED55-4D07-4890-81C0-40A83A186168}"/>
              </a:ext>
            </a:extLst>
          </p:cNvPr>
          <p:cNvSpPr txBox="1"/>
          <p:nvPr/>
        </p:nvSpPr>
        <p:spPr>
          <a:xfrm>
            <a:off x="348138" y="3175496"/>
            <a:ext cx="6110398" cy="1505027"/>
          </a:xfrm>
          <a:prstGeom prst="rect">
            <a:avLst/>
          </a:prstGeom>
          <a:noFill/>
          <a:ln>
            <a:solidFill>
              <a:schemeClr val="tx1"/>
            </a:solidFill>
          </a:ln>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50" i="1" dirty="0">
                <a:solidFill>
                  <a:prstClr val="black"/>
                </a:solidFill>
                <a:latin typeface="Comic Sans MS"/>
              </a:rPr>
              <a:t>Cognitive neuroscience is built on the earlier computer models and investigates </a:t>
            </a:r>
            <a:r>
              <a:rPr lang="en-GB" sz="2450" b="1" i="1" dirty="0">
                <a:solidFill>
                  <a:prstClr val="black"/>
                </a:solidFill>
                <a:latin typeface="Comic Sans MS"/>
              </a:rPr>
              <a:t>how biological structures influence mental states</a:t>
            </a:r>
            <a:r>
              <a:rPr lang="en-GB" sz="2450" i="1" dirty="0">
                <a:solidFill>
                  <a:prstClr val="black"/>
                </a:solidFill>
                <a:latin typeface="Comic Sans MS"/>
              </a:rPr>
              <a:t>.</a:t>
            </a:r>
            <a:endParaRPr kumimoji="0" lang="en-GB" sz="2450" b="0" i="1" u="none" strike="noStrike" kern="1200" cap="none" spc="0" normalizeH="0" baseline="0" noProof="0" dirty="0">
              <a:ln>
                <a:noFill/>
              </a:ln>
              <a:solidFill>
                <a:prstClr val="black"/>
              </a:solidFill>
              <a:effectLst/>
              <a:uLnTx/>
              <a:uFillTx/>
              <a:latin typeface="Comic Sans MS"/>
            </a:endParaRPr>
          </a:p>
        </p:txBody>
      </p:sp>
      <p:sp>
        <p:nvSpPr>
          <p:cNvPr id="14" name="TextBox 13">
            <a:extLst>
              <a:ext uri="{FF2B5EF4-FFF2-40B4-BE49-F238E27FC236}">
                <a16:creationId xmlns:a16="http://schemas.microsoft.com/office/drawing/2014/main" id="{FCCDE34E-7616-4F5C-AFDB-2774330DF3A1}"/>
              </a:ext>
            </a:extLst>
          </p:cNvPr>
          <p:cNvSpPr txBox="1"/>
          <p:nvPr/>
        </p:nvSpPr>
        <p:spPr>
          <a:xfrm>
            <a:off x="6740617" y="6373569"/>
            <a:ext cx="5169302" cy="307777"/>
          </a:xfrm>
          <a:prstGeom prst="rect">
            <a:avLst/>
          </a:prstGeom>
          <a:noFill/>
        </p:spPr>
        <p:txBody>
          <a:bodyPr wrap="square">
            <a:spAutoFit/>
          </a:bodyPr>
          <a:lstStyle/>
          <a:p>
            <a:pPr algn="ctr"/>
            <a:r>
              <a:rPr lang="en-GB" sz="1400" dirty="0"/>
              <a:t>https://www.youtube.com/watch?v=REqfGFKxBzU</a:t>
            </a:r>
          </a:p>
        </p:txBody>
      </p:sp>
      <p:pic>
        <p:nvPicPr>
          <p:cNvPr id="5" name="Online Media 4" title="Brain Fingerprinting - 60 Minutes">
            <a:hlinkClick r:id="" action="ppaction://media"/>
            <a:extLst>
              <a:ext uri="{FF2B5EF4-FFF2-40B4-BE49-F238E27FC236}">
                <a16:creationId xmlns:a16="http://schemas.microsoft.com/office/drawing/2014/main" id="{60AEBCDD-243E-46B7-814A-ED6ACF1869DC}"/>
              </a:ext>
            </a:extLst>
          </p:cNvPr>
          <p:cNvPicPr>
            <a:picLocks noRot="1" noChangeAspect="1"/>
          </p:cNvPicPr>
          <p:nvPr>
            <a:videoFile r:link="rId1"/>
          </p:nvPr>
        </p:nvPicPr>
        <p:blipFill>
          <a:blip r:embed="rId4"/>
          <a:stretch>
            <a:fillRect/>
          </a:stretch>
        </p:blipFill>
        <p:spPr>
          <a:xfrm>
            <a:off x="7015014" y="2857044"/>
            <a:ext cx="4597622" cy="3448217"/>
          </a:xfrm>
          <a:prstGeom prst="rect">
            <a:avLst/>
          </a:prstGeom>
        </p:spPr>
      </p:pic>
      <p:sp>
        <p:nvSpPr>
          <p:cNvPr id="3" name="Callout: Line 2">
            <a:extLst>
              <a:ext uri="{FF2B5EF4-FFF2-40B4-BE49-F238E27FC236}">
                <a16:creationId xmlns:a16="http://schemas.microsoft.com/office/drawing/2014/main" id="{C94BFC4F-F133-4A7D-B77F-800BA9975F66}"/>
              </a:ext>
            </a:extLst>
          </p:cNvPr>
          <p:cNvSpPr/>
          <p:nvPr/>
        </p:nvSpPr>
        <p:spPr>
          <a:xfrm>
            <a:off x="427731" y="4835162"/>
            <a:ext cx="6030805" cy="1711024"/>
          </a:xfrm>
          <a:prstGeom prst="borderCallout1">
            <a:avLst>
              <a:gd name="adj1" fmla="val 27608"/>
              <a:gd name="adj2" fmla="val 101086"/>
              <a:gd name="adj3" fmla="val -15528"/>
              <a:gd name="adj4" fmla="val 117263"/>
            </a:avLst>
          </a:prstGeom>
          <a:solidFill>
            <a:srgbClr val="FFFFCC">
              <a:alpha val="43137"/>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spcBef>
                <a:spcPts val="1000"/>
              </a:spcBef>
              <a:defRPr/>
            </a:pPr>
            <a:r>
              <a:rPr lang="en-GB" sz="2100" dirty="0">
                <a:solidFill>
                  <a:schemeClr val="tx1"/>
                </a:solidFill>
                <a:latin typeface="Calibri" panose="020F0502020204030204" pitchFamily="34" charset="0"/>
                <a:ea typeface="Calibri" panose="020F0502020204030204" pitchFamily="34" charset="0"/>
                <a:cs typeface="Calibri" panose="020F0502020204030204" pitchFamily="34" charset="0"/>
              </a:rPr>
              <a:t>The focus of cognitive neuroscience has expanded recently to include the use of </a:t>
            </a:r>
            <a:r>
              <a:rPr lang="en-GB" sz="2100" b="1" dirty="0">
                <a:solidFill>
                  <a:schemeClr val="tx1"/>
                </a:solidFill>
                <a:latin typeface="Calibri" panose="020F0502020204030204" pitchFamily="34" charset="0"/>
                <a:ea typeface="Calibri" panose="020F0502020204030204" pitchFamily="34" charset="0"/>
                <a:cs typeface="Calibri" panose="020F0502020204030204" pitchFamily="34" charset="0"/>
              </a:rPr>
              <a:t>computer-generated models </a:t>
            </a:r>
            <a:r>
              <a:rPr lang="en-GB" sz="2100" dirty="0">
                <a:solidFill>
                  <a:schemeClr val="tx1"/>
                </a:solidFill>
                <a:latin typeface="Calibri" panose="020F0502020204030204" pitchFamily="34" charset="0"/>
                <a:ea typeface="Calibri" panose="020F0502020204030204" pitchFamily="34" charset="0"/>
                <a:cs typeface="Calibri" panose="020F0502020204030204" pitchFamily="34" charset="0"/>
              </a:rPr>
              <a:t>that are designed to ‘read’ the brain. </a:t>
            </a:r>
            <a:r>
              <a:rPr kumimoji="0" lang="en-GB" sz="2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This has led to the development of mind mapping techniques known as ‘</a:t>
            </a:r>
            <a:r>
              <a:rPr kumimoji="0" lang="en-GB" sz="21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brain fingerprinting</a:t>
            </a:r>
            <a:r>
              <a:rPr kumimoji="0" lang="en-GB" sz="2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endParaRPr lang="en-GB" sz="2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11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5"/>
                </p:tgtEl>
              </p:cMediaNode>
            </p:video>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5"/>
                                        </p:tgtEl>
                                      </p:cBhvr>
                                    </p:cmd>
                                  </p:childTnLst>
                                </p:cTn>
                              </p:par>
                            </p:childTnLst>
                          </p:cTn>
                        </p:par>
                      </p:childTnLst>
                    </p:cTn>
                  </p:par>
                </p:childTnLst>
              </p:cTn>
              <p:nextCondLst>
                <p:cond evt="onClick" delay="0">
                  <p:tgtEl>
                    <p:spTgt spid="5"/>
                  </p:tgtEl>
                </p:cond>
              </p:nextCondLst>
            </p:seq>
          </p:childTnLst>
        </p:cTn>
      </p:par>
    </p:tnLst>
    <p:bldLst>
      <p:bldP spid="12" grpId="0"/>
      <p:bldP spid="11"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C4FAFF-273B-4A9C-B381-5178E0A4A3A6}"/>
              </a:ext>
            </a:extLst>
          </p:cNvPr>
          <p:cNvSpPr/>
          <p:nvPr/>
        </p:nvSpPr>
        <p:spPr>
          <a:xfrm>
            <a:off x="0" y="0"/>
            <a:ext cx="12192000" cy="6854504"/>
          </a:xfrm>
          <a:prstGeom prst="rect">
            <a:avLst/>
          </a:prstGeom>
          <a:solidFill>
            <a:schemeClr val="bg1">
              <a:alpha val="38039"/>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2" name="TextBox 1">
            <a:extLst>
              <a:ext uri="{FF2B5EF4-FFF2-40B4-BE49-F238E27FC236}">
                <a16:creationId xmlns:a16="http://schemas.microsoft.com/office/drawing/2014/main" id="{D0FCC14E-68D6-4800-BD25-1760C0749D03}"/>
              </a:ext>
            </a:extLst>
          </p:cNvPr>
          <p:cNvSpPr txBox="1"/>
          <p:nvPr/>
        </p:nvSpPr>
        <p:spPr>
          <a:xfrm>
            <a:off x="361939" y="250188"/>
            <a:ext cx="10132583" cy="553998"/>
          </a:xfrm>
          <a:prstGeom prst="rect">
            <a:avLst/>
          </a:prstGeom>
          <a:noFill/>
          <a:ln>
            <a:noFill/>
          </a:ln>
        </p:spPr>
        <p:txBody>
          <a:bodyPr wrap="square" rtlCol="0">
            <a:spAutoFit/>
          </a:bodyPr>
          <a:lstStyle/>
          <a:p>
            <a:r>
              <a:rPr lang="en-GB" sz="3000" b="1" dirty="0">
                <a:solidFill>
                  <a:srgbClr val="002060"/>
                </a:solidFill>
                <a:latin typeface="Calibri" panose="020F0502020204030204" pitchFamily="34" charset="0"/>
                <a:ea typeface="Calibri" panose="020F0502020204030204" pitchFamily="34" charset="0"/>
                <a:cs typeface="Calibri" panose="020F0502020204030204" pitchFamily="34" charset="0"/>
              </a:rPr>
              <a:t>1) Place the approaches below in the correct order:</a:t>
            </a:r>
          </a:p>
        </p:txBody>
      </p:sp>
      <p:sp>
        <p:nvSpPr>
          <p:cNvPr id="5" name="Rectangle 4">
            <a:extLst>
              <a:ext uri="{FF2B5EF4-FFF2-40B4-BE49-F238E27FC236}">
                <a16:creationId xmlns:a16="http://schemas.microsoft.com/office/drawing/2014/main" id="{02F22E73-A352-4F18-B041-55BC42380EEA}"/>
              </a:ext>
            </a:extLst>
          </p:cNvPr>
          <p:cNvSpPr/>
          <p:nvPr/>
        </p:nvSpPr>
        <p:spPr>
          <a:xfrm>
            <a:off x="429129" y="4379708"/>
            <a:ext cx="4251157" cy="850232"/>
          </a:xfrm>
          <a:prstGeom prst="rect">
            <a:avLst/>
          </a:prstGeom>
          <a:solidFill>
            <a:srgbClr val="FFFFCC">
              <a:alpha val="3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50" b="1"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Cognitive Neuroscience</a:t>
            </a:r>
          </a:p>
        </p:txBody>
      </p:sp>
      <p:sp>
        <p:nvSpPr>
          <p:cNvPr id="6" name="Rectangle 5">
            <a:extLst>
              <a:ext uri="{FF2B5EF4-FFF2-40B4-BE49-F238E27FC236}">
                <a16:creationId xmlns:a16="http://schemas.microsoft.com/office/drawing/2014/main" id="{BE06A17C-C3F7-469E-9F3D-CD04361EC394}"/>
              </a:ext>
            </a:extLst>
          </p:cNvPr>
          <p:cNvSpPr/>
          <p:nvPr/>
        </p:nvSpPr>
        <p:spPr>
          <a:xfrm>
            <a:off x="4410550" y="2750848"/>
            <a:ext cx="4660232" cy="850232"/>
          </a:xfrm>
          <a:prstGeom prst="rect">
            <a:avLst/>
          </a:prstGeom>
          <a:solidFill>
            <a:srgbClr val="FFFFCC">
              <a:alpha val="3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50" b="1"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The Behaviourist Approach</a:t>
            </a:r>
          </a:p>
        </p:txBody>
      </p:sp>
      <p:sp>
        <p:nvSpPr>
          <p:cNvPr id="7" name="Rectangle 6">
            <a:extLst>
              <a:ext uri="{FF2B5EF4-FFF2-40B4-BE49-F238E27FC236}">
                <a16:creationId xmlns:a16="http://schemas.microsoft.com/office/drawing/2014/main" id="{47D396CD-9A38-42E4-B3B8-CC09D1045CD2}"/>
              </a:ext>
            </a:extLst>
          </p:cNvPr>
          <p:cNvSpPr/>
          <p:nvPr/>
        </p:nvSpPr>
        <p:spPr>
          <a:xfrm>
            <a:off x="398018" y="1649388"/>
            <a:ext cx="4026568" cy="850232"/>
          </a:xfrm>
          <a:prstGeom prst="rect">
            <a:avLst/>
          </a:prstGeom>
          <a:solidFill>
            <a:srgbClr val="FFFFCC">
              <a:alpha val="3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50" b="1"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Social Learning Theory</a:t>
            </a:r>
          </a:p>
        </p:txBody>
      </p:sp>
      <p:sp>
        <p:nvSpPr>
          <p:cNvPr id="8" name="Rectangle 7">
            <a:extLst>
              <a:ext uri="{FF2B5EF4-FFF2-40B4-BE49-F238E27FC236}">
                <a16:creationId xmlns:a16="http://schemas.microsoft.com/office/drawing/2014/main" id="{AD69FD3B-FA09-4B39-AF3F-86DA82531C0A}"/>
              </a:ext>
            </a:extLst>
          </p:cNvPr>
          <p:cNvSpPr/>
          <p:nvPr/>
        </p:nvSpPr>
        <p:spPr>
          <a:xfrm>
            <a:off x="5044214" y="1481044"/>
            <a:ext cx="4026568" cy="850232"/>
          </a:xfrm>
          <a:prstGeom prst="rect">
            <a:avLst/>
          </a:prstGeom>
          <a:solidFill>
            <a:srgbClr val="FFFFCC">
              <a:alpha val="3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50" b="1"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The Cognitive Approach</a:t>
            </a:r>
          </a:p>
        </p:txBody>
      </p:sp>
      <p:sp>
        <p:nvSpPr>
          <p:cNvPr id="9" name="Rectangle 8">
            <a:extLst>
              <a:ext uri="{FF2B5EF4-FFF2-40B4-BE49-F238E27FC236}">
                <a16:creationId xmlns:a16="http://schemas.microsoft.com/office/drawing/2014/main" id="{7A293FC5-EB33-474F-BBBA-7BBB5BD52446}"/>
              </a:ext>
            </a:extLst>
          </p:cNvPr>
          <p:cNvSpPr/>
          <p:nvPr/>
        </p:nvSpPr>
        <p:spPr>
          <a:xfrm>
            <a:off x="5508435" y="5569191"/>
            <a:ext cx="4463716" cy="850232"/>
          </a:xfrm>
          <a:prstGeom prst="rect">
            <a:avLst/>
          </a:prstGeom>
          <a:solidFill>
            <a:srgbClr val="FFFFCC">
              <a:alpha val="3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50" b="1"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The Humanistic Approach</a:t>
            </a:r>
          </a:p>
        </p:txBody>
      </p:sp>
      <p:sp>
        <p:nvSpPr>
          <p:cNvPr id="10" name="Rectangle 9">
            <a:extLst>
              <a:ext uri="{FF2B5EF4-FFF2-40B4-BE49-F238E27FC236}">
                <a16:creationId xmlns:a16="http://schemas.microsoft.com/office/drawing/2014/main" id="{5545B08F-2D88-4CE6-A15A-152442807F10}"/>
              </a:ext>
            </a:extLst>
          </p:cNvPr>
          <p:cNvSpPr/>
          <p:nvPr/>
        </p:nvSpPr>
        <p:spPr>
          <a:xfrm>
            <a:off x="366953" y="3178761"/>
            <a:ext cx="3557337" cy="850232"/>
          </a:xfrm>
          <a:prstGeom prst="rect">
            <a:avLst/>
          </a:prstGeom>
          <a:solidFill>
            <a:srgbClr val="FFFFCC">
              <a:alpha val="3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50" b="1"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Philosophical Roots</a:t>
            </a:r>
          </a:p>
        </p:txBody>
      </p:sp>
      <p:sp>
        <p:nvSpPr>
          <p:cNvPr id="11" name="Rectangle 10">
            <a:extLst>
              <a:ext uri="{FF2B5EF4-FFF2-40B4-BE49-F238E27FC236}">
                <a16:creationId xmlns:a16="http://schemas.microsoft.com/office/drawing/2014/main" id="{9890B8E0-94FC-45BA-A32C-4BD7889EDCC2}"/>
              </a:ext>
            </a:extLst>
          </p:cNvPr>
          <p:cNvSpPr/>
          <p:nvPr/>
        </p:nvSpPr>
        <p:spPr>
          <a:xfrm>
            <a:off x="9460830" y="2086533"/>
            <a:ext cx="2522622" cy="850232"/>
          </a:xfrm>
          <a:prstGeom prst="rect">
            <a:avLst/>
          </a:prstGeom>
          <a:solidFill>
            <a:srgbClr val="FFFFCC">
              <a:alpha val="3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50" b="1"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Wundt’s Lab</a:t>
            </a:r>
          </a:p>
        </p:txBody>
      </p:sp>
      <p:sp>
        <p:nvSpPr>
          <p:cNvPr id="12" name="Rectangle 11">
            <a:extLst>
              <a:ext uri="{FF2B5EF4-FFF2-40B4-BE49-F238E27FC236}">
                <a16:creationId xmlns:a16="http://schemas.microsoft.com/office/drawing/2014/main" id="{1A728A47-FF3E-4F49-BB88-F67A71666F6F}"/>
              </a:ext>
            </a:extLst>
          </p:cNvPr>
          <p:cNvSpPr/>
          <p:nvPr/>
        </p:nvSpPr>
        <p:spPr>
          <a:xfrm>
            <a:off x="5443284" y="4093408"/>
            <a:ext cx="6096001" cy="850232"/>
          </a:xfrm>
          <a:prstGeom prst="rect">
            <a:avLst/>
          </a:prstGeom>
          <a:solidFill>
            <a:srgbClr val="FFFFCC">
              <a:alpha val="3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50" b="1"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Freud’s Psychodynamic Approach</a:t>
            </a:r>
          </a:p>
        </p:txBody>
      </p:sp>
      <p:sp>
        <p:nvSpPr>
          <p:cNvPr id="15" name="Oval 14">
            <a:extLst>
              <a:ext uri="{FF2B5EF4-FFF2-40B4-BE49-F238E27FC236}">
                <a16:creationId xmlns:a16="http://schemas.microsoft.com/office/drawing/2014/main" id="{C764C82E-A792-4F42-9D82-04E5D9D25221}"/>
              </a:ext>
            </a:extLst>
          </p:cNvPr>
          <p:cNvSpPr/>
          <p:nvPr/>
        </p:nvSpPr>
        <p:spPr>
          <a:xfrm>
            <a:off x="54144" y="3367176"/>
            <a:ext cx="523372" cy="5407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Rounded MT Bold" panose="020F0704030504030204" pitchFamily="34" charset="0"/>
              </a:rPr>
              <a:t>1</a:t>
            </a:r>
          </a:p>
        </p:txBody>
      </p:sp>
      <p:sp>
        <p:nvSpPr>
          <p:cNvPr id="16" name="Oval 15">
            <a:extLst>
              <a:ext uri="{FF2B5EF4-FFF2-40B4-BE49-F238E27FC236}">
                <a16:creationId xmlns:a16="http://schemas.microsoft.com/office/drawing/2014/main" id="{8743F367-03E9-4413-867F-7649E192C62D}"/>
              </a:ext>
            </a:extLst>
          </p:cNvPr>
          <p:cNvSpPr/>
          <p:nvPr/>
        </p:nvSpPr>
        <p:spPr>
          <a:xfrm>
            <a:off x="9184102" y="2267858"/>
            <a:ext cx="523372" cy="5407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Rounded MT Bold" panose="020F0704030504030204" pitchFamily="34" charset="0"/>
              </a:rPr>
              <a:t>2</a:t>
            </a:r>
          </a:p>
        </p:txBody>
      </p:sp>
      <p:sp>
        <p:nvSpPr>
          <p:cNvPr id="17" name="Oval 16">
            <a:extLst>
              <a:ext uri="{FF2B5EF4-FFF2-40B4-BE49-F238E27FC236}">
                <a16:creationId xmlns:a16="http://schemas.microsoft.com/office/drawing/2014/main" id="{3062623C-E827-41B0-AB2E-3630B00AC970}"/>
              </a:ext>
            </a:extLst>
          </p:cNvPr>
          <p:cNvSpPr/>
          <p:nvPr/>
        </p:nvSpPr>
        <p:spPr>
          <a:xfrm>
            <a:off x="5181598" y="4274733"/>
            <a:ext cx="523372" cy="5407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Rounded MT Bold" panose="020F0704030504030204" pitchFamily="34" charset="0"/>
              </a:rPr>
              <a:t>3</a:t>
            </a:r>
          </a:p>
        </p:txBody>
      </p:sp>
      <p:sp>
        <p:nvSpPr>
          <p:cNvPr id="18" name="Oval 17">
            <a:extLst>
              <a:ext uri="{FF2B5EF4-FFF2-40B4-BE49-F238E27FC236}">
                <a16:creationId xmlns:a16="http://schemas.microsoft.com/office/drawing/2014/main" id="{5B9C2AD7-8E84-487C-AC94-48412E474446}"/>
              </a:ext>
            </a:extLst>
          </p:cNvPr>
          <p:cNvSpPr/>
          <p:nvPr/>
        </p:nvSpPr>
        <p:spPr>
          <a:xfrm>
            <a:off x="4148864" y="2926969"/>
            <a:ext cx="523372" cy="5407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Rounded MT Bold" panose="020F0704030504030204" pitchFamily="34" charset="0"/>
              </a:rPr>
              <a:t>4</a:t>
            </a:r>
          </a:p>
        </p:txBody>
      </p:sp>
      <p:sp>
        <p:nvSpPr>
          <p:cNvPr id="19" name="Oval 18">
            <a:extLst>
              <a:ext uri="{FF2B5EF4-FFF2-40B4-BE49-F238E27FC236}">
                <a16:creationId xmlns:a16="http://schemas.microsoft.com/office/drawing/2014/main" id="{C9E985C2-92BB-498C-B78D-080F58250919}"/>
              </a:ext>
            </a:extLst>
          </p:cNvPr>
          <p:cNvSpPr/>
          <p:nvPr/>
        </p:nvSpPr>
        <p:spPr>
          <a:xfrm>
            <a:off x="110266" y="1808759"/>
            <a:ext cx="523372" cy="5407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Rounded MT Bold" panose="020F0704030504030204" pitchFamily="34" charset="0"/>
              </a:rPr>
              <a:t>7</a:t>
            </a:r>
          </a:p>
        </p:txBody>
      </p:sp>
      <p:sp>
        <p:nvSpPr>
          <p:cNvPr id="20" name="Oval 19">
            <a:extLst>
              <a:ext uri="{FF2B5EF4-FFF2-40B4-BE49-F238E27FC236}">
                <a16:creationId xmlns:a16="http://schemas.microsoft.com/office/drawing/2014/main" id="{1C1F93F3-2AE1-4E84-9779-3A329BA84B55}"/>
              </a:ext>
            </a:extLst>
          </p:cNvPr>
          <p:cNvSpPr/>
          <p:nvPr/>
        </p:nvSpPr>
        <p:spPr>
          <a:xfrm>
            <a:off x="5197626" y="5786902"/>
            <a:ext cx="523372" cy="5407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Rounded MT Bold" panose="020F0704030504030204" pitchFamily="34" charset="0"/>
              </a:rPr>
              <a:t>5</a:t>
            </a:r>
          </a:p>
        </p:txBody>
      </p:sp>
      <p:sp>
        <p:nvSpPr>
          <p:cNvPr id="21" name="Oval 20">
            <a:extLst>
              <a:ext uri="{FF2B5EF4-FFF2-40B4-BE49-F238E27FC236}">
                <a16:creationId xmlns:a16="http://schemas.microsoft.com/office/drawing/2014/main" id="{FC6658C9-E2B5-407B-9C54-61F35BBE3A76}"/>
              </a:ext>
            </a:extLst>
          </p:cNvPr>
          <p:cNvSpPr/>
          <p:nvPr/>
        </p:nvSpPr>
        <p:spPr>
          <a:xfrm>
            <a:off x="4687280" y="1641393"/>
            <a:ext cx="523372" cy="5407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Rounded MT Bold" panose="020F0704030504030204" pitchFamily="34" charset="0"/>
              </a:rPr>
              <a:t>6</a:t>
            </a:r>
          </a:p>
        </p:txBody>
      </p:sp>
      <p:sp>
        <p:nvSpPr>
          <p:cNvPr id="22" name="Rectangle 21">
            <a:extLst>
              <a:ext uri="{FF2B5EF4-FFF2-40B4-BE49-F238E27FC236}">
                <a16:creationId xmlns:a16="http://schemas.microsoft.com/office/drawing/2014/main" id="{897DB421-FB2D-47A4-8A23-526B55263C96}"/>
              </a:ext>
            </a:extLst>
          </p:cNvPr>
          <p:cNvSpPr/>
          <p:nvPr/>
        </p:nvSpPr>
        <p:spPr>
          <a:xfrm>
            <a:off x="628639" y="5608661"/>
            <a:ext cx="4251157" cy="850232"/>
          </a:xfrm>
          <a:prstGeom prst="rect">
            <a:avLst/>
          </a:prstGeom>
          <a:solidFill>
            <a:srgbClr val="FFFFCC">
              <a:alpha val="3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50" b="1"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The Biological Approach</a:t>
            </a:r>
          </a:p>
        </p:txBody>
      </p:sp>
      <p:sp>
        <p:nvSpPr>
          <p:cNvPr id="23" name="Oval 22">
            <a:extLst>
              <a:ext uri="{FF2B5EF4-FFF2-40B4-BE49-F238E27FC236}">
                <a16:creationId xmlns:a16="http://schemas.microsoft.com/office/drawing/2014/main" id="{E6247200-B524-44ED-B428-810CF92A6CB3}"/>
              </a:ext>
            </a:extLst>
          </p:cNvPr>
          <p:cNvSpPr/>
          <p:nvPr/>
        </p:nvSpPr>
        <p:spPr>
          <a:xfrm>
            <a:off x="333875" y="5797433"/>
            <a:ext cx="523372" cy="5407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Rounded MT Bold" panose="020F0704030504030204" pitchFamily="34" charset="0"/>
              </a:rPr>
              <a:t>8</a:t>
            </a:r>
          </a:p>
        </p:txBody>
      </p:sp>
      <p:sp>
        <p:nvSpPr>
          <p:cNvPr id="24" name="Oval 23">
            <a:extLst>
              <a:ext uri="{FF2B5EF4-FFF2-40B4-BE49-F238E27FC236}">
                <a16:creationId xmlns:a16="http://schemas.microsoft.com/office/drawing/2014/main" id="{2468DF4D-2D49-46CD-8AE9-00E8EC1BB3C5}"/>
              </a:ext>
            </a:extLst>
          </p:cNvPr>
          <p:cNvSpPr/>
          <p:nvPr/>
        </p:nvSpPr>
        <p:spPr>
          <a:xfrm>
            <a:off x="105267" y="4507655"/>
            <a:ext cx="523372" cy="5407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Rounded MT Bold" panose="020F0704030504030204" pitchFamily="34" charset="0"/>
              </a:rPr>
              <a:t>9</a:t>
            </a:r>
          </a:p>
        </p:txBody>
      </p:sp>
      <p:sp>
        <p:nvSpPr>
          <p:cNvPr id="27" name="TextBox 26">
            <a:extLst>
              <a:ext uri="{FF2B5EF4-FFF2-40B4-BE49-F238E27FC236}">
                <a16:creationId xmlns:a16="http://schemas.microsoft.com/office/drawing/2014/main" id="{095627D3-DEA9-4105-AD3A-E76094499D8F}"/>
              </a:ext>
            </a:extLst>
          </p:cNvPr>
          <p:cNvSpPr txBox="1"/>
          <p:nvPr/>
        </p:nvSpPr>
        <p:spPr>
          <a:xfrm>
            <a:off x="361939" y="744108"/>
            <a:ext cx="11678653" cy="553998"/>
          </a:xfrm>
          <a:prstGeom prst="rect">
            <a:avLst/>
          </a:prstGeom>
          <a:solidFill>
            <a:srgbClr val="FFFFFF"/>
          </a:solidFill>
          <a:ln>
            <a:noFill/>
          </a:ln>
        </p:spPr>
        <p:txBody>
          <a:bodyPr wrap="square" rtlCol="0">
            <a:spAutoFit/>
          </a:bodyPr>
          <a:lstStyle/>
          <a:p>
            <a:r>
              <a:rPr lang="en-GB" sz="3000" b="1" dirty="0">
                <a:solidFill>
                  <a:srgbClr val="002060"/>
                </a:solidFill>
                <a:latin typeface="Calibri" panose="020F0502020204030204" pitchFamily="34" charset="0"/>
                <a:ea typeface="Calibri" panose="020F0502020204030204" pitchFamily="34" charset="0"/>
                <a:cs typeface="Calibri" panose="020F0502020204030204" pitchFamily="34" charset="0"/>
              </a:rPr>
              <a:t>2) Briefly summarise each approach</a:t>
            </a:r>
          </a:p>
        </p:txBody>
      </p:sp>
      <p:pic>
        <p:nvPicPr>
          <p:cNvPr id="13" name="Picture 12">
            <a:extLst>
              <a:ext uri="{FF2B5EF4-FFF2-40B4-BE49-F238E27FC236}">
                <a16:creationId xmlns:a16="http://schemas.microsoft.com/office/drawing/2014/main" id="{05C18011-EE50-A8CE-2A60-91BE66D9A7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3276"/>
          <a:stretch/>
        </p:blipFill>
        <p:spPr>
          <a:xfrm>
            <a:off x="10174070" y="5229940"/>
            <a:ext cx="1866522" cy="1432074"/>
          </a:xfrm>
          <a:prstGeom prst="rect">
            <a:avLst/>
          </a:prstGeom>
        </p:spPr>
      </p:pic>
    </p:spTree>
    <p:extLst>
      <p:ext uri="{BB962C8B-B14F-4D97-AF65-F5344CB8AC3E}">
        <p14:creationId xmlns:p14="http://schemas.microsoft.com/office/powerpoint/2010/main" val="16540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randombar(horizontal)">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3" grpId="0" animBg="1"/>
      <p:bldP spid="24"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A0B22-D40F-3924-3C0F-FBEB40A23BD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333895C-2AAB-E101-AB05-4052F99282A3}"/>
              </a:ext>
            </a:extLst>
          </p:cNvPr>
          <p:cNvSpPr/>
          <p:nvPr/>
        </p:nvSpPr>
        <p:spPr>
          <a:xfrm>
            <a:off x="0" y="0"/>
            <a:ext cx="12192000" cy="68545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5" name="Title 1">
            <a:extLst>
              <a:ext uri="{FF2B5EF4-FFF2-40B4-BE49-F238E27FC236}">
                <a16:creationId xmlns:a16="http://schemas.microsoft.com/office/drawing/2014/main" id="{720A39F3-A155-3470-7A78-F71023624D45}"/>
              </a:ext>
            </a:extLst>
          </p:cNvPr>
          <p:cNvSpPr>
            <a:spLocks noGrp="1"/>
          </p:cNvSpPr>
          <p:nvPr>
            <p:ph type="title"/>
          </p:nvPr>
        </p:nvSpPr>
        <p:spPr>
          <a:xfrm>
            <a:off x="838200" y="681037"/>
            <a:ext cx="10515600" cy="790634"/>
          </a:xfrm>
          <a:solidFill>
            <a:srgbClr val="EDEA65"/>
          </a:solidFill>
          <a:ln w="28575">
            <a:solidFill>
              <a:schemeClr val="tx1"/>
            </a:solidFill>
          </a:ln>
        </p:spPr>
        <p:txBody>
          <a:bodyPr>
            <a:normAutofit/>
          </a:bodyPr>
          <a:lstStyle/>
          <a:p>
            <a:pPr algn="ctr"/>
            <a:r>
              <a:rPr lang="en-GB" sz="3350" b="1" dirty="0">
                <a:latin typeface="Arial Narrow" panose="020B0606020202030204" pitchFamily="34" charset="0"/>
              </a:rPr>
              <a:t>Create an annotated timeline</a:t>
            </a:r>
          </a:p>
        </p:txBody>
      </p:sp>
      <p:sp>
        <p:nvSpPr>
          <p:cNvPr id="3" name="Content Placeholder 2">
            <a:extLst>
              <a:ext uri="{FF2B5EF4-FFF2-40B4-BE49-F238E27FC236}">
                <a16:creationId xmlns:a16="http://schemas.microsoft.com/office/drawing/2014/main" id="{EBE13335-23C8-5927-C9B0-E891264B67B3}"/>
              </a:ext>
            </a:extLst>
          </p:cNvPr>
          <p:cNvSpPr>
            <a:spLocks noGrp="1"/>
          </p:cNvSpPr>
          <p:nvPr>
            <p:ph sz="half" idx="1"/>
          </p:nvPr>
        </p:nvSpPr>
        <p:spPr/>
        <p:txBody>
          <a:bodyPr>
            <a:normAutofit fontScale="92500" lnSpcReduction="20000"/>
          </a:bodyPr>
          <a:lstStyle/>
          <a:p>
            <a:r>
              <a:rPr lang="en-GB" dirty="0"/>
              <a:t>Use template</a:t>
            </a:r>
          </a:p>
          <a:p>
            <a:pPr marL="0" indent="0">
              <a:buNone/>
            </a:pPr>
            <a:endParaRPr lang="en-GB" dirty="0"/>
          </a:p>
          <a:p>
            <a:r>
              <a:rPr lang="en-GB" dirty="0"/>
              <a:t>For each approach include:</a:t>
            </a:r>
          </a:p>
          <a:p>
            <a:pPr marL="171450" indent="-171450"/>
            <a:endParaRPr lang="en-GB" dirty="0"/>
          </a:p>
          <a:p>
            <a:pPr marL="628650" lvl="1" indent="-171450"/>
            <a:r>
              <a:rPr lang="en-GB" dirty="0"/>
              <a:t>Name of main researchers</a:t>
            </a:r>
          </a:p>
          <a:p>
            <a:pPr marL="457200" lvl="1" indent="0">
              <a:buNone/>
            </a:pPr>
            <a:endParaRPr lang="en-GB" dirty="0"/>
          </a:p>
          <a:p>
            <a:pPr marL="628650" lvl="1" indent="-171450"/>
            <a:r>
              <a:rPr lang="en-GB" dirty="0"/>
              <a:t>The core beliefs and focuses of </a:t>
            </a:r>
          </a:p>
          <a:p>
            <a:pPr marL="457200" lvl="1" indent="0">
              <a:buNone/>
            </a:pPr>
            <a:r>
              <a:rPr lang="en-GB" dirty="0"/>
              <a:t>the approach (what we should study in psychology and how)</a:t>
            </a:r>
          </a:p>
          <a:p>
            <a:pPr marL="457200" lvl="1" indent="0">
              <a:buNone/>
            </a:pPr>
            <a:endParaRPr lang="en-GB" dirty="0"/>
          </a:p>
          <a:p>
            <a:pPr lvl="1"/>
            <a:r>
              <a:rPr lang="en-GB" dirty="0"/>
              <a:t>The following slides indicate the core beliefs / focuses in italics</a:t>
            </a:r>
          </a:p>
          <a:p>
            <a:endParaRPr lang="en-GB" dirty="0"/>
          </a:p>
          <a:p>
            <a:endParaRPr lang="en-GB" dirty="0"/>
          </a:p>
        </p:txBody>
      </p:sp>
      <p:sp>
        <p:nvSpPr>
          <p:cNvPr id="8" name="Content Placeholder 7">
            <a:extLst>
              <a:ext uri="{FF2B5EF4-FFF2-40B4-BE49-F238E27FC236}">
                <a16:creationId xmlns:a16="http://schemas.microsoft.com/office/drawing/2014/main" id="{D74E045A-0BB5-D158-7468-76A9217CB17B}"/>
              </a:ext>
            </a:extLst>
          </p:cNvPr>
          <p:cNvSpPr>
            <a:spLocks noGrp="1"/>
          </p:cNvSpPr>
          <p:nvPr>
            <p:ph sz="half" idx="2"/>
          </p:nvPr>
        </p:nvSpPr>
        <p:spPr>
          <a:xfrm>
            <a:off x="6172200" y="1825625"/>
            <a:ext cx="5852160" cy="4351338"/>
          </a:xfrm>
        </p:spPr>
        <p:txBody>
          <a:bodyPr>
            <a:normAutofit fontScale="92500" lnSpcReduction="20000"/>
          </a:bodyPr>
          <a:lstStyle/>
          <a:p>
            <a:pPr marL="800100" lvl="1" indent="-342900">
              <a:spcBef>
                <a:spcPts val="2400"/>
              </a:spcBef>
              <a:defRPr/>
            </a:pPr>
            <a:r>
              <a:rPr lang="en-GB" sz="2450" dirty="0">
                <a:solidFill>
                  <a:prstClr val="black"/>
                </a:solidFill>
              </a:rPr>
              <a:t>1879 – Wundt + introspection</a:t>
            </a:r>
          </a:p>
          <a:p>
            <a:pPr marL="800100" lvl="1" indent="-342900">
              <a:spcBef>
                <a:spcPts val="2400"/>
              </a:spcBef>
              <a:defRPr/>
            </a:pPr>
            <a:r>
              <a:rPr lang="en-GB" sz="2450" dirty="0">
                <a:solidFill>
                  <a:prstClr val="black"/>
                </a:solidFill>
              </a:rPr>
              <a:t>1900s – </a:t>
            </a:r>
            <a:r>
              <a:rPr lang="en-GB" sz="2450" dirty="0" err="1">
                <a:solidFill>
                  <a:prstClr val="black"/>
                </a:solidFill>
              </a:rPr>
              <a:t>Psychodyanmic</a:t>
            </a:r>
            <a:r>
              <a:rPr lang="en-GB" sz="2450" dirty="0">
                <a:solidFill>
                  <a:prstClr val="black"/>
                </a:solidFill>
              </a:rPr>
              <a:t> approach</a:t>
            </a:r>
          </a:p>
          <a:p>
            <a:pPr marL="800100" lvl="1" indent="-342900">
              <a:spcBef>
                <a:spcPts val="2400"/>
              </a:spcBef>
              <a:defRPr/>
            </a:pPr>
            <a:r>
              <a:rPr lang="en-GB" sz="2450" dirty="0">
                <a:solidFill>
                  <a:prstClr val="black"/>
                </a:solidFill>
              </a:rPr>
              <a:t>1913 – Behavioural approach</a:t>
            </a:r>
          </a:p>
          <a:p>
            <a:pPr marL="800100" lvl="1" indent="-342900">
              <a:spcBef>
                <a:spcPts val="2400"/>
              </a:spcBef>
              <a:defRPr/>
            </a:pPr>
            <a:r>
              <a:rPr lang="en-GB" sz="2450" dirty="0">
                <a:solidFill>
                  <a:prstClr val="black"/>
                </a:solidFill>
              </a:rPr>
              <a:t>1940s/50s – Humanistic approach</a:t>
            </a:r>
          </a:p>
          <a:p>
            <a:pPr marL="800100" lvl="1" indent="-342900">
              <a:spcBef>
                <a:spcPts val="2400"/>
              </a:spcBef>
              <a:defRPr/>
            </a:pPr>
            <a:r>
              <a:rPr lang="en-GB" sz="2450" dirty="0">
                <a:solidFill>
                  <a:prstClr val="black"/>
                </a:solidFill>
              </a:rPr>
              <a:t>1950s – Cognitive approach</a:t>
            </a:r>
          </a:p>
          <a:p>
            <a:pPr marL="800100" lvl="1" indent="-342900">
              <a:spcBef>
                <a:spcPts val="2400"/>
              </a:spcBef>
              <a:defRPr/>
            </a:pPr>
            <a:r>
              <a:rPr lang="en-GB" sz="2450" dirty="0">
                <a:solidFill>
                  <a:prstClr val="black"/>
                </a:solidFill>
              </a:rPr>
              <a:t>1960s – Social Learning theory</a:t>
            </a:r>
          </a:p>
          <a:p>
            <a:pPr marL="800100" lvl="1" indent="-342900">
              <a:spcBef>
                <a:spcPts val="2400"/>
              </a:spcBef>
              <a:defRPr/>
            </a:pPr>
            <a:r>
              <a:rPr lang="en-GB" sz="2450" dirty="0">
                <a:solidFill>
                  <a:prstClr val="black"/>
                </a:solidFill>
              </a:rPr>
              <a:t>1980s – Biological approach</a:t>
            </a:r>
          </a:p>
          <a:p>
            <a:pPr marL="800100" lvl="1" indent="-342900">
              <a:spcBef>
                <a:spcPts val="2400"/>
              </a:spcBef>
              <a:defRPr/>
            </a:pPr>
            <a:r>
              <a:rPr lang="en-GB" sz="2450" dirty="0">
                <a:solidFill>
                  <a:prstClr val="black"/>
                </a:solidFill>
              </a:rPr>
              <a:t>1990s – Cognitive Neuroscience </a:t>
            </a:r>
          </a:p>
          <a:p>
            <a:endParaRPr lang="en-GB" dirty="0"/>
          </a:p>
        </p:txBody>
      </p:sp>
      <p:sp>
        <p:nvSpPr>
          <p:cNvPr id="6" name="TextBox 5">
            <a:extLst>
              <a:ext uri="{FF2B5EF4-FFF2-40B4-BE49-F238E27FC236}">
                <a16:creationId xmlns:a16="http://schemas.microsoft.com/office/drawing/2014/main" id="{F8733014-E1DB-6950-66D0-844E5AF16BC0}"/>
              </a:ext>
            </a:extLst>
          </p:cNvPr>
          <p:cNvSpPr txBox="1"/>
          <p:nvPr/>
        </p:nvSpPr>
        <p:spPr>
          <a:xfrm>
            <a:off x="0" y="35502"/>
            <a:ext cx="5854565" cy="461665"/>
          </a:xfrm>
          <a:prstGeom prst="rect">
            <a:avLst/>
          </a:prstGeom>
          <a:solidFill>
            <a:schemeClr val="bg1"/>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The Emergency of Psychology</a:t>
            </a:r>
          </a:p>
        </p:txBody>
      </p:sp>
      <p:sp>
        <p:nvSpPr>
          <p:cNvPr id="9" name="TextBox 8">
            <a:extLst>
              <a:ext uri="{FF2B5EF4-FFF2-40B4-BE49-F238E27FC236}">
                <a16:creationId xmlns:a16="http://schemas.microsoft.com/office/drawing/2014/main" id="{3F7D0C35-4193-16F3-755C-96AB767690CC}"/>
              </a:ext>
            </a:extLst>
          </p:cNvPr>
          <p:cNvSpPr txBox="1"/>
          <p:nvPr/>
        </p:nvSpPr>
        <p:spPr>
          <a:xfrm>
            <a:off x="838200" y="6284901"/>
            <a:ext cx="10515600" cy="461665"/>
          </a:xfrm>
          <a:prstGeom prst="rect">
            <a:avLst/>
          </a:prstGeom>
          <a:solidFill>
            <a:schemeClr val="bg1"/>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Resources: pages 106-107 of digital book, this ppt, Simply Psychology, Britannica </a:t>
            </a:r>
          </a:p>
        </p:txBody>
      </p:sp>
    </p:spTree>
    <p:extLst>
      <p:ext uri="{BB962C8B-B14F-4D97-AF65-F5344CB8AC3E}">
        <p14:creationId xmlns:p14="http://schemas.microsoft.com/office/powerpoint/2010/main" val="2315649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D76CE6-00B5-4BEA-9FE4-F5664D7790C9}"/>
              </a:ext>
            </a:extLst>
          </p:cNvPr>
          <p:cNvSpPr/>
          <p:nvPr/>
        </p:nvSpPr>
        <p:spPr>
          <a:xfrm>
            <a:off x="0" y="0"/>
            <a:ext cx="12192000"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626EDEC-5178-41F0-8F01-A1741CD51A12}"/>
              </a:ext>
            </a:extLst>
          </p:cNvPr>
          <p:cNvSpPr/>
          <p:nvPr/>
        </p:nvSpPr>
        <p:spPr>
          <a:xfrm>
            <a:off x="252015" y="1110524"/>
            <a:ext cx="2210962" cy="52475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D191BC04-1398-4D05-A533-FE1DF7C8E30B}"/>
              </a:ext>
            </a:extLst>
          </p:cNvPr>
          <p:cNvSpPr txBox="1">
            <a:spLocks/>
          </p:cNvSpPr>
          <p:nvPr/>
        </p:nvSpPr>
        <p:spPr>
          <a:xfrm>
            <a:off x="694206" y="918796"/>
            <a:ext cx="1768771" cy="742855"/>
          </a:xfrm>
          <a:prstGeom prst="rect">
            <a:avLst/>
          </a:prstGeom>
          <a:solidFill>
            <a:schemeClr val="bg1"/>
          </a:solidFill>
          <a:ln w="19050">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sysClr val="windowText" lastClr="000000"/>
              </a:solidFill>
              <a:effectLst/>
              <a:uLnTx/>
              <a:uFillTx/>
              <a:latin typeface="Ink Free" panose="03080402000500000000" pitchFamily="66" charset="0"/>
              <a:ea typeface="+mj-ea"/>
              <a:cs typeface="+mj-cs"/>
            </a:endParaRPr>
          </a:p>
        </p:txBody>
      </p:sp>
      <p:sp>
        <p:nvSpPr>
          <p:cNvPr id="10" name="Oval 9">
            <a:extLst>
              <a:ext uri="{FF2B5EF4-FFF2-40B4-BE49-F238E27FC236}">
                <a16:creationId xmlns:a16="http://schemas.microsoft.com/office/drawing/2014/main" id="{6E1C692D-644B-491A-8C13-332CDB93552F}"/>
              </a:ext>
            </a:extLst>
          </p:cNvPr>
          <p:cNvSpPr/>
          <p:nvPr/>
        </p:nvSpPr>
        <p:spPr>
          <a:xfrm rot="21353575">
            <a:off x="165378" y="763620"/>
            <a:ext cx="1020422" cy="94822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17</a:t>
            </a:r>
            <a:r>
              <a:rPr kumimoji="0" lang="en-GB" sz="1000" b="1" i="0" u="none" strike="noStrike" kern="1200" cap="none" spc="0" normalizeH="0" baseline="30000" noProof="0" dirty="0">
                <a:ln>
                  <a:noFill/>
                </a:ln>
                <a:solidFill>
                  <a:prstClr val="black"/>
                </a:solidFill>
                <a:effectLst/>
                <a:uLnTx/>
                <a:uFillTx/>
                <a:latin typeface="Ink Free" panose="03080402000500000000" pitchFamily="66" charset="0"/>
                <a:ea typeface="+mn-ea"/>
                <a:cs typeface="+mn-cs"/>
              </a:rPr>
              <a:t>th</a:t>
            </a:r>
            <a:r>
              <a:rPr kumimoji="0" lang="en-GB" sz="10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 – 19</a:t>
            </a:r>
            <a:r>
              <a:rPr kumimoji="0" lang="en-GB" sz="1000" b="1" i="0" u="none" strike="noStrike" kern="1200" cap="none" spc="0" normalizeH="0" baseline="30000" noProof="0" dirty="0">
                <a:ln>
                  <a:noFill/>
                </a:ln>
                <a:solidFill>
                  <a:prstClr val="black"/>
                </a:solidFill>
                <a:effectLst/>
                <a:uLnTx/>
                <a:uFillTx/>
                <a:latin typeface="Ink Free" panose="03080402000500000000" pitchFamily="66" charset="0"/>
                <a:ea typeface="+mn-ea"/>
                <a:cs typeface="+mn-cs"/>
              </a:rPr>
              <a:t>th</a:t>
            </a:r>
            <a:r>
              <a:rPr kumimoji="0" lang="en-GB" sz="10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 </a:t>
            </a:r>
            <a:r>
              <a:rPr kumimoji="0" lang="en-GB" sz="105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Century</a:t>
            </a:r>
            <a:endParaRPr kumimoji="0" lang="en-GB" sz="10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endParaRPr>
          </a:p>
        </p:txBody>
      </p:sp>
      <p:sp>
        <p:nvSpPr>
          <p:cNvPr id="24" name="TextBox 23">
            <a:extLst>
              <a:ext uri="{FF2B5EF4-FFF2-40B4-BE49-F238E27FC236}">
                <a16:creationId xmlns:a16="http://schemas.microsoft.com/office/drawing/2014/main" id="{75DA495A-2181-4722-AB72-31F9D57000AB}"/>
              </a:ext>
            </a:extLst>
          </p:cNvPr>
          <p:cNvSpPr txBox="1"/>
          <p:nvPr/>
        </p:nvSpPr>
        <p:spPr>
          <a:xfrm>
            <a:off x="119283" y="96253"/>
            <a:ext cx="1197753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black"/>
                </a:solidFill>
                <a:effectLst/>
                <a:uLnTx/>
                <a:uFillTx/>
                <a:latin typeface="Ink Free" panose="03080402000500000000" pitchFamily="66" charset="0"/>
                <a:ea typeface="+mn-ea"/>
                <a:cs typeface="+mn-cs"/>
              </a:rPr>
              <a:t>Origins of Psychology</a:t>
            </a:r>
            <a:r>
              <a:rPr kumimoji="0" lang="en-GB" sz="3600" b="0" i="0" u="none" strike="noStrike" kern="1200" cap="none" spc="300" normalizeH="0" baseline="0" noProof="0" dirty="0">
                <a:ln>
                  <a:noFill/>
                </a:ln>
                <a:solidFill>
                  <a:prstClr val="black"/>
                </a:solidFill>
                <a:effectLst/>
                <a:uLnTx/>
                <a:uFillTx/>
                <a:latin typeface="Ink Free" panose="03080402000500000000" pitchFamily="66" charset="0"/>
                <a:ea typeface="+mn-ea"/>
                <a:cs typeface="+mn-cs"/>
              </a:rPr>
              <a:t>: </a:t>
            </a:r>
            <a:r>
              <a:rPr kumimoji="0" lang="en-GB" sz="3600" b="0"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Psychology Timeline</a:t>
            </a:r>
          </a:p>
        </p:txBody>
      </p:sp>
      <p:sp>
        <p:nvSpPr>
          <p:cNvPr id="36" name="Rectangle 35">
            <a:extLst>
              <a:ext uri="{FF2B5EF4-FFF2-40B4-BE49-F238E27FC236}">
                <a16:creationId xmlns:a16="http://schemas.microsoft.com/office/drawing/2014/main" id="{F953A88F-1FCB-4389-A3CD-A915C358E36E}"/>
              </a:ext>
            </a:extLst>
          </p:cNvPr>
          <p:cNvSpPr/>
          <p:nvPr/>
        </p:nvSpPr>
        <p:spPr>
          <a:xfrm>
            <a:off x="2627801" y="1110524"/>
            <a:ext cx="2210962" cy="52475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itle 1">
            <a:extLst>
              <a:ext uri="{FF2B5EF4-FFF2-40B4-BE49-F238E27FC236}">
                <a16:creationId xmlns:a16="http://schemas.microsoft.com/office/drawing/2014/main" id="{7C23CDEA-EEB2-47B3-9681-1B7FB00E8880}"/>
              </a:ext>
            </a:extLst>
          </p:cNvPr>
          <p:cNvSpPr txBox="1">
            <a:spLocks/>
          </p:cNvSpPr>
          <p:nvPr/>
        </p:nvSpPr>
        <p:spPr>
          <a:xfrm>
            <a:off x="3069992" y="918796"/>
            <a:ext cx="1768771" cy="742855"/>
          </a:xfrm>
          <a:prstGeom prst="rect">
            <a:avLst/>
          </a:prstGeom>
          <a:solidFill>
            <a:schemeClr val="bg1"/>
          </a:solidFill>
          <a:ln w="19050">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ysClr val="windowText" lastClr="000000"/>
              </a:solidFill>
              <a:effectLst/>
              <a:uLnTx/>
              <a:uFillTx/>
              <a:latin typeface="Ink Free" panose="03080402000500000000" pitchFamily="66" charset="0"/>
              <a:ea typeface="+mj-ea"/>
              <a:cs typeface="+mj-cs"/>
            </a:endParaRPr>
          </a:p>
        </p:txBody>
      </p:sp>
      <p:sp>
        <p:nvSpPr>
          <p:cNvPr id="38" name="Oval 37">
            <a:extLst>
              <a:ext uri="{FF2B5EF4-FFF2-40B4-BE49-F238E27FC236}">
                <a16:creationId xmlns:a16="http://schemas.microsoft.com/office/drawing/2014/main" id="{7D289FC9-12EE-4749-9742-7BB611DA8CB5}"/>
              </a:ext>
            </a:extLst>
          </p:cNvPr>
          <p:cNvSpPr/>
          <p:nvPr/>
        </p:nvSpPr>
        <p:spPr>
          <a:xfrm rot="21353575">
            <a:off x="2541164" y="763620"/>
            <a:ext cx="1020422" cy="94822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1879</a:t>
            </a:r>
          </a:p>
        </p:txBody>
      </p:sp>
      <p:sp>
        <p:nvSpPr>
          <p:cNvPr id="39" name="Rectangle 38">
            <a:extLst>
              <a:ext uri="{FF2B5EF4-FFF2-40B4-BE49-F238E27FC236}">
                <a16:creationId xmlns:a16="http://schemas.microsoft.com/office/drawing/2014/main" id="{3372BC38-4E7F-45D8-A051-9407C1E5B175}"/>
              </a:ext>
            </a:extLst>
          </p:cNvPr>
          <p:cNvSpPr/>
          <p:nvPr/>
        </p:nvSpPr>
        <p:spPr>
          <a:xfrm>
            <a:off x="5003587" y="1110524"/>
            <a:ext cx="2210962" cy="52475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itle 1">
            <a:extLst>
              <a:ext uri="{FF2B5EF4-FFF2-40B4-BE49-F238E27FC236}">
                <a16:creationId xmlns:a16="http://schemas.microsoft.com/office/drawing/2014/main" id="{B44E99D8-6BF5-441C-BFBD-1F157DA81751}"/>
              </a:ext>
            </a:extLst>
          </p:cNvPr>
          <p:cNvSpPr txBox="1">
            <a:spLocks/>
          </p:cNvSpPr>
          <p:nvPr/>
        </p:nvSpPr>
        <p:spPr>
          <a:xfrm>
            <a:off x="5445778" y="918796"/>
            <a:ext cx="1768771" cy="742855"/>
          </a:xfrm>
          <a:prstGeom prst="rect">
            <a:avLst/>
          </a:prstGeom>
          <a:solidFill>
            <a:schemeClr val="bg1"/>
          </a:solidFill>
          <a:ln w="19050">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ysClr val="windowText" lastClr="000000"/>
              </a:solidFill>
              <a:effectLst/>
              <a:uLnTx/>
              <a:uFillTx/>
              <a:latin typeface="Ink Free" panose="03080402000500000000" pitchFamily="66" charset="0"/>
              <a:ea typeface="+mj-ea"/>
              <a:cs typeface="+mj-cs"/>
            </a:endParaRPr>
          </a:p>
        </p:txBody>
      </p:sp>
      <p:sp>
        <p:nvSpPr>
          <p:cNvPr id="41" name="Oval 40">
            <a:extLst>
              <a:ext uri="{FF2B5EF4-FFF2-40B4-BE49-F238E27FC236}">
                <a16:creationId xmlns:a16="http://schemas.microsoft.com/office/drawing/2014/main" id="{2E8BB642-3B4E-4581-A227-5C4559E84246}"/>
              </a:ext>
            </a:extLst>
          </p:cNvPr>
          <p:cNvSpPr/>
          <p:nvPr/>
        </p:nvSpPr>
        <p:spPr>
          <a:xfrm rot="21353575">
            <a:off x="4916950" y="763620"/>
            <a:ext cx="1020422" cy="94822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1900s</a:t>
            </a:r>
          </a:p>
        </p:txBody>
      </p:sp>
      <p:sp>
        <p:nvSpPr>
          <p:cNvPr id="42" name="Rectangle 41">
            <a:extLst>
              <a:ext uri="{FF2B5EF4-FFF2-40B4-BE49-F238E27FC236}">
                <a16:creationId xmlns:a16="http://schemas.microsoft.com/office/drawing/2014/main" id="{05058AAA-39ED-4228-B8FD-F16F8B4DA746}"/>
              </a:ext>
            </a:extLst>
          </p:cNvPr>
          <p:cNvSpPr/>
          <p:nvPr/>
        </p:nvSpPr>
        <p:spPr>
          <a:xfrm>
            <a:off x="7379373" y="1110524"/>
            <a:ext cx="2210962" cy="52475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itle 1">
            <a:extLst>
              <a:ext uri="{FF2B5EF4-FFF2-40B4-BE49-F238E27FC236}">
                <a16:creationId xmlns:a16="http://schemas.microsoft.com/office/drawing/2014/main" id="{5C4542D7-4B31-4901-97CA-83573A4AA56E}"/>
              </a:ext>
            </a:extLst>
          </p:cNvPr>
          <p:cNvSpPr txBox="1">
            <a:spLocks/>
          </p:cNvSpPr>
          <p:nvPr/>
        </p:nvSpPr>
        <p:spPr>
          <a:xfrm>
            <a:off x="7821564" y="918796"/>
            <a:ext cx="1768771" cy="742855"/>
          </a:xfrm>
          <a:prstGeom prst="rect">
            <a:avLst/>
          </a:prstGeom>
          <a:solidFill>
            <a:schemeClr val="bg1"/>
          </a:solidFill>
          <a:ln w="19050">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ysClr val="windowText" lastClr="000000"/>
              </a:solidFill>
              <a:effectLst/>
              <a:uLnTx/>
              <a:uFillTx/>
              <a:latin typeface="Ink Free" panose="03080402000500000000" pitchFamily="66" charset="0"/>
              <a:ea typeface="+mj-ea"/>
              <a:cs typeface="+mj-cs"/>
            </a:endParaRPr>
          </a:p>
        </p:txBody>
      </p:sp>
      <p:sp>
        <p:nvSpPr>
          <p:cNvPr id="44" name="Oval 43">
            <a:extLst>
              <a:ext uri="{FF2B5EF4-FFF2-40B4-BE49-F238E27FC236}">
                <a16:creationId xmlns:a16="http://schemas.microsoft.com/office/drawing/2014/main" id="{030ABA22-9713-4B0F-B49F-0868FBE8C3DD}"/>
              </a:ext>
            </a:extLst>
          </p:cNvPr>
          <p:cNvSpPr/>
          <p:nvPr/>
        </p:nvSpPr>
        <p:spPr>
          <a:xfrm rot="21353575">
            <a:off x="7292736" y="763620"/>
            <a:ext cx="1020422" cy="94822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Ink Free" panose="03080402000500000000" pitchFamily="66" charset="0"/>
                <a:ea typeface="+mn-ea"/>
                <a:cs typeface="+mn-cs"/>
              </a:rPr>
              <a:t>1913 – 1950s</a:t>
            </a:r>
            <a:endParaRPr kumimoji="0" lang="en-GB" sz="14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endParaRPr>
          </a:p>
        </p:txBody>
      </p:sp>
      <p:sp>
        <p:nvSpPr>
          <p:cNvPr id="45" name="Rectangle 44">
            <a:extLst>
              <a:ext uri="{FF2B5EF4-FFF2-40B4-BE49-F238E27FC236}">
                <a16:creationId xmlns:a16="http://schemas.microsoft.com/office/drawing/2014/main" id="{FEFF106E-015C-49C1-9121-9D9311A97C80}"/>
              </a:ext>
            </a:extLst>
          </p:cNvPr>
          <p:cNvSpPr/>
          <p:nvPr/>
        </p:nvSpPr>
        <p:spPr>
          <a:xfrm>
            <a:off x="9763455" y="1110524"/>
            <a:ext cx="2210962" cy="52475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itle 1">
            <a:extLst>
              <a:ext uri="{FF2B5EF4-FFF2-40B4-BE49-F238E27FC236}">
                <a16:creationId xmlns:a16="http://schemas.microsoft.com/office/drawing/2014/main" id="{0D4F27CB-51A2-4C54-9158-C12E8CAE64FE}"/>
              </a:ext>
            </a:extLst>
          </p:cNvPr>
          <p:cNvSpPr txBox="1">
            <a:spLocks/>
          </p:cNvSpPr>
          <p:nvPr/>
        </p:nvSpPr>
        <p:spPr>
          <a:xfrm>
            <a:off x="10205646" y="918796"/>
            <a:ext cx="1768771" cy="742855"/>
          </a:xfrm>
          <a:prstGeom prst="rect">
            <a:avLst/>
          </a:prstGeom>
          <a:solidFill>
            <a:schemeClr val="bg1"/>
          </a:solidFill>
          <a:ln w="19050">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ysClr val="windowText" lastClr="000000"/>
              </a:solidFill>
              <a:effectLst/>
              <a:uLnTx/>
              <a:uFillTx/>
              <a:latin typeface="Ink Free" panose="03080402000500000000" pitchFamily="66" charset="0"/>
              <a:ea typeface="+mj-ea"/>
              <a:cs typeface="+mj-cs"/>
            </a:endParaRPr>
          </a:p>
        </p:txBody>
      </p:sp>
      <p:sp>
        <p:nvSpPr>
          <p:cNvPr id="47" name="Oval 46">
            <a:extLst>
              <a:ext uri="{FF2B5EF4-FFF2-40B4-BE49-F238E27FC236}">
                <a16:creationId xmlns:a16="http://schemas.microsoft.com/office/drawing/2014/main" id="{D59A0FB3-3571-4B28-8A85-DD6215F0FFED}"/>
              </a:ext>
            </a:extLst>
          </p:cNvPr>
          <p:cNvSpPr/>
          <p:nvPr/>
        </p:nvSpPr>
        <p:spPr>
          <a:xfrm rot="21353575">
            <a:off x="9676818" y="763620"/>
            <a:ext cx="1020422" cy="94822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Ink Free" panose="03080402000500000000" pitchFamily="66" charset="0"/>
                <a:ea typeface="+mn-ea"/>
                <a:cs typeface="+mn-cs"/>
              </a:rPr>
              <a:t>1940 - </a:t>
            </a:r>
            <a:r>
              <a:rPr kumimoji="0" lang="en-GB" sz="14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1950s</a:t>
            </a:r>
          </a:p>
        </p:txBody>
      </p:sp>
      <p:sp>
        <p:nvSpPr>
          <p:cNvPr id="23" name="Arrow: Right 22">
            <a:extLst>
              <a:ext uri="{FF2B5EF4-FFF2-40B4-BE49-F238E27FC236}">
                <a16:creationId xmlns:a16="http://schemas.microsoft.com/office/drawing/2014/main" id="{E69B7A8D-A1E1-47CA-B6C3-B2DDC379C7C4}"/>
              </a:ext>
            </a:extLst>
          </p:cNvPr>
          <p:cNvSpPr/>
          <p:nvPr/>
        </p:nvSpPr>
        <p:spPr>
          <a:xfrm>
            <a:off x="111302" y="5767233"/>
            <a:ext cx="11985518" cy="1032067"/>
          </a:xfrm>
          <a:prstGeom prst="rightArrow">
            <a:avLst>
              <a:gd name="adj1" fmla="val 50000"/>
              <a:gd name="adj2" fmla="val 7834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14DED90A-5C07-4BF4-A4D3-AC7ED5BE8E80}"/>
              </a:ext>
            </a:extLst>
          </p:cNvPr>
          <p:cNvGrpSpPr/>
          <p:nvPr/>
        </p:nvGrpSpPr>
        <p:grpSpPr>
          <a:xfrm>
            <a:off x="1105786" y="4834736"/>
            <a:ext cx="1360581" cy="1205292"/>
            <a:chOff x="7640702" y="2582435"/>
            <a:chExt cx="4551298" cy="4292859"/>
          </a:xfrm>
        </p:grpSpPr>
        <p:pic>
          <p:nvPicPr>
            <p:cNvPr id="20" name="Picture 19">
              <a:extLst>
                <a:ext uri="{FF2B5EF4-FFF2-40B4-BE49-F238E27FC236}">
                  <a16:creationId xmlns:a16="http://schemas.microsoft.com/office/drawing/2014/main" id="{29C81170-9AC4-4168-BCF4-E9647540312D}"/>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5861" b="100000" l="0" r="87240">
                          <a14:foregroundMark x1="22255" y1="11722" x2="37240" y2="21411"/>
                          <a14:foregroundMark x1="20178" y1="5861" x2="27003" y2="7057"/>
                        </a14:backgroundRemoval>
                      </a14:imgEffect>
                    </a14:imgLayer>
                  </a14:imgProps>
                </a:ext>
                <a:ext uri="{28A0092B-C50C-407E-A947-70E740481C1C}">
                  <a14:useLocalDpi xmlns:a14="http://schemas.microsoft.com/office/drawing/2010/main"/>
                </a:ext>
              </a:extLst>
            </a:blip>
            <a:srcRect/>
            <a:stretch/>
          </p:blipFill>
          <p:spPr>
            <a:xfrm flipH="1">
              <a:off x="8741354" y="2582435"/>
              <a:ext cx="3450646" cy="4275565"/>
            </a:xfrm>
            <a:prstGeom prst="rect">
              <a:avLst/>
            </a:prstGeom>
          </p:spPr>
        </p:pic>
        <p:pic>
          <p:nvPicPr>
            <p:cNvPr id="21" name="Picture 20">
              <a:extLst>
                <a:ext uri="{FF2B5EF4-FFF2-40B4-BE49-F238E27FC236}">
                  <a16:creationId xmlns:a16="http://schemas.microsoft.com/office/drawing/2014/main" id="{FDE9A4BA-0ACB-4127-A3FB-367A5ED648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0702" y="4151991"/>
              <a:ext cx="3039206" cy="2723303"/>
            </a:xfrm>
            <a:prstGeom prst="rect">
              <a:avLst/>
            </a:prstGeom>
            <a:ln>
              <a:noFill/>
            </a:ln>
          </p:spPr>
        </p:pic>
        <p:pic>
          <p:nvPicPr>
            <p:cNvPr id="22" name="Picture 21">
              <a:extLst>
                <a:ext uri="{FF2B5EF4-FFF2-40B4-BE49-F238E27FC236}">
                  <a16:creationId xmlns:a16="http://schemas.microsoft.com/office/drawing/2014/main" id="{CC835440-0A56-411C-ADD2-AE82B56DC2A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5500" y="4644690"/>
              <a:ext cx="2476500" cy="2213310"/>
            </a:xfrm>
            <a:prstGeom prst="rect">
              <a:avLst/>
            </a:prstGeom>
          </p:spPr>
        </p:pic>
      </p:grpSp>
      <p:pic>
        <p:nvPicPr>
          <p:cNvPr id="25" name="Picture 24">
            <a:extLst>
              <a:ext uri="{FF2B5EF4-FFF2-40B4-BE49-F238E27FC236}">
                <a16:creationId xmlns:a16="http://schemas.microsoft.com/office/drawing/2014/main" id="{9E866681-7F8F-4C8F-8F37-61E11BEAF7B5}"/>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11389" b="100000" l="12008" r="100000">
                        <a14:foregroundMark x1="67542" y1="11944" x2="59850" y2="11944"/>
                        <a14:foregroundMark x1="70544" y1="95278" x2="63227" y2="90556"/>
                      </a14:backgroundRemoval>
                    </a14:imgEffect>
                  </a14:imgLayer>
                </a14:imgProps>
              </a:ext>
              <a:ext uri="{28A0092B-C50C-407E-A947-70E740481C1C}">
                <a14:useLocalDpi xmlns:a14="http://schemas.microsoft.com/office/drawing/2010/main"/>
              </a:ext>
            </a:extLst>
          </a:blip>
          <a:srcRect/>
          <a:stretch/>
        </p:blipFill>
        <p:spPr>
          <a:xfrm>
            <a:off x="3522700" y="5036914"/>
            <a:ext cx="1477497" cy="998258"/>
          </a:xfrm>
          <a:prstGeom prst="rect">
            <a:avLst/>
          </a:prstGeom>
        </p:spPr>
      </p:pic>
      <p:pic>
        <p:nvPicPr>
          <p:cNvPr id="26" name="Picture 25">
            <a:extLst>
              <a:ext uri="{FF2B5EF4-FFF2-40B4-BE49-F238E27FC236}">
                <a16:creationId xmlns:a16="http://schemas.microsoft.com/office/drawing/2014/main" id="{044035BE-C945-4E82-B4E7-426AC065D46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01035" y="5036914"/>
            <a:ext cx="913514" cy="1052818"/>
          </a:xfrm>
          <a:prstGeom prst="rect">
            <a:avLst/>
          </a:prstGeom>
        </p:spPr>
      </p:pic>
      <p:pic>
        <p:nvPicPr>
          <p:cNvPr id="27" name="Picture 26">
            <a:extLst>
              <a:ext uri="{FF2B5EF4-FFF2-40B4-BE49-F238E27FC236}">
                <a16:creationId xmlns:a16="http://schemas.microsoft.com/office/drawing/2014/main" id="{8640FBA6-667D-4D3B-8404-CB896990B600}"/>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4830" b="100000" l="9859" r="89828">
                        <a14:foregroundMark x1="46322" y1="10511" x2="54304" y2="9943"/>
                        <a14:foregroundMark x1="47418" y1="5114" x2="51800" y2="6250"/>
                      </a14:backgroundRemoval>
                    </a14:imgEffect>
                  </a14:imgLayer>
                </a14:imgProps>
              </a:ext>
              <a:ext uri="{28A0092B-C50C-407E-A947-70E740481C1C}">
                <a14:useLocalDpi xmlns:a14="http://schemas.microsoft.com/office/drawing/2010/main"/>
              </a:ext>
            </a:extLst>
          </a:blip>
          <a:srcRect/>
          <a:stretch/>
        </p:blipFill>
        <p:spPr>
          <a:xfrm>
            <a:off x="7045277" y="5089187"/>
            <a:ext cx="1768771" cy="976942"/>
          </a:xfrm>
          <a:prstGeom prst="rect">
            <a:avLst/>
          </a:prstGeom>
        </p:spPr>
      </p:pic>
      <p:pic>
        <p:nvPicPr>
          <p:cNvPr id="28" name="Picture 27">
            <a:extLst>
              <a:ext uri="{FF2B5EF4-FFF2-40B4-BE49-F238E27FC236}">
                <a16:creationId xmlns:a16="http://schemas.microsoft.com/office/drawing/2014/main" id="{A0E2D568-3884-4C84-8B8C-01EF4CD84360}"/>
              </a:ext>
            </a:extLst>
          </p:cNvPr>
          <p:cNvPicPr>
            <a:picLocks noChangeAspect="1"/>
          </p:cNvPicPr>
          <p:nvPr/>
        </p:nvPicPr>
        <p:blipFill>
          <a:blip r:embed="rId11" cstate="screen">
            <a:extLst>
              <a:ext uri="{BEBA8EAE-BF5A-486C-A8C5-ECC9F3942E4B}">
                <a14:imgProps xmlns:a14="http://schemas.microsoft.com/office/drawing/2010/main">
                  <a14:imgLayer r:embed="rId12">
                    <a14:imgEffect>
                      <a14:backgroundRemoval t="7242" b="94915" l="6500" r="92500">
                        <a14:foregroundMark x1="49700" y1="7242" x2="52700" y2="20801"/>
                        <a14:foregroundMark x1="76300" y1="89060" x2="17700" y2="85824"/>
                        <a14:foregroundMark x1="87900" y1="90293" x2="72700" y2="79661"/>
                        <a14:foregroundMark x1="92600" y1="93991" x2="91400" y2="92604"/>
                        <a14:foregroundMark x1="6500" y1="94915" x2="11300" y2="93683"/>
                        <a14:foregroundMark x1="9900" y1="94761" x2="38200" y2="93374"/>
                        <a14:foregroundMark x1="38200" y1="93374" x2="40600" y2="93374"/>
                        <a14:foregroundMark x1="52200" y1="94761" x2="18500" y2="92912"/>
                        <a14:foregroundMark x1="77800" y1="94145" x2="51000" y2="92912"/>
                      </a14:backgroundRemoval>
                    </a14:imgEffect>
                  </a14:imgLayer>
                </a14:imgProps>
              </a:ext>
              <a:ext uri="{28A0092B-C50C-407E-A947-70E740481C1C}">
                <a14:useLocalDpi xmlns:a14="http://schemas.microsoft.com/office/drawing/2010/main"/>
              </a:ext>
            </a:extLst>
          </a:blip>
          <a:stretch>
            <a:fillRect/>
          </a:stretch>
        </p:blipFill>
        <p:spPr>
          <a:xfrm>
            <a:off x="10090225" y="5204891"/>
            <a:ext cx="1279324" cy="830281"/>
          </a:xfrm>
          <a:prstGeom prst="rect">
            <a:avLst/>
          </a:prstGeom>
        </p:spPr>
      </p:pic>
    </p:spTree>
    <p:extLst>
      <p:ext uri="{BB962C8B-B14F-4D97-AF65-F5344CB8AC3E}">
        <p14:creationId xmlns:p14="http://schemas.microsoft.com/office/powerpoint/2010/main" val="3119855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D76CE6-00B5-4BEA-9FE4-F5664D7790C9}"/>
              </a:ext>
            </a:extLst>
          </p:cNvPr>
          <p:cNvSpPr/>
          <p:nvPr/>
        </p:nvSpPr>
        <p:spPr>
          <a:xfrm>
            <a:off x="0" y="0"/>
            <a:ext cx="12192000"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626EDEC-5178-41F0-8F01-A1741CD51A12}"/>
              </a:ext>
            </a:extLst>
          </p:cNvPr>
          <p:cNvSpPr/>
          <p:nvPr/>
        </p:nvSpPr>
        <p:spPr>
          <a:xfrm>
            <a:off x="252015" y="1110524"/>
            <a:ext cx="2210962" cy="52475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D191BC04-1398-4D05-A533-FE1DF7C8E30B}"/>
              </a:ext>
            </a:extLst>
          </p:cNvPr>
          <p:cNvSpPr txBox="1">
            <a:spLocks/>
          </p:cNvSpPr>
          <p:nvPr/>
        </p:nvSpPr>
        <p:spPr>
          <a:xfrm>
            <a:off x="694206" y="918796"/>
            <a:ext cx="1768771" cy="742855"/>
          </a:xfrm>
          <a:prstGeom prst="rect">
            <a:avLst/>
          </a:prstGeom>
          <a:solidFill>
            <a:schemeClr val="bg1"/>
          </a:solidFill>
          <a:ln w="19050">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ysClr val="windowText" lastClr="000000"/>
              </a:solidFill>
              <a:effectLst/>
              <a:uLnTx/>
              <a:uFillTx/>
              <a:latin typeface="Ink Free" panose="03080402000500000000" pitchFamily="66" charset="0"/>
              <a:ea typeface="+mj-ea"/>
              <a:cs typeface="+mj-cs"/>
            </a:endParaRPr>
          </a:p>
        </p:txBody>
      </p:sp>
      <p:sp>
        <p:nvSpPr>
          <p:cNvPr id="10" name="Oval 9">
            <a:extLst>
              <a:ext uri="{FF2B5EF4-FFF2-40B4-BE49-F238E27FC236}">
                <a16:creationId xmlns:a16="http://schemas.microsoft.com/office/drawing/2014/main" id="{6E1C692D-644B-491A-8C13-332CDB93552F}"/>
              </a:ext>
            </a:extLst>
          </p:cNvPr>
          <p:cNvSpPr/>
          <p:nvPr/>
        </p:nvSpPr>
        <p:spPr>
          <a:xfrm rot="21353575">
            <a:off x="165378" y="734124"/>
            <a:ext cx="1020422" cy="94822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Ink Free" panose="03080402000500000000" pitchFamily="66" charset="0"/>
                <a:ea typeface="+mn-ea"/>
                <a:cs typeface="+mn-cs"/>
              </a:rPr>
              <a:t>1960s</a:t>
            </a:r>
            <a:endParaRPr kumimoji="0" lang="en-GB" sz="14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endParaRPr>
          </a:p>
        </p:txBody>
      </p:sp>
      <p:sp>
        <p:nvSpPr>
          <p:cNvPr id="36" name="Rectangle 35">
            <a:extLst>
              <a:ext uri="{FF2B5EF4-FFF2-40B4-BE49-F238E27FC236}">
                <a16:creationId xmlns:a16="http://schemas.microsoft.com/office/drawing/2014/main" id="{F953A88F-1FCB-4389-A3CD-A915C358E36E}"/>
              </a:ext>
            </a:extLst>
          </p:cNvPr>
          <p:cNvSpPr/>
          <p:nvPr/>
        </p:nvSpPr>
        <p:spPr>
          <a:xfrm>
            <a:off x="2627801" y="1110524"/>
            <a:ext cx="2210962" cy="52475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itle 1">
            <a:extLst>
              <a:ext uri="{FF2B5EF4-FFF2-40B4-BE49-F238E27FC236}">
                <a16:creationId xmlns:a16="http://schemas.microsoft.com/office/drawing/2014/main" id="{7C23CDEA-EEB2-47B3-9681-1B7FB00E8880}"/>
              </a:ext>
            </a:extLst>
          </p:cNvPr>
          <p:cNvSpPr txBox="1">
            <a:spLocks/>
          </p:cNvSpPr>
          <p:nvPr/>
        </p:nvSpPr>
        <p:spPr>
          <a:xfrm>
            <a:off x="3069992" y="918796"/>
            <a:ext cx="1768771" cy="742855"/>
          </a:xfrm>
          <a:prstGeom prst="rect">
            <a:avLst/>
          </a:prstGeom>
          <a:solidFill>
            <a:schemeClr val="bg1"/>
          </a:solidFill>
          <a:ln w="19050">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ysClr val="windowText" lastClr="000000"/>
              </a:solidFill>
              <a:effectLst/>
              <a:uLnTx/>
              <a:uFillTx/>
              <a:latin typeface="Ink Free" panose="03080402000500000000" pitchFamily="66" charset="0"/>
              <a:ea typeface="+mj-ea"/>
              <a:cs typeface="+mj-cs"/>
            </a:endParaRPr>
          </a:p>
        </p:txBody>
      </p:sp>
      <p:sp>
        <p:nvSpPr>
          <p:cNvPr id="38" name="Oval 37">
            <a:extLst>
              <a:ext uri="{FF2B5EF4-FFF2-40B4-BE49-F238E27FC236}">
                <a16:creationId xmlns:a16="http://schemas.microsoft.com/office/drawing/2014/main" id="{7D289FC9-12EE-4749-9742-7BB611DA8CB5}"/>
              </a:ext>
            </a:extLst>
          </p:cNvPr>
          <p:cNvSpPr/>
          <p:nvPr/>
        </p:nvSpPr>
        <p:spPr>
          <a:xfrm rot="21353575">
            <a:off x="2541164" y="734124"/>
            <a:ext cx="1020422" cy="94822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1960s</a:t>
            </a:r>
          </a:p>
        </p:txBody>
      </p:sp>
      <p:sp>
        <p:nvSpPr>
          <p:cNvPr id="39" name="Rectangle 38">
            <a:extLst>
              <a:ext uri="{FF2B5EF4-FFF2-40B4-BE49-F238E27FC236}">
                <a16:creationId xmlns:a16="http://schemas.microsoft.com/office/drawing/2014/main" id="{3372BC38-4E7F-45D8-A051-9407C1E5B175}"/>
              </a:ext>
            </a:extLst>
          </p:cNvPr>
          <p:cNvSpPr/>
          <p:nvPr/>
        </p:nvSpPr>
        <p:spPr>
          <a:xfrm>
            <a:off x="5003587" y="1110524"/>
            <a:ext cx="2210962" cy="52475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itle 1">
            <a:extLst>
              <a:ext uri="{FF2B5EF4-FFF2-40B4-BE49-F238E27FC236}">
                <a16:creationId xmlns:a16="http://schemas.microsoft.com/office/drawing/2014/main" id="{B44E99D8-6BF5-441C-BFBD-1F157DA81751}"/>
              </a:ext>
            </a:extLst>
          </p:cNvPr>
          <p:cNvSpPr txBox="1">
            <a:spLocks/>
          </p:cNvSpPr>
          <p:nvPr/>
        </p:nvSpPr>
        <p:spPr>
          <a:xfrm>
            <a:off x="5445778" y="918796"/>
            <a:ext cx="1768771" cy="742855"/>
          </a:xfrm>
          <a:prstGeom prst="rect">
            <a:avLst/>
          </a:prstGeom>
          <a:solidFill>
            <a:schemeClr val="bg1"/>
          </a:solidFill>
          <a:ln w="19050">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ysClr val="windowText" lastClr="000000"/>
              </a:solidFill>
              <a:effectLst/>
              <a:uLnTx/>
              <a:uFillTx/>
              <a:latin typeface="Ink Free" panose="03080402000500000000" pitchFamily="66" charset="0"/>
              <a:ea typeface="+mj-ea"/>
              <a:cs typeface="+mj-cs"/>
            </a:endParaRPr>
          </a:p>
        </p:txBody>
      </p:sp>
      <p:sp>
        <p:nvSpPr>
          <p:cNvPr id="41" name="Oval 40">
            <a:extLst>
              <a:ext uri="{FF2B5EF4-FFF2-40B4-BE49-F238E27FC236}">
                <a16:creationId xmlns:a16="http://schemas.microsoft.com/office/drawing/2014/main" id="{2E8BB642-3B4E-4581-A227-5C4559E84246}"/>
              </a:ext>
            </a:extLst>
          </p:cNvPr>
          <p:cNvSpPr/>
          <p:nvPr/>
        </p:nvSpPr>
        <p:spPr>
          <a:xfrm rot="21353575">
            <a:off x="4916950" y="734124"/>
            <a:ext cx="1020422" cy="94822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1980s</a:t>
            </a:r>
          </a:p>
        </p:txBody>
      </p:sp>
      <p:sp>
        <p:nvSpPr>
          <p:cNvPr id="42" name="Rectangle 41">
            <a:extLst>
              <a:ext uri="{FF2B5EF4-FFF2-40B4-BE49-F238E27FC236}">
                <a16:creationId xmlns:a16="http://schemas.microsoft.com/office/drawing/2014/main" id="{05058AAA-39ED-4228-B8FD-F16F8B4DA746}"/>
              </a:ext>
            </a:extLst>
          </p:cNvPr>
          <p:cNvSpPr/>
          <p:nvPr/>
        </p:nvSpPr>
        <p:spPr>
          <a:xfrm>
            <a:off x="7379373" y="1110524"/>
            <a:ext cx="2210962" cy="52475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itle 1">
            <a:extLst>
              <a:ext uri="{FF2B5EF4-FFF2-40B4-BE49-F238E27FC236}">
                <a16:creationId xmlns:a16="http://schemas.microsoft.com/office/drawing/2014/main" id="{5C4542D7-4B31-4901-97CA-83573A4AA56E}"/>
              </a:ext>
            </a:extLst>
          </p:cNvPr>
          <p:cNvSpPr txBox="1">
            <a:spLocks/>
          </p:cNvSpPr>
          <p:nvPr/>
        </p:nvSpPr>
        <p:spPr>
          <a:xfrm>
            <a:off x="7821564" y="918796"/>
            <a:ext cx="1768771" cy="742855"/>
          </a:xfrm>
          <a:prstGeom prst="rect">
            <a:avLst/>
          </a:prstGeom>
          <a:solidFill>
            <a:schemeClr val="bg1"/>
          </a:solidFill>
          <a:ln w="19050">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ysClr val="windowText" lastClr="000000"/>
              </a:solidFill>
              <a:effectLst/>
              <a:uLnTx/>
              <a:uFillTx/>
              <a:latin typeface="Ink Free" panose="03080402000500000000" pitchFamily="66" charset="0"/>
              <a:ea typeface="+mj-ea"/>
              <a:cs typeface="+mj-cs"/>
            </a:endParaRPr>
          </a:p>
        </p:txBody>
      </p:sp>
      <p:sp>
        <p:nvSpPr>
          <p:cNvPr id="44" name="Oval 43">
            <a:extLst>
              <a:ext uri="{FF2B5EF4-FFF2-40B4-BE49-F238E27FC236}">
                <a16:creationId xmlns:a16="http://schemas.microsoft.com/office/drawing/2014/main" id="{030ABA22-9713-4B0F-B49F-0868FBE8C3DD}"/>
              </a:ext>
            </a:extLst>
          </p:cNvPr>
          <p:cNvSpPr/>
          <p:nvPr/>
        </p:nvSpPr>
        <p:spPr>
          <a:xfrm rot="21353575">
            <a:off x="7292736" y="734124"/>
            <a:ext cx="1020422" cy="94822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1990s</a:t>
            </a:r>
          </a:p>
        </p:txBody>
      </p:sp>
      <p:pic>
        <p:nvPicPr>
          <p:cNvPr id="21" name="Picture 20">
            <a:extLst>
              <a:ext uri="{FF2B5EF4-FFF2-40B4-BE49-F238E27FC236}">
                <a16:creationId xmlns:a16="http://schemas.microsoft.com/office/drawing/2014/main" id="{0825B990-FDF3-47BE-BA3B-936CBC2C41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500970" y="5002910"/>
            <a:ext cx="1371918" cy="1032067"/>
          </a:xfrm>
          <a:prstGeom prst="rect">
            <a:avLst/>
          </a:prstGeom>
        </p:spPr>
      </p:pic>
      <p:sp>
        <p:nvSpPr>
          <p:cNvPr id="26" name="Rectangle 25">
            <a:extLst>
              <a:ext uri="{FF2B5EF4-FFF2-40B4-BE49-F238E27FC236}">
                <a16:creationId xmlns:a16="http://schemas.microsoft.com/office/drawing/2014/main" id="{7070DD88-39CA-4125-B2BB-E4B751FCBEF4}"/>
              </a:ext>
            </a:extLst>
          </p:cNvPr>
          <p:cNvSpPr/>
          <p:nvPr/>
        </p:nvSpPr>
        <p:spPr>
          <a:xfrm>
            <a:off x="9710254" y="918796"/>
            <a:ext cx="2210962" cy="52475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9345C5D4-C0BA-4E7B-BD71-724A81BB6CF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9910" b="96547" l="13812" r="100000">
                        <a14:foregroundMark x1="65331" y1="71021" x2="76105" y2="94294"/>
                        <a14:foregroundMark x1="79696" y1="76877" x2="97099" y2="95646"/>
                        <a14:foregroundMark x1="97099" y1="95646" x2="98619" y2="96547"/>
                        <a14:foregroundMark x1="41575" y1="22222" x2="39227" y2="32132"/>
                        <a14:foregroundMark x1="62017" y1="10661" x2="70028" y2="13363"/>
                        <a14:foregroundMark x1="70028" y1="13363" x2="70028" y2="13363"/>
                        <a14:foregroundMark x1="71685" y1="11111" x2="61878" y2="10360"/>
                      </a14:backgroundRemoval>
                    </a14:imgEffect>
                  </a14:imgLayer>
                </a14:imgProps>
              </a:ext>
              <a:ext uri="{28A0092B-C50C-407E-A947-70E740481C1C}">
                <a14:useLocalDpi xmlns:a14="http://schemas.microsoft.com/office/drawing/2010/main"/>
              </a:ext>
            </a:extLst>
          </a:blip>
          <a:srcRect/>
          <a:stretch/>
        </p:blipFill>
        <p:spPr>
          <a:xfrm>
            <a:off x="8331695" y="4930824"/>
            <a:ext cx="1270343" cy="1104153"/>
          </a:xfrm>
          <a:prstGeom prst="rect">
            <a:avLst/>
          </a:prstGeom>
        </p:spPr>
      </p:pic>
      <p:sp>
        <p:nvSpPr>
          <p:cNvPr id="23" name="Arrow: Right 22">
            <a:extLst>
              <a:ext uri="{FF2B5EF4-FFF2-40B4-BE49-F238E27FC236}">
                <a16:creationId xmlns:a16="http://schemas.microsoft.com/office/drawing/2014/main" id="{E69B7A8D-A1E1-47CA-B6C3-B2DDC379C7C4}"/>
              </a:ext>
            </a:extLst>
          </p:cNvPr>
          <p:cNvSpPr/>
          <p:nvPr/>
        </p:nvSpPr>
        <p:spPr>
          <a:xfrm>
            <a:off x="111302" y="5767233"/>
            <a:ext cx="11985518" cy="1032067"/>
          </a:xfrm>
          <a:prstGeom prst="rightArrow">
            <a:avLst>
              <a:gd name="adj1" fmla="val 50000"/>
              <a:gd name="adj2" fmla="val 7834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AA00C2B-A781-42DF-804D-384D6A481E9D}"/>
              </a:ext>
            </a:extLst>
          </p:cNvPr>
          <p:cNvSpPr txBox="1"/>
          <p:nvPr/>
        </p:nvSpPr>
        <p:spPr>
          <a:xfrm>
            <a:off x="9710255" y="910046"/>
            <a:ext cx="2210962" cy="43088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Evaluate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Wundt’s role in the development of psychology. </a:t>
            </a: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[5]</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DDFC7192-83BA-4DD8-84DA-C20E80164607}"/>
              </a:ext>
            </a:extLst>
          </p:cNvPr>
          <p:cNvSpPr txBox="1"/>
          <p:nvPr/>
        </p:nvSpPr>
        <p:spPr>
          <a:xfrm>
            <a:off x="119283" y="96253"/>
            <a:ext cx="1197753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black"/>
                </a:solidFill>
                <a:effectLst/>
                <a:uLnTx/>
                <a:uFillTx/>
                <a:latin typeface="Ink Free" panose="03080402000500000000" pitchFamily="66" charset="0"/>
                <a:ea typeface="+mn-ea"/>
                <a:cs typeface="+mn-cs"/>
              </a:rPr>
              <a:t>Origins of Psychology</a:t>
            </a:r>
            <a:r>
              <a:rPr kumimoji="0" lang="en-GB" sz="3600" b="0" i="0" u="none" strike="noStrike" kern="1200" cap="none" spc="300" normalizeH="0" baseline="0" noProof="0" dirty="0">
                <a:ln>
                  <a:noFill/>
                </a:ln>
                <a:solidFill>
                  <a:prstClr val="black"/>
                </a:solidFill>
                <a:effectLst/>
                <a:uLnTx/>
                <a:uFillTx/>
                <a:latin typeface="Ink Free" panose="03080402000500000000" pitchFamily="66" charset="0"/>
                <a:ea typeface="+mn-ea"/>
                <a:cs typeface="+mn-cs"/>
              </a:rPr>
              <a:t>: </a:t>
            </a:r>
            <a:r>
              <a:rPr kumimoji="0" lang="en-GB" sz="3600" b="0"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Psychology Timeline</a:t>
            </a:r>
          </a:p>
        </p:txBody>
      </p:sp>
      <p:pic>
        <p:nvPicPr>
          <p:cNvPr id="2" name="Picture 1"/>
          <p:cNvPicPr>
            <a:picLocks noChangeAspect="1"/>
          </p:cNvPicPr>
          <p:nvPr/>
        </p:nvPicPr>
        <p:blipFill>
          <a:blip r:embed="rId5"/>
          <a:stretch>
            <a:fillRect/>
          </a:stretch>
        </p:blipFill>
        <p:spPr>
          <a:xfrm>
            <a:off x="1051432" y="5033060"/>
            <a:ext cx="1400765" cy="984127"/>
          </a:xfrm>
          <a:prstGeom prst="rect">
            <a:avLst/>
          </a:prstGeom>
        </p:spPr>
      </p:pic>
      <p:pic>
        <p:nvPicPr>
          <p:cNvPr id="5" name="Picture 4"/>
          <p:cNvPicPr>
            <a:picLocks noChangeAspect="1"/>
          </p:cNvPicPr>
          <p:nvPr/>
        </p:nvPicPr>
        <p:blipFill>
          <a:blip r:embed="rId6"/>
          <a:stretch>
            <a:fillRect/>
          </a:stretch>
        </p:blipFill>
        <p:spPr>
          <a:xfrm>
            <a:off x="6300034" y="5063799"/>
            <a:ext cx="903735" cy="971178"/>
          </a:xfrm>
          <a:prstGeom prst="rect">
            <a:avLst/>
          </a:prstGeom>
        </p:spPr>
      </p:pic>
    </p:spTree>
    <p:extLst>
      <p:ext uri="{BB962C8B-B14F-4D97-AF65-F5344CB8AC3E}">
        <p14:creationId xmlns:p14="http://schemas.microsoft.com/office/powerpoint/2010/main" val="4093596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BC33A1-B95D-4450-B76E-5D1158A75F10}"/>
              </a:ext>
            </a:extLst>
          </p:cNvPr>
          <p:cNvSpPr txBox="1"/>
          <p:nvPr/>
        </p:nvSpPr>
        <p:spPr>
          <a:xfrm>
            <a:off x="0" y="0"/>
            <a:ext cx="12192000" cy="484748"/>
          </a:xfrm>
          <a:prstGeom prst="rect">
            <a:avLst/>
          </a:prstGeom>
          <a:solidFill>
            <a:srgbClr val="FFFF00"/>
          </a:solid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50" b="1" i="0" u="sng" strike="noStrike" kern="1200" cap="none" spc="0" normalizeH="0" baseline="0" noProof="0" dirty="0">
                <a:ln>
                  <a:noFill/>
                </a:ln>
                <a:solidFill>
                  <a:srgbClr val="002060"/>
                </a:solidFill>
                <a:effectLst/>
                <a:uLnTx/>
                <a:uFillTx/>
                <a:latin typeface="Arial Narrow" panose="020B0606020202030204" pitchFamily="34" charset="0"/>
                <a:ea typeface="+mn-ea"/>
                <a:cs typeface="+mn-cs"/>
              </a:rPr>
              <a:t>VIDEO</a:t>
            </a:r>
            <a:r>
              <a:rPr kumimoji="0" lang="en-GB" sz="245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Is Psychology a Science?</a:t>
            </a:r>
          </a:p>
        </p:txBody>
      </p:sp>
      <p:sp>
        <p:nvSpPr>
          <p:cNvPr id="4" name="Rectangle 3">
            <a:extLst>
              <a:ext uri="{FF2B5EF4-FFF2-40B4-BE49-F238E27FC236}">
                <a16:creationId xmlns:a16="http://schemas.microsoft.com/office/drawing/2014/main" id="{E347A108-4E78-48D1-B174-ACCCDB32378F}"/>
              </a:ext>
            </a:extLst>
          </p:cNvPr>
          <p:cNvSpPr/>
          <p:nvPr/>
        </p:nvSpPr>
        <p:spPr>
          <a:xfrm>
            <a:off x="0" y="0"/>
            <a:ext cx="12192000"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6" name="TextBox 5">
            <a:extLst>
              <a:ext uri="{FF2B5EF4-FFF2-40B4-BE49-F238E27FC236}">
                <a16:creationId xmlns:a16="http://schemas.microsoft.com/office/drawing/2014/main" id="{630C9290-68D0-B0C7-DACF-28519D7B7C54}"/>
              </a:ext>
            </a:extLst>
          </p:cNvPr>
          <p:cNvSpPr txBox="1"/>
          <p:nvPr/>
        </p:nvSpPr>
        <p:spPr>
          <a:xfrm>
            <a:off x="5406190" y="6437419"/>
            <a:ext cx="6667390"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a:ea typeface="+mn-ea"/>
                <a:cs typeface="+mn-cs"/>
              </a:rPr>
              <a:t>https://www.youtube.com/watch?v=Zohkzd0MYiI</a:t>
            </a:r>
          </a:p>
        </p:txBody>
      </p:sp>
      <p:pic>
        <p:nvPicPr>
          <p:cNvPr id="2" name="Online Media 1" title="Is Psychology a Science?">
            <a:hlinkClick r:id="" action="ppaction://media"/>
            <a:extLst>
              <a:ext uri="{FF2B5EF4-FFF2-40B4-BE49-F238E27FC236}">
                <a16:creationId xmlns:a16="http://schemas.microsoft.com/office/drawing/2014/main" id="{739CB5F5-E664-9E1A-6E77-5773F44F75BE}"/>
              </a:ext>
            </a:extLst>
          </p:cNvPr>
          <p:cNvPicPr>
            <a:picLocks noRot="1" noChangeAspect="1"/>
          </p:cNvPicPr>
          <p:nvPr>
            <a:videoFile r:link="rId1"/>
          </p:nvPr>
        </p:nvPicPr>
        <p:blipFill>
          <a:blip r:embed="rId4"/>
          <a:stretch>
            <a:fillRect/>
          </a:stretch>
        </p:blipFill>
        <p:spPr>
          <a:xfrm>
            <a:off x="1366808" y="811646"/>
            <a:ext cx="9458383" cy="53398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1665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9E371-B26C-B175-42BE-C1AB1CC3DF3A}"/>
              </a:ext>
            </a:extLst>
          </p:cNvPr>
          <p:cNvSpPr/>
          <p:nvPr/>
        </p:nvSpPr>
        <p:spPr>
          <a:xfrm>
            <a:off x="0" y="0"/>
            <a:ext cx="12192000" cy="68545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5" name="Title 1">
            <a:extLst>
              <a:ext uri="{FF2B5EF4-FFF2-40B4-BE49-F238E27FC236}">
                <a16:creationId xmlns:a16="http://schemas.microsoft.com/office/drawing/2014/main" id="{A7912E5C-E470-2E16-56AC-1840F4FFF4CD}"/>
              </a:ext>
            </a:extLst>
          </p:cNvPr>
          <p:cNvSpPr>
            <a:spLocks noGrp="1"/>
          </p:cNvSpPr>
          <p:nvPr>
            <p:ph type="title"/>
          </p:nvPr>
        </p:nvSpPr>
        <p:spPr>
          <a:xfrm>
            <a:off x="351441" y="701271"/>
            <a:ext cx="11524505" cy="1228585"/>
          </a:xfrm>
          <a:solidFill>
            <a:srgbClr val="EDEA65"/>
          </a:solidFill>
          <a:ln w="28575">
            <a:solidFill>
              <a:schemeClr val="tx1"/>
            </a:solidFill>
          </a:ln>
        </p:spPr>
        <p:txBody>
          <a:bodyPr>
            <a:normAutofit/>
          </a:bodyPr>
          <a:lstStyle/>
          <a:p>
            <a:pPr algn="ctr"/>
            <a:r>
              <a:rPr lang="en-GB" sz="3200" b="1" dirty="0">
                <a:latin typeface="Arial Narrow" panose="020B0606020202030204" pitchFamily="34" charset="0"/>
              </a:rPr>
              <a:t>The Emergence of Psychology as a Science</a:t>
            </a:r>
          </a:p>
        </p:txBody>
      </p:sp>
      <p:sp>
        <p:nvSpPr>
          <p:cNvPr id="6" name="TextBox 5">
            <a:extLst>
              <a:ext uri="{FF2B5EF4-FFF2-40B4-BE49-F238E27FC236}">
                <a16:creationId xmlns:a16="http://schemas.microsoft.com/office/drawing/2014/main" id="{E00A224A-D489-5156-A342-7C46980026DA}"/>
              </a:ext>
            </a:extLst>
          </p:cNvPr>
          <p:cNvSpPr txBox="1"/>
          <p:nvPr/>
        </p:nvSpPr>
        <p:spPr>
          <a:xfrm>
            <a:off x="241435" y="438389"/>
            <a:ext cx="2943199" cy="461665"/>
          </a:xfrm>
          <a:prstGeom prst="rect">
            <a:avLst/>
          </a:prstGeom>
          <a:solidFill>
            <a:schemeClr val="bg1"/>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0" dirty="0">
                <a:solidFill>
                  <a:prstClr val="black"/>
                </a:solidFill>
                <a:latin typeface="Arial Narrow" panose="020B0606020202030204" pitchFamily="34" charset="0"/>
              </a:rPr>
              <a:t>Origins of Psychology</a:t>
            </a:r>
            <a:endParaRPr kumimoji="0" lang="en-GB" sz="24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 name="TextBox 9">
            <a:extLst>
              <a:ext uri="{FF2B5EF4-FFF2-40B4-BE49-F238E27FC236}">
                <a16:creationId xmlns:a16="http://schemas.microsoft.com/office/drawing/2014/main" id="{9CB4930C-4717-5049-03FD-6BDCE8F6F2F3}"/>
              </a:ext>
            </a:extLst>
          </p:cNvPr>
          <p:cNvSpPr txBox="1"/>
          <p:nvPr/>
        </p:nvSpPr>
        <p:spPr>
          <a:xfrm>
            <a:off x="241435" y="2072294"/>
            <a:ext cx="9806456" cy="2662267"/>
          </a:xfrm>
          <a:prstGeom prst="rect">
            <a:avLst/>
          </a:prstGeom>
          <a:noFill/>
        </p:spPr>
        <p:txBody>
          <a:bodyPr wrap="square">
            <a:spAutoFit/>
          </a:bodyPr>
          <a:lstStyle/>
          <a:p>
            <a:pPr marL="342900" lvl="0" indent="-342900">
              <a:spcBef>
                <a:spcPts val="2400"/>
              </a:spcBef>
              <a:buFont typeface="Arial" panose="020B0604020202020204" pitchFamily="34" charset="0"/>
              <a:buChar char="•"/>
              <a:defRPr/>
            </a:pPr>
            <a:r>
              <a:rPr lang="en-GB" sz="2450" dirty="0">
                <a:solidFill>
                  <a:prstClr val="black"/>
                </a:solidFill>
              </a:rPr>
              <a:t>Watson (1913), and later Skinner (1953), brought the language, rigours and methods of the natural sciences into psychology.</a:t>
            </a:r>
          </a:p>
          <a:p>
            <a:pPr marL="342900" lvl="0" indent="-342900">
              <a:spcBef>
                <a:spcPts val="2400"/>
              </a:spcBef>
              <a:buFont typeface="Arial" panose="020B0604020202020204" pitchFamily="34" charset="0"/>
              <a:buChar char="•"/>
              <a:defRPr/>
            </a:pPr>
            <a:r>
              <a:rPr lang="en-GB" sz="2450" dirty="0">
                <a:solidFill>
                  <a:prstClr val="black"/>
                </a:solidFill>
              </a:rPr>
              <a:t>The behaviourist focus on the scientific processes involved in learning, alongside the use of carefully controlled lab experiments, would go on to dominate the discipline for the next five decades.</a:t>
            </a:r>
          </a:p>
        </p:txBody>
      </p:sp>
      <p:pic>
        <p:nvPicPr>
          <p:cNvPr id="3" name="Picture 2">
            <a:extLst>
              <a:ext uri="{FF2B5EF4-FFF2-40B4-BE49-F238E27FC236}">
                <a16:creationId xmlns:a16="http://schemas.microsoft.com/office/drawing/2014/main" id="{EFEC942B-5C40-3C0E-6DDC-3EBD89BC3664}"/>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8025" l="9908" r="99450">
                        <a14:foregroundMark x1="62752" y1="75062" x2="85688" y2="94321"/>
                        <a14:foregroundMark x1="88440" y1="69506" x2="97982" y2="96914"/>
                        <a14:foregroundMark x1="78165" y1="62469" x2="81651" y2="97778"/>
                        <a14:foregroundMark x1="79817" y1="65062" x2="46789" y2="74691"/>
                        <a14:foregroundMark x1="46789" y1="74691" x2="37615" y2="80741"/>
                        <a14:foregroundMark x1="33578" y1="86049" x2="32110" y2="89259"/>
                        <a14:foregroundMark x1="32110" y1="89259" x2="42385" y2="92593"/>
                        <a14:foregroundMark x1="42385" y1="92593" x2="50642" y2="92593"/>
                        <a14:foregroundMark x1="68073" y1="69259" x2="53394" y2="98025"/>
                        <a14:foregroundMark x1="87890" y1="58765" x2="99633" y2="87531"/>
                        <a14:foregroundMark x1="99633" y1="87531" x2="99633" y2="87531"/>
                        <a14:foregroundMark x1="77798" y1="95679" x2="50275" y2="83580"/>
                        <a14:foregroundMark x1="65505" y1="84691" x2="68991" y2="92346"/>
                        <a14:foregroundMark x1="68991" y1="92346" x2="77431" y2="95679"/>
                        <a14:foregroundMark x1="78716" y1="97037" x2="54128" y2="95679"/>
                        <a14:foregroundMark x1="81651" y1="54691" x2="80917" y2="71111"/>
                        <a14:backgroundMark x1="34679" y1="83580" x2="31560" y2="84938"/>
                        <a14:backgroundMark x1="35046" y1="80494" x2="33578" y2="86049"/>
                        <a14:backgroundMark x1="46055" y1="25926" x2="42202" y2="48642"/>
                        <a14:backgroundMark x1="37798" y1="23827" x2="36697" y2="53333"/>
                        <a14:backgroundMark x1="14128" y1="20123" x2="21468" y2="57284"/>
                        <a14:backgroundMark x1="71927" y1="19012" x2="91376" y2="25062"/>
                        <a14:backgroundMark x1="47156" y1="46790" x2="44037" y2="62963"/>
                        <a14:backgroundMark x1="68073" y1="14074" x2="43303" y2="33704"/>
                        <a14:backgroundMark x1="62018" y1="25802" x2="93028" y2="25926"/>
                        <a14:backgroundMark x1="94128" y1="26420" x2="98349" y2="32716"/>
                      </a14:backgroundRemoval>
                    </a14:imgEffect>
                  </a14:imgLayer>
                </a14:imgProps>
              </a:ext>
              <a:ext uri="{28A0092B-C50C-407E-A947-70E740481C1C}">
                <a14:useLocalDpi xmlns:a14="http://schemas.microsoft.com/office/drawing/2010/main"/>
              </a:ext>
            </a:extLst>
          </a:blip>
          <a:srcRect/>
          <a:stretch/>
        </p:blipFill>
        <p:spPr>
          <a:xfrm>
            <a:off x="7872248" y="446293"/>
            <a:ext cx="4303744" cy="6390917"/>
          </a:xfrm>
          <a:prstGeom prst="rect">
            <a:avLst/>
          </a:prstGeom>
        </p:spPr>
      </p:pic>
      <p:sp>
        <p:nvSpPr>
          <p:cNvPr id="9" name="TextBox 8">
            <a:extLst>
              <a:ext uri="{FF2B5EF4-FFF2-40B4-BE49-F238E27FC236}">
                <a16:creationId xmlns:a16="http://schemas.microsoft.com/office/drawing/2014/main" id="{384EBB55-A71A-878F-EA49-93CE14875A95}"/>
              </a:ext>
            </a:extLst>
          </p:cNvPr>
          <p:cNvSpPr txBox="1"/>
          <p:nvPr/>
        </p:nvSpPr>
        <p:spPr>
          <a:xfrm>
            <a:off x="241435" y="4819173"/>
            <a:ext cx="7977655" cy="160043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GB" sz="2450" b="0" i="0" u="none" strike="noStrike" kern="1200" cap="none" spc="0" normalizeH="0" baseline="0" noProof="0" dirty="0">
                <a:ln>
                  <a:noFill/>
                </a:ln>
                <a:solidFill>
                  <a:prstClr val="black"/>
                </a:solidFill>
                <a:effectLst/>
                <a:uLnTx/>
                <a:uFillTx/>
                <a:latin typeface="Comic Sans MS"/>
                <a:ea typeface="+mn-ea"/>
                <a:cs typeface="+mn-cs"/>
              </a:rPr>
              <a:t>The legacy of behaviourism can still be observed today. Many modern psychologists continue to rely on </a:t>
            </a:r>
            <a:r>
              <a:rPr kumimoji="0" lang="en-GB" sz="2450" b="1" i="0" u="none" strike="noStrike" kern="1200" cap="none" spc="0" normalizeH="0" baseline="0" noProof="0" dirty="0">
                <a:ln>
                  <a:noFill/>
                </a:ln>
                <a:solidFill>
                  <a:prstClr val="black"/>
                </a:solidFill>
                <a:effectLst/>
                <a:uLnTx/>
                <a:uFillTx/>
                <a:latin typeface="Comic Sans MS"/>
                <a:ea typeface="+mn-ea"/>
                <a:cs typeface="+mn-cs"/>
              </a:rPr>
              <a:t>the experimental method </a:t>
            </a:r>
            <a:r>
              <a:rPr kumimoji="0" lang="en-GB" sz="2450" b="0" i="0" u="none" strike="noStrike" kern="1200" cap="none" spc="0" normalizeH="0" baseline="0" noProof="0" dirty="0">
                <a:ln>
                  <a:noFill/>
                </a:ln>
                <a:solidFill>
                  <a:prstClr val="black"/>
                </a:solidFill>
                <a:effectLst/>
                <a:uLnTx/>
                <a:uFillTx/>
                <a:latin typeface="Comic Sans MS"/>
                <a:ea typeface="+mn-ea"/>
                <a:cs typeface="+mn-cs"/>
              </a:rPr>
              <a:t>as part of their research and practices.</a:t>
            </a:r>
          </a:p>
        </p:txBody>
      </p:sp>
    </p:spTree>
    <p:extLst>
      <p:ext uri="{BB962C8B-B14F-4D97-AF65-F5344CB8AC3E}">
        <p14:creationId xmlns:p14="http://schemas.microsoft.com/office/powerpoint/2010/main" val="342564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additive="base">
                                        <p:cTn id="14"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9E371-B26C-B175-42BE-C1AB1CC3DF3A}"/>
              </a:ext>
            </a:extLst>
          </p:cNvPr>
          <p:cNvSpPr/>
          <p:nvPr/>
        </p:nvSpPr>
        <p:spPr>
          <a:xfrm>
            <a:off x="0" y="0"/>
            <a:ext cx="12192000" cy="68545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5" name="Title 1">
            <a:extLst>
              <a:ext uri="{FF2B5EF4-FFF2-40B4-BE49-F238E27FC236}">
                <a16:creationId xmlns:a16="http://schemas.microsoft.com/office/drawing/2014/main" id="{A7912E5C-E470-2E16-56AC-1840F4FFF4CD}"/>
              </a:ext>
            </a:extLst>
          </p:cNvPr>
          <p:cNvSpPr>
            <a:spLocks noGrp="1"/>
          </p:cNvSpPr>
          <p:nvPr>
            <p:ph type="title"/>
          </p:nvPr>
        </p:nvSpPr>
        <p:spPr>
          <a:xfrm>
            <a:off x="351441" y="606681"/>
            <a:ext cx="11524505" cy="1228585"/>
          </a:xfrm>
          <a:solidFill>
            <a:srgbClr val="EDEA65"/>
          </a:solidFill>
          <a:ln w="28575">
            <a:solidFill>
              <a:schemeClr val="tx1"/>
            </a:solidFill>
          </a:ln>
        </p:spPr>
        <p:txBody>
          <a:bodyPr>
            <a:normAutofit/>
          </a:bodyPr>
          <a:lstStyle/>
          <a:p>
            <a:pPr algn="ctr"/>
            <a:r>
              <a:rPr lang="en-GB" sz="3200" b="1" dirty="0">
                <a:latin typeface="Arial Narrow" panose="020B0606020202030204" pitchFamily="34" charset="0"/>
              </a:rPr>
              <a:t>The Emergence of Psychology as a Science</a:t>
            </a:r>
          </a:p>
        </p:txBody>
      </p:sp>
      <p:sp>
        <p:nvSpPr>
          <p:cNvPr id="6" name="TextBox 5">
            <a:extLst>
              <a:ext uri="{FF2B5EF4-FFF2-40B4-BE49-F238E27FC236}">
                <a16:creationId xmlns:a16="http://schemas.microsoft.com/office/drawing/2014/main" id="{E00A224A-D489-5156-A342-7C46980026DA}"/>
              </a:ext>
            </a:extLst>
          </p:cNvPr>
          <p:cNvSpPr txBox="1"/>
          <p:nvPr/>
        </p:nvSpPr>
        <p:spPr>
          <a:xfrm>
            <a:off x="241435" y="343799"/>
            <a:ext cx="2943199" cy="461665"/>
          </a:xfrm>
          <a:prstGeom prst="rect">
            <a:avLst/>
          </a:prstGeom>
          <a:solidFill>
            <a:schemeClr val="bg1"/>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0" dirty="0">
                <a:solidFill>
                  <a:prstClr val="black"/>
                </a:solidFill>
                <a:latin typeface="Arial Narrow" panose="020B0606020202030204" pitchFamily="34" charset="0"/>
              </a:rPr>
              <a:t>Origins of Psychology</a:t>
            </a:r>
            <a:endParaRPr kumimoji="0" lang="en-GB" sz="24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 name="TextBox 9">
            <a:extLst>
              <a:ext uri="{FF2B5EF4-FFF2-40B4-BE49-F238E27FC236}">
                <a16:creationId xmlns:a16="http://schemas.microsoft.com/office/drawing/2014/main" id="{9CB4930C-4717-5049-03FD-6BDCE8F6F2F3}"/>
              </a:ext>
            </a:extLst>
          </p:cNvPr>
          <p:cNvSpPr txBox="1"/>
          <p:nvPr/>
        </p:nvSpPr>
        <p:spPr>
          <a:xfrm>
            <a:off x="241434" y="1946174"/>
            <a:ext cx="11634511" cy="846386"/>
          </a:xfrm>
          <a:prstGeom prst="rect">
            <a:avLst/>
          </a:prstGeom>
          <a:noFill/>
        </p:spPr>
        <p:txBody>
          <a:bodyPr wrap="square">
            <a:spAutoFit/>
          </a:bodyPr>
          <a:lstStyle/>
          <a:p>
            <a:pPr marL="342900" lvl="0" indent="-342900">
              <a:spcBef>
                <a:spcPts val="2400"/>
              </a:spcBef>
              <a:buFont typeface="Arial" panose="020B0604020202020204" pitchFamily="34" charset="0"/>
              <a:buChar char="•"/>
              <a:defRPr/>
            </a:pPr>
            <a:r>
              <a:rPr lang="en-GB" sz="2450" dirty="0">
                <a:solidFill>
                  <a:prstClr val="black"/>
                </a:solidFill>
              </a:rPr>
              <a:t>However, the scope of this research has broadened considerably since the behaviourists first studied learning in the lab. </a:t>
            </a:r>
          </a:p>
        </p:txBody>
      </p:sp>
      <p:pic>
        <p:nvPicPr>
          <p:cNvPr id="2" name="Picture 1">
            <a:extLst>
              <a:ext uri="{FF2B5EF4-FFF2-40B4-BE49-F238E27FC236}">
                <a16:creationId xmlns:a16="http://schemas.microsoft.com/office/drawing/2014/main" id="{FF8F69B2-6758-BCF4-9B16-25065FF295C6}"/>
              </a:ext>
            </a:extLst>
          </p:cNvPr>
          <p:cNvPicPr>
            <a:picLocks noChangeAspect="1"/>
          </p:cNvPicPr>
          <p:nvPr/>
        </p:nvPicPr>
        <p:blipFill>
          <a:blip r:embed="rId3"/>
          <a:stretch>
            <a:fillRect/>
          </a:stretch>
        </p:blipFill>
        <p:spPr>
          <a:xfrm>
            <a:off x="8071639" y="2792560"/>
            <a:ext cx="3475021" cy="3334801"/>
          </a:xfrm>
          <a:prstGeom prst="rect">
            <a:avLst/>
          </a:prstGeom>
        </p:spPr>
      </p:pic>
      <p:sp>
        <p:nvSpPr>
          <p:cNvPr id="8" name="TextBox 7">
            <a:extLst>
              <a:ext uri="{FF2B5EF4-FFF2-40B4-BE49-F238E27FC236}">
                <a16:creationId xmlns:a16="http://schemas.microsoft.com/office/drawing/2014/main" id="{85CBC0BB-AEE2-244E-7D63-5F568D72C621}"/>
              </a:ext>
            </a:extLst>
          </p:cNvPr>
          <p:cNvSpPr txBox="1"/>
          <p:nvPr/>
        </p:nvSpPr>
        <p:spPr>
          <a:xfrm>
            <a:off x="241433" y="3026746"/>
            <a:ext cx="7588773" cy="303929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GB" sz="2450" b="0" i="0" u="none" strike="noStrike" kern="1200" cap="none" spc="0" normalizeH="0" baseline="0" noProof="0" dirty="0">
                <a:ln>
                  <a:noFill/>
                </a:ln>
                <a:solidFill>
                  <a:prstClr val="black"/>
                </a:solidFill>
                <a:effectLst/>
                <a:uLnTx/>
                <a:uFillTx/>
                <a:latin typeface="Comic Sans MS"/>
                <a:ea typeface="+mn-ea"/>
                <a:cs typeface="+mn-cs"/>
              </a:rPr>
              <a:t>Following the cognitive revolution of the 1960s, </a:t>
            </a:r>
            <a:r>
              <a:rPr kumimoji="0" lang="en-GB" sz="2450" b="1" i="1" u="none" strike="noStrike" kern="1200" cap="none" spc="0" normalizeH="0" baseline="0" noProof="0" dirty="0">
                <a:ln>
                  <a:noFill/>
                </a:ln>
                <a:solidFill>
                  <a:prstClr val="black"/>
                </a:solidFill>
                <a:effectLst/>
                <a:uLnTx/>
                <a:uFillTx/>
                <a:latin typeface="Comic Sans MS"/>
                <a:ea typeface="+mn-ea"/>
                <a:cs typeface="+mn-cs"/>
              </a:rPr>
              <a:t>the study of mental processes </a:t>
            </a:r>
            <a:r>
              <a:rPr kumimoji="0" lang="en-GB" sz="2450" b="0" i="0" u="none" strike="noStrike" kern="1200" cap="none" spc="0" normalizeH="0" baseline="0" noProof="0" dirty="0">
                <a:ln>
                  <a:noFill/>
                </a:ln>
                <a:solidFill>
                  <a:prstClr val="black"/>
                </a:solidFill>
                <a:effectLst/>
                <a:uLnTx/>
                <a:uFillTx/>
                <a:latin typeface="Comic Sans MS"/>
                <a:ea typeface="+mn-ea"/>
                <a:cs typeface="+mn-cs"/>
              </a:rPr>
              <a:t>is now seen as a legitimate and highly scientific area within psychology. </a:t>
            </a:r>
          </a:p>
          <a:p>
            <a:pPr marL="342900" marR="0" lvl="0" indent="-342900" algn="l" defTabSz="9144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GB" sz="2450" b="0" i="0" u="none" strike="noStrike" kern="1200" cap="none" spc="0" normalizeH="0" baseline="0" noProof="0" dirty="0">
                <a:ln>
                  <a:noFill/>
                </a:ln>
                <a:solidFill>
                  <a:prstClr val="black"/>
                </a:solidFill>
                <a:effectLst/>
                <a:uLnTx/>
                <a:uFillTx/>
                <a:latin typeface="Comic Sans MS"/>
                <a:ea typeface="+mn-ea"/>
                <a:cs typeface="+mn-cs"/>
              </a:rPr>
              <a:t>Although mental processes remain ‘</a:t>
            </a:r>
            <a:r>
              <a:rPr kumimoji="0" lang="en-GB" sz="2450" b="0" i="1" u="none" strike="noStrike" kern="1200" cap="none" spc="0" normalizeH="0" baseline="0" noProof="0" dirty="0">
                <a:ln>
                  <a:noFill/>
                </a:ln>
                <a:solidFill>
                  <a:prstClr val="black"/>
                </a:solidFill>
                <a:effectLst/>
                <a:uLnTx/>
                <a:uFillTx/>
                <a:latin typeface="Comic Sans MS"/>
                <a:ea typeface="+mn-ea"/>
                <a:cs typeface="+mn-cs"/>
              </a:rPr>
              <a:t>private</a:t>
            </a:r>
            <a:r>
              <a:rPr kumimoji="0" lang="en-GB" sz="2450" b="0" i="0" u="none" strike="noStrike" kern="1200" cap="none" spc="0" normalizeH="0" baseline="0" noProof="0" dirty="0">
                <a:ln>
                  <a:noFill/>
                </a:ln>
                <a:solidFill>
                  <a:prstClr val="black"/>
                </a:solidFill>
                <a:effectLst/>
                <a:uLnTx/>
                <a:uFillTx/>
                <a:latin typeface="Comic Sans MS"/>
                <a:ea typeface="+mn-ea"/>
                <a:cs typeface="+mn-cs"/>
              </a:rPr>
              <a:t>’, cognitive psychologists can make inferences about how these work based on lab tests.</a:t>
            </a:r>
          </a:p>
        </p:txBody>
      </p:sp>
      <p:sp>
        <p:nvSpPr>
          <p:cNvPr id="11" name="TextBox 10">
            <a:extLst>
              <a:ext uri="{FF2B5EF4-FFF2-40B4-BE49-F238E27FC236}">
                <a16:creationId xmlns:a16="http://schemas.microsoft.com/office/drawing/2014/main" id="{8C3A2359-B4D5-EDFD-2400-035A08CAAA59}"/>
              </a:ext>
            </a:extLst>
          </p:cNvPr>
          <p:cNvSpPr txBox="1"/>
          <p:nvPr/>
        </p:nvSpPr>
        <p:spPr>
          <a:xfrm>
            <a:off x="1135" y="6377450"/>
            <a:ext cx="12190865" cy="477054"/>
          </a:xfrm>
          <a:prstGeom prst="rect">
            <a:avLst/>
          </a:prstGeom>
          <a:solidFill>
            <a:srgbClr val="FFFF00"/>
          </a:solidFill>
          <a:ln w="12700">
            <a:solidFill>
              <a:schemeClr val="tx1"/>
            </a:solidFill>
          </a:ln>
        </p:spPr>
        <p:txBody>
          <a:bodyPr wrap="square" rtlCol="0">
            <a:spAutoFit/>
          </a:bodyPr>
          <a:lstStyle/>
          <a:p>
            <a:pPr lvl="0" algn="ctr">
              <a:defRPr/>
            </a:pPr>
            <a:r>
              <a:rPr lang="en-GB" sz="2400" b="1" dirty="0">
                <a:solidFill>
                  <a:srgbClr val="002060"/>
                </a:solidFill>
                <a:latin typeface="Arial Narrow" panose="020B0606020202030204" pitchFamily="34" charset="0"/>
              </a:rPr>
              <a:t>Explain how psychologists might study internal mental processes.</a:t>
            </a:r>
          </a:p>
        </p:txBody>
      </p:sp>
    </p:spTree>
    <p:extLst>
      <p:ext uri="{BB962C8B-B14F-4D97-AF65-F5344CB8AC3E}">
        <p14:creationId xmlns:p14="http://schemas.microsoft.com/office/powerpoint/2010/main" val="360177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circle(in)">
                                      <p:cBhvr>
                                        <p:cTn id="20" dur="20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9E371-B26C-B175-42BE-C1AB1CC3DF3A}"/>
              </a:ext>
            </a:extLst>
          </p:cNvPr>
          <p:cNvSpPr/>
          <p:nvPr/>
        </p:nvSpPr>
        <p:spPr>
          <a:xfrm>
            <a:off x="0" y="0"/>
            <a:ext cx="12192000" cy="68545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5" name="Title 1">
            <a:extLst>
              <a:ext uri="{FF2B5EF4-FFF2-40B4-BE49-F238E27FC236}">
                <a16:creationId xmlns:a16="http://schemas.microsoft.com/office/drawing/2014/main" id="{A7912E5C-E470-2E16-56AC-1840F4FFF4CD}"/>
              </a:ext>
            </a:extLst>
          </p:cNvPr>
          <p:cNvSpPr>
            <a:spLocks noGrp="1"/>
          </p:cNvSpPr>
          <p:nvPr>
            <p:ph type="title"/>
          </p:nvPr>
        </p:nvSpPr>
        <p:spPr>
          <a:xfrm>
            <a:off x="351441" y="555116"/>
            <a:ext cx="11524505" cy="1228585"/>
          </a:xfrm>
          <a:solidFill>
            <a:srgbClr val="EDEA65"/>
          </a:solidFill>
          <a:ln w="28575">
            <a:solidFill>
              <a:schemeClr val="tx1"/>
            </a:solidFill>
          </a:ln>
        </p:spPr>
        <p:txBody>
          <a:bodyPr>
            <a:normAutofit/>
          </a:bodyPr>
          <a:lstStyle/>
          <a:p>
            <a:pPr algn="ctr"/>
            <a:r>
              <a:rPr lang="en-GB" sz="3200" b="1" dirty="0">
                <a:latin typeface="Arial Narrow" panose="020B0606020202030204" pitchFamily="34" charset="0"/>
              </a:rPr>
              <a:t>The Emergence of Psychology as a Science</a:t>
            </a:r>
          </a:p>
        </p:txBody>
      </p:sp>
      <p:sp>
        <p:nvSpPr>
          <p:cNvPr id="6" name="TextBox 5">
            <a:extLst>
              <a:ext uri="{FF2B5EF4-FFF2-40B4-BE49-F238E27FC236}">
                <a16:creationId xmlns:a16="http://schemas.microsoft.com/office/drawing/2014/main" id="{E00A224A-D489-5156-A342-7C46980026DA}"/>
              </a:ext>
            </a:extLst>
          </p:cNvPr>
          <p:cNvSpPr txBox="1"/>
          <p:nvPr/>
        </p:nvSpPr>
        <p:spPr>
          <a:xfrm>
            <a:off x="241435" y="292234"/>
            <a:ext cx="2943199" cy="461665"/>
          </a:xfrm>
          <a:prstGeom prst="rect">
            <a:avLst/>
          </a:prstGeom>
          <a:solidFill>
            <a:schemeClr val="bg1"/>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0" dirty="0">
                <a:solidFill>
                  <a:prstClr val="black"/>
                </a:solidFill>
                <a:latin typeface="Arial Narrow" panose="020B0606020202030204" pitchFamily="34" charset="0"/>
              </a:rPr>
              <a:t>Origins of Psychology</a:t>
            </a:r>
            <a:endParaRPr kumimoji="0" lang="en-GB" sz="24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 name="TextBox 9">
            <a:extLst>
              <a:ext uri="{FF2B5EF4-FFF2-40B4-BE49-F238E27FC236}">
                <a16:creationId xmlns:a16="http://schemas.microsoft.com/office/drawing/2014/main" id="{9CB4930C-4717-5049-03FD-6BDCE8F6F2F3}"/>
              </a:ext>
            </a:extLst>
          </p:cNvPr>
          <p:cNvSpPr txBox="1"/>
          <p:nvPr/>
        </p:nvSpPr>
        <p:spPr>
          <a:xfrm>
            <a:off x="241434" y="1894609"/>
            <a:ext cx="11634511" cy="469359"/>
          </a:xfrm>
          <a:prstGeom prst="rect">
            <a:avLst/>
          </a:prstGeom>
          <a:noFill/>
        </p:spPr>
        <p:txBody>
          <a:bodyPr wrap="square">
            <a:spAutoFit/>
          </a:bodyPr>
          <a:lstStyle/>
          <a:p>
            <a:pPr marL="342900" lvl="0" indent="-342900">
              <a:spcBef>
                <a:spcPts val="2400"/>
              </a:spcBef>
              <a:buFont typeface="Arial" panose="020B0604020202020204" pitchFamily="34" charset="0"/>
              <a:buChar char="•"/>
              <a:defRPr/>
            </a:pPr>
            <a:r>
              <a:rPr lang="en-GB" sz="2400" dirty="0">
                <a:solidFill>
                  <a:prstClr val="black"/>
                </a:solidFill>
              </a:rPr>
              <a:t>The biological approach also makes use of experimental data.</a:t>
            </a:r>
          </a:p>
        </p:txBody>
      </p:sp>
      <p:sp>
        <p:nvSpPr>
          <p:cNvPr id="8" name="TextBox 7">
            <a:extLst>
              <a:ext uri="{FF2B5EF4-FFF2-40B4-BE49-F238E27FC236}">
                <a16:creationId xmlns:a16="http://schemas.microsoft.com/office/drawing/2014/main" id="{85CBC0BB-AEE2-244E-7D63-5F568D72C621}"/>
              </a:ext>
            </a:extLst>
          </p:cNvPr>
          <p:cNvSpPr txBox="1"/>
          <p:nvPr/>
        </p:nvSpPr>
        <p:spPr>
          <a:xfrm>
            <a:off x="250958" y="2512976"/>
            <a:ext cx="7151328" cy="4170372"/>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Researchers within this area have taken advantage of recent advances in technology to investigate physiological processes as they happen, including live activity in the brain using sophisticated </a:t>
            </a:r>
            <a:r>
              <a:rPr kumimoji="0" lang="en-GB" sz="2400" b="1" i="0" u="none" strike="noStrike" kern="1200" cap="none" spc="0" normalizeH="0" baseline="0" noProof="0" dirty="0">
                <a:ln>
                  <a:noFill/>
                </a:ln>
                <a:solidFill>
                  <a:prstClr val="black"/>
                </a:solidFill>
                <a:effectLst/>
                <a:uLnTx/>
                <a:uFillTx/>
                <a:latin typeface="Comic Sans MS"/>
                <a:ea typeface="+mn-ea"/>
                <a:cs typeface="+mn-cs"/>
              </a:rPr>
              <a:t>brain scanning techniques </a:t>
            </a:r>
            <a:r>
              <a:rPr kumimoji="0" lang="en-GB" sz="2400" b="0" i="0" u="none" strike="noStrike" kern="1200" cap="none" spc="0" normalizeH="0" baseline="0" noProof="0" dirty="0">
                <a:ln>
                  <a:noFill/>
                </a:ln>
                <a:solidFill>
                  <a:prstClr val="black"/>
                </a:solidFill>
                <a:effectLst/>
                <a:uLnTx/>
                <a:uFillTx/>
                <a:latin typeface="Comic Sans MS"/>
                <a:ea typeface="+mn-ea"/>
                <a:cs typeface="+mn-cs"/>
              </a:rPr>
              <a:t>such as fMRI and EEG.</a:t>
            </a:r>
          </a:p>
          <a:p>
            <a:pPr marL="342900" marR="0" lvl="0" indent="-342900" algn="just" defTabSz="9144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Suffice it to say that, even though the scientific method is still a major cornerstone of psychology, it has come a long way since its early beginnings.</a:t>
            </a:r>
          </a:p>
        </p:txBody>
      </p:sp>
      <p:pic>
        <p:nvPicPr>
          <p:cNvPr id="3" name="Picture 2">
            <a:extLst>
              <a:ext uri="{FF2B5EF4-FFF2-40B4-BE49-F238E27FC236}">
                <a16:creationId xmlns:a16="http://schemas.microsoft.com/office/drawing/2014/main" id="{A6767600-7702-C0FE-8208-CA8617162C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51218" y="2651807"/>
            <a:ext cx="3902172" cy="39021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9490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down)">
                                      <p:cBhvr>
                                        <p:cTn id="2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E81E-1951-7B02-BDD4-672C47207F22}"/>
              </a:ext>
            </a:extLst>
          </p:cNvPr>
          <p:cNvSpPr>
            <a:spLocks noGrp="1"/>
          </p:cNvSpPr>
          <p:nvPr>
            <p:ph type="title"/>
          </p:nvPr>
        </p:nvSpPr>
        <p:spPr/>
        <p:txBody>
          <a:bodyPr/>
          <a:lstStyle/>
          <a:p>
            <a:r>
              <a:rPr lang="en-GB" dirty="0"/>
              <a:t>Grab a scrap of paper and a pen</a:t>
            </a:r>
          </a:p>
        </p:txBody>
      </p:sp>
      <p:sp>
        <p:nvSpPr>
          <p:cNvPr id="3" name="Content Placeholder 2">
            <a:extLst>
              <a:ext uri="{FF2B5EF4-FFF2-40B4-BE49-F238E27FC236}">
                <a16:creationId xmlns:a16="http://schemas.microsoft.com/office/drawing/2014/main" id="{E0DE52FE-7BE6-7751-35B5-1578A31D314A}"/>
              </a:ext>
            </a:extLst>
          </p:cNvPr>
          <p:cNvSpPr>
            <a:spLocks noGrp="1"/>
          </p:cNvSpPr>
          <p:nvPr>
            <p:ph idx="1"/>
          </p:nvPr>
        </p:nvSpPr>
        <p:spPr/>
        <p:txBody>
          <a:bodyPr>
            <a:normAutofit fontScale="92500" lnSpcReduction="20000"/>
          </a:bodyPr>
          <a:lstStyle/>
          <a:p>
            <a:r>
              <a:rPr lang="en-GB" dirty="0"/>
              <a:t>When I ding the bell (imagine it’s a pager going off) I want you to write down your current:</a:t>
            </a:r>
          </a:p>
          <a:p>
            <a:endParaRPr lang="en-GB" dirty="0"/>
          </a:p>
          <a:p>
            <a:pPr lvl="1"/>
            <a:r>
              <a:rPr lang="en-GB" dirty="0"/>
              <a:t>Sensations (touch, taste, heat)</a:t>
            </a:r>
          </a:p>
          <a:p>
            <a:pPr lvl="1"/>
            <a:endParaRPr lang="en-GB" dirty="0"/>
          </a:p>
          <a:p>
            <a:pPr lvl="1"/>
            <a:r>
              <a:rPr lang="en-GB" dirty="0"/>
              <a:t>Thoughts</a:t>
            </a:r>
          </a:p>
          <a:p>
            <a:pPr lvl="1"/>
            <a:endParaRPr lang="en-GB" dirty="0"/>
          </a:p>
          <a:p>
            <a:pPr lvl="1"/>
            <a:r>
              <a:rPr lang="en-GB" dirty="0"/>
              <a:t>Feelings</a:t>
            </a:r>
          </a:p>
          <a:p>
            <a:pPr lvl="1"/>
            <a:endParaRPr lang="en-GB" dirty="0"/>
          </a:p>
          <a:p>
            <a:r>
              <a:rPr lang="en-GB" dirty="0"/>
              <a:t>Label each time you do this with a number</a:t>
            </a:r>
          </a:p>
          <a:p>
            <a:endParaRPr lang="en-GB" dirty="0"/>
          </a:p>
          <a:p>
            <a:r>
              <a:rPr lang="en-GB" dirty="0"/>
              <a:t>Ding!</a:t>
            </a:r>
          </a:p>
        </p:txBody>
      </p:sp>
    </p:spTree>
    <p:extLst>
      <p:ext uri="{BB962C8B-B14F-4D97-AF65-F5344CB8AC3E}">
        <p14:creationId xmlns:p14="http://schemas.microsoft.com/office/powerpoint/2010/main" val="430795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1AC36C-C868-0B3E-2EE6-DC0BF2A209AD}"/>
              </a:ext>
            </a:extLst>
          </p:cNvPr>
          <p:cNvSpPr/>
          <p:nvPr/>
        </p:nvSpPr>
        <p:spPr>
          <a:xfrm>
            <a:off x="0" y="0"/>
            <a:ext cx="12192000" cy="6854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3" name="TextBox 2">
            <a:extLst>
              <a:ext uri="{FF2B5EF4-FFF2-40B4-BE49-F238E27FC236}">
                <a16:creationId xmlns:a16="http://schemas.microsoft.com/office/drawing/2014/main" id="{551ECCDE-9AAE-4618-C86B-E120F5EEB461}"/>
              </a:ext>
            </a:extLst>
          </p:cNvPr>
          <p:cNvSpPr txBox="1"/>
          <p:nvPr/>
        </p:nvSpPr>
        <p:spPr>
          <a:xfrm>
            <a:off x="0" y="0"/>
            <a:ext cx="12192000" cy="500137"/>
          </a:xfrm>
          <a:prstGeom prst="rect">
            <a:avLst/>
          </a:prstGeom>
          <a:solidFill>
            <a:srgbClr val="FFFF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5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Exam Practice: </a:t>
            </a:r>
            <a:r>
              <a:rPr kumimoji="0" lang="en-GB" sz="25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8 Mark Question</a:t>
            </a:r>
          </a:p>
        </p:txBody>
      </p:sp>
      <p:sp>
        <p:nvSpPr>
          <p:cNvPr id="8" name="TextBox 7">
            <a:extLst>
              <a:ext uri="{FF2B5EF4-FFF2-40B4-BE49-F238E27FC236}">
                <a16:creationId xmlns:a16="http://schemas.microsoft.com/office/drawing/2014/main" id="{9140F2B3-1AFA-4C79-8ED4-AE0B6915C54E}"/>
              </a:ext>
            </a:extLst>
          </p:cNvPr>
          <p:cNvSpPr txBox="1"/>
          <p:nvPr/>
        </p:nvSpPr>
        <p:spPr>
          <a:xfrm>
            <a:off x="-146384" y="765526"/>
            <a:ext cx="11772900" cy="954107"/>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Question 1</a:t>
            </a:r>
            <a:r>
              <a:rPr kumimoji="0" lang="en-GB"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70418D33-AEC1-16BE-4EE2-BD0B6A437BE9}"/>
              </a:ext>
            </a:extLst>
          </p:cNvPr>
          <p:cNvSpPr txBox="1"/>
          <p:nvPr/>
        </p:nvSpPr>
        <p:spPr>
          <a:xfrm>
            <a:off x="419044" y="1407849"/>
            <a:ext cx="11402040" cy="103105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GB" sz="25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Outline and evaluate Wundt’s role in the emergence of psychology as a science. </a:t>
            </a:r>
          </a:p>
          <a:p>
            <a:pPr marL="0" marR="0" lvl="0" indent="0" algn="r" defTabSz="914400" rtl="0" eaLnBrk="1" fontAlgn="auto" latinLnBrk="0" hangingPunct="1">
              <a:lnSpc>
                <a:spcPct val="100000"/>
              </a:lnSpc>
              <a:spcBef>
                <a:spcPts val="1200"/>
              </a:spcBef>
              <a:spcAft>
                <a:spcPts val="0"/>
              </a:spcAft>
              <a:buClrTx/>
              <a:buSzTx/>
              <a:buFontTx/>
              <a:buNone/>
              <a:tabLst/>
              <a:defRPr/>
            </a:pPr>
            <a:r>
              <a:rPr kumimoji="0" lang="en-GB" sz="25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[8 marks]</a:t>
            </a:r>
          </a:p>
        </p:txBody>
      </p:sp>
      <p:sp>
        <p:nvSpPr>
          <p:cNvPr id="6" name="TextBox 5">
            <a:extLst>
              <a:ext uri="{FF2B5EF4-FFF2-40B4-BE49-F238E27FC236}">
                <a16:creationId xmlns:a16="http://schemas.microsoft.com/office/drawing/2014/main" id="{D282C925-D018-E78E-7F47-F14CB2C63436}"/>
              </a:ext>
            </a:extLst>
          </p:cNvPr>
          <p:cNvSpPr txBox="1"/>
          <p:nvPr/>
        </p:nvSpPr>
        <p:spPr>
          <a:xfrm>
            <a:off x="419044" y="2485159"/>
            <a:ext cx="7128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Marks for this question: A01 = 3 and A03 = 5</a:t>
            </a:r>
          </a:p>
        </p:txBody>
      </p:sp>
      <p:sp>
        <p:nvSpPr>
          <p:cNvPr id="7" name="Speech Bubble: Oval 6">
            <a:extLst>
              <a:ext uri="{FF2B5EF4-FFF2-40B4-BE49-F238E27FC236}">
                <a16:creationId xmlns:a16="http://schemas.microsoft.com/office/drawing/2014/main" id="{0D7E4DD2-601B-FAFC-2883-2F1EF711503E}"/>
              </a:ext>
            </a:extLst>
          </p:cNvPr>
          <p:cNvSpPr/>
          <p:nvPr/>
        </p:nvSpPr>
        <p:spPr>
          <a:xfrm>
            <a:off x="6120064" y="3795283"/>
            <a:ext cx="4963235" cy="2297191"/>
          </a:xfrm>
          <a:prstGeom prst="wedgeEllipseCallout">
            <a:avLst>
              <a:gd name="adj1" fmla="val 68994"/>
              <a:gd name="adj2" fmla="val 6062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Spend 4-5 minutes creating a detailed essay plan for this question.</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24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You may use your notes.</a:t>
            </a:r>
          </a:p>
        </p:txBody>
      </p:sp>
    </p:spTree>
    <p:extLst>
      <p:ext uri="{BB962C8B-B14F-4D97-AF65-F5344CB8AC3E}">
        <p14:creationId xmlns:p14="http://schemas.microsoft.com/office/powerpoint/2010/main" val="2959248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753FE750-0B40-9FB2-61E7-DC868740819C}"/>
              </a:ext>
            </a:extLst>
          </p:cNvPr>
          <p:cNvGraphicFramePr>
            <a:graphicFrameLocks noGrp="1"/>
          </p:cNvGraphicFramePr>
          <p:nvPr>
            <p:extLst>
              <p:ext uri="{D42A27DB-BD31-4B8C-83A1-F6EECF244321}">
                <p14:modId xmlns:p14="http://schemas.microsoft.com/office/powerpoint/2010/main" val="2750585347"/>
              </p:ext>
            </p:extLst>
          </p:nvPr>
        </p:nvGraphicFramePr>
        <p:xfrm>
          <a:off x="201501" y="561849"/>
          <a:ext cx="11788998" cy="6137749"/>
        </p:xfrm>
        <a:graphic>
          <a:graphicData uri="http://schemas.openxmlformats.org/drawingml/2006/table">
            <a:tbl>
              <a:tblPr firstRow="1" bandRow="1">
                <a:tableStyleId>{5940675A-B579-460E-94D1-54222C63F5DA}</a:tableStyleId>
              </a:tblPr>
              <a:tblGrid>
                <a:gridCol w="1289892">
                  <a:extLst>
                    <a:ext uri="{9D8B030D-6E8A-4147-A177-3AD203B41FA5}">
                      <a16:colId xmlns:a16="http://schemas.microsoft.com/office/drawing/2014/main" val="1120764351"/>
                    </a:ext>
                  </a:extLst>
                </a:gridCol>
                <a:gridCol w="1289892">
                  <a:extLst>
                    <a:ext uri="{9D8B030D-6E8A-4147-A177-3AD203B41FA5}">
                      <a16:colId xmlns:a16="http://schemas.microsoft.com/office/drawing/2014/main" val="1426045653"/>
                    </a:ext>
                  </a:extLst>
                </a:gridCol>
                <a:gridCol w="9209214">
                  <a:extLst>
                    <a:ext uri="{9D8B030D-6E8A-4147-A177-3AD203B41FA5}">
                      <a16:colId xmlns:a16="http://schemas.microsoft.com/office/drawing/2014/main" val="29842531"/>
                    </a:ext>
                  </a:extLst>
                </a:gridCol>
              </a:tblGrid>
              <a:tr h="468721">
                <a:tc>
                  <a:txBody>
                    <a:bodyPr/>
                    <a:lstStyle/>
                    <a:p>
                      <a:pPr algn="ctr"/>
                      <a:r>
                        <a:rPr lang="en-GB" sz="2000" b="1" dirty="0">
                          <a:latin typeface="Calibri" panose="020F0502020204030204" pitchFamily="34" charset="0"/>
                          <a:cs typeface="Calibri" panose="020F0502020204030204" pitchFamily="34" charset="0"/>
                        </a:rPr>
                        <a:t>LEVEL</a:t>
                      </a:r>
                    </a:p>
                  </a:txBody>
                  <a:tcPr anchor="ctr">
                    <a:solidFill>
                      <a:schemeClr val="bg1">
                        <a:lumMod val="95000"/>
                      </a:schemeClr>
                    </a:solidFill>
                  </a:tcPr>
                </a:tc>
                <a:tc>
                  <a:txBody>
                    <a:bodyPr/>
                    <a:lstStyle/>
                    <a:p>
                      <a:pPr algn="ctr"/>
                      <a:r>
                        <a:rPr lang="en-GB" sz="2000" b="1" dirty="0">
                          <a:latin typeface="Calibri" panose="020F0502020204030204" pitchFamily="34" charset="0"/>
                          <a:cs typeface="Calibri" panose="020F0502020204030204" pitchFamily="34" charset="0"/>
                        </a:rPr>
                        <a:t>MARKS</a:t>
                      </a:r>
                    </a:p>
                  </a:txBody>
                  <a:tcPr anchor="ctr">
                    <a:solidFill>
                      <a:schemeClr val="bg1">
                        <a:lumMod val="95000"/>
                      </a:schemeClr>
                    </a:solidFill>
                  </a:tcPr>
                </a:tc>
                <a:tc>
                  <a:txBody>
                    <a:bodyPr/>
                    <a:lstStyle/>
                    <a:p>
                      <a:r>
                        <a:rPr lang="en-GB" sz="2000" b="1" dirty="0">
                          <a:latin typeface="Calibri" panose="020F0502020204030204" pitchFamily="34" charset="0"/>
                          <a:cs typeface="Calibri" panose="020F0502020204030204" pitchFamily="34" charset="0"/>
                        </a:rPr>
                        <a:t>DESCRIPTION</a:t>
                      </a:r>
                    </a:p>
                  </a:txBody>
                  <a:tcPr anchor="ctr">
                    <a:solidFill>
                      <a:schemeClr val="bg1">
                        <a:lumMod val="95000"/>
                      </a:schemeClr>
                    </a:solidFill>
                  </a:tcPr>
                </a:tc>
                <a:extLst>
                  <a:ext uri="{0D108BD9-81ED-4DB2-BD59-A6C34878D82A}">
                    <a16:rowId xmlns:a16="http://schemas.microsoft.com/office/drawing/2014/main" val="2085790639"/>
                  </a:ext>
                </a:extLst>
              </a:tr>
              <a:tr h="1417257">
                <a:tc>
                  <a:txBody>
                    <a:bodyPr/>
                    <a:lstStyle/>
                    <a:p>
                      <a:pPr algn="ctr"/>
                      <a:r>
                        <a:rPr lang="en-GB" sz="2400" b="1" dirty="0">
                          <a:latin typeface="Calibri" panose="020F0502020204030204" pitchFamily="34" charset="0"/>
                          <a:cs typeface="Calibri" panose="020F0502020204030204" pitchFamily="34" charset="0"/>
                        </a:rPr>
                        <a:t>4</a:t>
                      </a:r>
                    </a:p>
                  </a:txBody>
                  <a:tcPr anchor="ctr">
                    <a:solidFill>
                      <a:schemeClr val="bg1"/>
                    </a:solidFill>
                  </a:tcPr>
                </a:tc>
                <a:tc>
                  <a:txBody>
                    <a:bodyPr/>
                    <a:lstStyle/>
                    <a:p>
                      <a:pPr algn="ctr"/>
                      <a:r>
                        <a:rPr lang="en-GB" sz="2400" b="1" dirty="0">
                          <a:latin typeface="Calibri" panose="020F0502020204030204" pitchFamily="34" charset="0"/>
                          <a:cs typeface="Calibri" panose="020F0502020204030204" pitchFamily="34" charset="0"/>
                        </a:rPr>
                        <a:t>7-8</a:t>
                      </a:r>
                    </a:p>
                  </a:txBody>
                  <a:tcPr anchor="ctr">
                    <a:solidFill>
                      <a:schemeClr val="bg1"/>
                    </a:solidFill>
                  </a:tcPr>
                </a:tc>
                <a:tc>
                  <a:txBody>
                    <a:bodyPr/>
                    <a:lstStyle/>
                    <a:p>
                      <a:r>
                        <a:rPr lang="en-GB" sz="2150" dirty="0">
                          <a:latin typeface="Calibri" panose="020F0502020204030204" pitchFamily="34" charset="0"/>
                          <a:cs typeface="Calibri" panose="020F0502020204030204" pitchFamily="34" charset="0"/>
                        </a:rPr>
                        <a:t>Knowledge of Wundt’s role in the emergence of psychology as a science is accurate with some detail. Evaluation is thorough and effective. Minor detail and/or expansion or argument is sometimes lacking. The answer is clear, coherent and focused. Specialist terminology is used effectively.</a:t>
                      </a:r>
                    </a:p>
                  </a:txBody>
                  <a:tcPr anchor="ctr">
                    <a:solidFill>
                      <a:schemeClr val="bg1"/>
                    </a:solidFill>
                  </a:tcPr>
                </a:tc>
                <a:extLst>
                  <a:ext uri="{0D108BD9-81ED-4DB2-BD59-A6C34878D82A}">
                    <a16:rowId xmlns:a16="http://schemas.microsoft.com/office/drawing/2014/main" val="3481145959"/>
                  </a:ext>
                </a:extLst>
              </a:tr>
              <a:tr h="1417257">
                <a:tc>
                  <a:txBody>
                    <a:bodyPr/>
                    <a:lstStyle/>
                    <a:p>
                      <a:pPr algn="ctr"/>
                      <a:r>
                        <a:rPr lang="en-GB" sz="2400" b="1" dirty="0">
                          <a:latin typeface="Calibri" panose="020F0502020204030204" pitchFamily="34" charset="0"/>
                          <a:cs typeface="Calibri" panose="020F0502020204030204" pitchFamily="34" charset="0"/>
                        </a:rPr>
                        <a:t>3</a:t>
                      </a:r>
                    </a:p>
                  </a:txBody>
                  <a:tcPr anchor="ctr">
                    <a:solidFill>
                      <a:schemeClr val="bg1"/>
                    </a:solidFill>
                  </a:tcPr>
                </a:tc>
                <a:tc>
                  <a:txBody>
                    <a:bodyPr/>
                    <a:lstStyle/>
                    <a:p>
                      <a:pPr algn="ctr"/>
                      <a:r>
                        <a:rPr lang="en-GB" sz="2400" b="1" dirty="0">
                          <a:latin typeface="Calibri" panose="020F0502020204030204" pitchFamily="34" charset="0"/>
                          <a:cs typeface="Calibri" panose="020F0502020204030204" pitchFamily="34" charset="0"/>
                        </a:rPr>
                        <a:t>5-6</a:t>
                      </a:r>
                    </a:p>
                  </a:txBody>
                  <a:tcPr anchor="ctr">
                    <a:solidFill>
                      <a:schemeClr val="bg1"/>
                    </a:solidFill>
                  </a:tcPr>
                </a:tc>
                <a:tc>
                  <a:txBody>
                    <a:bodyPr/>
                    <a:lstStyle/>
                    <a:p>
                      <a:r>
                        <a:rPr lang="en-GB" sz="2150" dirty="0">
                          <a:latin typeface="Calibri" panose="020F0502020204030204" pitchFamily="34" charset="0"/>
                          <a:cs typeface="Calibri" panose="020F0502020204030204" pitchFamily="34" charset="0"/>
                        </a:rPr>
                        <a:t>Knowledge if Wundt’s role is the emergence of psychology as a science is evident but there are occasional inaccuracies/omissions. Evaluation is mostly effective. The answer is mostly clear and organised but occasionally lacks focus. Specialist terminology is used appropriately.</a:t>
                      </a:r>
                    </a:p>
                  </a:txBody>
                  <a:tcPr anchor="ctr">
                    <a:solidFill>
                      <a:schemeClr val="bg1"/>
                    </a:solidFill>
                  </a:tcPr>
                </a:tc>
                <a:extLst>
                  <a:ext uri="{0D108BD9-81ED-4DB2-BD59-A6C34878D82A}">
                    <a16:rowId xmlns:a16="http://schemas.microsoft.com/office/drawing/2014/main" val="2741863681"/>
                  </a:ext>
                </a:extLst>
              </a:tr>
              <a:tr h="1417257">
                <a:tc>
                  <a:txBody>
                    <a:bodyPr/>
                    <a:lstStyle/>
                    <a:p>
                      <a:pPr algn="ctr"/>
                      <a:r>
                        <a:rPr lang="en-GB" sz="2400" b="1" dirty="0">
                          <a:latin typeface="Calibri" panose="020F0502020204030204" pitchFamily="34" charset="0"/>
                          <a:cs typeface="Calibri" panose="020F0502020204030204" pitchFamily="34" charset="0"/>
                        </a:rPr>
                        <a:t>2</a:t>
                      </a:r>
                    </a:p>
                  </a:txBody>
                  <a:tcPr anchor="ctr">
                    <a:solidFill>
                      <a:schemeClr val="bg1"/>
                    </a:solidFill>
                  </a:tcPr>
                </a:tc>
                <a:tc>
                  <a:txBody>
                    <a:bodyPr/>
                    <a:lstStyle/>
                    <a:p>
                      <a:pPr algn="ctr"/>
                      <a:r>
                        <a:rPr lang="en-GB" sz="2400" b="1" dirty="0">
                          <a:latin typeface="Calibri" panose="020F0502020204030204" pitchFamily="34" charset="0"/>
                          <a:cs typeface="Calibri" panose="020F0502020204030204" pitchFamily="34" charset="0"/>
                        </a:rPr>
                        <a:t>3-4</a:t>
                      </a:r>
                    </a:p>
                  </a:txBody>
                  <a:tcPr anchor="ctr">
                    <a:solidFill>
                      <a:schemeClr val="bg1"/>
                    </a:solidFill>
                  </a:tcPr>
                </a:tc>
                <a:tc>
                  <a:txBody>
                    <a:bodyPr/>
                    <a:lstStyle/>
                    <a:p>
                      <a:r>
                        <a:rPr lang="en-GB" sz="2150" dirty="0">
                          <a:latin typeface="Calibri" panose="020F0502020204030204" pitchFamily="34" charset="0"/>
                          <a:cs typeface="Calibri" panose="020F0502020204030204" pitchFamily="34" charset="0"/>
                        </a:rPr>
                        <a:t>Limited knowledge of Wundt’s role in the emergence of psychology as a science is present. Focus is mainly on description. Any evaluation is of limited effectiveness. The answer lacks clarity accuracy and organisation in places. Specialist terminology is used inappropriately on occasions.</a:t>
                      </a:r>
                    </a:p>
                  </a:txBody>
                  <a:tcPr anchor="ctr">
                    <a:solidFill>
                      <a:schemeClr val="bg1"/>
                    </a:solidFill>
                  </a:tcPr>
                </a:tc>
                <a:extLst>
                  <a:ext uri="{0D108BD9-81ED-4DB2-BD59-A6C34878D82A}">
                    <a16:rowId xmlns:a16="http://schemas.microsoft.com/office/drawing/2014/main" val="3352352119"/>
                  </a:ext>
                </a:extLst>
              </a:tr>
              <a:tr h="1417257">
                <a:tc>
                  <a:txBody>
                    <a:bodyPr/>
                    <a:lstStyle/>
                    <a:p>
                      <a:pPr algn="ctr"/>
                      <a:r>
                        <a:rPr lang="en-GB" sz="2400" b="1" dirty="0">
                          <a:latin typeface="Calibri" panose="020F0502020204030204" pitchFamily="34" charset="0"/>
                          <a:cs typeface="Calibri" panose="020F0502020204030204" pitchFamily="34" charset="0"/>
                        </a:rPr>
                        <a:t>1</a:t>
                      </a:r>
                    </a:p>
                  </a:txBody>
                  <a:tcPr anchor="ctr">
                    <a:solidFill>
                      <a:schemeClr val="bg1"/>
                    </a:solidFill>
                  </a:tcPr>
                </a:tc>
                <a:tc>
                  <a:txBody>
                    <a:bodyPr/>
                    <a:lstStyle/>
                    <a:p>
                      <a:pPr algn="ctr"/>
                      <a:r>
                        <a:rPr lang="en-GB" sz="2400" b="1" dirty="0">
                          <a:latin typeface="Calibri" panose="020F0502020204030204" pitchFamily="34" charset="0"/>
                          <a:cs typeface="Calibri" panose="020F0502020204030204" pitchFamily="34" charset="0"/>
                        </a:rPr>
                        <a:t>1-2</a:t>
                      </a:r>
                    </a:p>
                  </a:txBody>
                  <a:tcPr anchor="ctr">
                    <a:solidFill>
                      <a:schemeClr val="bg1"/>
                    </a:solidFill>
                  </a:tcPr>
                </a:tc>
                <a:tc>
                  <a:txBody>
                    <a:bodyPr/>
                    <a:lstStyle/>
                    <a:p>
                      <a:r>
                        <a:rPr lang="en-GB" sz="2150" dirty="0">
                          <a:latin typeface="Calibri" panose="020F0502020204030204" pitchFamily="34" charset="0"/>
                          <a:cs typeface="Calibri" panose="020F0502020204030204" pitchFamily="34" charset="0"/>
                        </a:rPr>
                        <a:t>Knowledge of Wundt’s role in the emergence of psychology as a science is very limited. Evaluation is limited, poorly focused or absent. The answer as a whole lacks clarity, has many inaccurate and is poorly organised. Specialist terminology is either absent or inappropriately used.</a:t>
                      </a:r>
                    </a:p>
                  </a:txBody>
                  <a:tcPr anchor="ctr">
                    <a:solidFill>
                      <a:schemeClr val="bg1"/>
                    </a:solidFill>
                  </a:tcPr>
                </a:tc>
                <a:extLst>
                  <a:ext uri="{0D108BD9-81ED-4DB2-BD59-A6C34878D82A}">
                    <a16:rowId xmlns:a16="http://schemas.microsoft.com/office/drawing/2014/main" val="3805566890"/>
                  </a:ext>
                </a:extLst>
              </a:tr>
            </a:tbl>
          </a:graphicData>
        </a:graphic>
      </p:graphicFrame>
      <p:sp>
        <p:nvSpPr>
          <p:cNvPr id="3" name="TextBox 2">
            <a:extLst>
              <a:ext uri="{FF2B5EF4-FFF2-40B4-BE49-F238E27FC236}">
                <a16:creationId xmlns:a16="http://schemas.microsoft.com/office/drawing/2014/main" id="{8B31A936-CEBC-3CC8-5C4D-9F1241F728F1}"/>
              </a:ext>
            </a:extLst>
          </p:cNvPr>
          <p:cNvSpPr txBox="1"/>
          <p:nvPr/>
        </p:nvSpPr>
        <p:spPr>
          <a:xfrm>
            <a:off x="121291" y="117649"/>
            <a:ext cx="7128961"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Marks for this question: A01 = 3 and A03 = 5</a:t>
            </a:r>
          </a:p>
        </p:txBody>
      </p:sp>
    </p:spTree>
    <p:extLst>
      <p:ext uri="{BB962C8B-B14F-4D97-AF65-F5344CB8AC3E}">
        <p14:creationId xmlns:p14="http://schemas.microsoft.com/office/powerpoint/2010/main" val="3300288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D3EEC2D-C3CA-847F-A11F-BC389A724652}"/>
              </a:ext>
            </a:extLst>
          </p:cNvPr>
          <p:cNvGraphicFramePr>
            <a:graphicFrameLocks noGrp="1"/>
          </p:cNvGraphicFramePr>
          <p:nvPr>
            <p:extLst>
              <p:ext uri="{D42A27DB-BD31-4B8C-83A1-F6EECF244321}">
                <p14:modId xmlns:p14="http://schemas.microsoft.com/office/powerpoint/2010/main" val="2809222938"/>
              </p:ext>
            </p:extLst>
          </p:nvPr>
        </p:nvGraphicFramePr>
        <p:xfrm>
          <a:off x="248652" y="259080"/>
          <a:ext cx="11694695" cy="4739640"/>
        </p:xfrm>
        <a:graphic>
          <a:graphicData uri="http://schemas.openxmlformats.org/drawingml/2006/table">
            <a:tbl>
              <a:tblPr firstRow="1" bandRow="1">
                <a:tableStyleId>{5940675A-B579-460E-94D1-54222C63F5DA}</a:tableStyleId>
              </a:tblPr>
              <a:tblGrid>
                <a:gridCol w="11694695">
                  <a:extLst>
                    <a:ext uri="{9D8B030D-6E8A-4147-A177-3AD203B41FA5}">
                      <a16:colId xmlns:a16="http://schemas.microsoft.com/office/drawing/2014/main" val="3458802045"/>
                    </a:ext>
                  </a:extLst>
                </a:gridCol>
              </a:tblGrid>
              <a:tr h="3370698">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Possible content:</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2400" b="0" dirty="0">
                          <a:effectLst/>
                          <a:latin typeface="Calibri" panose="020F0502020204030204" pitchFamily="34" charset="0"/>
                          <a:cs typeface="Calibri" panose="020F0502020204030204" pitchFamily="34" charset="0"/>
                        </a:rPr>
                        <a:t>Wundt founded the Institute of Experimental Psychology.</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2400" b="0" dirty="0">
                          <a:effectLst/>
                          <a:latin typeface="Calibri" panose="020F0502020204030204" pitchFamily="34" charset="0"/>
                          <a:cs typeface="Calibri" panose="020F0502020204030204" pitchFamily="34" charset="0"/>
                        </a:rPr>
                        <a:t>Wundt published one of the first books on psychology, helping to establish the subject as an independent branch of science.</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2400" b="0" dirty="0">
                          <a:effectLst/>
                          <a:latin typeface="Calibri" panose="020F0502020204030204" pitchFamily="34" charset="0"/>
                          <a:cs typeface="Calibri" panose="020F0502020204030204" pitchFamily="34" charset="0"/>
                        </a:rPr>
                        <a:t>Description of Wundt’s approach – structuralism.</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2400" b="0" dirty="0">
                          <a:effectLst/>
                          <a:latin typeface="Calibri" panose="020F0502020204030204" pitchFamily="34" charset="0"/>
                          <a:cs typeface="Calibri" panose="020F0502020204030204" pitchFamily="34" charset="0"/>
                        </a:rPr>
                        <a:t>The use of the scientific method to study the structure of sensation and perception.</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2400" b="0" dirty="0">
                          <a:effectLst/>
                          <a:latin typeface="Calibri" panose="020F0502020204030204" pitchFamily="34" charset="0"/>
                          <a:cs typeface="Calibri" panose="020F0502020204030204" pitchFamily="34" charset="0"/>
                        </a:rPr>
                        <a:t>The use of introspection in controlled studies.</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2400" b="0" dirty="0">
                          <a:effectLst/>
                          <a:latin typeface="Calibri" panose="020F0502020204030204" pitchFamily="34" charset="0"/>
                          <a:cs typeface="Calibri" panose="020F0502020204030204" pitchFamily="34" charset="0"/>
                        </a:rPr>
                        <a:t>Use of controlled environments to establish general theories about mental processes.</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2400" b="0" dirty="0">
                          <a:effectLst/>
                          <a:latin typeface="Calibri" panose="020F0502020204030204" pitchFamily="34" charset="0"/>
                          <a:cs typeface="Calibri" panose="020F0502020204030204" pitchFamily="34" charset="0"/>
                        </a:rPr>
                        <a:t>Wundt’s identification of higher mental processes (learning, language, emotions, etc.) that could not be studied in a strictly controlled manner.</a:t>
                      </a:r>
                    </a:p>
                  </a:txBody>
                  <a:tcPr anchor="ctr"/>
                </a:tc>
                <a:extLst>
                  <a:ext uri="{0D108BD9-81ED-4DB2-BD59-A6C34878D82A}">
                    <a16:rowId xmlns:a16="http://schemas.microsoft.com/office/drawing/2014/main" val="2656214799"/>
                  </a:ext>
                </a:extLst>
              </a:tr>
            </a:tbl>
          </a:graphicData>
        </a:graphic>
      </p:graphicFrame>
    </p:spTree>
    <p:extLst>
      <p:ext uri="{BB962C8B-B14F-4D97-AF65-F5344CB8AC3E}">
        <p14:creationId xmlns:p14="http://schemas.microsoft.com/office/powerpoint/2010/main" val="2082479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D3EEC2D-C3CA-847F-A11F-BC389A724652}"/>
              </a:ext>
            </a:extLst>
          </p:cNvPr>
          <p:cNvGraphicFramePr>
            <a:graphicFrameLocks noGrp="1"/>
          </p:cNvGraphicFramePr>
          <p:nvPr>
            <p:extLst>
              <p:ext uri="{D42A27DB-BD31-4B8C-83A1-F6EECF244321}">
                <p14:modId xmlns:p14="http://schemas.microsoft.com/office/powerpoint/2010/main" val="3008565756"/>
              </p:ext>
            </p:extLst>
          </p:nvPr>
        </p:nvGraphicFramePr>
        <p:xfrm>
          <a:off x="379084" y="220980"/>
          <a:ext cx="11433832" cy="6416040"/>
        </p:xfrm>
        <a:graphic>
          <a:graphicData uri="http://schemas.openxmlformats.org/drawingml/2006/table">
            <a:tbl>
              <a:tblPr firstRow="1" bandRow="1">
                <a:tableStyleId>{5940675A-B579-460E-94D1-54222C63F5DA}</a:tableStyleId>
              </a:tblPr>
              <a:tblGrid>
                <a:gridCol w="11433832">
                  <a:extLst>
                    <a:ext uri="{9D8B030D-6E8A-4147-A177-3AD203B41FA5}">
                      <a16:colId xmlns:a16="http://schemas.microsoft.com/office/drawing/2014/main" val="3458802045"/>
                    </a:ext>
                  </a:extLst>
                </a:gridCol>
              </a:tblGrid>
              <a:tr h="3073973">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Possible evaluation:</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2400" b="0" dirty="0">
                          <a:effectLst/>
                          <a:latin typeface="Calibri" panose="020F0502020204030204" pitchFamily="34" charset="0"/>
                          <a:cs typeface="Calibri" panose="020F0502020204030204" pitchFamily="34" charset="0"/>
                        </a:rPr>
                        <a:t>Discussion of the subjectivity of Wundt’s methods in contrast to the objectivity of the scientific process and the difficulty modern psychologists have trying to objectively study unobservable matter.</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2400" b="0" dirty="0">
                          <a:effectLst/>
                          <a:latin typeface="Calibri" panose="020F0502020204030204" pitchFamily="34" charset="0"/>
                          <a:cs typeface="Calibri" panose="020F0502020204030204" pitchFamily="34" charset="0"/>
                        </a:rPr>
                        <a:t>Introspective methods were not reliably reproduced - Wundt’s difficulty with replication due to subjectivity.</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2400" b="0" dirty="0">
                          <a:effectLst/>
                          <a:latin typeface="Calibri" panose="020F0502020204030204" pitchFamily="34" charset="0"/>
                          <a:cs typeface="Calibri" panose="020F0502020204030204" pitchFamily="34" charset="0"/>
                        </a:rPr>
                        <a:t>Focus on mental processes through introspection can be seen as a forerunner of the cognitive approach.</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2400" b="0" dirty="0">
                          <a:effectLst/>
                          <a:latin typeface="Calibri" panose="020F0502020204030204" pitchFamily="34" charset="0"/>
                          <a:cs typeface="Calibri" panose="020F0502020204030204" pitchFamily="34" charset="0"/>
                        </a:rPr>
                        <a:t>Discussion of the validity of introspection – many aspects of our minds are outside of our conscious awareness, e.g. research by Nisbett &amp; Wilson, 1977; however, it is still sometimes used in modern.</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2400" b="0" dirty="0">
                          <a:effectLst/>
                          <a:latin typeface="Calibri" panose="020F0502020204030204" pitchFamily="34" charset="0"/>
                          <a:cs typeface="Calibri" panose="020F0502020204030204" pitchFamily="34" charset="0"/>
                        </a:rPr>
                        <a:t>Scientific psychological research, e.g. Csikszentmihalyi &amp; Hunter, 2003.</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2400" b="0" dirty="0">
                          <a:effectLst/>
                          <a:latin typeface="Calibri" panose="020F0502020204030204" pitchFamily="34" charset="0"/>
                          <a:cs typeface="Calibri" panose="020F0502020204030204" pitchFamily="34" charset="0"/>
                        </a:rPr>
                        <a:t>Greater contributions to the development of psychology by early behaviourists, e.g. Pavlov, than by Wundt, as they produced reliable findings with explanatory principles that were generalisable – much more in keeping with the scientific approach.</a:t>
                      </a:r>
                    </a:p>
                  </a:txBody>
                  <a:tcPr anchor="ctr"/>
                </a:tc>
                <a:extLst>
                  <a:ext uri="{0D108BD9-81ED-4DB2-BD59-A6C34878D82A}">
                    <a16:rowId xmlns:a16="http://schemas.microsoft.com/office/drawing/2014/main" val="2656214799"/>
                  </a:ext>
                </a:extLst>
              </a:tr>
            </a:tbl>
          </a:graphicData>
        </a:graphic>
      </p:graphicFrame>
    </p:spTree>
    <p:extLst>
      <p:ext uri="{BB962C8B-B14F-4D97-AF65-F5344CB8AC3E}">
        <p14:creationId xmlns:p14="http://schemas.microsoft.com/office/powerpoint/2010/main" val="1769993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6B1A30-3FE7-4B40-9FA6-8428D3838DE1}"/>
              </a:ext>
            </a:extLst>
          </p:cNvPr>
          <p:cNvSpPr/>
          <p:nvPr/>
        </p:nvSpPr>
        <p:spPr>
          <a:xfrm>
            <a:off x="0" y="-16042"/>
            <a:ext cx="12192000" cy="685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B6E21344-8BE5-4A8C-80FE-81C8AAD7C699}"/>
              </a:ext>
            </a:extLst>
          </p:cNvPr>
          <p:cNvSpPr txBox="1"/>
          <p:nvPr/>
        </p:nvSpPr>
        <p:spPr>
          <a:xfrm>
            <a:off x="74696" y="47233"/>
            <a:ext cx="12074692"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Examiner commentary:</a:t>
            </a:r>
            <a:r>
              <a:rPr kumimoji="0" lang="en-GB" sz="2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a:r>
            <a:br>
              <a:rPr kumimoji="0" lang="en-GB" sz="2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br>
            <a:r>
              <a:rPr kumimoji="0" lang="en-GB" sz="2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This question was relatively poorly answered, although there were some very effective responses. Generally, </a:t>
            </a:r>
            <a:r>
              <a:rPr kumimoji="0" lang="en-GB" sz="2400" b="1"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knowledge was much stronger than evaluation</a:t>
            </a:r>
            <a:r>
              <a:rPr kumimoji="0" lang="en-GB" sz="2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Most students able to name and define introspection with some going on to detail structuralism, but evaluation tended to be limited, focusing on reliability and validity at a generic level. More able students discussed the validity and reliability of introspection and current research that utilises the method. Some students correctly referred to methods of introspection being subjective, but their elaboration focused on demand characteristics and claims of participants lying, suggesting little understanding of the training/procedures involved.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Teachers should remind students that there are </a:t>
            </a:r>
            <a:r>
              <a:rPr kumimoji="0" lang="en-GB" sz="2400" b="1"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only three knowledge marks available on an 8-mark ‘Outline and evaluate’ question </a:t>
            </a:r>
            <a:r>
              <a:rPr kumimoji="0" lang="en-GB" sz="2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and thus they should ensure they have prepared enough evaluation so that their answer reflects this division in marks.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Students who </a:t>
            </a:r>
            <a:r>
              <a:rPr kumimoji="0" lang="en-GB" sz="2400" b="1"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did not have much knowledge of Wundt </a:t>
            </a:r>
            <a:r>
              <a:rPr kumimoji="0" lang="en-GB" sz="2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instead focused on providing a timeline of the emergence of the approaches, or simply described the features of science, without engaging in Wundt’s role. Some students were also </a:t>
            </a:r>
            <a:r>
              <a:rPr kumimoji="0" lang="en-GB" sz="2400" b="1"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quite dismissive of Wundt’s role</a:t>
            </a:r>
            <a:r>
              <a:rPr kumimoji="0" lang="en-GB" sz="2400" b="0" i="0" u="none" strike="noStrike" kern="1200" cap="none" spc="0" normalizeH="0" baseline="0" noProof="0" dirty="0">
                <a:ln>
                  <a:noFill/>
                </a:ln>
                <a:solidFill>
                  <a:prstClr val="black"/>
                </a:solidFill>
                <a:effectLst/>
                <a:uLnTx/>
                <a:uFillTx/>
                <a:latin typeface="Calibri Light" panose="020F0302020204030204" pitchFamily="34" charset="0"/>
                <a:ea typeface="Calibri Light" panose="020F0302020204030204" pitchFamily="34" charset="0"/>
                <a:cs typeface="Calibri Light" panose="020F0302020204030204" pitchFamily="34" charset="0"/>
              </a:rPr>
              <a:t>, demonstrating little grasp of the context and time in which he worked.</a:t>
            </a:r>
            <a:endParaRPr kumimoji="0" lang="en-GB" sz="2400" b="1" i="0" u="none" strike="noStrike" kern="1200" cap="none" spc="0" normalizeH="0" baseline="0" noProof="0" dirty="0">
              <a:ln>
                <a:noFill/>
              </a:ln>
              <a:solidFill>
                <a:srgbClr val="C0000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0323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anim calcmode="lin" valueType="num">
                                      <p:cBhvr>
                                        <p:cTn id="2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75196E-1A31-D31C-4FF3-2E836CBBCD3C}"/>
              </a:ext>
            </a:extLst>
          </p:cNvPr>
          <p:cNvSpPr/>
          <p:nvPr/>
        </p:nvSpPr>
        <p:spPr>
          <a:xfrm>
            <a:off x="0" y="0"/>
            <a:ext cx="12192000" cy="6854504"/>
          </a:xfrm>
          <a:prstGeom prst="rect">
            <a:avLst/>
          </a:prstGeom>
          <a:pattFill prst="lgGrid">
            <a:fgClr>
              <a:srgbClr val="F2D9A8"/>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4" name="Rectangle: Rounded Corners 3">
            <a:extLst>
              <a:ext uri="{FF2B5EF4-FFF2-40B4-BE49-F238E27FC236}">
                <a16:creationId xmlns:a16="http://schemas.microsoft.com/office/drawing/2014/main" id="{1D9EB070-4B7F-6959-56FB-C10CE038E9C2}"/>
              </a:ext>
            </a:extLst>
          </p:cNvPr>
          <p:cNvSpPr/>
          <p:nvPr/>
        </p:nvSpPr>
        <p:spPr>
          <a:xfrm>
            <a:off x="441158" y="399047"/>
            <a:ext cx="11309684" cy="605990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 name="Title 1">
            <a:extLst>
              <a:ext uri="{FF2B5EF4-FFF2-40B4-BE49-F238E27FC236}">
                <a16:creationId xmlns:a16="http://schemas.microsoft.com/office/drawing/2014/main" id="{634E0610-EC76-4982-8E35-4D09B664BFE8}"/>
              </a:ext>
            </a:extLst>
          </p:cNvPr>
          <p:cNvSpPr>
            <a:spLocks noGrp="1"/>
          </p:cNvSpPr>
          <p:nvPr>
            <p:ph type="title"/>
          </p:nvPr>
        </p:nvSpPr>
        <p:spPr>
          <a:xfrm>
            <a:off x="3400678" y="509531"/>
            <a:ext cx="5390644" cy="1325563"/>
          </a:xfrm>
        </p:spPr>
        <p:txBody>
          <a:bodyPr>
            <a:normAutofit/>
          </a:bodyPr>
          <a:lstStyle/>
          <a:p>
            <a:pPr algn="ctr"/>
            <a:r>
              <a:rPr lang="en-GB" sz="4000" b="1" u="sng" dirty="0">
                <a:solidFill>
                  <a:sysClr val="windowText" lastClr="000000"/>
                </a:solidFill>
                <a:latin typeface="Aharoni" panose="02010803020104030203" pitchFamily="2" charset="-79"/>
                <a:cs typeface="Aharoni" panose="02010803020104030203" pitchFamily="2" charset="-79"/>
              </a:rPr>
              <a:t>PLENARY</a:t>
            </a:r>
            <a:r>
              <a:rPr lang="en-GB" sz="4200" b="1" dirty="0">
                <a:solidFill>
                  <a:sysClr val="windowText" lastClr="000000"/>
                </a:solidFill>
                <a:latin typeface="Arial Rounded MT Bold" panose="020F0704030504030204" pitchFamily="34" charset="0"/>
              </a:rPr>
              <a:t>:</a:t>
            </a:r>
          </a:p>
        </p:txBody>
      </p:sp>
      <p:sp>
        <p:nvSpPr>
          <p:cNvPr id="7" name="TextBox 6">
            <a:extLst>
              <a:ext uri="{FF2B5EF4-FFF2-40B4-BE49-F238E27FC236}">
                <a16:creationId xmlns:a16="http://schemas.microsoft.com/office/drawing/2014/main" id="{115AB7EC-01B7-32B3-D721-37F5A12C9512}"/>
              </a:ext>
            </a:extLst>
          </p:cNvPr>
          <p:cNvSpPr txBox="1"/>
          <p:nvPr/>
        </p:nvSpPr>
        <p:spPr>
          <a:xfrm>
            <a:off x="821871" y="1458753"/>
            <a:ext cx="10548257" cy="5632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300" b="0" i="0" u="none" strike="noStrike" kern="1200" cap="none" spc="-15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Explain </a:t>
            </a:r>
            <a:r>
              <a:rPr kumimoji="0" lang="en-GB" sz="3300" b="1" i="0" u="none" strike="noStrike" kern="1200" cap="none" spc="-15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one</a:t>
            </a:r>
            <a:r>
              <a:rPr kumimoji="0" lang="en-GB" sz="3300" b="0" i="0" u="none" strike="noStrike" kern="1200" cap="none" spc="-15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reason why psychology could be classed as a science. </a:t>
            </a:r>
          </a:p>
        </p:txBody>
      </p:sp>
      <p:pic>
        <p:nvPicPr>
          <p:cNvPr id="10" name="Picture 9">
            <a:extLst>
              <a:ext uri="{FF2B5EF4-FFF2-40B4-BE49-F238E27FC236}">
                <a16:creationId xmlns:a16="http://schemas.microsoft.com/office/drawing/2014/main" id="{36B0F434-8EDB-0E9B-3A9E-37156602C3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3976"/>
          <a:stretch/>
        </p:blipFill>
        <p:spPr>
          <a:xfrm flipH="1">
            <a:off x="4004015" y="2221632"/>
            <a:ext cx="4183968" cy="4224811"/>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60704592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0109D0-D6FE-45BC-9D96-D8BA500B247B}"/>
              </a:ext>
            </a:extLst>
          </p:cNvPr>
          <p:cNvSpPr>
            <a:spLocks noGrp="1"/>
          </p:cNvSpPr>
          <p:nvPr>
            <p:ph type="title"/>
          </p:nvPr>
        </p:nvSpPr>
        <p:spPr>
          <a:xfrm>
            <a:off x="1074821" y="371346"/>
            <a:ext cx="10801125" cy="1228585"/>
          </a:xfrm>
          <a:solidFill>
            <a:srgbClr val="EDEA65"/>
          </a:solidFill>
          <a:ln w="19050">
            <a:solidFill>
              <a:schemeClr val="tx1"/>
            </a:solidFill>
          </a:ln>
        </p:spPr>
        <p:txBody>
          <a:bodyPr>
            <a:normAutofit/>
          </a:bodyPr>
          <a:lstStyle/>
          <a:p>
            <a:pPr algn="ctr"/>
            <a:r>
              <a:rPr lang="en-GB" sz="3600" b="1" dirty="0">
                <a:solidFill>
                  <a:sysClr val="windowText" lastClr="000000"/>
                </a:solidFill>
                <a:latin typeface="Arial Narrow" panose="020B0606020202030204" pitchFamily="34" charset="0"/>
              </a:rPr>
              <a:t>Philosophical Roots</a:t>
            </a:r>
          </a:p>
        </p:txBody>
      </p:sp>
      <p:sp>
        <p:nvSpPr>
          <p:cNvPr id="12" name="TextBox 11">
            <a:extLst>
              <a:ext uri="{FF2B5EF4-FFF2-40B4-BE49-F238E27FC236}">
                <a16:creationId xmlns:a16="http://schemas.microsoft.com/office/drawing/2014/main" id="{FDE5A7A7-A30A-4A5E-A73E-C87F9BFA1796}"/>
              </a:ext>
            </a:extLst>
          </p:cNvPr>
          <p:cNvSpPr txBox="1"/>
          <p:nvPr/>
        </p:nvSpPr>
        <p:spPr>
          <a:xfrm>
            <a:off x="553232" y="1811005"/>
            <a:ext cx="11067374" cy="812530"/>
          </a:xfrm>
          <a:prstGeom prst="rect">
            <a:avLst/>
          </a:prstGeom>
          <a:noFill/>
        </p:spPr>
        <p:txBody>
          <a:bodyPr wrap="square">
            <a:spAutoFit/>
          </a:bodyPr>
          <a:lstStyle/>
          <a:p>
            <a:pPr lvl="0" algn="ctr">
              <a:lnSpc>
                <a:spcPct val="90000"/>
              </a:lnSpc>
              <a:spcBef>
                <a:spcPts val="1000"/>
              </a:spcBef>
              <a:defRPr/>
            </a:pPr>
            <a:r>
              <a:rPr lang="en-GB" sz="2500" dirty="0">
                <a:solidFill>
                  <a:prstClr val="black"/>
                </a:solidFill>
                <a:latin typeface="Comic Sans MS"/>
              </a:rPr>
              <a:t>Psychology is a branch of the broader discipline of </a:t>
            </a:r>
            <a:r>
              <a:rPr lang="en-GB" sz="2500" b="1" dirty="0">
                <a:solidFill>
                  <a:prstClr val="black"/>
                </a:solidFill>
                <a:latin typeface="Comic Sans MS"/>
              </a:rPr>
              <a:t>philosophy – </a:t>
            </a:r>
            <a:r>
              <a:rPr lang="en-GB" sz="2500" dirty="0">
                <a:solidFill>
                  <a:prstClr val="black"/>
                </a:solidFill>
              </a:rPr>
              <a:t>currently, it is best understood as </a:t>
            </a:r>
            <a:r>
              <a:rPr lang="en-GB" sz="2500" b="1" dirty="0">
                <a:solidFill>
                  <a:prstClr val="black"/>
                </a:solidFill>
              </a:rPr>
              <a:t>experimental philosophy</a:t>
            </a:r>
            <a:r>
              <a:rPr lang="en-GB" sz="2500" dirty="0">
                <a:solidFill>
                  <a:prstClr val="black"/>
                </a:solidFill>
              </a:rPr>
              <a:t>.</a:t>
            </a:r>
            <a:endParaRPr lang="en-GB" sz="2500" dirty="0">
              <a:solidFill>
                <a:prstClr val="black"/>
              </a:solidFill>
              <a:latin typeface="Comic Sans MS"/>
            </a:endParaRPr>
          </a:p>
        </p:txBody>
      </p:sp>
      <p:sp>
        <p:nvSpPr>
          <p:cNvPr id="2" name="Oval 1">
            <a:extLst>
              <a:ext uri="{FF2B5EF4-FFF2-40B4-BE49-F238E27FC236}">
                <a16:creationId xmlns:a16="http://schemas.microsoft.com/office/drawing/2014/main" id="{CA15057E-7360-4697-AE4F-BE27AAD55BBC}"/>
              </a:ext>
            </a:extLst>
          </p:cNvPr>
          <p:cNvSpPr/>
          <p:nvPr/>
        </p:nvSpPr>
        <p:spPr>
          <a:xfrm rot="21353575">
            <a:off x="252300" y="186685"/>
            <a:ext cx="1645042" cy="15674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Bahnschrift" panose="020B0502040204020203" pitchFamily="34" charset="0"/>
              </a:rPr>
              <a:t>17</a:t>
            </a:r>
            <a:r>
              <a:rPr lang="en-GB" b="1" baseline="30000" dirty="0">
                <a:solidFill>
                  <a:schemeClr val="tx1"/>
                </a:solidFill>
                <a:latin typeface="Bahnschrift" panose="020B0502040204020203" pitchFamily="34" charset="0"/>
              </a:rPr>
              <a:t>th</a:t>
            </a:r>
            <a:r>
              <a:rPr lang="en-GB" b="1" dirty="0">
                <a:solidFill>
                  <a:schemeClr val="tx1"/>
                </a:solidFill>
                <a:latin typeface="Bahnschrift" panose="020B0502040204020203" pitchFamily="34" charset="0"/>
              </a:rPr>
              <a:t> – 19</a:t>
            </a:r>
            <a:r>
              <a:rPr lang="en-GB" b="1" baseline="30000" dirty="0">
                <a:solidFill>
                  <a:schemeClr val="tx1"/>
                </a:solidFill>
                <a:latin typeface="Bahnschrift" panose="020B0502040204020203" pitchFamily="34" charset="0"/>
              </a:rPr>
              <a:t>th</a:t>
            </a:r>
            <a:r>
              <a:rPr lang="en-GB" b="1" dirty="0">
                <a:solidFill>
                  <a:schemeClr val="tx1"/>
                </a:solidFill>
                <a:latin typeface="Bahnschrift" panose="020B0502040204020203" pitchFamily="34" charset="0"/>
              </a:rPr>
              <a:t> </a:t>
            </a:r>
            <a:r>
              <a:rPr lang="en-GB" sz="2000" b="1" dirty="0">
                <a:solidFill>
                  <a:schemeClr val="tx1"/>
                </a:solidFill>
                <a:latin typeface="Bahnschrift" panose="020B0502040204020203" pitchFamily="34" charset="0"/>
              </a:rPr>
              <a:t>Century</a:t>
            </a:r>
            <a:endParaRPr lang="en-GB" b="1" dirty="0">
              <a:solidFill>
                <a:schemeClr val="tx1"/>
              </a:solidFill>
              <a:latin typeface="Bahnschrift" panose="020B0502040204020203" pitchFamily="34" charset="0"/>
            </a:endParaRPr>
          </a:p>
        </p:txBody>
      </p:sp>
      <p:pic>
        <p:nvPicPr>
          <p:cNvPr id="11" name="Picture 10">
            <a:extLst>
              <a:ext uri="{FF2B5EF4-FFF2-40B4-BE49-F238E27FC236}">
                <a16:creationId xmlns:a16="http://schemas.microsoft.com/office/drawing/2014/main" id="{0AD467CA-103F-49DE-A3DF-6A58BDEA1024}"/>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5861" b="100000" l="0" r="87240">
                        <a14:foregroundMark x1="22255" y1="11722" x2="37240" y2="21411"/>
                        <a14:foregroundMark x1="20178" y1="5861" x2="27003" y2="7057"/>
                      </a14:backgroundRemoval>
                    </a14:imgEffect>
                  </a14:imgLayer>
                </a14:imgProps>
              </a:ext>
              <a:ext uri="{28A0092B-C50C-407E-A947-70E740481C1C}">
                <a14:useLocalDpi xmlns:a14="http://schemas.microsoft.com/office/drawing/2010/main"/>
              </a:ext>
            </a:extLst>
          </a:blip>
          <a:srcRect/>
          <a:stretch/>
        </p:blipFill>
        <p:spPr>
          <a:xfrm flipH="1">
            <a:off x="8741354" y="2582435"/>
            <a:ext cx="3450646" cy="4275565"/>
          </a:xfrm>
          <a:prstGeom prst="rect">
            <a:avLst/>
          </a:prstGeom>
        </p:spPr>
      </p:pic>
      <p:sp>
        <p:nvSpPr>
          <p:cNvPr id="10" name="Rectangle 9">
            <a:extLst>
              <a:ext uri="{FF2B5EF4-FFF2-40B4-BE49-F238E27FC236}">
                <a16:creationId xmlns:a16="http://schemas.microsoft.com/office/drawing/2014/main" id="{6657F906-7320-46AC-AC24-9D79D6E69965}"/>
              </a:ext>
            </a:extLst>
          </p:cNvPr>
          <p:cNvSpPr/>
          <p:nvPr/>
        </p:nvSpPr>
        <p:spPr>
          <a:xfrm>
            <a:off x="0" y="0"/>
            <a:ext cx="12192000" cy="6854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3" name="TextBox 2">
            <a:extLst>
              <a:ext uri="{FF2B5EF4-FFF2-40B4-BE49-F238E27FC236}">
                <a16:creationId xmlns:a16="http://schemas.microsoft.com/office/drawing/2014/main" id="{51216EF9-37CA-4D8F-B326-BBCC2A83BCA0}"/>
              </a:ext>
            </a:extLst>
          </p:cNvPr>
          <p:cNvSpPr txBox="1"/>
          <p:nvPr/>
        </p:nvSpPr>
        <p:spPr>
          <a:xfrm>
            <a:off x="373512" y="2834372"/>
            <a:ext cx="9341988" cy="738664"/>
          </a:xfrm>
          <a:prstGeom prst="rect">
            <a:avLst/>
          </a:prstGeom>
          <a:noFill/>
          <a:ln>
            <a:noFill/>
          </a:ln>
        </p:spPr>
        <p:txBody>
          <a:bodyPr wrap="square" rtlCol="0">
            <a:spAutoFit/>
          </a:bodyPr>
          <a:lstStyle/>
          <a:p>
            <a:r>
              <a:rPr lang="en-GB" sz="2100" b="1" dirty="0"/>
              <a:t>Rene Descartes (1596 – 1650): </a:t>
            </a:r>
            <a:r>
              <a:rPr lang="en-GB" sz="2100" dirty="0"/>
              <a:t>the mind and body are independent from each other.</a:t>
            </a:r>
          </a:p>
        </p:txBody>
      </p:sp>
      <p:sp>
        <p:nvSpPr>
          <p:cNvPr id="13" name="TextBox 12">
            <a:extLst>
              <a:ext uri="{FF2B5EF4-FFF2-40B4-BE49-F238E27FC236}">
                <a16:creationId xmlns:a16="http://schemas.microsoft.com/office/drawing/2014/main" id="{8013F3C1-69F4-482A-8B56-B44CF3BCB98E}"/>
              </a:ext>
            </a:extLst>
          </p:cNvPr>
          <p:cNvSpPr txBox="1"/>
          <p:nvPr/>
        </p:nvSpPr>
        <p:spPr>
          <a:xfrm>
            <a:off x="373512" y="3740325"/>
            <a:ext cx="8367842" cy="1061829"/>
          </a:xfrm>
          <a:prstGeom prst="rect">
            <a:avLst/>
          </a:prstGeom>
          <a:noFill/>
          <a:ln>
            <a:noFill/>
          </a:ln>
        </p:spPr>
        <p:txBody>
          <a:bodyPr wrap="square" rtlCol="0">
            <a:spAutoFit/>
          </a:bodyPr>
          <a:lstStyle/>
          <a:p>
            <a:r>
              <a:rPr lang="en-GB" sz="2100" b="1" dirty="0"/>
              <a:t>John Locke (1632 – 1704): P</a:t>
            </a:r>
            <a:r>
              <a:rPr lang="en-GB" sz="2100" dirty="0"/>
              <a:t>roposed empiricism: all experience can be obtained through the sense and that human beings inherit neither knowledge nor instincts </a:t>
            </a:r>
          </a:p>
        </p:txBody>
      </p:sp>
      <p:sp>
        <p:nvSpPr>
          <p:cNvPr id="14" name="TextBox 13">
            <a:extLst>
              <a:ext uri="{FF2B5EF4-FFF2-40B4-BE49-F238E27FC236}">
                <a16:creationId xmlns:a16="http://schemas.microsoft.com/office/drawing/2014/main" id="{0B61BA7F-0F44-4F5E-8B78-8CDD985B0ED4}"/>
              </a:ext>
            </a:extLst>
          </p:cNvPr>
          <p:cNvSpPr txBox="1"/>
          <p:nvPr/>
        </p:nvSpPr>
        <p:spPr>
          <a:xfrm>
            <a:off x="373512" y="4969443"/>
            <a:ext cx="7170287" cy="1708160"/>
          </a:xfrm>
          <a:prstGeom prst="rect">
            <a:avLst/>
          </a:prstGeom>
          <a:noFill/>
          <a:ln>
            <a:noFill/>
          </a:ln>
        </p:spPr>
        <p:txBody>
          <a:bodyPr wrap="square" rtlCol="0">
            <a:spAutoFit/>
          </a:bodyPr>
          <a:lstStyle/>
          <a:p>
            <a:r>
              <a:rPr lang="en-GB" sz="2100" b="1" dirty="0"/>
              <a:t>Charlies Darwin (1809 – 1882): </a:t>
            </a:r>
            <a:r>
              <a:rPr lang="en-GB" sz="2100" dirty="0"/>
              <a:t>Suggested that human and animal behaviour has changed over successive generations, so that the individuals with stronger, more adaptive genes survive and reproduce, and the individuals with weaker genes do not.</a:t>
            </a:r>
          </a:p>
        </p:txBody>
      </p:sp>
      <p:pic>
        <p:nvPicPr>
          <p:cNvPr id="6" name="Picture 5">
            <a:extLst>
              <a:ext uri="{FF2B5EF4-FFF2-40B4-BE49-F238E27FC236}">
                <a16:creationId xmlns:a16="http://schemas.microsoft.com/office/drawing/2014/main" id="{ED805991-D21F-4B33-8D45-D5A1685F1D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40702" y="4151991"/>
            <a:ext cx="3039206" cy="2723303"/>
          </a:xfrm>
          <a:prstGeom prst="rect">
            <a:avLst/>
          </a:prstGeom>
          <a:ln>
            <a:noFill/>
          </a:ln>
        </p:spPr>
      </p:pic>
      <p:pic>
        <p:nvPicPr>
          <p:cNvPr id="15" name="Picture 14">
            <a:extLst>
              <a:ext uri="{FF2B5EF4-FFF2-40B4-BE49-F238E27FC236}">
                <a16:creationId xmlns:a16="http://schemas.microsoft.com/office/drawing/2014/main" id="{98BE7B16-1A49-423A-A263-7D967383359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15500" y="4644690"/>
            <a:ext cx="2476500" cy="2213310"/>
          </a:xfrm>
          <a:prstGeom prst="rect">
            <a:avLst/>
          </a:prstGeom>
        </p:spPr>
      </p:pic>
    </p:spTree>
    <p:extLst>
      <p:ext uri="{BB962C8B-B14F-4D97-AF65-F5344CB8AC3E}">
        <p14:creationId xmlns:p14="http://schemas.microsoft.com/office/powerpoint/2010/main" val="32658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0109D0-D6FE-45BC-9D96-D8BA500B247B}"/>
              </a:ext>
            </a:extLst>
          </p:cNvPr>
          <p:cNvSpPr>
            <a:spLocks noGrp="1"/>
          </p:cNvSpPr>
          <p:nvPr>
            <p:ph type="title"/>
          </p:nvPr>
        </p:nvSpPr>
        <p:spPr>
          <a:xfrm>
            <a:off x="1074821" y="590009"/>
            <a:ext cx="10801125" cy="1228585"/>
          </a:xfrm>
          <a:solidFill>
            <a:srgbClr val="EDEA65"/>
          </a:solidFill>
          <a:ln w="19050">
            <a:solidFill>
              <a:schemeClr val="tx1"/>
            </a:solidFill>
          </a:ln>
        </p:spPr>
        <p:txBody>
          <a:bodyPr>
            <a:normAutofit/>
          </a:bodyPr>
          <a:lstStyle/>
          <a:p>
            <a:pPr algn="ctr"/>
            <a:r>
              <a:rPr lang="en-GB" sz="3600" b="1" dirty="0">
                <a:solidFill>
                  <a:sysClr val="windowText" lastClr="000000"/>
                </a:solidFill>
                <a:latin typeface="Arial Narrow" panose="020B0606020202030204" pitchFamily="34" charset="0"/>
              </a:rPr>
              <a:t>Wilhelm Wundt</a:t>
            </a:r>
          </a:p>
        </p:txBody>
      </p:sp>
      <p:sp>
        <p:nvSpPr>
          <p:cNvPr id="6" name="TextBox 5">
            <a:extLst>
              <a:ext uri="{FF2B5EF4-FFF2-40B4-BE49-F238E27FC236}">
                <a16:creationId xmlns:a16="http://schemas.microsoft.com/office/drawing/2014/main" id="{A9365878-CA56-4C4F-BB06-EFB241875858}"/>
              </a:ext>
            </a:extLst>
          </p:cNvPr>
          <p:cNvSpPr txBox="1"/>
          <p:nvPr/>
        </p:nvSpPr>
        <p:spPr>
          <a:xfrm>
            <a:off x="334210" y="3829072"/>
            <a:ext cx="9009816" cy="1438599"/>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30" dirty="0">
                <a:solidFill>
                  <a:prstClr val="black"/>
                </a:solidFill>
                <a:latin typeface="Comic Sans MS"/>
              </a:rPr>
              <a:t>His pioneering method came to be known as </a:t>
            </a:r>
            <a:r>
              <a:rPr lang="en-GB" sz="2430" b="1" dirty="0">
                <a:latin typeface="Comic Sans MS"/>
              </a:rPr>
              <a:t>introspection </a:t>
            </a:r>
            <a:r>
              <a:rPr lang="en-GB" sz="2430" dirty="0">
                <a:latin typeface="Comic Sans MS"/>
              </a:rPr>
              <a:t>and</a:t>
            </a:r>
            <a:r>
              <a:rPr lang="en-GB" sz="2430" dirty="0">
                <a:solidFill>
                  <a:prstClr val="black"/>
                </a:solidFill>
                <a:latin typeface="Comic Sans MS"/>
              </a:rPr>
              <a:t> involved Wundt and his co-workers recording their own </a:t>
            </a:r>
            <a:r>
              <a:rPr lang="en-GB" sz="2430" b="1" dirty="0">
                <a:solidFill>
                  <a:prstClr val="black"/>
                </a:solidFill>
                <a:latin typeface="Comic Sans MS"/>
              </a:rPr>
              <a:t>conscious thoughts</a:t>
            </a:r>
            <a:r>
              <a:rPr lang="en-GB" sz="2430" dirty="0">
                <a:solidFill>
                  <a:prstClr val="black"/>
                </a:solidFill>
                <a:latin typeface="Comic Sans MS"/>
              </a:rPr>
              <a:t>, with the aim of breaking these down into their constituent parts.</a:t>
            </a:r>
          </a:p>
        </p:txBody>
      </p:sp>
      <p:pic>
        <p:nvPicPr>
          <p:cNvPr id="8" name="Picture 7">
            <a:extLst>
              <a:ext uri="{FF2B5EF4-FFF2-40B4-BE49-F238E27FC236}">
                <a16:creationId xmlns:a16="http://schemas.microsoft.com/office/drawing/2014/main" id="{2E7D8EC6-D28F-42CC-B7CE-C77F260DD1D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9820" b="93988" l="9896" r="89974">
                        <a14:foregroundMark x1="55208" y1="10220" x2="48958" y2="10220"/>
                        <a14:foregroundMark x1="62109" y1="91583" x2="28906" y2="88978"/>
                        <a14:foregroundMark x1="57682" y1="81162" x2="51693" y2="77154"/>
                        <a14:foregroundMark x1="18359" y1="93988" x2="28776" y2="86172"/>
                        <a14:foregroundMark x1="69531" y1="91182" x2="64193" y2="87575"/>
                      </a14:backgroundRemoval>
                    </a14:imgEffect>
                  </a14:imgLayer>
                </a14:imgProps>
              </a:ext>
              <a:ext uri="{28A0092B-C50C-407E-A947-70E740481C1C}">
                <a14:useLocalDpi xmlns:a14="http://schemas.microsoft.com/office/drawing/2010/main"/>
              </a:ext>
            </a:extLst>
          </a:blip>
          <a:srcRect l="12865" r="18184"/>
          <a:stretch/>
        </p:blipFill>
        <p:spPr>
          <a:xfrm>
            <a:off x="8339558" y="3427252"/>
            <a:ext cx="3401169" cy="3205005"/>
          </a:xfrm>
          <a:prstGeom prst="rect">
            <a:avLst/>
          </a:prstGeom>
        </p:spPr>
      </p:pic>
      <p:sp>
        <p:nvSpPr>
          <p:cNvPr id="10" name="TextBox 9">
            <a:extLst>
              <a:ext uri="{FF2B5EF4-FFF2-40B4-BE49-F238E27FC236}">
                <a16:creationId xmlns:a16="http://schemas.microsoft.com/office/drawing/2014/main" id="{50D52C3C-13D0-459D-9A91-6E82943D6CFD}"/>
              </a:ext>
            </a:extLst>
          </p:cNvPr>
          <p:cNvSpPr txBox="1"/>
          <p:nvPr/>
        </p:nvSpPr>
        <p:spPr>
          <a:xfrm>
            <a:off x="334210" y="2055139"/>
            <a:ext cx="11710216" cy="765466"/>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30" b="0" i="0" u="none" strike="noStrike" kern="1200" cap="none" spc="0" normalizeH="0" baseline="0" noProof="0" dirty="0">
                <a:ln>
                  <a:noFill/>
                </a:ln>
                <a:solidFill>
                  <a:prstClr val="black"/>
                </a:solidFill>
                <a:effectLst/>
                <a:uLnTx/>
                <a:uFillTx/>
                <a:latin typeface="Comic Sans MS"/>
                <a:ea typeface="+mn-ea"/>
                <a:cs typeface="+mn-cs"/>
              </a:rPr>
              <a:t>The first ever lab dedicated to psychological enquiry was operated by </a:t>
            </a:r>
            <a:r>
              <a:rPr kumimoji="0" lang="en-GB" sz="2430" b="1" i="0" u="none" strike="noStrike" kern="1200" cap="none" spc="0" normalizeH="0" baseline="0" noProof="0" dirty="0">
                <a:ln>
                  <a:noFill/>
                </a:ln>
                <a:effectLst/>
                <a:uLnTx/>
                <a:uFillTx/>
                <a:latin typeface="Comic Sans MS"/>
                <a:ea typeface="+mn-ea"/>
                <a:cs typeface="+mn-cs"/>
              </a:rPr>
              <a:t>Wilhelm Wundt </a:t>
            </a:r>
            <a:r>
              <a:rPr kumimoji="0" lang="en-GB" sz="2430" b="0" i="0" u="none" strike="noStrike" kern="1200" cap="none" spc="0" normalizeH="0" baseline="0" noProof="0" dirty="0">
                <a:ln>
                  <a:noFill/>
                </a:ln>
                <a:solidFill>
                  <a:prstClr val="black"/>
                </a:solidFill>
                <a:effectLst/>
                <a:uLnTx/>
                <a:uFillTx/>
                <a:latin typeface="Comic Sans MS"/>
                <a:ea typeface="+mn-ea"/>
                <a:cs typeface="+mn-cs"/>
              </a:rPr>
              <a:t>in Leipzig, Germany in 1879.</a:t>
            </a:r>
          </a:p>
        </p:txBody>
      </p:sp>
      <p:sp>
        <p:nvSpPr>
          <p:cNvPr id="11" name="TextBox 10">
            <a:extLst>
              <a:ext uri="{FF2B5EF4-FFF2-40B4-BE49-F238E27FC236}">
                <a16:creationId xmlns:a16="http://schemas.microsoft.com/office/drawing/2014/main" id="{A0996BA7-9FE7-4A6C-9E78-ABE8B6E12C26}"/>
              </a:ext>
            </a:extLst>
          </p:cNvPr>
          <p:cNvSpPr txBox="1"/>
          <p:nvPr/>
        </p:nvSpPr>
        <p:spPr>
          <a:xfrm>
            <a:off x="334210" y="3107285"/>
            <a:ext cx="11710216" cy="428900"/>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30" b="0" i="0" u="none" strike="noStrike" kern="1200" cap="none" spc="0" normalizeH="0" baseline="0" noProof="0" dirty="0">
                <a:ln>
                  <a:noFill/>
                </a:ln>
                <a:solidFill>
                  <a:prstClr val="black"/>
                </a:solidFill>
                <a:effectLst/>
                <a:uLnTx/>
                <a:uFillTx/>
                <a:latin typeface="Comic Sans MS"/>
                <a:ea typeface="+mn-ea"/>
                <a:cs typeface="+mn-cs"/>
              </a:rPr>
              <a:t>Wundt aimed to document and describe the nature of </a:t>
            </a:r>
            <a:r>
              <a:rPr kumimoji="0" lang="en-GB" sz="2430" b="1" i="0" u="none" strike="noStrike" kern="1200" cap="none" spc="0" normalizeH="0" baseline="0" noProof="0" dirty="0">
                <a:ln>
                  <a:noFill/>
                </a:ln>
                <a:effectLst/>
                <a:uLnTx/>
                <a:uFillTx/>
                <a:latin typeface="Comic Sans MS"/>
                <a:ea typeface="+mn-ea"/>
                <a:cs typeface="+mn-cs"/>
              </a:rPr>
              <a:t>human consciousness</a:t>
            </a:r>
            <a:r>
              <a:rPr kumimoji="0" lang="en-GB" sz="2430" b="0" i="0" u="none" strike="noStrike" kern="1200" cap="none" spc="0" normalizeH="0" baseline="0" noProof="0" dirty="0">
                <a:ln>
                  <a:noFill/>
                </a:ln>
                <a:solidFill>
                  <a:prstClr val="black"/>
                </a:solidFill>
                <a:effectLst/>
                <a:uLnTx/>
                <a:uFillTx/>
                <a:latin typeface="Comic Sans MS"/>
                <a:ea typeface="+mn-ea"/>
                <a:cs typeface="+mn-cs"/>
              </a:rPr>
              <a:t>.</a:t>
            </a:r>
          </a:p>
        </p:txBody>
      </p:sp>
      <p:sp>
        <p:nvSpPr>
          <p:cNvPr id="13" name="TextBox 12">
            <a:extLst>
              <a:ext uri="{FF2B5EF4-FFF2-40B4-BE49-F238E27FC236}">
                <a16:creationId xmlns:a16="http://schemas.microsoft.com/office/drawing/2014/main" id="{FEB19EF2-30CC-4A45-B17E-A2FD4E10387C}"/>
              </a:ext>
            </a:extLst>
          </p:cNvPr>
          <p:cNvSpPr txBox="1"/>
          <p:nvPr/>
        </p:nvSpPr>
        <p:spPr>
          <a:xfrm>
            <a:off x="334210" y="5560558"/>
            <a:ext cx="7064387" cy="793166"/>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30" b="0" i="0" u="none" strike="noStrike" kern="1200" cap="none" spc="0" normalizeH="0" baseline="0" noProof="0" dirty="0">
                <a:ln>
                  <a:noFill/>
                </a:ln>
                <a:solidFill>
                  <a:prstClr val="black"/>
                </a:solidFill>
                <a:effectLst/>
                <a:uLnTx/>
                <a:uFillTx/>
                <a:latin typeface="Comic Sans MS"/>
                <a:ea typeface="+mn-ea"/>
                <a:cs typeface="+mn-cs"/>
              </a:rPr>
              <a:t>Isolating the structure of consciousness in this way is called </a:t>
            </a:r>
            <a:r>
              <a:rPr kumimoji="0" lang="en-GB" sz="2430" b="1" i="0" u="none" strike="noStrike" kern="1200" cap="none" spc="0" normalizeH="0" baseline="0" noProof="0" dirty="0">
                <a:ln>
                  <a:noFill/>
                </a:ln>
                <a:effectLst/>
                <a:uLnTx/>
                <a:uFillTx/>
                <a:latin typeface="Comic Sans MS"/>
                <a:ea typeface="+mn-ea"/>
                <a:cs typeface="+mn-cs"/>
              </a:rPr>
              <a:t>structuralism</a:t>
            </a:r>
            <a:r>
              <a:rPr kumimoji="0" lang="en-GB" sz="2430" b="0" i="0" u="none" strike="noStrike" kern="1200" cap="none" spc="0" normalizeH="0" baseline="0" noProof="0" dirty="0">
                <a:ln>
                  <a:noFill/>
                </a:ln>
                <a:solidFill>
                  <a:prstClr val="black"/>
                </a:solidFill>
                <a:effectLst/>
                <a:uLnTx/>
                <a:uFillTx/>
                <a:latin typeface="Comic Sans MS"/>
                <a:ea typeface="+mn-ea"/>
                <a:cs typeface="+mn-cs"/>
              </a:rPr>
              <a:t>. </a:t>
            </a:r>
          </a:p>
        </p:txBody>
      </p:sp>
      <p:sp>
        <p:nvSpPr>
          <p:cNvPr id="14" name="Oval 13">
            <a:extLst>
              <a:ext uri="{FF2B5EF4-FFF2-40B4-BE49-F238E27FC236}">
                <a16:creationId xmlns:a16="http://schemas.microsoft.com/office/drawing/2014/main" id="{8D16E607-D593-44AD-BA3A-0E47776B2E30}"/>
              </a:ext>
            </a:extLst>
          </p:cNvPr>
          <p:cNvSpPr/>
          <p:nvPr/>
        </p:nvSpPr>
        <p:spPr>
          <a:xfrm rot="21353575">
            <a:off x="252300" y="357896"/>
            <a:ext cx="1645042" cy="15674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Bahnschrift" panose="020B0502040204020203" pitchFamily="34" charset="0"/>
              </a:rPr>
              <a:t>1879</a:t>
            </a:r>
          </a:p>
        </p:txBody>
      </p:sp>
      <p:sp>
        <p:nvSpPr>
          <p:cNvPr id="12" name="Rectangle 11">
            <a:extLst>
              <a:ext uri="{FF2B5EF4-FFF2-40B4-BE49-F238E27FC236}">
                <a16:creationId xmlns:a16="http://schemas.microsoft.com/office/drawing/2014/main" id="{86B731EC-11AA-4C65-A936-73B2B440C634}"/>
              </a:ext>
            </a:extLst>
          </p:cNvPr>
          <p:cNvSpPr/>
          <p:nvPr/>
        </p:nvSpPr>
        <p:spPr>
          <a:xfrm>
            <a:off x="0" y="0"/>
            <a:ext cx="12192000" cy="6854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Tree>
    <p:extLst>
      <p:ext uri="{BB962C8B-B14F-4D97-AF65-F5344CB8AC3E}">
        <p14:creationId xmlns:p14="http://schemas.microsoft.com/office/powerpoint/2010/main" val="8717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9E371-B26C-B175-42BE-C1AB1CC3DF3A}"/>
              </a:ext>
            </a:extLst>
          </p:cNvPr>
          <p:cNvSpPr/>
          <p:nvPr/>
        </p:nvSpPr>
        <p:spPr>
          <a:xfrm>
            <a:off x="0" y="0"/>
            <a:ext cx="12192000" cy="68545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5" name="Title 1">
            <a:extLst>
              <a:ext uri="{FF2B5EF4-FFF2-40B4-BE49-F238E27FC236}">
                <a16:creationId xmlns:a16="http://schemas.microsoft.com/office/drawing/2014/main" id="{A7912E5C-E470-2E16-56AC-1840F4FFF4CD}"/>
              </a:ext>
            </a:extLst>
          </p:cNvPr>
          <p:cNvSpPr>
            <a:spLocks noGrp="1"/>
          </p:cNvSpPr>
          <p:nvPr>
            <p:ph type="title"/>
          </p:nvPr>
        </p:nvSpPr>
        <p:spPr>
          <a:xfrm>
            <a:off x="351441" y="701271"/>
            <a:ext cx="11524505" cy="1228585"/>
          </a:xfrm>
          <a:solidFill>
            <a:srgbClr val="EDEA65"/>
          </a:solidFill>
          <a:ln w="28575">
            <a:solidFill>
              <a:schemeClr val="tx1"/>
            </a:solidFill>
          </a:ln>
        </p:spPr>
        <p:txBody>
          <a:bodyPr>
            <a:normAutofit/>
          </a:bodyPr>
          <a:lstStyle/>
          <a:p>
            <a:pPr algn="ctr"/>
            <a:r>
              <a:rPr lang="en-GB" sz="3350" b="1" dirty="0">
                <a:latin typeface="Arial Narrow" panose="020B0606020202030204" pitchFamily="34" charset="0"/>
              </a:rPr>
              <a:t>Controlled Methods</a:t>
            </a:r>
          </a:p>
        </p:txBody>
      </p:sp>
      <p:sp>
        <p:nvSpPr>
          <p:cNvPr id="6" name="TextBox 5">
            <a:extLst>
              <a:ext uri="{FF2B5EF4-FFF2-40B4-BE49-F238E27FC236}">
                <a16:creationId xmlns:a16="http://schemas.microsoft.com/office/drawing/2014/main" id="{E00A224A-D489-5156-A342-7C46980026DA}"/>
              </a:ext>
            </a:extLst>
          </p:cNvPr>
          <p:cNvSpPr txBox="1"/>
          <p:nvPr/>
        </p:nvSpPr>
        <p:spPr>
          <a:xfrm>
            <a:off x="241435" y="438389"/>
            <a:ext cx="5971040" cy="461665"/>
          </a:xfrm>
          <a:prstGeom prst="rect">
            <a:avLst/>
          </a:prstGeom>
          <a:solidFill>
            <a:schemeClr val="bg1"/>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Origins of Psychology: Wundt and Introspection</a:t>
            </a:r>
          </a:p>
        </p:txBody>
      </p:sp>
      <p:sp>
        <p:nvSpPr>
          <p:cNvPr id="2" name="Rectangle 1">
            <a:extLst>
              <a:ext uri="{FF2B5EF4-FFF2-40B4-BE49-F238E27FC236}">
                <a16:creationId xmlns:a16="http://schemas.microsoft.com/office/drawing/2014/main" id="{2CB25A4D-677A-5358-12C3-49E9C6F74C90}"/>
              </a:ext>
            </a:extLst>
          </p:cNvPr>
          <p:cNvSpPr/>
          <p:nvPr/>
        </p:nvSpPr>
        <p:spPr>
          <a:xfrm>
            <a:off x="241435" y="3254610"/>
            <a:ext cx="11524504" cy="3347070"/>
          </a:xfrm>
          <a:prstGeom prst="rect">
            <a:avLst/>
          </a:prstGeom>
        </p:spPr>
        <p:txBody>
          <a:bodyPr wrap="square">
            <a:spAutoFit/>
          </a:bodyPr>
          <a:lstStyle/>
          <a:p>
            <a:pPr marL="342900" lvl="0" indent="-342900">
              <a:spcBef>
                <a:spcPts val="2400"/>
              </a:spcBef>
              <a:buFont typeface="Arial" panose="020B0604020202020204" pitchFamily="34" charset="0"/>
              <a:buChar char="•"/>
              <a:defRPr/>
            </a:pPr>
            <a:r>
              <a:rPr lang="en-GB" sz="2450" dirty="0">
                <a:solidFill>
                  <a:prstClr val="black"/>
                </a:solidFill>
              </a:rPr>
              <a:t>All introspections were recorded under strictly </a:t>
            </a:r>
            <a:r>
              <a:rPr lang="en-GB" sz="2450" b="1" dirty="0">
                <a:solidFill>
                  <a:prstClr val="black"/>
                </a:solidFill>
              </a:rPr>
              <a:t>controlled</a:t>
            </a:r>
            <a:r>
              <a:rPr lang="en-GB" sz="2450" dirty="0">
                <a:solidFill>
                  <a:prstClr val="black"/>
                </a:solidFill>
              </a:rPr>
              <a:t> conditions using the same stimulus every time (such as a ticking metronome). The same </a:t>
            </a:r>
            <a:r>
              <a:rPr lang="en-GB" sz="2450" b="1" dirty="0">
                <a:solidFill>
                  <a:prstClr val="black"/>
                </a:solidFill>
              </a:rPr>
              <a:t>standardised instructions </a:t>
            </a:r>
            <a:r>
              <a:rPr lang="en-GB" sz="2450" dirty="0">
                <a:solidFill>
                  <a:prstClr val="black"/>
                </a:solidFill>
              </a:rPr>
              <a:t>were issued to all participants, and this allowed procedures to </a:t>
            </a:r>
            <a:r>
              <a:rPr lang="en-GB" sz="2450" b="1" dirty="0">
                <a:solidFill>
                  <a:prstClr val="black"/>
                </a:solidFill>
              </a:rPr>
              <a:t>replicated</a:t>
            </a:r>
            <a:r>
              <a:rPr lang="en-GB" sz="2450" dirty="0">
                <a:solidFill>
                  <a:prstClr val="black"/>
                </a:solidFill>
              </a:rPr>
              <a:t> every single time.</a:t>
            </a:r>
          </a:p>
          <a:p>
            <a:pPr marL="342900" indent="-342900">
              <a:spcBef>
                <a:spcPts val="2400"/>
              </a:spcBef>
              <a:buFont typeface="Arial" panose="020B0604020202020204" pitchFamily="34" charset="0"/>
              <a:buChar char="•"/>
              <a:defRPr/>
            </a:pPr>
            <a:r>
              <a:rPr lang="en-GB" sz="2450" dirty="0">
                <a:solidFill>
                  <a:prstClr val="black"/>
                </a:solidFill>
              </a:rPr>
              <a:t>Participants would write down their: thoughts, feelings and associations</a:t>
            </a:r>
          </a:p>
          <a:p>
            <a:pPr marL="342900" lvl="0" indent="-342900">
              <a:spcBef>
                <a:spcPts val="2400"/>
              </a:spcBef>
              <a:buFont typeface="Arial" panose="020B0604020202020204" pitchFamily="34" charset="0"/>
              <a:buChar char="•"/>
              <a:defRPr/>
            </a:pPr>
            <a:r>
              <a:rPr lang="en-GB" sz="2450" dirty="0">
                <a:solidFill>
                  <a:prstClr val="black"/>
                </a:solidFill>
              </a:rPr>
              <a:t>Wundt’s work was significant as it marked the separation of modern scientific psychology from its broader philosophical roots.</a:t>
            </a:r>
          </a:p>
        </p:txBody>
      </p:sp>
      <p:pic>
        <p:nvPicPr>
          <p:cNvPr id="7" name="Picture 6">
            <a:extLst>
              <a:ext uri="{FF2B5EF4-FFF2-40B4-BE49-F238E27FC236}">
                <a16:creationId xmlns:a16="http://schemas.microsoft.com/office/drawing/2014/main" id="{0F2DFC8D-09D4-3A0B-D5FC-E7C0A798BDD6}"/>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p:blipFill>
        <p:spPr>
          <a:xfrm>
            <a:off x="8859591" y="1441171"/>
            <a:ext cx="3174382" cy="1854535"/>
          </a:xfrm>
          <a:prstGeom prst="ellipse">
            <a:avLst/>
          </a:prstGeom>
          <a:ln>
            <a:noFill/>
          </a:ln>
          <a:effectLst>
            <a:softEdge rad="112500"/>
          </a:effectLst>
        </p:spPr>
      </p:pic>
      <p:sp>
        <p:nvSpPr>
          <p:cNvPr id="10" name="TextBox 9">
            <a:extLst>
              <a:ext uri="{FF2B5EF4-FFF2-40B4-BE49-F238E27FC236}">
                <a16:creationId xmlns:a16="http://schemas.microsoft.com/office/drawing/2014/main" id="{9CB4930C-4717-5049-03FD-6BDCE8F6F2F3}"/>
              </a:ext>
            </a:extLst>
          </p:cNvPr>
          <p:cNvSpPr txBox="1"/>
          <p:nvPr/>
        </p:nvSpPr>
        <p:spPr>
          <a:xfrm>
            <a:off x="241435" y="2072294"/>
            <a:ext cx="8314736" cy="122341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GB" sz="2450" b="0" i="0" u="none" strike="noStrike" kern="1200" cap="none" spc="0" normalizeH="0" baseline="0" noProof="0" dirty="0">
                <a:ln>
                  <a:noFill/>
                </a:ln>
                <a:solidFill>
                  <a:prstClr val="black"/>
                </a:solidFill>
                <a:effectLst/>
                <a:uLnTx/>
                <a:uFillTx/>
                <a:latin typeface="Comic Sans MS"/>
                <a:ea typeface="+mn-ea"/>
                <a:cs typeface="+mn-cs"/>
              </a:rPr>
              <a:t>Some of the methods and techniques Wundt and his co-workers used would nevertheless be recognised as </a:t>
            </a:r>
            <a:r>
              <a:rPr kumimoji="0" lang="en-GB" sz="2450" b="1" i="1" u="none" strike="noStrike" kern="1200" cap="none" spc="0" normalizeH="0" baseline="0" noProof="0" dirty="0">
                <a:ln>
                  <a:noFill/>
                </a:ln>
                <a:solidFill>
                  <a:prstClr val="black"/>
                </a:solidFill>
                <a:effectLst/>
                <a:uLnTx/>
                <a:uFillTx/>
                <a:latin typeface="Comic Sans MS"/>
                <a:ea typeface="+mn-ea"/>
                <a:cs typeface="+mn-cs"/>
              </a:rPr>
              <a:t>scientific</a:t>
            </a:r>
            <a:r>
              <a:rPr kumimoji="0" lang="en-GB" sz="2450" b="0" i="0" u="none" strike="noStrike" kern="1200" cap="none" spc="0" normalizeH="0" baseline="0" noProof="0" dirty="0">
                <a:ln>
                  <a:noFill/>
                </a:ln>
                <a:solidFill>
                  <a:prstClr val="black"/>
                </a:solidFill>
                <a:effectLst/>
                <a:uLnTx/>
                <a:uFillTx/>
                <a:latin typeface="Comic Sans MS"/>
                <a:ea typeface="+mn-ea"/>
                <a:cs typeface="+mn-cs"/>
              </a:rPr>
              <a:t> today.</a:t>
            </a:r>
          </a:p>
        </p:txBody>
      </p:sp>
    </p:spTree>
    <p:extLst>
      <p:ext uri="{BB962C8B-B14F-4D97-AF65-F5344CB8AC3E}">
        <p14:creationId xmlns:p14="http://schemas.microsoft.com/office/powerpoint/2010/main" val="101058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9E371-B26C-B175-42BE-C1AB1CC3DF3A}"/>
              </a:ext>
            </a:extLst>
          </p:cNvPr>
          <p:cNvSpPr/>
          <p:nvPr/>
        </p:nvSpPr>
        <p:spPr>
          <a:xfrm>
            <a:off x="0" y="438389"/>
            <a:ext cx="12192000" cy="68545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5" name="Title 1">
            <a:extLst>
              <a:ext uri="{FF2B5EF4-FFF2-40B4-BE49-F238E27FC236}">
                <a16:creationId xmlns:a16="http://schemas.microsoft.com/office/drawing/2014/main" id="{A7912E5C-E470-2E16-56AC-1840F4FFF4CD}"/>
              </a:ext>
            </a:extLst>
          </p:cNvPr>
          <p:cNvSpPr>
            <a:spLocks noGrp="1"/>
          </p:cNvSpPr>
          <p:nvPr>
            <p:ph type="title"/>
          </p:nvPr>
        </p:nvSpPr>
        <p:spPr>
          <a:xfrm>
            <a:off x="351441" y="701271"/>
            <a:ext cx="11524505" cy="1228585"/>
          </a:xfrm>
          <a:solidFill>
            <a:srgbClr val="EDEA65"/>
          </a:solidFill>
          <a:ln w="28575">
            <a:solidFill>
              <a:schemeClr val="tx1"/>
            </a:solidFill>
          </a:ln>
        </p:spPr>
        <p:txBody>
          <a:bodyPr>
            <a:normAutofit/>
          </a:bodyPr>
          <a:lstStyle/>
          <a:p>
            <a:pPr algn="ctr"/>
            <a:r>
              <a:rPr lang="en-GB" sz="3350" b="1" dirty="0">
                <a:latin typeface="Arial Narrow" panose="020B0606020202030204" pitchFamily="34" charset="0"/>
              </a:rPr>
              <a:t>Examples of the method: reaction time test</a:t>
            </a:r>
          </a:p>
        </p:txBody>
      </p:sp>
      <p:sp>
        <p:nvSpPr>
          <p:cNvPr id="6" name="TextBox 5">
            <a:extLst>
              <a:ext uri="{FF2B5EF4-FFF2-40B4-BE49-F238E27FC236}">
                <a16:creationId xmlns:a16="http://schemas.microsoft.com/office/drawing/2014/main" id="{E00A224A-D489-5156-A342-7C46980026DA}"/>
              </a:ext>
            </a:extLst>
          </p:cNvPr>
          <p:cNvSpPr txBox="1"/>
          <p:nvPr/>
        </p:nvSpPr>
        <p:spPr>
          <a:xfrm>
            <a:off x="241435" y="438389"/>
            <a:ext cx="5971040" cy="461665"/>
          </a:xfrm>
          <a:prstGeom prst="rect">
            <a:avLst/>
          </a:prstGeom>
          <a:solidFill>
            <a:schemeClr val="bg1"/>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Origins of Psychology: Wundt and Introspection</a:t>
            </a:r>
          </a:p>
        </p:txBody>
      </p:sp>
      <p:pic>
        <p:nvPicPr>
          <p:cNvPr id="3" name="Picture 2"/>
          <p:cNvPicPr>
            <a:picLocks noChangeAspect="1"/>
          </p:cNvPicPr>
          <p:nvPr/>
        </p:nvPicPr>
        <p:blipFill>
          <a:blip r:embed="rId3"/>
          <a:stretch>
            <a:fillRect/>
          </a:stretch>
        </p:blipFill>
        <p:spPr>
          <a:xfrm>
            <a:off x="7434190" y="3076303"/>
            <a:ext cx="1562318" cy="1533739"/>
          </a:xfrm>
          <a:prstGeom prst="rect">
            <a:avLst/>
          </a:prstGeom>
        </p:spPr>
      </p:pic>
      <p:pic>
        <p:nvPicPr>
          <p:cNvPr id="12" name="Picture 11"/>
          <p:cNvPicPr>
            <a:picLocks noChangeAspect="1"/>
          </p:cNvPicPr>
          <p:nvPr/>
        </p:nvPicPr>
        <p:blipFill>
          <a:blip r:embed="rId4"/>
          <a:stretch>
            <a:fillRect/>
          </a:stretch>
        </p:blipFill>
        <p:spPr>
          <a:xfrm>
            <a:off x="756457" y="2192738"/>
            <a:ext cx="4346399" cy="4489595"/>
          </a:xfrm>
          <a:prstGeom prst="rect">
            <a:avLst/>
          </a:prstGeom>
        </p:spPr>
      </p:pic>
      <p:sp>
        <p:nvSpPr>
          <p:cNvPr id="7" name="TextBox 6">
            <a:extLst>
              <a:ext uri="{FF2B5EF4-FFF2-40B4-BE49-F238E27FC236}">
                <a16:creationId xmlns:a16="http://schemas.microsoft.com/office/drawing/2014/main" id="{CC3C378E-7834-8B10-DBE8-DBBD32E85224}"/>
              </a:ext>
            </a:extLst>
          </p:cNvPr>
          <p:cNvSpPr txBox="1"/>
          <p:nvPr/>
        </p:nvSpPr>
        <p:spPr>
          <a:xfrm>
            <a:off x="5163538" y="5110158"/>
            <a:ext cx="6712407" cy="369332"/>
          </a:xfrm>
          <a:prstGeom prst="rect">
            <a:avLst/>
          </a:prstGeom>
          <a:noFill/>
        </p:spPr>
        <p:txBody>
          <a:bodyPr wrap="square">
            <a:spAutoFit/>
          </a:bodyPr>
          <a:lstStyle/>
          <a:p>
            <a:r>
              <a:rPr lang="en-GB" dirty="0">
                <a:hlinkClick r:id="rId5"/>
              </a:rPr>
              <a:t>https://faculty.washington.edu/chudler/java/redgreen.html</a:t>
            </a:r>
            <a:r>
              <a:rPr lang="en-GB" dirty="0"/>
              <a:t> </a:t>
            </a:r>
          </a:p>
        </p:txBody>
      </p:sp>
    </p:spTree>
    <p:extLst>
      <p:ext uri="{BB962C8B-B14F-4D97-AF65-F5344CB8AC3E}">
        <p14:creationId xmlns:p14="http://schemas.microsoft.com/office/powerpoint/2010/main" val="752128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9E371-B26C-B175-42BE-C1AB1CC3DF3A}"/>
              </a:ext>
            </a:extLst>
          </p:cNvPr>
          <p:cNvSpPr/>
          <p:nvPr/>
        </p:nvSpPr>
        <p:spPr>
          <a:xfrm>
            <a:off x="0" y="0"/>
            <a:ext cx="12192000" cy="68545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5" name="Title 1">
            <a:extLst>
              <a:ext uri="{FF2B5EF4-FFF2-40B4-BE49-F238E27FC236}">
                <a16:creationId xmlns:a16="http://schemas.microsoft.com/office/drawing/2014/main" id="{A7912E5C-E470-2E16-56AC-1840F4FFF4CD}"/>
              </a:ext>
            </a:extLst>
          </p:cNvPr>
          <p:cNvSpPr>
            <a:spLocks noGrp="1"/>
          </p:cNvSpPr>
          <p:nvPr>
            <p:ph type="title"/>
          </p:nvPr>
        </p:nvSpPr>
        <p:spPr>
          <a:xfrm>
            <a:off x="351441" y="701271"/>
            <a:ext cx="11524505" cy="1228585"/>
          </a:xfrm>
          <a:solidFill>
            <a:srgbClr val="EDEA65"/>
          </a:solidFill>
          <a:ln w="28575">
            <a:solidFill>
              <a:schemeClr val="tx1"/>
            </a:solidFill>
          </a:ln>
        </p:spPr>
        <p:txBody>
          <a:bodyPr>
            <a:normAutofit/>
          </a:bodyPr>
          <a:lstStyle/>
          <a:p>
            <a:pPr algn="ctr"/>
            <a:r>
              <a:rPr lang="en-GB" sz="3350" b="1" dirty="0">
                <a:latin typeface="Arial Narrow" panose="020B0606020202030204" pitchFamily="34" charset="0"/>
              </a:rPr>
              <a:t>Examples of the method: introspection (of perception)</a:t>
            </a:r>
          </a:p>
        </p:txBody>
      </p:sp>
      <p:sp>
        <p:nvSpPr>
          <p:cNvPr id="6" name="TextBox 5">
            <a:extLst>
              <a:ext uri="{FF2B5EF4-FFF2-40B4-BE49-F238E27FC236}">
                <a16:creationId xmlns:a16="http://schemas.microsoft.com/office/drawing/2014/main" id="{E00A224A-D489-5156-A342-7C46980026DA}"/>
              </a:ext>
            </a:extLst>
          </p:cNvPr>
          <p:cNvSpPr txBox="1"/>
          <p:nvPr/>
        </p:nvSpPr>
        <p:spPr>
          <a:xfrm>
            <a:off x="241435" y="438389"/>
            <a:ext cx="5971040" cy="461665"/>
          </a:xfrm>
          <a:prstGeom prst="rect">
            <a:avLst/>
          </a:prstGeom>
          <a:solidFill>
            <a:schemeClr val="bg1"/>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Origins of Psychology: Wundt and Introspection</a:t>
            </a:r>
          </a:p>
        </p:txBody>
      </p:sp>
      <p:sp>
        <p:nvSpPr>
          <p:cNvPr id="2" name="Rectangle 1">
            <a:extLst>
              <a:ext uri="{FF2B5EF4-FFF2-40B4-BE49-F238E27FC236}">
                <a16:creationId xmlns:a16="http://schemas.microsoft.com/office/drawing/2014/main" id="{2CB25A4D-677A-5358-12C3-49E9C6F74C90}"/>
              </a:ext>
            </a:extLst>
          </p:cNvPr>
          <p:cNvSpPr/>
          <p:nvPr/>
        </p:nvSpPr>
        <p:spPr>
          <a:xfrm>
            <a:off x="166255" y="2072293"/>
            <a:ext cx="8994074" cy="4578176"/>
          </a:xfrm>
          <a:prstGeom prst="rect">
            <a:avLst/>
          </a:prstGeom>
        </p:spPr>
        <p:txBody>
          <a:bodyPr wrap="square">
            <a:spAutoFit/>
          </a:bodyPr>
          <a:lstStyle/>
          <a:p>
            <a:pPr marL="342900" lvl="0" indent="-342900">
              <a:spcBef>
                <a:spcPts val="2400"/>
              </a:spcBef>
              <a:buFont typeface="Arial" panose="020B0604020202020204" pitchFamily="34" charset="0"/>
              <a:buChar char="•"/>
              <a:defRPr/>
            </a:pPr>
            <a:r>
              <a:rPr lang="en-GB" sz="2450" dirty="0">
                <a:solidFill>
                  <a:prstClr val="black"/>
                </a:solidFill>
              </a:rPr>
              <a:t>Grab a whiteboard</a:t>
            </a:r>
          </a:p>
          <a:p>
            <a:pPr marL="342900" lvl="0" indent="-342900">
              <a:spcBef>
                <a:spcPts val="2400"/>
              </a:spcBef>
              <a:buFont typeface="Arial" panose="020B0604020202020204" pitchFamily="34" charset="0"/>
              <a:buChar char="•"/>
              <a:defRPr/>
            </a:pPr>
            <a:r>
              <a:rPr lang="en-GB" sz="2450" dirty="0">
                <a:solidFill>
                  <a:prstClr val="black"/>
                </a:solidFill>
              </a:rPr>
              <a:t>You will see an abstract image on the next slide</a:t>
            </a:r>
          </a:p>
          <a:p>
            <a:pPr marL="342900" lvl="0" indent="-342900">
              <a:spcBef>
                <a:spcPts val="2400"/>
              </a:spcBef>
              <a:buFont typeface="Arial" panose="020B0604020202020204" pitchFamily="34" charset="0"/>
              <a:buChar char="•"/>
              <a:defRPr/>
            </a:pPr>
            <a:r>
              <a:rPr lang="en-GB" sz="2450" dirty="0">
                <a:solidFill>
                  <a:prstClr val="black"/>
                </a:solidFill>
              </a:rPr>
              <a:t>Write down:</a:t>
            </a:r>
          </a:p>
          <a:p>
            <a:pPr marL="800100" lvl="1" indent="-342900">
              <a:spcBef>
                <a:spcPts val="2400"/>
              </a:spcBef>
              <a:buFont typeface="Arial" panose="020B0604020202020204" pitchFamily="34" charset="0"/>
              <a:buChar char="•"/>
              <a:defRPr/>
            </a:pPr>
            <a:r>
              <a:rPr lang="en-GB" sz="2450" dirty="0">
                <a:solidFill>
                  <a:prstClr val="black"/>
                </a:solidFill>
              </a:rPr>
              <a:t>Thoughts</a:t>
            </a:r>
          </a:p>
          <a:p>
            <a:pPr marL="800100" lvl="1" indent="-342900">
              <a:spcBef>
                <a:spcPts val="2400"/>
              </a:spcBef>
              <a:buFont typeface="Arial" panose="020B0604020202020204" pitchFamily="34" charset="0"/>
              <a:buChar char="•"/>
              <a:defRPr/>
            </a:pPr>
            <a:r>
              <a:rPr lang="en-GB" sz="2450" dirty="0">
                <a:solidFill>
                  <a:prstClr val="black"/>
                </a:solidFill>
              </a:rPr>
              <a:t>Feelings</a:t>
            </a:r>
          </a:p>
          <a:p>
            <a:pPr marL="800100" lvl="1" indent="-342900">
              <a:spcBef>
                <a:spcPts val="2400"/>
              </a:spcBef>
              <a:buFont typeface="Arial" panose="020B0604020202020204" pitchFamily="34" charset="0"/>
              <a:buChar char="•"/>
              <a:defRPr/>
            </a:pPr>
            <a:r>
              <a:rPr lang="en-GB" sz="2450" dirty="0">
                <a:solidFill>
                  <a:prstClr val="black"/>
                </a:solidFill>
              </a:rPr>
              <a:t>Associations (links you make)</a:t>
            </a:r>
          </a:p>
          <a:p>
            <a:pPr marL="342900" lvl="0" indent="-342900">
              <a:spcBef>
                <a:spcPts val="2400"/>
              </a:spcBef>
              <a:buFont typeface="Arial" panose="020B0604020202020204" pitchFamily="34" charset="0"/>
              <a:buChar char="•"/>
              <a:defRPr/>
            </a:pPr>
            <a:endParaRPr lang="en-GB" sz="2450" dirty="0">
              <a:solidFill>
                <a:prstClr val="black"/>
              </a:solidFill>
            </a:endParaRPr>
          </a:p>
        </p:txBody>
      </p:sp>
    </p:spTree>
    <p:extLst>
      <p:ext uri="{BB962C8B-B14F-4D97-AF65-F5344CB8AC3E}">
        <p14:creationId xmlns:p14="http://schemas.microsoft.com/office/powerpoint/2010/main" val="157747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03E65AD-BD70-C74A-3790-30126AE7292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Tree>
    <p:extLst>
      <p:ext uri="{BB962C8B-B14F-4D97-AF65-F5344CB8AC3E}">
        <p14:creationId xmlns:p14="http://schemas.microsoft.com/office/powerpoint/2010/main" val="1284907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6e4013-1c0c-4111-9426-d4a345a2e8ca" xsi:nil="true"/>
    <lcf76f155ced4ddcb4097134ff3c332f xmlns="ad89ce95-d1b6-4d5e-b677-7cca411aa0d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13A59EB86685459DDDBAE59B64CC04" ma:contentTypeVersion="17" ma:contentTypeDescription="Create a new document." ma:contentTypeScope="" ma:versionID="7f84b52c365f969b9900d191970dd785">
  <xsd:schema xmlns:xsd="http://www.w3.org/2001/XMLSchema" xmlns:xs="http://www.w3.org/2001/XMLSchema" xmlns:p="http://schemas.microsoft.com/office/2006/metadata/properties" xmlns:ns2="ad89ce95-d1b6-4d5e-b677-7cca411aa0d9" xmlns:ns3="506e4013-1c0c-4111-9426-d4a345a2e8ca" targetNamespace="http://schemas.microsoft.com/office/2006/metadata/properties" ma:root="true" ma:fieldsID="274510aaa2cbc702d7d92c40fcba3b82" ns2:_="" ns3:_="">
    <xsd:import namespace="ad89ce95-d1b6-4d5e-b677-7cca411aa0d9"/>
    <xsd:import namespace="506e4013-1c0c-4111-9426-d4a345a2e8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89ce95-d1b6-4d5e-b677-7cca411aa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ad0ac55-8370-45de-8d35-391d2d05344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e4013-1c0c-4111-9426-d4a345a2e8c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c15fa1e-c926-42ca-bfe6-b20ae44258bd}" ma:internalName="TaxCatchAll" ma:showField="CatchAllData" ma:web="506e4013-1c0c-4111-9426-d4a345a2e8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F5F18F-A2A6-4461-8FC0-EE72A4BBB62B}">
  <ds:schemaRefs>
    <ds:schemaRef ds:uri="http://schemas.openxmlformats.org/package/2006/metadata/core-properties"/>
    <ds:schemaRef ds:uri="http://purl.org/dc/dcmitype/"/>
    <ds:schemaRef ds:uri="http://schemas.microsoft.com/office/2006/documentManagement/types"/>
    <ds:schemaRef ds:uri="ad89ce95-d1b6-4d5e-b677-7cca411aa0d9"/>
    <ds:schemaRef ds:uri="http://www.w3.org/XML/1998/namespace"/>
    <ds:schemaRef ds:uri="http://purl.org/dc/elements/1.1/"/>
    <ds:schemaRef ds:uri="http://purl.org/dc/terms/"/>
    <ds:schemaRef ds:uri="http://schemas.microsoft.com/office/infopath/2007/PartnerControls"/>
    <ds:schemaRef ds:uri="506e4013-1c0c-4111-9426-d4a345a2e8ca"/>
    <ds:schemaRef ds:uri="http://schemas.microsoft.com/office/2006/metadata/properties"/>
  </ds:schemaRefs>
</ds:datastoreItem>
</file>

<file path=customXml/itemProps2.xml><?xml version="1.0" encoding="utf-8"?>
<ds:datastoreItem xmlns:ds="http://schemas.openxmlformats.org/officeDocument/2006/customXml" ds:itemID="{1B142817-6046-4A64-9184-2AB1F1EED2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89ce95-d1b6-4d5e-b677-7cca411aa0d9"/>
    <ds:schemaRef ds:uri="506e4013-1c0c-4111-9426-d4a345a2e8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AB766A-8DCD-44DF-A23E-47A9804531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3382</TotalTime>
  <Words>2553</Words>
  <Application>Microsoft Office PowerPoint</Application>
  <PresentationFormat>Widescreen</PresentationFormat>
  <Paragraphs>314</Paragraphs>
  <Slides>35</Slides>
  <Notes>27</Notes>
  <HiddenSlides>0</HiddenSlides>
  <MMClips>2</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35</vt:i4>
      </vt:variant>
    </vt:vector>
  </HeadingPairs>
  <TitlesOfParts>
    <vt:vector size="48" baseType="lpstr">
      <vt:lpstr>Aharoni</vt:lpstr>
      <vt:lpstr>Arial</vt:lpstr>
      <vt:lpstr>Arial Narrow</vt:lpstr>
      <vt:lpstr>Arial Rounded MT Bold</vt:lpstr>
      <vt:lpstr>Bahnschrift</vt:lpstr>
      <vt:lpstr>Calibri</vt:lpstr>
      <vt:lpstr>Calibri Light</vt:lpstr>
      <vt:lpstr>Comic Sans MS</vt:lpstr>
      <vt:lpstr>Ink Free</vt:lpstr>
      <vt:lpstr>Wingdings</vt:lpstr>
      <vt:lpstr>Office Theme</vt:lpstr>
      <vt:lpstr>1_Office Theme</vt:lpstr>
      <vt:lpstr>2_Office Theme</vt:lpstr>
      <vt:lpstr>PowerPoint Presentation</vt:lpstr>
      <vt:lpstr>PowerPoint Presentation</vt:lpstr>
      <vt:lpstr>Grab a scrap of paper and a pen</vt:lpstr>
      <vt:lpstr>Philosophical Roots</vt:lpstr>
      <vt:lpstr>Wilhelm Wundt</vt:lpstr>
      <vt:lpstr>Controlled Methods</vt:lpstr>
      <vt:lpstr>Examples of the method: reaction time test</vt:lpstr>
      <vt:lpstr>Examples of the method: introspection (of perception)</vt:lpstr>
      <vt:lpstr>PowerPoint Presentation</vt:lpstr>
      <vt:lpstr>Examples of the method: introspection (of cognitive process)</vt:lpstr>
      <vt:lpstr>Strengths and weaknesses of Wundt’s method Introspection is a valid method</vt:lpstr>
      <vt:lpstr> Which of these t- shirts do you prefer?</vt:lpstr>
      <vt:lpstr>Strengths and weaknesses of Wundt’s method Introspection isn’t a valid method</vt:lpstr>
      <vt:lpstr>Strengths and weaknesses of Wundt’s method</vt:lpstr>
      <vt:lpstr>Freud’s Psychodynamic Approach</vt:lpstr>
      <vt:lpstr>The Behaviourist Approach</vt:lpstr>
      <vt:lpstr>The Humanistic Approach</vt:lpstr>
      <vt:lpstr>The Cognitive Approach</vt:lpstr>
      <vt:lpstr>Social Learning Theory</vt:lpstr>
      <vt:lpstr>The Biological Approach</vt:lpstr>
      <vt:lpstr>Cognitive Neuroscience</vt:lpstr>
      <vt:lpstr>PowerPoint Presentation</vt:lpstr>
      <vt:lpstr>Create an annotated timeline</vt:lpstr>
      <vt:lpstr>PowerPoint Presentation</vt:lpstr>
      <vt:lpstr>PowerPoint Presentation</vt:lpstr>
      <vt:lpstr>PowerPoint Presentation</vt:lpstr>
      <vt:lpstr>The Emergence of Psychology as a Science</vt:lpstr>
      <vt:lpstr>The Emergence of Psychology as a Science</vt:lpstr>
      <vt:lpstr>The Emergence of Psychology as a Science</vt:lpstr>
      <vt:lpstr>PowerPoint Presentation</vt:lpstr>
      <vt:lpstr>PowerPoint Presentation</vt:lpstr>
      <vt:lpstr>PowerPoint Presentation</vt:lpstr>
      <vt:lpstr>PowerPoint Presentation</vt:lpstr>
      <vt:lpstr>PowerPoint Presentation</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Wundt and Introspection</dc:title>
  <dc:creator>jordana.lynn.bullock@gmail.com</dc:creator>
  <cp:lastModifiedBy>Vernon LEIGH</cp:lastModifiedBy>
  <cp:revision>54</cp:revision>
  <cp:lastPrinted>2025-06-09T08:47:26Z</cp:lastPrinted>
  <dcterms:created xsi:type="dcterms:W3CDTF">2022-03-24T17:18:01Z</dcterms:created>
  <dcterms:modified xsi:type="dcterms:W3CDTF">2025-06-09T09:48:04Z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0x010100EC13A59EB86685459DDDBAE59B64CC04</vt:lpwstr>
  </property>
  <property fmtid="{D5CDD505-2E9C-101B-9397-08002B2CF9AE}" pid="3" name="MediaServiceImageTags">
    <vt:lpwstr/>
  </property>
</Properties>
</file>