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58" r:id="rId7"/>
    <p:sldId id="259" r:id="rId8"/>
    <p:sldId id="263" r:id="rId9"/>
    <p:sldId id="264" r:id="rId10"/>
    <p:sldId id="267" r:id="rId11"/>
    <p:sldId id="26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9A4"/>
    <a:srgbClr val="282E3C"/>
    <a:srgbClr val="3D465A"/>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2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623888" y="1100141"/>
            <a:ext cx="7886700" cy="2852737"/>
          </a:xfrm>
        </p:spPr>
        <p:txBody>
          <a:bodyPr anchor="ctr" anchorCtr="0"/>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623888" y="3953411"/>
            <a:ext cx="78867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ctr" anchorCtr="0"/>
          <a:lstStyle>
            <a:lvl1pPr marL="0" indent="0" algn="l">
              <a:defRPr sz="6000"/>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chorCtr="0"/>
          <a:lstStyle>
            <a:lvl1pPr marL="0" indent="0">
              <a:defRPr sz="3200"/>
            </a:lvl1pPr>
          </a:lstStyle>
          <a:p>
            <a:r>
              <a:rPr lang="en-US"/>
              <a:t>Click to edit Master title style</a:t>
            </a:r>
            <a:endParaRPr lang="en-GB"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chorCtr="0"/>
          <a:lstStyle>
            <a:lvl1pPr marL="0" indent="0">
              <a:tabLst/>
              <a:defRPr sz="3200"/>
            </a:lvl1pPr>
          </a:lstStyle>
          <a:p>
            <a:r>
              <a:rPr lang="en-US"/>
              <a:t>Click to edit Master title style</a:t>
            </a:r>
            <a:endParaRPr lang="en-GB" dirty="0"/>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C0CF"/>
        </a:solidFill>
        <a:effectLst/>
      </p:bgPr>
    </p:bg>
    <p:spTree>
      <p:nvGrpSpPr>
        <p:cNvPr id="1" name=""/>
        <p:cNvGrpSpPr/>
        <p:nvPr/>
      </p:nvGrpSpPr>
      <p:grpSpPr>
        <a:xfrm>
          <a:off x="0" y="0"/>
          <a:ext cx="0" cy="0"/>
          <a:chOff x="0" y="0"/>
          <a:chExt cx="0" cy="0"/>
        </a:xfrm>
      </p:grpSpPr>
      <p:sp>
        <p:nvSpPr>
          <p:cNvPr id="9" name="Rectangle 8"/>
          <p:cNvSpPr/>
          <p:nvPr userDrawn="1"/>
        </p:nvSpPr>
        <p:spPr>
          <a:xfrm>
            <a:off x="0" y="6164489"/>
            <a:ext cx="9144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0" y="0"/>
            <a:ext cx="9144000" cy="1325563"/>
          </a:xfrm>
          <a:prstGeom prst="rect">
            <a:avLst/>
          </a:prstGeom>
          <a:solidFill>
            <a:srgbClr val="FEE9A4"/>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548811"/>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28650" y="6356353"/>
            <a:ext cx="20574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8767" y="6220267"/>
            <a:ext cx="1607887"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96424" y="6244281"/>
            <a:ext cx="55833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mentalhealth.org.uk/our-work/public-engagement/mental-health-awareness-week/what-can-we-do-cope-feelings-anxiet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CwudXhyZwN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96" y="1581461"/>
            <a:ext cx="7886700" cy="1804448"/>
          </a:xfrm>
        </p:spPr>
        <p:txBody>
          <a:bodyPr>
            <a:normAutofit/>
          </a:bodyPr>
          <a:lstStyle/>
          <a:p>
            <a:r>
              <a:rPr lang="en-GB" sz="4800" dirty="0"/>
              <a:t>Mental Health Awareness</a:t>
            </a:r>
          </a:p>
        </p:txBody>
      </p:sp>
      <p:sp>
        <p:nvSpPr>
          <p:cNvPr id="3" name="Text Placeholder 2"/>
          <p:cNvSpPr>
            <a:spLocks noGrp="1"/>
          </p:cNvSpPr>
          <p:nvPr>
            <p:ph type="body" idx="1"/>
          </p:nvPr>
        </p:nvSpPr>
        <p:spPr>
          <a:xfrm>
            <a:off x="365096" y="3385909"/>
            <a:ext cx="8054286" cy="2421106"/>
          </a:xfrm>
        </p:spPr>
        <p:txBody>
          <a:bodyPr>
            <a:normAutofit/>
          </a:bodyPr>
          <a:lstStyle/>
          <a:p>
            <a:r>
              <a:rPr lang="en-GB" sz="4400" dirty="0">
                <a:solidFill>
                  <a:srgbClr val="002060"/>
                </a:solidFill>
              </a:rPr>
              <a:t>How to train your brain so you can manage your worries better</a:t>
            </a:r>
          </a:p>
        </p:txBody>
      </p:sp>
      <p:pic>
        <p:nvPicPr>
          <p:cNvPr id="1026" name="Picture 2" descr="3D xray human brain anatomy - TurboSquid 1233727">
            <a:extLst>
              <a:ext uri="{FF2B5EF4-FFF2-40B4-BE49-F238E27FC236}">
                <a16:creationId xmlns:a16="http://schemas.microsoft.com/office/drawing/2014/main" id="{6E57AA47-F689-79C0-5663-9523E8B025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426" y="29917"/>
            <a:ext cx="2438219" cy="189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rawing of a cat&#10;&#10;Description automatically generated with medium confidence">
            <a:extLst>
              <a:ext uri="{FF2B5EF4-FFF2-40B4-BE49-F238E27FC236}">
                <a16:creationId xmlns:a16="http://schemas.microsoft.com/office/drawing/2014/main" id="{AD44B80F-0834-3DFE-298C-C7F65A24C4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83" t="10189" r="18363" b="34332"/>
          <a:stretch/>
        </p:blipFill>
        <p:spPr>
          <a:xfrm rot="16200000">
            <a:off x="4319876" y="4266119"/>
            <a:ext cx="2066560" cy="2798082"/>
          </a:xfrm>
          <a:prstGeom prst="rect">
            <a:avLst/>
          </a:prstGeom>
        </p:spPr>
      </p:pic>
      <p:sp>
        <p:nvSpPr>
          <p:cNvPr id="2" name="Title 1">
            <a:extLst>
              <a:ext uri="{FF2B5EF4-FFF2-40B4-BE49-F238E27FC236}">
                <a16:creationId xmlns:a16="http://schemas.microsoft.com/office/drawing/2014/main" id="{13A38B9E-751E-2D13-F6A5-E3CEC84E756F}"/>
              </a:ext>
            </a:extLst>
          </p:cNvPr>
          <p:cNvSpPr>
            <a:spLocks noGrp="1"/>
          </p:cNvSpPr>
          <p:nvPr>
            <p:ph type="title"/>
          </p:nvPr>
        </p:nvSpPr>
        <p:spPr/>
        <p:txBody>
          <a:bodyPr>
            <a:normAutofit/>
          </a:bodyPr>
          <a:lstStyle/>
          <a:p>
            <a:r>
              <a:rPr lang="en-GB" sz="3200" dirty="0"/>
              <a:t>Competition entries –amazing thankyou!</a:t>
            </a:r>
          </a:p>
        </p:txBody>
      </p:sp>
      <p:sp>
        <p:nvSpPr>
          <p:cNvPr id="3" name="Content Placeholder 2">
            <a:extLst>
              <a:ext uri="{FF2B5EF4-FFF2-40B4-BE49-F238E27FC236}">
                <a16:creationId xmlns:a16="http://schemas.microsoft.com/office/drawing/2014/main" id="{2D6385C3-1F02-BD6E-F7F4-D936518B63D6}"/>
              </a:ext>
            </a:extLst>
          </p:cNvPr>
          <p:cNvSpPr>
            <a:spLocks noGrp="1"/>
          </p:cNvSpPr>
          <p:nvPr>
            <p:ph idx="1"/>
          </p:nvPr>
        </p:nvSpPr>
        <p:spPr>
          <a:xfrm>
            <a:off x="293298" y="1388853"/>
            <a:ext cx="8635042" cy="4666890"/>
          </a:xfrm>
        </p:spPr>
        <p:txBody>
          <a:bodyPr/>
          <a:lstStyle/>
          <a:p>
            <a:pPr marL="0" indent="0">
              <a:buNone/>
            </a:pPr>
            <a:r>
              <a:rPr lang="en-GB" sz="2400" dirty="0">
                <a:solidFill>
                  <a:srgbClr val="002060"/>
                </a:solidFill>
              </a:rPr>
              <a:t>Here are </a:t>
            </a:r>
            <a:r>
              <a:rPr lang="en-GB" sz="2400" b="1" u="sng" dirty="0">
                <a:solidFill>
                  <a:srgbClr val="002060"/>
                </a:solidFill>
              </a:rPr>
              <a:t>some</a:t>
            </a:r>
            <a:r>
              <a:rPr lang="en-GB" sz="2400" dirty="0">
                <a:solidFill>
                  <a:srgbClr val="002060"/>
                </a:solidFill>
              </a:rPr>
              <a:t> examples:</a:t>
            </a:r>
          </a:p>
          <a:p>
            <a:pPr marL="0" indent="0">
              <a:buNone/>
            </a:pPr>
            <a:endParaRPr lang="en-GB" dirty="0">
              <a:solidFill>
                <a:srgbClr val="002060"/>
              </a:solidFill>
            </a:endParaRPr>
          </a:p>
        </p:txBody>
      </p:sp>
      <p:pic>
        <p:nvPicPr>
          <p:cNvPr id="5" name="Picture 4" descr="A painting of a street sign&#10;&#10;Description automatically generated with medium confidence">
            <a:extLst>
              <a:ext uri="{FF2B5EF4-FFF2-40B4-BE49-F238E27FC236}">
                <a16:creationId xmlns:a16="http://schemas.microsoft.com/office/drawing/2014/main" id="{2FDCCD37-FB73-D2B7-6D00-27ED134B4A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7" t="6227" r="9811" b="7736"/>
          <a:stretch/>
        </p:blipFill>
        <p:spPr>
          <a:xfrm rot="4965994">
            <a:off x="-135808" y="2382456"/>
            <a:ext cx="2737744" cy="2093088"/>
          </a:xfrm>
          <a:prstGeom prst="rect">
            <a:avLst/>
          </a:prstGeom>
        </p:spPr>
      </p:pic>
      <p:pic>
        <p:nvPicPr>
          <p:cNvPr id="7" name="Picture 6" descr="A picture containing drawing, illustration, art, sketch&#10;&#10;Description automatically generated">
            <a:extLst>
              <a:ext uri="{FF2B5EF4-FFF2-40B4-BE49-F238E27FC236}">
                <a16:creationId xmlns:a16="http://schemas.microsoft.com/office/drawing/2014/main" id="{0DECC436-E09F-BF0C-6499-81409EDD8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170110">
            <a:off x="2207539" y="1991505"/>
            <a:ext cx="2232979" cy="3071003"/>
          </a:xfrm>
          <a:prstGeom prst="rect">
            <a:avLst/>
          </a:prstGeom>
        </p:spPr>
      </p:pic>
      <p:pic>
        <p:nvPicPr>
          <p:cNvPr id="9" name="Picture 8" descr="A drawing of a treble clef&#10;&#10;Description automatically generated">
            <a:extLst>
              <a:ext uri="{FF2B5EF4-FFF2-40B4-BE49-F238E27FC236}">
                <a16:creationId xmlns:a16="http://schemas.microsoft.com/office/drawing/2014/main" id="{CA2A526D-D6B8-C0D1-58FC-63D63AB049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176"/>
          <a:stretch/>
        </p:blipFill>
        <p:spPr>
          <a:xfrm rot="10800000">
            <a:off x="4094386" y="1069622"/>
            <a:ext cx="2260373" cy="2854509"/>
          </a:xfrm>
          <a:prstGeom prst="rect">
            <a:avLst/>
          </a:prstGeom>
        </p:spPr>
      </p:pic>
      <p:pic>
        <p:nvPicPr>
          <p:cNvPr id="11" name="Picture 10" descr="A drawing of a beach&#10;&#10;Description automatically generated with medium confidence">
            <a:extLst>
              <a:ext uri="{FF2B5EF4-FFF2-40B4-BE49-F238E27FC236}">
                <a16:creationId xmlns:a16="http://schemas.microsoft.com/office/drawing/2014/main" id="{49B8BD72-E9AE-6A4E-FCD5-A8E7DFE50C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6" r="4005" b="5566"/>
          <a:stretch/>
        </p:blipFill>
        <p:spPr>
          <a:xfrm rot="16646931">
            <a:off x="6542948" y="580086"/>
            <a:ext cx="2040322" cy="2876568"/>
          </a:xfrm>
          <a:prstGeom prst="rect">
            <a:avLst/>
          </a:prstGeom>
        </p:spPr>
      </p:pic>
      <p:pic>
        <p:nvPicPr>
          <p:cNvPr id="13" name="Picture 12" descr="A picture containing text, sketch, drawing, child art&#10;&#10;Description automatically generated">
            <a:extLst>
              <a:ext uri="{FF2B5EF4-FFF2-40B4-BE49-F238E27FC236}">
                <a16:creationId xmlns:a16="http://schemas.microsoft.com/office/drawing/2014/main" id="{1234703E-4E4C-05F8-3D60-B9554A499A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84" r="11478" b="4246"/>
          <a:stretch/>
        </p:blipFill>
        <p:spPr>
          <a:xfrm rot="5400000">
            <a:off x="787332" y="4197035"/>
            <a:ext cx="1886922" cy="2967486"/>
          </a:xfrm>
          <a:prstGeom prst="rect">
            <a:avLst/>
          </a:prstGeom>
        </p:spPr>
      </p:pic>
      <p:pic>
        <p:nvPicPr>
          <p:cNvPr id="15" name="Picture 14" descr="A drawing of a person with an umbrella&#10;&#10;Description automatically generated with medium confidence">
            <a:extLst>
              <a:ext uri="{FF2B5EF4-FFF2-40B4-BE49-F238E27FC236}">
                <a16:creationId xmlns:a16="http://schemas.microsoft.com/office/drawing/2014/main" id="{C740B835-EE5B-9E2B-232C-5EEDED4668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10" t="4923" r="12749" b="23590"/>
          <a:stretch/>
        </p:blipFill>
        <p:spPr>
          <a:xfrm rot="11364422">
            <a:off x="6693589" y="3058434"/>
            <a:ext cx="2127873" cy="2465022"/>
          </a:xfrm>
          <a:prstGeom prst="rect">
            <a:avLst/>
          </a:prstGeom>
        </p:spPr>
      </p:pic>
    </p:spTree>
    <p:extLst>
      <p:ext uri="{BB962C8B-B14F-4D97-AF65-F5344CB8AC3E}">
        <p14:creationId xmlns:p14="http://schemas.microsoft.com/office/powerpoint/2010/main" val="47282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8B9E-751E-2D13-F6A5-E3CEC84E756F}"/>
              </a:ext>
            </a:extLst>
          </p:cNvPr>
          <p:cNvSpPr>
            <a:spLocks noGrp="1"/>
          </p:cNvSpPr>
          <p:nvPr>
            <p:ph type="title"/>
          </p:nvPr>
        </p:nvSpPr>
        <p:spPr/>
        <p:txBody>
          <a:bodyPr>
            <a:normAutofit/>
          </a:bodyPr>
          <a:lstStyle/>
          <a:p>
            <a:r>
              <a:rPr lang="en-GB" sz="3200" dirty="0"/>
              <a:t>Competition entries –amazing thankyou!</a:t>
            </a:r>
          </a:p>
        </p:txBody>
      </p:sp>
      <p:sp>
        <p:nvSpPr>
          <p:cNvPr id="3" name="Content Placeholder 2">
            <a:extLst>
              <a:ext uri="{FF2B5EF4-FFF2-40B4-BE49-F238E27FC236}">
                <a16:creationId xmlns:a16="http://schemas.microsoft.com/office/drawing/2014/main" id="{2D6385C3-1F02-BD6E-F7F4-D936518B63D6}"/>
              </a:ext>
            </a:extLst>
          </p:cNvPr>
          <p:cNvSpPr>
            <a:spLocks noGrp="1"/>
          </p:cNvSpPr>
          <p:nvPr>
            <p:ph idx="1"/>
          </p:nvPr>
        </p:nvSpPr>
        <p:spPr>
          <a:xfrm>
            <a:off x="293298" y="1388853"/>
            <a:ext cx="8635042" cy="4666890"/>
          </a:xfrm>
        </p:spPr>
        <p:txBody>
          <a:bodyPr/>
          <a:lstStyle/>
          <a:p>
            <a:pPr marL="0" indent="0">
              <a:buNone/>
            </a:pPr>
            <a:r>
              <a:rPr lang="en-GB" sz="2400" dirty="0">
                <a:solidFill>
                  <a:srgbClr val="002060"/>
                </a:solidFill>
              </a:rPr>
              <a:t>Here are</a:t>
            </a:r>
            <a:r>
              <a:rPr lang="en-GB" sz="2400" b="1" u="sng" dirty="0">
                <a:solidFill>
                  <a:srgbClr val="002060"/>
                </a:solidFill>
              </a:rPr>
              <a:t> some </a:t>
            </a:r>
            <a:r>
              <a:rPr lang="en-GB" sz="2400" dirty="0">
                <a:solidFill>
                  <a:srgbClr val="002060"/>
                </a:solidFill>
              </a:rPr>
              <a:t>examples:</a:t>
            </a:r>
          </a:p>
          <a:p>
            <a:pPr marL="0" indent="0">
              <a:buNone/>
            </a:pPr>
            <a:endParaRPr lang="en-GB" dirty="0">
              <a:solidFill>
                <a:srgbClr val="002060"/>
              </a:solidFill>
            </a:endParaRPr>
          </a:p>
        </p:txBody>
      </p:sp>
      <p:pic>
        <p:nvPicPr>
          <p:cNvPr id="6" name="Picture 5" descr="A picture containing text, letter, font, menu&#10;&#10;Description automatically generated">
            <a:extLst>
              <a:ext uri="{FF2B5EF4-FFF2-40B4-BE49-F238E27FC236}">
                <a16:creationId xmlns:a16="http://schemas.microsoft.com/office/drawing/2014/main" id="{29278A3A-7540-E323-BDB2-2DC572CB3C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 y="2031526"/>
            <a:ext cx="3386481" cy="3315347"/>
          </a:xfrm>
          <a:prstGeom prst="rect">
            <a:avLst/>
          </a:prstGeom>
        </p:spPr>
      </p:pic>
      <p:pic>
        <p:nvPicPr>
          <p:cNvPr id="10" name="Picture 9" descr="A piece of paper with writing on it&#10;&#10;Description automatically generated with medium confidence">
            <a:extLst>
              <a:ext uri="{FF2B5EF4-FFF2-40B4-BE49-F238E27FC236}">
                <a16:creationId xmlns:a16="http://schemas.microsoft.com/office/drawing/2014/main" id="{D317A7E9-45C3-0AEF-F908-C83E3239DA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8" t="8680" r="18861" b="23270"/>
          <a:stretch/>
        </p:blipFill>
        <p:spPr>
          <a:xfrm>
            <a:off x="3363988" y="3343916"/>
            <a:ext cx="2439836" cy="3375833"/>
          </a:xfrm>
          <a:prstGeom prst="rect">
            <a:avLst/>
          </a:prstGeom>
        </p:spPr>
      </p:pic>
      <p:pic>
        <p:nvPicPr>
          <p:cNvPr id="14" name="Picture 13" descr="Close-up of a piece of paper&#10;&#10;Description automatically generated with low confidence">
            <a:extLst>
              <a:ext uri="{FF2B5EF4-FFF2-40B4-BE49-F238E27FC236}">
                <a16:creationId xmlns:a16="http://schemas.microsoft.com/office/drawing/2014/main" id="{A0919F19-112D-7043-FB8C-B6CCABD031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31" t="63774" r="32088" b="23899"/>
          <a:stretch/>
        </p:blipFill>
        <p:spPr>
          <a:xfrm>
            <a:off x="605372" y="5469147"/>
            <a:ext cx="2532215" cy="845389"/>
          </a:xfrm>
          <a:prstGeom prst="rect">
            <a:avLst/>
          </a:prstGeom>
        </p:spPr>
      </p:pic>
      <p:pic>
        <p:nvPicPr>
          <p:cNvPr id="20" name="Picture 19" descr="Close-up of a piece of paper&#10;&#10;Description automatically generated with low confidence">
            <a:extLst>
              <a:ext uri="{FF2B5EF4-FFF2-40B4-BE49-F238E27FC236}">
                <a16:creationId xmlns:a16="http://schemas.microsoft.com/office/drawing/2014/main" id="{2EA17D31-82D9-3BB8-F519-CE77EE3676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03" b="46132"/>
          <a:stretch/>
        </p:blipFill>
        <p:spPr>
          <a:xfrm rot="16200000">
            <a:off x="3432236" y="1196453"/>
            <a:ext cx="2274463" cy="1779378"/>
          </a:xfrm>
          <a:prstGeom prst="rect">
            <a:avLst/>
          </a:prstGeom>
        </p:spPr>
      </p:pic>
      <p:sp>
        <p:nvSpPr>
          <p:cNvPr id="21" name="TextBox 20">
            <a:extLst>
              <a:ext uri="{FF2B5EF4-FFF2-40B4-BE49-F238E27FC236}">
                <a16:creationId xmlns:a16="http://schemas.microsoft.com/office/drawing/2014/main" id="{9D161F66-65BE-72BF-A6DE-60087DF67771}"/>
              </a:ext>
            </a:extLst>
          </p:cNvPr>
          <p:cNvSpPr txBox="1"/>
          <p:nvPr/>
        </p:nvSpPr>
        <p:spPr>
          <a:xfrm>
            <a:off x="5941513" y="1207142"/>
            <a:ext cx="3043428" cy="4681794"/>
          </a:xfrm>
          <a:prstGeom prst="rect">
            <a:avLst/>
          </a:prstGeom>
          <a:solidFill>
            <a:schemeClr val="tx1"/>
          </a:solidFill>
        </p:spPr>
        <p:txBody>
          <a:bodyPr wrap="square" rtlCol="0">
            <a:spAutoFit/>
          </a:bodyPr>
          <a:lstStyle/>
          <a:p>
            <a:pPr>
              <a:lnSpc>
                <a:spcPct val="107000"/>
              </a:lnSpc>
              <a:spcAft>
                <a:spcPts val="800"/>
              </a:spcAft>
            </a:pPr>
            <a:r>
              <a:rPr lang="en-GB" sz="1200" b="1" u="sng" dirty="0">
                <a:solidFill>
                  <a:srgbClr val="002060"/>
                </a:solidFill>
                <a:effectLst/>
                <a:latin typeface="Gentium Book Basic"/>
                <a:ea typeface="Calibri" panose="020F0502020204030204" pitchFamily="34" charset="0"/>
                <a:cs typeface="Times New Roman" panose="02020603050405020304" pitchFamily="18" charset="0"/>
              </a:rPr>
              <a:t>Burnout on the balcony</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My back to the wall I sit,</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Watching pebbles on the rooftop,</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Cheesy music in my ears,</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A dizzy ache in my head,</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Feelings that don’t really make sense.</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 </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The sun is reflected in my neighbour’s window,</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And their little blow up garden flamingo,</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Is covered in raindrops and dents.</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 </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All the veins in a leaf on the tulip tree,</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Are staring lazily back at me,</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Waving gently because they know.</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Gentium Book Basic"/>
                <a:ea typeface="Calibri" panose="020F0502020204030204" pitchFamily="34" charset="0"/>
                <a:cs typeface="Times New Roman" panose="02020603050405020304" pitchFamily="18" charset="0"/>
              </a:rPr>
              <a:t>Makes me feel better about tomorrow.</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10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94" y="710802"/>
            <a:ext cx="6285870" cy="1092728"/>
          </a:xfrm>
        </p:spPr>
        <p:txBody>
          <a:bodyPr>
            <a:normAutofit/>
          </a:bodyPr>
          <a:lstStyle/>
          <a:p>
            <a:r>
              <a:rPr lang="en-GB" sz="4000" dirty="0"/>
              <a:t>Mental Health Awareness</a:t>
            </a:r>
          </a:p>
        </p:txBody>
      </p:sp>
      <p:sp>
        <p:nvSpPr>
          <p:cNvPr id="3" name="Text Placeholder 2"/>
          <p:cNvSpPr>
            <a:spLocks noGrp="1"/>
          </p:cNvSpPr>
          <p:nvPr>
            <p:ph type="body" idx="1"/>
          </p:nvPr>
        </p:nvSpPr>
        <p:spPr>
          <a:xfrm>
            <a:off x="330591" y="2394562"/>
            <a:ext cx="8054286" cy="3486509"/>
          </a:xfrm>
        </p:spPr>
        <p:txBody>
          <a:bodyPr>
            <a:normAutofit fontScale="92500" lnSpcReduction="10000"/>
          </a:bodyPr>
          <a:lstStyle/>
          <a:p>
            <a:r>
              <a:rPr lang="en-GB" sz="4400" dirty="0">
                <a:solidFill>
                  <a:srgbClr val="002060"/>
                </a:solidFill>
              </a:rPr>
              <a:t>You can train your brain so you can manage your worries better</a:t>
            </a:r>
          </a:p>
          <a:p>
            <a:r>
              <a:rPr lang="en-GB" sz="4100" dirty="0">
                <a:hlinkClick r:id="rId2"/>
              </a:rPr>
              <a:t>What can we do to cope with feelings of anxiety? | Mental Health Foundation</a:t>
            </a:r>
            <a:endParaRPr lang="en-GB" sz="4100" dirty="0"/>
          </a:p>
          <a:p>
            <a:endParaRPr lang="en-GB" sz="4400" dirty="0">
              <a:solidFill>
                <a:srgbClr val="002060"/>
              </a:solidFill>
            </a:endParaRPr>
          </a:p>
        </p:txBody>
      </p:sp>
      <p:pic>
        <p:nvPicPr>
          <p:cNvPr id="8194" name="Picture 2" descr="Five Ways to Boost Your Natural Happy Chemicals - The Inner Mammal ...">
            <a:extLst>
              <a:ext uri="{FF2B5EF4-FFF2-40B4-BE49-F238E27FC236}">
                <a16:creationId xmlns:a16="http://schemas.microsoft.com/office/drawing/2014/main" id="{A8C5F091-07B0-F2C8-98A4-38E2782523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328" y="357119"/>
            <a:ext cx="2494453" cy="203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2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Watch the clip</a:t>
            </a:r>
          </a:p>
        </p:txBody>
      </p:sp>
      <p:sp>
        <p:nvSpPr>
          <p:cNvPr id="3" name="Content Placeholder 2"/>
          <p:cNvSpPr>
            <a:spLocks noGrp="1"/>
          </p:cNvSpPr>
          <p:nvPr>
            <p:ph idx="1"/>
          </p:nvPr>
        </p:nvSpPr>
        <p:spPr/>
        <p:txBody>
          <a:bodyPr/>
          <a:lstStyle/>
          <a:p>
            <a:r>
              <a:rPr lang="en-GB" sz="2400" dirty="0">
                <a:hlinkClick r:id="rId2"/>
              </a:rPr>
              <a:t>https://www.youtube.com/watch?v=CwudXhyZwNU</a:t>
            </a:r>
            <a:endParaRPr lang="en-GB" sz="2400" dirty="0"/>
          </a:p>
          <a:p>
            <a:endParaRPr lang="en-GB" dirty="0"/>
          </a:p>
        </p:txBody>
      </p:sp>
      <p:pic>
        <p:nvPicPr>
          <p:cNvPr id="5" name="Picture 4">
            <a:extLst>
              <a:ext uri="{FF2B5EF4-FFF2-40B4-BE49-F238E27FC236}">
                <a16:creationId xmlns:a16="http://schemas.microsoft.com/office/drawing/2014/main" id="{A1F8D76A-BF2D-9A1D-0926-CC0F9D910B6E}"/>
              </a:ext>
            </a:extLst>
          </p:cNvPr>
          <p:cNvPicPr>
            <a:picLocks noChangeAspect="1"/>
          </p:cNvPicPr>
          <p:nvPr/>
        </p:nvPicPr>
        <p:blipFill rotWithShape="1">
          <a:blip r:embed="rId3"/>
          <a:srcRect l="27736" t="31635" r="50000" b="32139"/>
          <a:stretch/>
        </p:blipFill>
        <p:spPr>
          <a:xfrm>
            <a:off x="3161581" y="2727406"/>
            <a:ext cx="2820838" cy="2581783"/>
          </a:xfrm>
          <a:prstGeom prst="rect">
            <a:avLst/>
          </a:prstGeom>
        </p:spPr>
      </p:pic>
    </p:spTree>
    <p:extLst>
      <p:ext uri="{BB962C8B-B14F-4D97-AF65-F5344CB8AC3E}">
        <p14:creationId xmlns:p14="http://schemas.microsoft.com/office/powerpoint/2010/main" val="363953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90C0-FBA8-0DFE-5B6D-9A35B4787D2E}"/>
              </a:ext>
            </a:extLst>
          </p:cNvPr>
          <p:cNvSpPr>
            <a:spLocks noGrp="1"/>
          </p:cNvSpPr>
          <p:nvPr>
            <p:ph type="title"/>
          </p:nvPr>
        </p:nvSpPr>
        <p:spPr/>
        <p:txBody>
          <a:bodyPr/>
          <a:lstStyle/>
          <a:p>
            <a:r>
              <a:rPr lang="en-GB" dirty="0"/>
              <a:t>What is neuro plasticity?</a:t>
            </a:r>
          </a:p>
        </p:txBody>
      </p:sp>
      <p:sp>
        <p:nvSpPr>
          <p:cNvPr id="3" name="Content Placeholder 2">
            <a:extLst>
              <a:ext uri="{FF2B5EF4-FFF2-40B4-BE49-F238E27FC236}">
                <a16:creationId xmlns:a16="http://schemas.microsoft.com/office/drawing/2014/main" id="{18D32F36-8BB7-B790-BF23-6D20DC662167}"/>
              </a:ext>
            </a:extLst>
          </p:cNvPr>
          <p:cNvSpPr>
            <a:spLocks noGrp="1"/>
          </p:cNvSpPr>
          <p:nvPr>
            <p:ph idx="1"/>
          </p:nvPr>
        </p:nvSpPr>
        <p:spPr>
          <a:xfrm>
            <a:off x="537210" y="1325563"/>
            <a:ext cx="7886700" cy="4351338"/>
          </a:xfrm>
        </p:spPr>
        <p:txBody>
          <a:bodyPr>
            <a:normAutofit fontScale="92500"/>
          </a:bodyPr>
          <a:lstStyle/>
          <a:p>
            <a:r>
              <a:rPr lang="en-GB" b="0" i="0" dirty="0">
                <a:solidFill>
                  <a:srgbClr val="002060"/>
                </a:solidFill>
                <a:effectLst/>
                <a:latin typeface="Roboto" panose="02000000000000000000" pitchFamily="2" charset="0"/>
              </a:rPr>
              <a:t>the ability of the brain to form and reorganise neural connections, especially in response to learning or experience</a:t>
            </a:r>
          </a:p>
          <a:p>
            <a:r>
              <a:rPr lang="en-GB" dirty="0">
                <a:solidFill>
                  <a:srgbClr val="002060"/>
                </a:solidFill>
                <a:latin typeface="Roboto" panose="02000000000000000000" pitchFamily="2" charset="0"/>
              </a:rPr>
              <a:t>Our brain repeats patterns of neural connections until “trained” to do it differently, or an experience changes it</a:t>
            </a:r>
            <a:endParaRPr lang="en-GB" dirty="0">
              <a:solidFill>
                <a:srgbClr val="002060"/>
              </a:solidFill>
            </a:endParaRPr>
          </a:p>
        </p:txBody>
      </p:sp>
    </p:spTree>
    <p:extLst>
      <p:ext uri="{BB962C8B-B14F-4D97-AF65-F5344CB8AC3E}">
        <p14:creationId xmlns:p14="http://schemas.microsoft.com/office/powerpoint/2010/main" val="17795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045D-F39C-0C11-EA44-56CDC36739DE}"/>
              </a:ext>
            </a:extLst>
          </p:cNvPr>
          <p:cNvSpPr>
            <a:spLocks noGrp="1"/>
          </p:cNvSpPr>
          <p:nvPr>
            <p:ph type="title"/>
          </p:nvPr>
        </p:nvSpPr>
        <p:spPr/>
        <p:txBody>
          <a:bodyPr/>
          <a:lstStyle/>
          <a:p>
            <a:r>
              <a:rPr lang="en-GB" dirty="0"/>
              <a:t>Neuro plasticity and anxiety</a:t>
            </a:r>
          </a:p>
        </p:txBody>
      </p:sp>
      <p:sp>
        <p:nvSpPr>
          <p:cNvPr id="3" name="Content Placeholder 2">
            <a:extLst>
              <a:ext uri="{FF2B5EF4-FFF2-40B4-BE49-F238E27FC236}">
                <a16:creationId xmlns:a16="http://schemas.microsoft.com/office/drawing/2014/main" id="{C5D9967D-A301-A219-61D1-F3C0403379CB}"/>
              </a:ext>
            </a:extLst>
          </p:cNvPr>
          <p:cNvSpPr>
            <a:spLocks noGrp="1"/>
          </p:cNvSpPr>
          <p:nvPr>
            <p:ph idx="1"/>
          </p:nvPr>
        </p:nvSpPr>
        <p:spPr>
          <a:xfrm>
            <a:off x="628650" y="1414732"/>
            <a:ext cx="7886700" cy="4485417"/>
          </a:xfrm>
        </p:spPr>
        <p:txBody>
          <a:bodyPr>
            <a:normAutofit fontScale="92500" lnSpcReduction="20000"/>
          </a:bodyPr>
          <a:lstStyle/>
          <a:p>
            <a:r>
              <a:rPr lang="en-GB" dirty="0">
                <a:solidFill>
                  <a:srgbClr val="002060"/>
                </a:solidFill>
              </a:rPr>
              <a:t>Every time we avoid a situation that causes us stress the brain says, “let’s avoid that again”.  This makes you more anxious about it so that you will remember to avoid it next time It rewires the neural pathways, making you MORE anxious. </a:t>
            </a:r>
          </a:p>
          <a:p>
            <a:r>
              <a:rPr lang="en-GB" dirty="0">
                <a:solidFill>
                  <a:srgbClr val="002060"/>
                </a:solidFill>
              </a:rPr>
              <a:t>Avoidance feeds anxiety</a:t>
            </a:r>
          </a:p>
          <a:p>
            <a:endParaRPr lang="en-GB" dirty="0"/>
          </a:p>
          <a:p>
            <a:endParaRPr lang="en-GB" dirty="0"/>
          </a:p>
        </p:txBody>
      </p:sp>
      <p:pic>
        <p:nvPicPr>
          <p:cNvPr id="6146" name="Picture 2" descr="Neuroplasticity: What it is, Why it Matters and What You Should Know">
            <a:extLst>
              <a:ext uri="{FF2B5EF4-FFF2-40B4-BE49-F238E27FC236}">
                <a16:creationId xmlns:a16="http://schemas.microsoft.com/office/drawing/2014/main" id="{546B2C0F-E786-ED07-088F-589DFDC14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057" y="4382219"/>
            <a:ext cx="3064930" cy="175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9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61D6-18FB-17AF-3EB6-1CAE0FC04E50}"/>
              </a:ext>
            </a:extLst>
          </p:cNvPr>
          <p:cNvSpPr>
            <a:spLocks noGrp="1"/>
          </p:cNvSpPr>
          <p:nvPr>
            <p:ph type="title"/>
          </p:nvPr>
        </p:nvSpPr>
        <p:spPr/>
        <p:txBody>
          <a:bodyPr/>
          <a:lstStyle/>
          <a:p>
            <a:r>
              <a:rPr lang="en-GB" dirty="0"/>
              <a:t>Busy brains</a:t>
            </a:r>
          </a:p>
        </p:txBody>
      </p:sp>
      <p:sp>
        <p:nvSpPr>
          <p:cNvPr id="3" name="Content Placeholder 2">
            <a:extLst>
              <a:ext uri="{FF2B5EF4-FFF2-40B4-BE49-F238E27FC236}">
                <a16:creationId xmlns:a16="http://schemas.microsoft.com/office/drawing/2014/main" id="{9B324FE2-A525-A53F-E627-11F70025E97E}"/>
              </a:ext>
            </a:extLst>
          </p:cNvPr>
          <p:cNvSpPr>
            <a:spLocks noGrp="1"/>
          </p:cNvSpPr>
          <p:nvPr>
            <p:ph idx="1"/>
          </p:nvPr>
        </p:nvSpPr>
        <p:spPr>
          <a:xfrm>
            <a:off x="280897" y="1531558"/>
            <a:ext cx="7886700" cy="4351338"/>
          </a:xfrm>
        </p:spPr>
        <p:txBody>
          <a:bodyPr>
            <a:normAutofit fontScale="92500" lnSpcReduction="20000"/>
          </a:bodyPr>
          <a:lstStyle/>
          <a:p>
            <a:r>
              <a:rPr lang="en-GB" dirty="0">
                <a:solidFill>
                  <a:srgbClr val="002060"/>
                </a:solidFill>
              </a:rPr>
              <a:t>We also have to process 5x more information  than people did in the 1980’s</a:t>
            </a:r>
          </a:p>
          <a:p>
            <a:r>
              <a:rPr lang="en-GB" dirty="0">
                <a:solidFill>
                  <a:srgbClr val="002060"/>
                </a:solidFill>
              </a:rPr>
              <a:t>We’re all busy multitasking – checking social media or messages while trying to complete tasks that require concentration.</a:t>
            </a:r>
          </a:p>
          <a:p>
            <a:r>
              <a:rPr lang="en-GB" dirty="0">
                <a:solidFill>
                  <a:srgbClr val="002060"/>
                </a:solidFill>
              </a:rPr>
              <a:t>Our brains are too busy and we need to train them to focus on being in the moment</a:t>
            </a:r>
          </a:p>
        </p:txBody>
      </p:sp>
      <p:pic>
        <p:nvPicPr>
          <p:cNvPr id="3074" name="Picture 2" descr="busy_brain - Flourish Yoga">
            <a:extLst>
              <a:ext uri="{FF2B5EF4-FFF2-40B4-BE49-F238E27FC236}">
                <a16:creationId xmlns:a16="http://schemas.microsoft.com/office/drawing/2014/main" id="{A66F83EB-EC11-19C9-33A4-9F62693B6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470" y="0"/>
            <a:ext cx="1642254" cy="178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3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mindfulness?</a:t>
            </a:r>
          </a:p>
        </p:txBody>
      </p:sp>
      <p:sp>
        <p:nvSpPr>
          <p:cNvPr id="3" name="Content Placeholder 2"/>
          <p:cNvSpPr>
            <a:spLocks noGrp="1"/>
          </p:cNvSpPr>
          <p:nvPr>
            <p:ph idx="1"/>
          </p:nvPr>
        </p:nvSpPr>
        <p:spPr/>
        <p:txBody>
          <a:bodyPr>
            <a:normAutofit fontScale="92500" lnSpcReduction="20000"/>
          </a:bodyPr>
          <a:lstStyle/>
          <a:p>
            <a:pPr algn="l">
              <a:buFont typeface="+mj-lt"/>
              <a:buAutoNum type="arabicPeriod"/>
            </a:pPr>
            <a:r>
              <a:rPr lang="en-GB" b="0" i="0" dirty="0">
                <a:solidFill>
                  <a:srgbClr val="002060"/>
                </a:solidFill>
                <a:effectLst/>
                <a:latin typeface="Roboto" panose="02000000000000000000" pitchFamily="2" charset="0"/>
              </a:rPr>
              <a:t> the quality or state of being conscious or aware of something:</a:t>
            </a:r>
          </a:p>
          <a:p>
            <a:pPr algn="l">
              <a:buFont typeface="+mj-lt"/>
              <a:buAutoNum type="arabicPeriod"/>
            </a:pPr>
            <a:r>
              <a:rPr lang="en-GB" b="0" i="0" dirty="0">
                <a:solidFill>
                  <a:srgbClr val="002060"/>
                </a:solidFill>
                <a:effectLst/>
                <a:latin typeface="Roboto" panose="02000000000000000000" pitchFamily="2" charset="0"/>
              </a:rPr>
              <a:t> a mental state achieved by focusing one's awareness on the present moment, while calmly acknowledging and accepting one's feelings, thoughts, and bodily sensations, used as a therapeutic technique.</a:t>
            </a:r>
          </a:p>
          <a:p>
            <a:endParaRPr lang="en-GB" dirty="0"/>
          </a:p>
        </p:txBody>
      </p:sp>
      <p:pic>
        <p:nvPicPr>
          <p:cNvPr id="4098" name="Picture 2" descr="Children’s Movement, Mindfulness &amp; Meditation Classes">
            <a:extLst>
              <a:ext uri="{FF2B5EF4-FFF2-40B4-BE49-F238E27FC236}">
                <a16:creationId xmlns:a16="http://schemas.microsoft.com/office/drawing/2014/main" id="{C990A28B-767A-A963-B011-9C33FB38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551" y="32803"/>
            <a:ext cx="1751162" cy="167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5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0916-A734-5A5D-45E8-E0F8F8B9951F}"/>
              </a:ext>
            </a:extLst>
          </p:cNvPr>
          <p:cNvSpPr>
            <a:spLocks noGrp="1"/>
          </p:cNvSpPr>
          <p:nvPr>
            <p:ph type="title"/>
          </p:nvPr>
        </p:nvSpPr>
        <p:spPr>
          <a:xfrm>
            <a:off x="0" y="1"/>
            <a:ext cx="9144000" cy="1078302"/>
          </a:xfrm>
        </p:spPr>
        <p:txBody>
          <a:bodyPr>
            <a:normAutofit/>
          </a:bodyPr>
          <a:lstStyle/>
          <a:p>
            <a:r>
              <a:rPr lang="en-GB" sz="3600" dirty="0"/>
              <a:t>What does mindfulness mean for me?</a:t>
            </a:r>
          </a:p>
        </p:txBody>
      </p:sp>
      <p:sp>
        <p:nvSpPr>
          <p:cNvPr id="3" name="Content Placeholder 2">
            <a:extLst>
              <a:ext uri="{FF2B5EF4-FFF2-40B4-BE49-F238E27FC236}">
                <a16:creationId xmlns:a16="http://schemas.microsoft.com/office/drawing/2014/main" id="{93AB0C5B-C4AF-DB52-9499-84BD1EDE7ABA}"/>
              </a:ext>
            </a:extLst>
          </p:cNvPr>
          <p:cNvSpPr>
            <a:spLocks noGrp="1"/>
          </p:cNvSpPr>
          <p:nvPr>
            <p:ph idx="1"/>
          </p:nvPr>
        </p:nvSpPr>
        <p:spPr>
          <a:xfrm>
            <a:off x="276045" y="1078303"/>
            <a:ext cx="8609163" cy="5098210"/>
          </a:xfrm>
        </p:spPr>
        <p:txBody>
          <a:bodyPr>
            <a:noAutofit/>
          </a:bodyPr>
          <a:lstStyle/>
          <a:p>
            <a:pPr marL="0" indent="0">
              <a:buNone/>
            </a:pPr>
            <a:r>
              <a:rPr lang="en-GB" sz="2000" dirty="0">
                <a:solidFill>
                  <a:srgbClr val="002060"/>
                </a:solidFill>
              </a:rPr>
              <a:t>It means training your brain to</a:t>
            </a:r>
          </a:p>
          <a:p>
            <a:pPr marL="0" indent="0">
              <a:buNone/>
            </a:pPr>
            <a:r>
              <a:rPr lang="en-GB" sz="2000" b="1" dirty="0">
                <a:solidFill>
                  <a:srgbClr val="002060"/>
                </a:solidFill>
              </a:rPr>
              <a:t>Concentrate</a:t>
            </a:r>
          </a:p>
          <a:p>
            <a:pPr marL="0" indent="0">
              <a:buNone/>
            </a:pPr>
            <a:r>
              <a:rPr lang="en-GB" sz="2000" b="1" dirty="0">
                <a:solidFill>
                  <a:srgbClr val="002060"/>
                </a:solidFill>
              </a:rPr>
              <a:t>Keep attention</a:t>
            </a:r>
          </a:p>
          <a:p>
            <a:pPr marL="0" indent="0">
              <a:buNone/>
            </a:pPr>
            <a:r>
              <a:rPr lang="en-GB" sz="2000" dirty="0">
                <a:solidFill>
                  <a:srgbClr val="002060"/>
                </a:solidFill>
              </a:rPr>
              <a:t>You do this by becoming aware of / noticing your body and senses and thoughts for about 10 minutes a day</a:t>
            </a:r>
          </a:p>
          <a:p>
            <a:pPr marL="0" indent="0">
              <a:buNone/>
            </a:pPr>
            <a:r>
              <a:rPr lang="en-GB" sz="2000" dirty="0">
                <a:solidFill>
                  <a:srgbClr val="002060"/>
                </a:solidFill>
              </a:rPr>
              <a:t>Mindfulness practice reduces the size of the amygdala and stops it sending out “panic” or avoidance “messages”. Your brain makes stronger neural pathways to the frontal cortex – emotional regulation</a:t>
            </a:r>
          </a:p>
          <a:p>
            <a:pPr marL="0" indent="0">
              <a:buNone/>
            </a:pPr>
            <a:r>
              <a:rPr lang="en-GB" sz="2000" b="1" dirty="0">
                <a:solidFill>
                  <a:srgbClr val="002060"/>
                </a:solidFill>
              </a:rPr>
              <a:t>Mindfulness practice won’t stop you feeling anxiousness or worry, but it will mean you can redirect your thoughts and manage these feelings better</a:t>
            </a:r>
          </a:p>
        </p:txBody>
      </p:sp>
      <p:pic>
        <p:nvPicPr>
          <p:cNvPr id="5122" name="Picture 2" descr="Children’s Movement, Mindfulness &amp; Meditation Classes">
            <a:extLst>
              <a:ext uri="{FF2B5EF4-FFF2-40B4-BE49-F238E27FC236}">
                <a16:creationId xmlns:a16="http://schemas.microsoft.com/office/drawing/2014/main" id="{37C674A5-848C-813A-FFDF-4D8A183B9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540" y="837081"/>
            <a:ext cx="1785668" cy="170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5DB5-2495-FB47-F45C-F057B75F4DC9}"/>
              </a:ext>
            </a:extLst>
          </p:cNvPr>
          <p:cNvSpPr>
            <a:spLocks noGrp="1"/>
          </p:cNvSpPr>
          <p:nvPr>
            <p:ph type="title"/>
          </p:nvPr>
        </p:nvSpPr>
        <p:spPr/>
        <p:txBody>
          <a:bodyPr/>
          <a:lstStyle/>
          <a:p>
            <a:r>
              <a:rPr lang="en-GB" dirty="0"/>
              <a:t>Easy mindfulness</a:t>
            </a:r>
          </a:p>
        </p:txBody>
      </p:sp>
      <p:sp>
        <p:nvSpPr>
          <p:cNvPr id="3" name="Content Placeholder 2">
            <a:extLst>
              <a:ext uri="{FF2B5EF4-FFF2-40B4-BE49-F238E27FC236}">
                <a16:creationId xmlns:a16="http://schemas.microsoft.com/office/drawing/2014/main" id="{46E331B9-3D41-A4AB-C0F2-17C0A2207CA7}"/>
              </a:ext>
            </a:extLst>
          </p:cNvPr>
          <p:cNvSpPr>
            <a:spLocks noGrp="1"/>
          </p:cNvSpPr>
          <p:nvPr>
            <p:ph idx="1"/>
          </p:nvPr>
        </p:nvSpPr>
        <p:spPr>
          <a:xfrm>
            <a:off x="628650" y="1454959"/>
            <a:ext cx="8101282" cy="4574586"/>
          </a:xfrm>
        </p:spPr>
        <p:txBody>
          <a:bodyPr>
            <a:normAutofit fontScale="77500" lnSpcReduction="20000"/>
          </a:bodyPr>
          <a:lstStyle/>
          <a:p>
            <a:pPr marL="0" indent="0">
              <a:buNone/>
            </a:pPr>
            <a:r>
              <a:rPr lang="en-GB" dirty="0">
                <a:solidFill>
                  <a:srgbClr val="002060"/>
                </a:solidFill>
              </a:rPr>
              <a:t>Breathing techniques</a:t>
            </a:r>
          </a:p>
          <a:p>
            <a:pPr marL="514350" indent="-514350">
              <a:buAutoNum type="arabicPeriod"/>
            </a:pPr>
            <a:r>
              <a:rPr lang="en-GB" dirty="0">
                <a:solidFill>
                  <a:srgbClr val="002060"/>
                </a:solidFill>
              </a:rPr>
              <a:t>Just become aware of your breathing. Focus on it, if your mind wanders, bring it back to focus on your breathing</a:t>
            </a:r>
          </a:p>
          <a:p>
            <a:pPr marL="514350" indent="-514350">
              <a:buAutoNum type="arabicPeriod"/>
            </a:pPr>
            <a:r>
              <a:rPr lang="en-GB" dirty="0">
                <a:solidFill>
                  <a:srgbClr val="002060"/>
                </a:solidFill>
              </a:rPr>
              <a:t>Box Breathing (last week’s ppt)</a:t>
            </a:r>
          </a:p>
          <a:p>
            <a:pPr marL="514350" indent="-514350">
              <a:buAutoNum type="arabicPeriod"/>
            </a:pPr>
            <a:r>
              <a:rPr lang="en-GB" dirty="0">
                <a:solidFill>
                  <a:srgbClr val="002060"/>
                </a:solidFill>
              </a:rPr>
              <a:t>Belly buddies –get a small cuddly toy. Lie down. Put it on your belly, watch your belly move up and down with your breathing. If your mind wanders, re focus it back onto your cuddly toy</a:t>
            </a:r>
          </a:p>
          <a:p>
            <a:pPr marL="0" indent="0">
              <a:buNone/>
            </a:pPr>
            <a:r>
              <a:rPr lang="en-GB" dirty="0">
                <a:solidFill>
                  <a:srgbClr val="002060"/>
                </a:solidFill>
              </a:rPr>
              <a:t>Doing this for 5-10 minutes a day is really good for you</a:t>
            </a:r>
          </a:p>
        </p:txBody>
      </p:sp>
      <p:pic>
        <p:nvPicPr>
          <p:cNvPr id="2050" name="Picture 2" descr="Box Breathing | Breathe your way to better Gut Health | Gut Performance">
            <a:extLst>
              <a:ext uri="{FF2B5EF4-FFF2-40B4-BE49-F238E27FC236}">
                <a16:creationId xmlns:a16="http://schemas.microsoft.com/office/drawing/2014/main" id="{9325FF08-5A5B-D939-7603-1188F41B88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627" y="0"/>
            <a:ext cx="2027207" cy="202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1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5DB5-2495-FB47-F45C-F057B75F4DC9}"/>
              </a:ext>
            </a:extLst>
          </p:cNvPr>
          <p:cNvSpPr>
            <a:spLocks noGrp="1"/>
          </p:cNvSpPr>
          <p:nvPr>
            <p:ph type="title"/>
          </p:nvPr>
        </p:nvSpPr>
        <p:spPr/>
        <p:txBody>
          <a:bodyPr/>
          <a:lstStyle/>
          <a:p>
            <a:r>
              <a:rPr lang="en-GB" dirty="0"/>
              <a:t>Easy mindfulness</a:t>
            </a:r>
          </a:p>
        </p:txBody>
      </p:sp>
      <p:sp>
        <p:nvSpPr>
          <p:cNvPr id="3" name="Content Placeholder 2">
            <a:extLst>
              <a:ext uri="{FF2B5EF4-FFF2-40B4-BE49-F238E27FC236}">
                <a16:creationId xmlns:a16="http://schemas.microsoft.com/office/drawing/2014/main" id="{46E331B9-3D41-A4AB-C0F2-17C0A2207CA7}"/>
              </a:ext>
            </a:extLst>
          </p:cNvPr>
          <p:cNvSpPr>
            <a:spLocks noGrp="1"/>
          </p:cNvSpPr>
          <p:nvPr>
            <p:ph idx="1"/>
          </p:nvPr>
        </p:nvSpPr>
        <p:spPr>
          <a:xfrm>
            <a:off x="180077" y="1454959"/>
            <a:ext cx="6962595" cy="4574586"/>
          </a:xfrm>
        </p:spPr>
        <p:txBody>
          <a:bodyPr>
            <a:normAutofit/>
          </a:bodyPr>
          <a:lstStyle/>
          <a:p>
            <a:pPr marL="514350" indent="-514350">
              <a:buAutoNum type="arabicPeriod"/>
            </a:pPr>
            <a:r>
              <a:rPr lang="en-GB" dirty="0">
                <a:solidFill>
                  <a:srgbClr val="002060"/>
                </a:solidFill>
              </a:rPr>
              <a:t>Spend time in nature – notice it – the colours or smells or sounds</a:t>
            </a:r>
          </a:p>
          <a:p>
            <a:pPr marL="514350" indent="-514350">
              <a:buAutoNum type="arabicPeriod"/>
            </a:pPr>
            <a:r>
              <a:rPr lang="en-GB" dirty="0">
                <a:solidFill>
                  <a:srgbClr val="002060"/>
                </a:solidFill>
              </a:rPr>
              <a:t>Cook – notice the smells and tastes</a:t>
            </a:r>
          </a:p>
          <a:p>
            <a:pPr marL="514350" indent="-514350">
              <a:buAutoNum type="arabicPeriod"/>
            </a:pPr>
            <a:r>
              <a:rPr lang="en-GB" dirty="0">
                <a:solidFill>
                  <a:srgbClr val="002060"/>
                </a:solidFill>
              </a:rPr>
              <a:t>Garden –notice the smells and colours</a:t>
            </a:r>
          </a:p>
          <a:p>
            <a:pPr marL="514350" indent="-514350">
              <a:buAutoNum type="arabicPeriod"/>
            </a:pPr>
            <a:r>
              <a:rPr lang="en-GB" dirty="0">
                <a:solidFill>
                  <a:srgbClr val="002060"/>
                </a:solidFill>
              </a:rPr>
              <a:t>Simple crafting or model making</a:t>
            </a:r>
          </a:p>
          <a:p>
            <a:pPr marL="0" indent="0">
              <a:buNone/>
            </a:pPr>
            <a:endParaRPr lang="en-GB" dirty="0">
              <a:solidFill>
                <a:srgbClr val="002060"/>
              </a:solidFill>
            </a:endParaRPr>
          </a:p>
        </p:txBody>
      </p:sp>
      <p:pic>
        <p:nvPicPr>
          <p:cNvPr id="7170" name="Picture 2" descr="This Is the Coolest Homemade Lego Millennium Falcon of All Time">
            <a:extLst>
              <a:ext uri="{FF2B5EF4-FFF2-40B4-BE49-F238E27FC236}">
                <a16:creationId xmlns:a16="http://schemas.microsoft.com/office/drawing/2014/main" id="{A873F365-D28E-F646-F7E9-A39A72EF3B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0723" y="3742252"/>
            <a:ext cx="27432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2AB618C-7129-C6AA-7AD3-CB248989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999" y="56929"/>
            <a:ext cx="2321924"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60492"/>
      </p:ext>
    </p:extLst>
  </p:cSld>
  <p:clrMapOvr>
    <a:masterClrMapping/>
  </p:clrMapOvr>
</p:sld>
</file>

<file path=ppt/theme/theme1.xml><?xml version="1.0" encoding="utf-8"?>
<a:theme xmlns:a="http://schemas.openxmlformats.org/drawingml/2006/main" name="Wallingford Trust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9AFAF66-E9B3-48CE-B372-1F6F80D4DEA2}" vid="{A627980B-E4D4-4729-B4CD-87228889B130}"/>
    </a:ext>
  </a:extLst>
</a:theme>
</file>

<file path=docProps/app.xml><?xml version="1.0" encoding="utf-8"?>
<Properties xmlns="http://schemas.openxmlformats.org/officeDocument/2006/extended-properties" xmlns:vt="http://schemas.openxmlformats.org/officeDocument/2006/docPropsVTypes">
  <Template>WS_High_Contrast_43</Template>
  <TotalTime>168</TotalTime>
  <Words>534</Words>
  <Application>Microsoft Office PowerPoint</Application>
  <PresentationFormat>On-screen Show (4:3)</PresentationFormat>
  <Paragraphs>57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Gentium Book Basic</vt:lpstr>
      <vt:lpstr>Roboto</vt:lpstr>
      <vt:lpstr>Times New Roman</vt:lpstr>
      <vt:lpstr>Wallingford Trust Theme</vt:lpstr>
      <vt:lpstr>Mental Health Awareness</vt:lpstr>
      <vt:lpstr>Watch the clip</vt:lpstr>
      <vt:lpstr>What is neuro plasticity?</vt:lpstr>
      <vt:lpstr>Neuro plasticity and anxiety</vt:lpstr>
      <vt:lpstr>Busy brains</vt:lpstr>
      <vt:lpstr>What is mindfulness?</vt:lpstr>
      <vt:lpstr>What does mindfulness mean for me?</vt:lpstr>
      <vt:lpstr>Easy mindfulness</vt:lpstr>
      <vt:lpstr>Easy mindfulness</vt:lpstr>
      <vt:lpstr>Competition entries –amazing thankyou!</vt:lpstr>
      <vt:lpstr>Competition entries –amazing thankyou!</vt:lpstr>
      <vt:lpstr>Mental Health Awareness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Alison DRISCOLL</cp:lastModifiedBy>
  <cp:revision>4</cp:revision>
  <dcterms:created xsi:type="dcterms:W3CDTF">2022-09-13T19:39:38Z</dcterms:created>
  <dcterms:modified xsi:type="dcterms:W3CDTF">2023-05-22T09:49:41Z</dcterms:modified>
</cp:coreProperties>
</file>