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3" r:id="rId3"/>
  </p:sldMasterIdLst>
  <p:notesMasterIdLst>
    <p:notesMasterId r:id="rId46"/>
  </p:notesMasterIdLst>
  <p:handoutMasterIdLst>
    <p:handoutMasterId r:id="rId47"/>
  </p:handoutMasterIdLst>
  <p:sldIdLst>
    <p:sldId id="289" r:id="rId4"/>
    <p:sldId id="358" r:id="rId5"/>
    <p:sldId id="393" r:id="rId6"/>
    <p:sldId id="402" r:id="rId7"/>
    <p:sldId id="401" r:id="rId8"/>
    <p:sldId id="374" r:id="rId9"/>
    <p:sldId id="370" r:id="rId10"/>
    <p:sldId id="381" r:id="rId11"/>
    <p:sldId id="350" r:id="rId12"/>
    <p:sldId id="351" r:id="rId13"/>
    <p:sldId id="352" r:id="rId14"/>
    <p:sldId id="354" r:id="rId15"/>
    <p:sldId id="357" r:id="rId16"/>
    <p:sldId id="371" r:id="rId17"/>
    <p:sldId id="388" r:id="rId18"/>
    <p:sldId id="387" r:id="rId19"/>
    <p:sldId id="378" r:id="rId20"/>
    <p:sldId id="400" r:id="rId21"/>
    <p:sldId id="403" r:id="rId22"/>
    <p:sldId id="404" r:id="rId23"/>
    <p:sldId id="348" r:id="rId24"/>
    <p:sldId id="349" r:id="rId25"/>
    <p:sldId id="394" r:id="rId26"/>
    <p:sldId id="395" r:id="rId27"/>
    <p:sldId id="396" r:id="rId28"/>
    <p:sldId id="397" r:id="rId29"/>
    <p:sldId id="398" r:id="rId30"/>
    <p:sldId id="399" r:id="rId31"/>
    <p:sldId id="384" r:id="rId32"/>
    <p:sldId id="385" r:id="rId33"/>
    <p:sldId id="329" r:id="rId34"/>
    <p:sldId id="376" r:id="rId35"/>
    <p:sldId id="377" r:id="rId36"/>
    <p:sldId id="372" r:id="rId37"/>
    <p:sldId id="365" r:id="rId38"/>
    <p:sldId id="324" r:id="rId39"/>
    <p:sldId id="405" r:id="rId40"/>
    <p:sldId id="406" r:id="rId41"/>
    <p:sldId id="407" r:id="rId42"/>
    <p:sldId id="408" r:id="rId43"/>
    <p:sldId id="360" r:id="rId44"/>
    <p:sldId id="359" r:id="rId45"/>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B4A74C-F69A-40BF-868C-AE17408811A6}">
          <p14:sldIdLst>
            <p14:sldId id="289"/>
            <p14:sldId id="358"/>
            <p14:sldId id="393"/>
            <p14:sldId id="402"/>
            <p14:sldId id="401"/>
            <p14:sldId id="374"/>
            <p14:sldId id="370"/>
            <p14:sldId id="381"/>
            <p14:sldId id="350"/>
            <p14:sldId id="351"/>
            <p14:sldId id="352"/>
            <p14:sldId id="354"/>
            <p14:sldId id="357"/>
            <p14:sldId id="371"/>
            <p14:sldId id="388"/>
            <p14:sldId id="387"/>
            <p14:sldId id="378"/>
            <p14:sldId id="400"/>
            <p14:sldId id="403"/>
            <p14:sldId id="404"/>
            <p14:sldId id="348"/>
            <p14:sldId id="349"/>
            <p14:sldId id="394"/>
            <p14:sldId id="395"/>
            <p14:sldId id="396"/>
            <p14:sldId id="397"/>
            <p14:sldId id="398"/>
            <p14:sldId id="399"/>
            <p14:sldId id="384"/>
            <p14:sldId id="385"/>
            <p14:sldId id="329"/>
            <p14:sldId id="376"/>
            <p14:sldId id="377"/>
            <p14:sldId id="372"/>
            <p14:sldId id="365"/>
            <p14:sldId id="324"/>
            <p14:sldId id="405"/>
            <p14:sldId id="406"/>
            <p14:sldId id="407"/>
            <p14:sldId id="408"/>
            <p14:sldId id="360"/>
            <p14:sldId id="35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ton Adele" initials="RA" lastIdx="41" clrIdx="0">
    <p:extLst>
      <p:ext uri="{19B8F6BF-5375-455C-9EA6-DF929625EA0E}">
        <p15:presenceInfo xmlns:p15="http://schemas.microsoft.com/office/powerpoint/2012/main" userId="S-1-5-21-1664130791-3153540899-3044996548-5431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BD"/>
    <a:srgbClr val="005697"/>
    <a:srgbClr val="1B2A6B"/>
    <a:srgbClr val="191A4F"/>
    <a:srgbClr val="38A159"/>
    <a:srgbClr val="112C0B"/>
    <a:srgbClr val="B92121"/>
    <a:srgbClr val="D92A2B"/>
    <a:srgbClr val="004648"/>
    <a:srgbClr val="005E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3759" autoAdjust="0"/>
  </p:normalViewPr>
  <p:slideViewPr>
    <p:cSldViewPr snapToGrid="0" snapToObjects="1">
      <p:cViewPr varScale="1">
        <p:scale>
          <a:sx n="90" d="100"/>
          <a:sy n="90" d="100"/>
        </p:scale>
        <p:origin x="462" y="96"/>
      </p:cViewPr>
      <p:guideLst>
        <p:guide orient="horz" pos="2160"/>
        <p:guide pos="2880"/>
      </p:guideLst>
    </p:cSldViewPr>
  </p:slideViewPr>
  <p:notesTextViewPr>
    <p:cViewPr>
      <p:scale>
        <a:sx n="75" d="100"/>
        <a:sy n="75" d="100"/>
      </p:scale>
      <p:origin x="0" y="0"/>
    </p:cViewPr>
  </p:notesTextViewPr>
  <p:sorterViewPr>
    <p:cViewPr varScale="1">
      <p:scale>
        <a:sx n="100" d="100"/>
        <a:sy n="100" d="100"/>
      </p:scale>
      <p:origin x="0" y="-2064"/>
    </p:cViewPr>
  </p:sorterViewPr>
  <p:notesViewPr>
    <p:cSldViewPr snapToGrid="0" snapToObjects="1" showGuides="1">
      <p:cViewPr varScale="1">
        <p:scale>
          <a:sx n="88" d="100"/>
          <a:sy n="88" d="100"/>
        </p:scale>
        <p:origin x="3822" y="108"/>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7636" y="0"/>
            <a:ext cx="2951163" cy="497126"/>
          </a:xfrm>
          <a:prstGeom prst="rect">
            <a:avLst/>
          </a:prstGeom>
        </p:spPr>
        <p:txBody>
          <a:bodyPr vert="horz" lIns="91440" tIns="45720" rIns="91440" bIns="45720" rtlCol="0"/>
          <a:lstStyle>
            <a:lvl1pPr algn="r">
              <a:defRPr sz="1200"/>
            </a:lvl1pPr>
          </a:lstStyle>
          <a:p>
            <a:fld id="{B08732D1-0119-4424-ADB1-6A88624C9257}" type="datetimeFigureOut">
              <a:rPr lang="en-GB" smtClean="0"/>
              <a:t>04/07/2019</a:t>
            </a:fld>
            <a:endParaRPr lang="en-GB"/>
          </a:p>
        </p:txBody>
      </p:sp>
      <p:sp>
        <p:nvSpPr>
          <p:cNvPr id="4" name="Footer Placeholder 3"/>
          <p:cNvSpPr>
            <a:spLocks noGrp="1"/>
          </p:cNvSpPr>
          <p:nvPr>
            <p:ph type="ftr" sz="quarter" idx="2"/>
          </p:nvPr>
        </p:nvSpPr>
        <p:spPr>
          <a:xfrm>
            <a:off x="0" y="9443662"/>
            <a:ext cx="2951163" cy="49712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7636" y="9443662"/>
            <a:ext cx="2951163" cy="497126"/>
          </a:xfrm>
          <a:prstGeom prst="rect">
            <a:avLst/>
          </a:prstGeom>
        </p:spPr>
        <p:txBody>
          <a:bodyPr vert="horz" lIns="91440" tIns="45720" rIns="91440" bIns="45720" rtlCol="0" anchor="b"/>
          <a:lstStyle>
            <a:lvl1pPr algn="r">
              <a:defRPr sz="1200"/>
            </a:lvl1pPr>
          </a:lstStyle>
          <a:p>
            <a:fld id="{A0F026BA-B8A7-4B5A-A3B0-0B7D31088B83}" type="slidenum">
              <a:rPr lang="en-GB" smtClean="0"/>
              <a:t>‹#›</a:t>
            </a:fld>
            <a:endParaRPr lang="en-GB"/>
          </a:p>
        </p:txBody>
      </p:sp>
    </p:spTree>
    <p:extLst>
      <p:ext uri="{BB962C8B-B14F-4D97-AF65-F5344CB8AC3E}">
        <p14:creationId xmlns:p14="http://schemas.microsoft.com/office/powerpoint/2010/main" val="2594197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E3654FE6-3F31-4904-9137-AFF662B7D702}" type="datetimeFigureOut">
              <a:rPr lang="en-GB" smtClean="0"/>
              <a:t>04/07/2019</a:t>
            </a:fld>
            <a:endParaRPr lang="en-GB"/>
          </a:p>
        </p:txBody>
      </p:sp>
      <p:sp>
        <p:nvSpPr>
          <p:cNvPr id="4" name="Slide Image Placeholder 3"/>
          <p:cNvSpPr>
            <a:spLocks noGrp="1" noRot="1" noChangeAspect="1"/>
          </p:cNvSpPr>
          <p:nvPr>
            <p:ph type="sldImg" idx="2"/>
          </p:nvPr>
        </p:nvSpPr>
        <p:spPr>
          <a:xfrm>
            <a:off x="1168400" y="1243013"/>
            <a:ext cx="4473575"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7DB9E1F4-77C1-461E-ABFF-BFE7DD57AFD2}" type="slidenum">
              <a:rPr lang="en-GB" smtClean="0"/>
              <a:t>‹#›</a:t>
            </a:fld>
            <a:endParaRPr lang="en-GB"/>
          </a:p>
        </p:txBody>
      </p:sp>
    </p:spTree>
    <p:extLst>
      <p:ext uri="{BB962C8B-B14F-4D97-AF65-F5344CB8AC3E}">
        <p14:creationId xmlns:p14="http://schemas.microsoft.com/office/powerpoint/2010/main" val="2151753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DB9E1F4-77C1-461E-ABFF-BFE7DD57AFD2}" type="slidenum">
              <a:rPr lang="en-GB" smtClean="0"/>
              <a:t>1</a:t>
            </a:fld>
            <a:endParaRPr lang="en-GB"/>
          </a:p>
        </p:txBody>
      </p:sp>
    </p:spTree>
    <p:extLst>
      <p:ext uri="{BB962C8B-B14F-4D97-AF65-F5344CB8AC3E}">
        <p14:creationId xmlns:p14="http://schemas.microsoft.com/office/powerpoint/2010/main" val="1430744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baseline="0" dirty="0">
                <a:latin typeface="Arial" panose="020B0604020202020204" pitchFamily="34" charset="0"/>
                <a:cs typeface="Arial" panose="020B0604020202020204" pitchFamily="34" charset="0"/>
              </a:rPr>
              <a:t>Answer</a:t>
            </a:r>
          </a:p>
          <a:p>
            <a:pPr>
              <a:defRPr/>
            </a:pPr>
            <a:endParaRPr lang="en-GB" altLang="en-US" baseline="0" dirty="0">
              <a:latin typeface="Arial" panose="020B0604020202020204" pitchFamily="34" charset="0"/>
              <a:cs typeface="Arial" panose="020B0604020202020204" pitchFamily="34" charset="0"/>
            </a:endParaRPr>
          </a:p>
          <a:p>
            <a:pPr>
              <a:defRPr/>
            </a:pPr>
            <a:r>
              <a:rPr lang="en-GB" altLang="en-US" b="1" baseline="0" dirty="0">
                <a:latin typeface="Arial" panose="020B0604020202020204" pitchFamily="34" charset="0"/>
                <a:cs typeface="Arial" panose="020B0604020202020204" pitchFamily="34" charset="0"/>
              </a:rPr>
              <a:t>A.  4,000 characters</a:t>
            </a:r>
            <a:endParaRPr lang="en-GB" altLang="en-US" b="1" dirty="0">
              <a:latin typeface="Arial" panose="020B0604020202020204" pitchFamily="34" charset="0"/>
              <a:cs typeface="Arial" panose="020B0604020202020204" pitchFamily="34" charset="0"/>
            </a:endParaRPr>
          </a:p>
          <a:p>
            <a:pPr>
              <a:defRPr/>
            </a:pPr>
            <a:endParaRPr lang="en-GB" alt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418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baseline="0" dirty="0">
                <a:latin typeface="Arial" panose="020B0604020202020204" pitchFamily="34" charset="0"/>
                <a:cs typeface="Arial" panose="020B0604020202020204" pitchFamily="34" charset="0"/>
              </a:rPr>
              <a:t>Answer</a:t>
            </a:r>
          </a:p>
          <a:p>
            <a:pPr>
              <a:defRPr/>
            </a:pPr>
            <a:endParaRPr lang="en-GB" altLang="en-US" baseline="0" dirty="0">
              <a:latin typeface="Arial" panose="020B0604020202020204" pitchFamily="34" charset="0"/>
              <a:cs typeface="Arial" panose="020B0604020202020204" pitchFamily="34" charset="0"/>
            </a:endParaRPr>
          </a:p>
          <a:p>
            <a:pPr>
              <a:defRPr/>
            </a:pPr>
            <a:r>
              <a:rPr lang="en-GB" altLang="en-US" b="1" baseline="0" dirty="0">
                <a:latin typeface="Arial" panose="020B0604020202020204" pitchFamily="34" charset="0"/>
                <a:cs typeface="Arial" panose="020B0604020202020204" pitchFamily="34" charset="0"/>
              </a:rPr>
              <a:t>B. 14.25 tweets </a:t>
            </a:r>
          </a:p>
          <a:p>
            <a:pPr>
              <a:defRPr/>
            </a:pPr>
            <a:endParaRPr lang="en-GB" altLang="en-US" baseline="0" dirty="0">
              <a:latin typeface="Arial" panose="020B0604020202020204" pitchFamily="34" charset="0"/>
              <a:cs typeface="Arial" panose="020B0604020202020204" pitchFamily="34" charset="0"/>
            </a:endParaRPr>
          </a:p>
          <a:p>
            <a:pPr>
              <a:defRPr/>
            </a:pPr>
            <a:r>
              <a:rPr lang="en-GB" altLang="en-US" baseline="0" dirty="0">
                <a:latin typeface="Arial" panose="020B0604020202020204" pitchFamily="34" charset="0"/>
                <a:cs typeface="Arial" panose="020B0604020202020204" pitchFamily="34" charset="0"/>
              </a:rPr>
              <a:t>(Twitter increased character limit from 140 to 280 per tweet in November 2017)</a:t>
            </a:r>
            <a:endParaRPr lang="en-GB" altLang="en-US" dirty="0">
              <a:latin typeface="Arial" panose="020B0604020202020204" pitchFamily="34" charset="0"/>
              <a:cs typeface="Arial" panose="020B0604020202020204" pitchFamily="34" charset="0"/>
            </a:endParaRPr>
          </a:p>
          <a:p>
            <a:pPr>
              <a:defRPr/>
            </a:pPr>
            <a:endParaRPr lang="en-GB"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848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baseline="0" dirty="0">
                <a:latin typeface="Arial" panose="020B0604020202020204" pitchFamily="34" charset="0"/>
                <a:cs typeface="Arial" panose="020B0604020202020204" pitchFamily="34" charset="0"/>
              </a:rPr>
              <a:t>Answer</a:t>
            </a:r>
          </a:p>
          <a:p>
            <a:pPr>
              <a:defRPr/>
            </a:pPr>
            <a:endParaRPr lang="en-GB" altLang="en-US" baseline="0" dirty="0">
              <a:latin typeface="Arial" panose="020B0604020202020204" pitchFamily="34" charset="0"/>
              <a:cs typeface="Arial" panose="020B0604020202020204" pitchFamily="34" charset="0"/>
            </a:endParaRPr>
          </a:p>
          <a:p>
            <a:pPr>
              <a:defRPr/>
            </a:pPr>
            <a:r>
              <a:rPr lang="en-GB" altLang="en-US" b="1" baseline="0" dirty="0">
                <a:latin typeface="Arial" panose="020B0604020202020204" pitchFamily="34" charset="0"/>
                <a:cs typeface="Arial" panose="020B0604020202020204" pitchFamily="34" charset="0"/>
              </a:rPr>
              <a:t>C. 10% similarity to another statement</a:t>
            </a:r>
          </a:p>
          <a:p>
            <a:pPr>
              <a:defRPr/>
            </a:pPr>
            <a:endParaRPr lang="en-GB" altLang="en-US" baseline="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GB" sz="1200" dirty="0">
                <a:latin typeface="Arial" panose="020B0604020202020204" pitchFamily="34" charset="0"/>
                <a:cs typeface="Arial" panose="020B0604020202020204" pitchFamily="34" charset="0"/>
              </a:rPr>
              <a:t>UCAS plagiarism</a:t>
            </a:r>
            <a:r>
              <a:rPr lang="en-GB" sz="1200" baseline="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service is</a:t>
            </a:r>
            <a:r>
              <a:rPr lang="en-GB" sz="1200" baseline="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called </a:t>
            </a:r>
            <a:r>
              <a:rPr lang="en-GB" sz="1200" dirty="0" err="1">
                <a:latin typeface="Arial" panose="020B0604020202020204" pitchFamily="34" charset="0"/>
                <a:cs typeface="Arial" panose="020B0604020202020204" pitchFamily="34" charset="0"/>
              </a:rPr>
              <a:t>Copycatch</a:t>
            </a:r>
            <a:r>
              <a:rPr lang="en-GB" sz="1200" dirty="0">
                <a:latin typeface="Arial" panose="020B0604020202020204" pitchFamily="34" charset="0"/>
                <a:cs typeface="Arial" panose="020B0604020202020204" pitchFamily="34" charset="0"/>
              </a:rPr>
              <a:t>.</a:t>
            </a:r>
          </a:p>
          <a:p>
            <a:pPr marL="0" indent="0">
              <a:buFont typeface="Arial" panose="020B0604020202020204" pitchFamily="34" charset="0"/>
              <a:buNone/>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err="1">
                <a:latin typeface="Arial" panose="020B0604020202020204" pitchFamily="34" charset="0"/>
                <a:cs typeface="Arial" panose="020B0604020202020204" pitchFamily="34" charset="0"/>
              </a:rPr>
              <a:t>Copycatch</a:t>
            </a:r>
            <a:r>
              <a:rPr lang="en-GB" sz="1200" dirty="0">
                <a:latin typeface="Arial" panose="020B0604020202020204" pitchFamily="34" charset="0"/>
                <a:cs typeface="Arial" panose="020B0604020202020204" pitchFamily="34" charset="0"/>
              </a:rPr>
              <a:t> identifies sentences in a personal statement that are matched to other personal statements already held in the </a:t>
            </a:r>
            <a:r>
              <a:rPr lang="en-GB" sz="1200" dirty="0" err="1">
                <a:latin typeface="Arial" panose="020B0604020202020204" pitchFamily="34" charset="0"/>
                <a:cs typeface="Arial" panose="020B0604020202020204" pitchFamily="34" charset="0"/>
              </a:rPr>
              <a:t>Copycatch</a:t>
            </a:r>
            <a:r>
              <a:rPr lang="en-GB" sz="1200" dirty="0">
                <a:latin typeface="Arial" panose="020B0604020202020204" pitchFamily="34" charset="0"/>
                <a:cs typeface="Arial" panose="020B0604020202020204" pitchFamily="34" charset="0"/>
              </a:rPr>
              <a:t> system including sample statements</a:t>
            </a:r>
            <a:r>
              <a:rPr lang="en-GB" sz="1200" baseline="0" dirty="0">
                <a:latin typeface="Arial" panose="020B0604020202020204" pitchFamily="34" charset="0"/>
                <a:cs typeface="Arial" panose="020B0604020202020204" pitchFamily="34" charset="0"/>
              </a:rPr>
              <a:t> collected from websites and other sources such as paper publications</a:t>
            </a:r>
            <a:r>
              <a:rPr lang="en-GB" sz="1200" dirty="0">
                <a:latin typeface="Arial" panose="020B0604020202020204" pitchFamily="34" charset="0"/>
                <a:cs typeface="Arial" panose="020B0604020202020204" pitchFamily="34" charset="0"/>
              </a:rPr>
              <a:t>. Your personal statement will not be compared to your earlier applications, if you have applied in previous cycles or schemes. </a:t>
            </a:r>
          </a:p>
          <a:p>
            <a:pPr marL="0" indent="0">
              <a:buFont typeface="Arial" panose="020B0604020202020204" pitchFamily="34" charset="0"/>
              <a:buNone/>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latin typeface="Arial" panose="020B0604020202020204" pitchFamily="34" charset="0"/>
                <a:cs typeface="Arial" panose="020B0604020202020204" pitchFamily="34" charset="0"/>
              </a:rPr>
              <a:t>Any statements showing a level of similarity of 10% or more are reviewed by members of the UCAS Similarity Detection Service Team</a:t>
            </a:r>
            <a:r>
              <a:rPr lang="en-GB" sz="1200" baseline="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who decide whether you and the institutions you are applying to need to be informed that similarity has been found.  </a:t>
            </a:r>
          </a:p>
          <a:p>
            <a:pPr marL="0" indent="0">
              <a:buFont typeface="Arial" panose="020B0604020202020204" pitchFamily="34" charset="0"/>
              <a:buNone/>
              <a:defRPr/>
            </a:pPr>
            <a:endParaRPr lang="en-GB" sz="12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GB" sz="1200" dirty="0">
                <a:latin typeface="Arial" panose="020B0604020202020204" pitchFamily="34" charset="0"/>
                <a:cs typeface="Arial" panose="020B0604020202020204" pitchFamily="34" charset="0"/>
              </a:rPr>
              <a:t>Applicants, universities and colleges are notified at the same time by email when an application has similarities confirmed. </a:t>
            </a:r>
          </a:p>
          <a:p>
            <a:pPr marL="0" indent="0">
              <a:buFont typeface="Arial" panose="020B0604020202020204" pitchFamily="34" charset="0"/>
              <a:buNone/>
              <a:defRPr/>
            </a:pPr>
            <a:endParaRPr lang="en-GB" sz="12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GB" sz="1200" dirty="0">
                <a:latin typeface="Arial" panose="020B0604020202020204" pitchFamily="34" charset="0"/>
                <a:cs typeface="Arial" panose="020B0604020202020204" pitchFamily="34" charset="0"/>
              </a:rPr>
              <a:t>Admissions tutors at individual universities and colleges decide what action, if any, to take regarding reported cases. </a:t>
            </a:r>
          </a:p>
          <a:p>
            <a:pPr marL="0" indent="0">
              <a:buFont typeface="Arial" panose="020B0604020202020204" pitchFamily="34" charset="0"/>
              <a:buNone/>
              <a:defRPr/>
            </a:pPr>
            <a:endParaRPr lang="en-GB" sz="12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GB" sz="1200" dirty="0">
                <a:latin typeface="Arial" panose="020B0604020202020204" pitchFamily="34" charset="0"/>
                <a:cs typeface="Arial" panose="020B0604020202020204" pitchFamily="34" charset="0"/>
              </a:rPr>
              <a:t>The </a:t>
            </a:r>
            <a:r>
              <a:rPr lang="en-GB" sz="1200" dirty="0" err="1">
                <a:latin typeface="Arial" panose="020B0604020202020204" pitchFamily="34" charset="0"/>
                <a:cs typeface="Arial" panose="020B0604020202020204" pitchFamily="34" charset="0"/>
              </a:rPr>
              <a:t>Copycatch</a:t>
            </a:r>
            <a:r>
              <a:rPr lang="en-GB" sz="1200" dirty="0">
                <a:latin typeface="Arial" panose="020B0604020202020204" pitchFamily="34" charset="0"/>
                <a:cs typeface="Arial" panose="020B0604020202020204" pitchFamily="34" charset="0"/>
              </a:rPr>
              <a:t> process ignores commonly used words that many applicants use in their statements such as 'and', 'so' and 'with'. </a:t>
            </a:r>
            <a:r>
              <a:rPr lang="en-GB" sz="1200" dirty="0" err="1">
                <a:latin typeface="Arial" panose="020B0604020202020204" pitchFamily="34" charset="0"/>
                <a:cs typeface="Arial" panose="020B0604020202020204" pitchFamily="34" charset="0"/>
              </a:rPr>
              <a:t>Copycatch</a:t>
            </a:r>
            <a:r>
              <a:rPr lang="en-GB" sz="1200" dirty="0">
                <a:latin typeface="Arial" panose="020B0604020202020204" pitchFamily="34" charset="0"/>
                <a:cs typeface="Arial" panose="020B0604020202020204" pitchFamily="34" charset="0"/>
              </a:rPr>
              <a:t> also ignores a selection of commonly used words and phrases including 'Duke of Edinburgh' and 'football'. </a:t>
            </a:r>
          </a:p>
          <a:p>
            <a:pPr marL="0" indent="0">
              <a:buFont typeface="Arial" panose="020B0604020202020204" pitchFamily="34" charset="0"/>
              <a:buNone/>
              <a:defRPr/>
            </a:pPr>
            <a:endParaRPr lang="en-GB" sz="12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GB" sz="1200" dirty="0">
                <a:latin typeface="Arial" panose="020B0604020202020204" pitchFamily="34" charset="0"/>
                <a:cs typeface="Arial" panose="020B0604020202020204" pitchFamily="34" charset="0"/>
              </a:rPr>
              <a:t>Detailed information</a:t>
            </a:r>
            <a:r>
              <a:rPr lang="en-GB" sz="1200" baseline="0" dirty="0">
                <a:latin typeface="Arial" panose="020B0604020202020204" pitchFamily="34" charset="0"/>
                <a:cs typeface="Arial" panose="020B0604020202020204" pitchFamily="34" charset="0"/>
              </a:rPr>
              <a:t> can be found on the UCAS website (link on next slide)</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97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latin typeface="Arial" panose="020B0604020202020204" pitchFamily="34" charset="0"/>
                <a:cs typeface="Arial" panose="020B0604020202020204" pitchFamily="34" charset="0"/>
              </a:rPr>
              <a:t>Answer</a:t>
            </a:r>
          </a:p>
          <a:p>
            <a:pPr>
              <a:defRPr/>
            </a:pPr>
            <a:endParaRPr lang="en-GB" altLang="en-US" dirty="0">
              <a:latin typeface="Arial" panose="020B0604020202020204" pitchFamily="34" charset="0"/>
              <a:cs typeface="Arial" panose="020B0604020202020204" pitchFamily="34" charset="0"/>
            </a:endParaRPr>
          </a:p>
          <a:p>
            <a:pPr>
              <a:defRPr/>
            </a:pPr>
            <a:r>
              <a:rPr lang="en-GB" altLang="en-US" b="1" dirty="0">
                <a:latin typeface="Arial" panose="020B0604020202020204" pitchFamily="34" charset="0"/>
                <a:cs typeface="Arial" panose="020B0604020202020204" pitchFamily="34" charset="0"/>
              </a:rPr>
              <a:t>B.</a:t>
            </a:r>
            <a:r>
              <a:rPr lang="en-GB" altLang="en-US" b="1" baseline="0" dirty="0">
                <a:latin typeface="Arial" panose="020B0604020202020204" pitchFamily="34" charset="0"/>
                <a:cs typeface="Arial" panose="020B0604020202020204" pitchFamily="34" charset="0"/>
              </a:rPr>
              <a:t> From a young age I have been</a:t>
            </a:r>
          </a:p>
          <a:p>
            <a:pPr>
              <a:defRPr/>
            </a:pPr>
            <a:r>
              <a:rPr lang="en-GB" altLang="en-US" b="1" baseline="0" dirty="0">
                <a:latin typeface="Arial" panose="020B0604020202020204" pitchFamily="34" charset="0"/>
                <a:cs typeface="Arial" panose="020B0604020202020204" pitchFamily="34" charset="0"/>
              </a:rPr>
              <a:t>Used by 1,779 applicants in one year according to a 2016 article by UCAS.</a:t>
            </a:r>
            <a:endParaRPr lang="en-GB" altLang="en-US" b="1" dirty="0">
              <a:latin typeface="Arial" panose="020B0604020202020204" pitchFamily="34" charset="0"/>
              <a:cs typeface="Arial" panose="020B0604020202020204" pitchFamily="34" charset="0"/>
            </a:endParaRPr>
          </a:p>
          <a:p>
            <a:pPr>
              <a:defRPr/>
            </a:pPr>
            <a:endParaRPr lang="en-GB" altLang="en-US" dirty="0">
              <a:latin typeface="Arial" panose="020B0604020202020204" pitchFamily="34" charset="0"/>
              <a:cs typeface="Arial" panose="020B0604020202020204" pitchFamily="34" charset="0"/>
            </a:endParaRPr>
          </a:p>
          <a:p>
            <a:pPr>
              <a:defRPr/>
            </a:pPr>
            <a:endParaRPr lang="en-GB" altLang="en-US" dirty="0">
              <a:latin typeface="Arial" panose="020B0604020202020204" pitchFamily="34" charset="0"/>
              <a:cs typeface="Arial" panose="020B0604020202020204" pitchFamily="34" charset="0"/>
            </a:endParaRPr>
          </a:p>
          <a:p>
            <a:pPr>
              <a:defRPr/>
            </a:pPr>
            <a:r>
              <a:rPr lang="en-GB" altLang="en-US" dirty="0">
                <a:latin typeface="Arial" panose="020B0604020202020204" pitchFamily="34" charset="0"/>
                <a:cs typeface="Arial" panose="020B0604020202020204" pitchFamily="34" charset="0"/>
              </a:rPr>
              <a:t>Taken from UCAS Article</a:t>
            </a:r>
            <a:r>
              <a:rPr lang="en-GB" altLang="en-US" baseline="0" dirty="0">
                <a:latin typeface="Arial" panose="020B0604020202020204" pitchFamily="34" charset="0"/>
                <a:cs typeface="Arial" panose="020B0604020202020204" pitchFamily="34" charset="0"/>
              </a:rPr>
              <a:t> in 2016.</a:t>
            </a:r>
          </a:p>
          <a:p>
            <a:pPr>
              <a:defRPr/>
            </a:pPr>
            <a:endParaRPr lang="en-GB" altLang="en-US" baseline="0" dirty="0">
              <a:latin typeface="Arial" panose="020B0604020202020204" pitchFamily="34" charset="0"/>
              <a:cs typeface="Arial" panose="020B0604020202020204" pitchFamily="34" charset="0"/>
            </a:endParaRPr>
          </a:p>
          <a:p>
            <a:pPr>
              <a:defRPr/>
            </a:pPr>
            <a:r>
              <a:rPr lang="en-GB" altLang="en-US" baseline="0" dirty="0">
                <a:latin typeface="Arial" panose="020B0604020202020204" pitchFamily="34" charset="0"/>
                <a:cs typeface="Arial" panose="020B0604020202020204" pitchFamily="34" charset="0"/>
              </a:rPr>
              <a:t>2) For as long as I can remember I have.. (used 1,451 times)</a:t>
            </a:r>
          </a:p>
          <a:p>
            <a:pPr>
              <a:defRPr/>
            </a:pPr>
            <a:r>
              <a:rPr lang="en-GB" altLang="en-US" baseline="0" dirty="0">
                <a:latin typeface="Arial" panose="020B0604020202020204" pitchFamily="34" charset="0"/>
                <a:cs typeface="Arial" panose="020B0604020202020204" pitchFamily="34" charset="0"/>
              </a:rPr>
              <a:t>3) I am applying for this course because (used 1,370 times)</a:t>
            </a:r>
          </a:p>
          <a:p>
            <a:pPr>
              <a:defRPr/>
            </a:pPr>
            <a:r>
              <a:rPr lang="en-GB" altLang="en-US" baseline="0" dirty="0">
                <a:latin typeface="Arial" panose="020B0604020202020204" pitchFamily="34" charset="0"/>
                <a:cs typeface="Arial" panose="020B0604020202020204" pitchFamily="34" charset="0"/>
              </a:rPr>
              <a:t>4) I have always been interested in (927 times)</a:t>
            </a:r>
          </a:p>
          <a:p>
            <a:pPr>
              <a:defRPr/>
            </a:pPr>
            <a:r>
              <a:rPr lang="en-GB" altLang="en-US" baseline="0" dirty="0">
                <a:latin typeface="Arial" panose="020B0604020202020204" pitchFamily="34" charset="0"/>
                <a:cs typeface="Arial" panose="020B0604020202020204" pitchFamily="34" charset="0"/>
              </a:rPr>
              <a:t>5) Throughout my life I have always enjoyed (310)</a:t>
            </a:r>
          </a:p>
          <a:p>
            <a:pPr>
              <a:defRPr/>
            </a:pPr>
            <a:r>
              <a:rPr lang="en-GB" altLang="en-US" baseline="0" dirty="0">
                <a:latin typeface="Arial" panose="020B0604020202020204" pitchFamily="34" charset="0"/>
                <a:cs typeface="Arial" panose="020B0604020202020204" pitchFamily="34" charset="0"/>
              </a:rPr>
              <a:t>6) Reflecting on my educational experience (257)</a:t>
            </a:r>
            <a:endParaRPr lang="en-GB"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607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B9E1F4-77C1-461E-ABFF-BFE7DD57AFD2}" type="slidenum">
              <a:rPr lang="en-GB" smtClean="0"/>
              <a:t>14</a:t>
            </a:fld>
            <a:endParaRPr lang="en-GB"/>
          </a:p>
        </p:txBody>
      </p:sp>
    </p:spTree>
    <p:extLst>
      <p:ext uri="{BB962C8B-B14F-4D97-AF65-F5344CB8AC3E}">
        <p14:creationId xmlns:p14="http://schemas.microsoft.com/office/powerpoint/2010/main" val="292700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latin typeface="Arial" panose="020B0604020202020204" pitchFamily="34" charset="0"/>
                <a:cs typeface="Arial" panose="020B0604020202020204" pitchFamily="34" charset="0"/>
              </a:rPr>
              <a:t>Briefly cover what universities are wanting students to convey through their personal statements.</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Extracurricular activities – be careful here, not all universities are looking for this, ask if there is anyone interested in applying to Oxbridge in the audience. If there is, ask them to tailor the statement to talk about these activities in an academic way.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755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Explain</a:t>
            </a:r>
            <a:r>
              <a:rPr lang="en-GB" baseline="0" dirty="0">
                <a:latin typeface="Arial" panose="020B0604020202020204" pitchFamily="34" charset="0"/>
                <a:cs typeface="Arial" panose="020B0604020202020204" pitchFamily="34" charset="0"/>
              </a:rPr>
              <a:t> that universities are looking for you to demonstrate and evaluate in your personal statement. </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Ask the students what they think it means to demonstrate something – then reveal answer</a:t>
            </a:r>
          </a:p>
          <a:p>
            <a:r>
              <a:rPr lang="en-GB" baseline="0" dirty="0">
                <a:latin typeface="Arial" panose="020B0604020202020204" pitchFamily="34" charset="0"/>
                <a:cs typeface="Arial" panose="020B0604020202020204" pitchFamily="34" charset="0"/>
              </a:rPr>
              <a:t>Ask the students what they think it means to evaluate something – then reveal answer</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Explain that this sounds easy, but it is a key element that many students fail to get right.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B9E1F4-77C1-461E-ABFF-BFE7DD57AFD2}" type="slidenum">
              <a:rPr lang="en-GB" smtClean="0"/>
              <a:t>16</a:t>
            </a:fld>
            <a:endParaRPr lang="en-GB"/>
          </a:p>
        </p:txBody>
      </p:sp>
    </p:spTree>
    <p:extLst>
      <p:ext uri="{BB962C8B-B14F-4D97-AF65-F5344CB8AC3E}">
        <p14:creationId xmlns:p14="http://schemas.microsoft.com/office/powerpoint/2010/main" val="3696804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B9E1F4-77C1-461E-ABFF-BFE7DD57AFD2}" type="slidenum">
              <a:rPr lang="en-GB" smtClean="0"/>
              <a:t>17</a:t>
            </a:fld>
            <a:endParaRPr lang="en-GB"/>
          </a:p>
        </p:txBody>
      </p:sp>
    </p:spTree>
    <p:extLst>
      <p:ext uri="{BB962C8B-B14F-4D97-AF65-F5344CB8AC3E}">
        <p14:creationId xmlns:p14="http://schemas.microsoft.com/office/powerpoint/2010/main" val="2937733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baseline="0" dirty="0">
                <a:latin typeface="Arial" panose="020B0604020202020204" pitchFamily="34" charset="0"/>
                <a:cs typeface="Arial" panose="020B0604020202020204" pitchFamily="34" charset="0"/>
              </a:rPr>
              <a:t>Ask students to suggest a few skills they think relate to the experience before revealing the answers.</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113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baseline="0" dirty="0">
                <a:latin typeface="Arial" panose="020B0604020202020204" pitchFamily="34" charset="0"/>
                <a:cs typeface="Arial" panose="020B0604020202020204" pitchFamily="34" charset="0"/>
              </a:rPr>
              <a:t>Ask students to suggest a few skills they think relate to the experience before revealing the answers.</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877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cs typeface="Arial" panose="020B0604020202020204" pitchFamily="34" charset="0"/>
              </a:rPr>
              <a:t>Go</a:t>
            </a:r>
            <a:r>
              <a:rPr lang="en-GB" altLang="en-US" baseline="0" dirty="0">
                <a:latin typeface="Arial" panose="020B0604020202020204" pitchFamily="34" charset="0"/>
                <a:cs typeface="Arial" panose="020B0604020202020204" pitchFamily="34" charset="0"/>
              </a:rPr>
              <a:t> through the aims of the presentation – this is what students should be able to do by the end of the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dirty="0">
                <a:latin typeface="Arial" panose="020B0604020202020204" pitchFamily="34" charset="0"/>
                <a:cs typeface="Arial" panose="020B0604020202020204" pitchFamily="34" charset="0"/>
              </a:rPr>
              <a:t>Get students to be thinking of questions to ask at the end</a:t>
            </a:r>
            <a:endParaRPr lang="en-GB"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599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baseline="0" dirty="0">
                <a:latin typeface="Arial" panose="020B0604020202020204" pitchFamily="34" charset="0"/>
                <a:cs typeface="Arial" panose="020B0604020202020204" pitchFamily="34" charset="0"/>
              </a:rPr>
              <a:t>Ask students to suggest a few skills they think relate to the experience before revealing the answers.</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123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latin typeface="Arial" panose="020B0604020202020204" pitchFamily="34" charset="0"/>
                <a:cs typeface="Arial" panose="020B0604020202020204" pitchFamily="34" charset="0"/>
              </a:rPr>
              <a:t>Now you</a:t>
            </a:r>
            <a:r>
              <a:rPr lang="en-GB" baseline="0" dirty="0">
                <a:latin typeface="Arial" panose="020B0604020202020204" pitchFamily="34" charset="0"/>
                <a:cs typeface="Arial" panose="020B0604020202020204" pitchFamily="34" charset="0"/>
              </a:rPr>
              <a:t> have had chance to think about some of the skills that might be linked to different types of experiences, here is an exercise that can help you to start identifying the most relevant experiences for your course choice by focussing on the specific skills needed to study that particular subject.</a:t>
            </a:r>
          </a:p>
          <a:p>
            <a:endParaRPr lang="en-GB" baseline="0"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Mindmap</a:t>
            </a:r>
            <a:r>
              <a:rPr lang="en-GB" dirty="0">
                <a:latin typeface="Arial" panose="020B0604020202020204" pitchFamily="34" charset="0"/>
                <a:cs typeface="Arial" panose="020B0604020202020204" pitchFamily="34" charset="0"/>
              </a:rPr>
              <a:t> – you current subjects</a:t>
            </a:r>
            <a:r>
              <a:rPr lang="en-GB" baseline="0" dirty="0">
                <a:latin typeface="Arial" panose="020B0604020202020204" pitchFamily="34" charset="0"/>
                <a:cs typeface="Arial" panose="020B0604020202020204" pitchFamily="34" charset="0"/>
              </a:rPr>
              <a:t> and activities, think about things that you have done over the last two years</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Relevant skills – think about what skills you might need for the course, </a:t>
            </a:r>
            <a:r>
              <a:rPr lang="en-GB" baseline="0" dirty="0" err="1">
                <a:latin typeface="Arial" panose="020B0604020202020204" pitchFamily="34" charset="0"/>
                <a:cs typeface="Arial" panose="020B0604020202020204" pitchFamily="34" charset="0"/>
              </a:rPr>
              <a:t>i.e</a:t>
            </a:r>
            <a:r>
              <a:rPr lang="en-GB" baseline="0" dirty="0">
                <a:latin typeface="Arial" panose="020B0604020202020204" pitchFamily="34" charset="0"/>
                <a:cs typeface="Arial" panose="020B0604020202020204" pitchFamily="34" charset="0"/>
              </a:rPr>
              <a:t> if you are applying to English courses you would need the ability to think critically.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Match your experiences</a:t>
            </a:r>
            <a:r>
              <a:rPr lang="en-GB" baseline="0" dirty="0">
                <a:latin typeface="Arial" panose="020B0604020202020204" pitchFamily="34" charset="0"/>
                <a:cs typeface="Arial" panose="020B0604020202020204" pitchFamily="34" charset="0"/>
              </a:rPr>
              <a:t> to the skills, use the </a:t>
            </a:r>
            <a:r>
              <a:rPr lang="en-GB" baseline="0" dirty="0" err="1">
                <a:latin typeface="Arial" panose="020B0604020202020204" pitchFamily="34" charset="0"/>
                <a:cs typeface="Arial" panose="020B0604020202020204" pitchFamily="34" charset="0"/>
              </a:rPr>
              <a:t>mindmap</a:t>
            </a:r>
            <a:r>
              <a:rPr lang="en-GB" baseline="0" dirty="0">
                <a:latin typeface="Arial" panose="020B0604020202020204" pitchFamily="34" charset="0"/>
                <a:cs typeface="Arial" panose="020B0604020202020204" pitchFamily="34" charset="0"/>
              </a:rPr>
              <a:t> to then match this up to the skills needed for a particular course area, </a:t>
            </a:r>
            <a:r>
              <a:rPr lang="en-GB" baseline="0" dirty="0" err="1">
                <a:latin typeface="Arial" panose="020B0604020202020204" pitchFamily="34" charset="0"/>
                <a:cs typeface="Arial" panose="020B0604020202020204" pitchFamily="34" charset="0"/>
              </a:rPr>
              <a:t>i.e</a:t>
            </a:r>
            <a:r>
              <a:rPr lang="en-GB" baseline="0" dirty="0">
                <a:latin typeface="Arial" panose="020B0604020202020204" pitchFamily="34" charset="0"/>
                <a:cs typeface="Arial" panose="020B0604020202020204" pitchFamily="34" charset="0"/>
              </a:rPr>
              <a:t> you could develop critical thinking skills as part of your English coursework for your A Level.</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Suggest they use different coloured highlighters/pens to circle and match up the skills and experiences – this will highlight which experiences are most relevant to the course they are applying for. It is useful to chose experiences that cover multiple relevant skills, especially as they have a limited word count!</a:t>
            </a:r>
          </a:p>
          <a:p>
            <a:endParaRPr lang="en-GB"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B9E1F4-77C1-461E-ABFF-BFE7DD57AFD2}" type="slidenum">
              <a:rPr lang="en-GB" smtClean="0"/>
              <a:t>21</a:t>
            </a:fld>
            <a:endParaRPr lang="en-GB"/>
          </a:p>
        </p:txBody>
      </p:sp>
    </p:spTree>
    <p:extLst>
      <p:ext uri="{BB962C8B-B14F-4D97-AF65-F5344CB8AC3E}">
        <p14:creationId xmlns:p14="http://schemas.microsoft.com/office/powerpoint/2010/main" val="1180599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Another</a:t>
            </a:r>
            <a:r>
              <a:rPr lang="en-GB" baseline="0" dirty="0">
                <a:latin typeface="Arial" panose="020B0604020202020204" pitchFamily="34" charset="0"/>
                <a:cs typeface="Arial" panose="020B0604020202020204" pitchFamily="34" charset="0"/>
              </a:rPr>
              <a:t> starting point could be to start answering some of these key questions – they might like to jot these down or take a photo of the screen so they can start getting some of their ideas on paper later. </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The first question is essential to consider early on when making your UCAS application – you should have a clear idea of why </a:t>
            </a:r>
            <a:r>
              <a:rPr lang="en-GB" u="sng" baseline="0" dirty="0">
                <a:latin typeface="Arial" panose="020B0604020202020204" pitchFamily="34" charset="0"/>
                <a:cs typeface="Arial" panose="020B0604020202020204" pitchFamily="34" charset="0"/>
              </a:rPr>
              <a:t>you</a:t>
            </a:r>
            <a:r>
              <a:rPr lang="en-GB" baseline="0" dirty="0">
                <a:latin typeface="Arial" panose="020B0604020202020204" pitchFamily="34" charset="0"/>
                <a:cs typeface="Arial" panose="020B0604020202020204" pitchFamily="34" charset="0"/>
              </a:rPr>
              <a:t> want to study a particular subject (not because your friends/family/teachers want you to study it!), and this should come across in your personal statement. By taking some time to seriously think about this, you will also ensure that you are making the right choice for you. </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The next exercise will help you to start thinking about this and will help you to ensure it comes across in your personal statement in a specific and succinct manner.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B9E1F4-77C1-461E-ABFF-BFE7DD57AFD2}" type="slidenum">
              <a:rPr lang="en-GB" smtClean="0"/>
              <a:t>22</a:t>
            </a:fld>
            <a:endParaRPr lang="en-GB"/>
          </a:p>
        </p:txBody>
      </p:sp>
    </p:spTree>
    <p:extLst>
      <p:ext uri="{BB962C8B-B14F-4D97-AF65-F5344CB8AC3E}">
        <p14:creationId xmlns:p14="http://schemas.microsoft.com/office/powerpoint/2010/main" val="2342266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ltLang="en-US" dirty="0">
                <a:latin typeface="Arial" panose="020B0604020202020204" pitchFamily="34" charset="0"/>
                <a:cs typeface="Arial" panose="020B0604020202020204" pitchFamily="34" charset="0"/>
              </a:rPr>
              <a:t>Example</a:t>
            </a:r>
            <a:r>
              <a:rPr lang="en-GB" altLang="en-US" baseline="0" dirty="0">
                <a:latin typeface="Arial" panose="020B0604020202020204" pitchFamily="34" charset="0"/>
                <a:cs typeface="Arial" panose="020B0604020202020204" pitchFamily="34" charset="0"/>
              </a:rPr>
              <a:t> provided for healthcare/nursing/medicine type course</a:t>
            </a:r>
          </a:p>
          <a:p>
            <a:pPr marL="0" indent="0">
              <a:buFont typeface="Arial" panose="020B0604020202020204" pitchFamily="34" charset="0"/>
              <a:buNone/>
            </a:pPr>
            <a:endParaRPr lang="en-GB" altLang="en-US"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altLang="en-US" dirty="0">
                <a:latin typeface="Arial" panose="020B0604020202020204" pitchFamily="34" charset="0"/>
                <a:cs typeface="Arial" panose="020B0604020202020204" pitchFamily="34" charset="0"/>
              </a:rPr>
              <a:t>After a</a:t>
            </a:r>
            <a:r>
              <a:rPr lang="en-GB" altLang="en-US" baseline="0" dirty="0">
                <a:latin typeface="Arial" panose="020B0604020202020204" pitchFamily="34" charset="0"/>
                <a:cs typeface="Arial" panose="020B0604020202020204" pitchFamily="34" charset="0"/>
              </a:rPr>
              <a:t> few</a:t>
            </a:r>
            <a:r>
              <a:rPr lang="en-GB" altLang="en-US" dirty="0">
                <a:latin typeface="Arial" panose="020B0604020202020204" pitchFamily="34" charset="0"/>
                <a:cs typeface="Arial" panose="020B0604020202020204" pitchFamily="34" charset="0"/>
              </a:rPr>
              <a:t> minutes, Ask for volunteers to read out</a:t>
            </a:r>
            <a:r>
              <a:rPr lang="en-GB" altLang="en-US" baseline="0" dirty="0">
                <a:latin typeface="Arial" panose="020B0604020202020204" pitchFamily="34" charset="0"/>
                <a:cs typeface="Arial" panose="020B0604020202020204" pitchFamily="34" charset="0"/>
              </a:rPr>
              <a:t> </a:t>
            </a:r>
            <a:r>
              <a:rPr lang="en-GB" altLang="en-US" dirty="0">
                <a:latin typeface="Arial" panose="020B0604020202020204" pitchFamily="34" charset="0"/>
                <a:cs typeface="Arial" panose="020B0604020202020204" pitchFamily="34" charset="0"/>
              </a:rPr>
              <a:t>what they have written down/ get them to swap papers with a partner. </a:t>
            </a:r>
          </a:p>
          <a:p>
            <a:pPr marL="0" indent="0">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altLang="en-US" dirty="0">
                <a:latin typeface="Arial" panose="020B0604020202020204" pitchFamily="34" charset="0"/>
                <a:cs typeface="Arial" panose="020B0604020202020204" pitchFamily="34" charset="0"/>
              </a:rPr>
              <a:t>What they have written should be as specific as possible, and the presenter/partner should be able to guess which subject they are applying for. </a:t>
            </a:r>
          </a:p>
          <a:p>
            <a:pPr marL="0" indent="0">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altLang="en-US" dirty="0">
                <a:latin typeface="Arial" panose="020B0604020202020204" pitchFamily="34" charset="0"/>
                <a:cs typeface="Arial" panose="020B0604020202020204" pitchFamily="34" charset="0"/>
              </a:rPr>
              <a:t>Personal statements should be very specific and not filled with wishy-washy statements such as ‘I want to help people’. This activity will help them develop the skills to become succinct in their writings.</a:t>
            </a:r>
          </a:p>
          <a:p>
            <a:pPr marL="0" indent="0">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7DB9E1F4-77C1-461E-ABFF-BFE7DD57AFD2}" type="slidenum">
              <a:rPr lang="en-GB" smtClean="0"/>
              <a:t>23</a:t>
            </a:fld>
            <a:endParaRPr lang="en-GB"/>
          </a:p>
        </p:txBody>
      </p:sp>
    </p:spTree>
    <p:extLst>
      <p:ext uri="{BB962C8B-B14F-4D97-AF65-F5344CB8AC3E}">
        <p14:creationId xmlns:p14="http://schemas.microsoft.com/office/powerpoint/2010/main" val="1049601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ltLang="en-US" sz="1200" dirty="0">
                <a:latin typeface="Arial" panose="020B0604020202020204" pitchFamily="34" charset="0"/>
                <a:cs typeface="Arial" panose="020B0604020202020204" pitchFamily="34" charset="0"/>
              </a:rPr>
              <a:t>This activity can replace the other guess my subject activity</a:t>
            </a:r>
            <a:r>
              <a:rPr lang="en-GB" altLang="en-US" sz="1200" baseline="0" dirty="0">
                <a:latin typeface="Arial" panose="020B0604020202020204" pitchFamily="34" charset="0"/>
                <a:cs typeface="Arial" panose="020B0604020202020204" pitchFamily="34" charset="0"/>
              </a:rPr>
              <a:t> if you have a large group, parents or your are struggling to engage the audience:</a:t>
            </a:r>
            <a:endParaRPr lang="en-GB" alt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alt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dirty="0">
                <a:latin typeface="Arial" panose="020B0604020202020204" pitchFamily="34" charset="0"/>
                <a:cs typeface="Arial" panose="020B0604020202020204" pitchFamily="34" charset="0"/>
              </a:rPr>
              <a:t>The text statement</a:t>
            </a:r>
            <a:r>
              <a:rPr lang="en-GB" altLang="en-US" sz="1200" baseline="0" dirty="0">
                <a:latin typeface="Arial" panose="020B0604020202020204" pitchFamily="34" charset="0"/>
                <a:cs typeface="Arial" panose="020B0604020202020204" pitchFamily="34" charset="0"/>
              </a:rPr>
              <a:t> will first appear.</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Ask for suggestions from the audience about the subject that is mentioned</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Once you have the right answer click for subject and picture to appear</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Ask the audience why they thought it was this subject area</a:t>
            </a:r>
            <a:endParaRPr lang="en-GB" altLang="en-US"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7DB9E1F4-77C1-461E-ABFF-BFE7DD57AFD2}" type="slidenum">
              <a:rPr lang="en-GB" smtClean="0"/>
              <a:t>24</a:t>
            </a:fld>
            <a:endParaRPr lang="en-GB"/>
          </a:p>
        </p:txBody>
      </p:sp>
    </p:spTree>
    <p:extLst>
      <p:ext uri="{BB962C8B-B14F-4D97-AF65-F5344CB8AC3E}">
        <p14:creationId xmlns:p14="http://schemas.microsoft.com/office/powerpoint/2010/main" val="2941629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ltLang="en-US" sz="1200" dirty="0">
                <a:latin typeface="Arial" panose="020B0604020202020204" pitchFamily="34" charset="0"/>
                <a:cs typeface="Arial" panose="020B0604020202020204" pitchFamily="34" charset="0"/>
              </a:rPr>
              <a:t>This activity can replace the other guess my subject activity</a:t>
            </a:r>
            <a:r>
              <a:rPr lang="en-GB" altLang="en-US" sz="1200" baseline="0" dirty="0">
                <a:latin typeface="Arial" panose="020B0604020202020204" pitchFamily="34" charset="0"/>
                <a:cs typeface="Arial" panose="020B0604020202020204" pitchFamily="34" charset="0"/>
              </a:rPr>
              <a:t> if you have a large group, parents or your are struggling to engage the audience:</a:t>
            </a:r>
            <a:endParaRPr lang="en-GB" alt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alt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dirty="0">
                <a:latin typeface="Arial" panose="020B0604020202020204" pitchFamily="34" charset="0"/>
                <a:cs typeface="Arial" panose="020B0604020202020204" pitchFamily="34" charset="0"/>
              </a:rPr>
              <a:t>The text statement</a:t>
            </a:r>
            <a:r>
              <a:rPr lang="en-GB" altLang="en-US" sz="1200" baseline="0" dirty="0">
                <a:latin typeface="Arial" panose="020B0604020202020204" pitchFamily="34" charset="0"/>
                <a:cs typeface="Arial" panose="020B0604020202020204" pitchFamily="34" charset="0"/>
              </a:rPr>
              <a:t> will first appear.</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Ask for suggestions from the audience about the subject that is mentioned</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Once you have the right answer click for subject and picture to appear</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Ask the audience why they thought it was this subject area</a:t>
            </a:r>
            <a:endParaRPr lang="en-GB" altLang="en-US"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7DB9E1F4-77C1-461E-ABFF-BFE7DD57AFD2}" type="slidenum">
              <a:rPr lang="en-GB" smtClean="0"/>
              <a:t>25</a:t>
            </a:fld>
            <a:endParaRPr lang="en-GB"/>
          </a:p>
        </p:txBody>
      </p:sp>
    </p:spTree>
    <p:extLst>
      <p:ext uri="{BB962C8B-B14F-4D97-AF65-F5344CB8AC3E}">
        <p14:creationId xmlns:p14="http://schemas.microsoft.com/office/powerpoint/2010/main" val="4210657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ltLang="en-US" sz="1200" dirty="0">
                <a:latin typeface="Arial" panose="020B0604020202020204" pitchFamily="34" charset="0"/>
                <a:cs typeface="Arial" panose="020B0604020202020204" pitchFamily="34" charset="0"/>
              </a:rPr>
              <a:t>This activity can replace the other guess my subject activity</a:t>
            </a:r>
            <a:r>
              <a:rPr lang="en-GB" altLang="en-US" sz="1200" baseline="0" dirty="0">
                <a:latin typeface="Arial" panose="020B0604020202020204" pitchFamily="34" charset="0"/>
                <a:cs typeface="Arial" panose="020B0604020202020204" pitchFamily="34" charset="0"/>
              </a:rPr>
              <a:t> if you have a large group, parents or your are struggling to engage the audience:</a:t>
            </a:r>
            <a:endParaRPr lang="en-GB" alt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alt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dirty="0">
                <a:latin typeface="Arial" panose="020B0604020202020204" pitchFamily="34" charset="0"/>
                <a:cs typeface="Arial" panose="020B0604020202020204" pitchFamily="34" charset="0"/>
              </a:rPr>
              <a:t>The text statement</a:t>
            </a:r>
            <a:r>
              <a:rPr lang="en-GB" altLang="en-US" sz="1200" baseline="0" dirty="0">
                <a:latin typeface="Arial" panose="020B0604020202020204" pitchFamily="34" charset="0"/>
                <a:cs typeface="Arial" panose="020B0604020202020204" pitchFamily="34" charset="0"/>
              </a:rPr>
              <a:t> will first appear.</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Ask for suggestions from the audience about the subject that is mentioned</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Once you have the right answer click for subject and picture to appear</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Ask the audience why they thought it was this subject area</a:t>
            </a:r>
            <a:endParaRPr lang="en-GB" altLang="en-US"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7DB9E1F4-77C1-461E-ABFF-BFE7DD57AFD2}" type="slidenum">
              <a:rPr lang="en-GB" smtClean="0"/>
              <a:t>26</a:t>
            </a:fld>
            <a:endParaRPr lang="en-GB"/>
          </a:p>
        </p:txBody>
      </p:sp>
    </p:spTree>
    <p:extLst>
      <p:ext uri="{BB962C8B-B14F-4D97-AF65-F5344CB8AC3E}">
        <p14:creationId xmlns:p14="http://schemas.microsoft.com/office/powerpoint/2010/main" val="2168953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ltLang="en-US" sz="1200" dirty="0">
                <a:latin typeface="Arial" panose="020B0604020202020204" pitchFamily="34" charset="0"/>
                <a:cs typeface="Arial" panose="020B0604020202020204" pitchFamily="34" charset="0"/>
              </a:rPr>
              <a:t>This activity can replace the other guess my subject activity</a:t>
            </a:r>
            <a:r>
              <a:rPr lang="en-GB" altLang="en-US" sz="1200" baseline="0" dirty="0">
                <a:latin typeface="Arial" panose="020B0604020202020204" pitchFamily="34" charset="0"/>
                <a:cs typeface="Arial" panose="020B0604020202020204" pitchFamily="34" charset="0"/>
              </a:rPr>
              <a:t> if you have a large group, parents or your are struggling to engage the audience:</a:t>
            </a:r>
            <a:endParaRPr lang="en-GB" alt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alt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dirty="0">
                <a:latin typeface="Arial" panose="020B0604020202020204" pitchFamily="34" charset="0"/>
                <a:cs typeface="Arial" panose="020B0604020202020204" pitchFamily="34" charset="0"/>
              </a:rPr>
              <a:t>The text statement</a:t>
            </a:r>
            <a:r>
              <a:rPr lang="en-GB" altLang="en-US" sz="1200" baseline="0" dirty="0">
                <a:latin typeface="Arial" panose="020B0604020202020204" pitchFamily="34" charset="0"/>
                <a:cs typeface="Arial" panose="020B0604020202020204" pitchFamily="34" charset="0"/>
              </a:rPr>
              <a:t> will first appear.</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Ask for suggestions from the audience about the subject that is mentioned</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Once you have the right answer click for subject and picture to appear</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Ask the audience why they thought it was this subject area</a:t>
            </a:r>
            <a:endParaRPr lang="en-GB" altLang="en-US"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7DB9E1F4-77C1-461E-ABFF-BFE7DD57AFD2}" type="slidenum">
              <a:rPr lang="en-GB" smtClean="0"/>
              <a:t>27</a:t>
            </a:fld>
            <a:endParaRPr lang="en-GB"/>
          </a:p>
        </p:txBody>
      </p:sp>
    </p:spTree>
    <p:extLst>
      <p:ext uri="{BB962C8B-B14F-4D97-AF65-F5344CB8AC3E}">
        <p14:creationId xmlns:p14="http://schemas.microsoft.com/office/powerpoint/2010/main" val="2809200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ltLang="en-US" sz="1200" dirty="0">
                <a:latin typeface="Arial" panose="020B0604020202020204" pitchFamily="34" charset="0"/>
                <a:cs typeface="Arial" panose="020B0604020202020204" pitchFamily="34" charset="0"/>
              </a:rPr>
              <a:t>This activity can replace the other guess my subject activity</a:t>
            </a:r>
            <a:r>
              <a:rPr lang="en-GB" altLang="en-US" sz="1200" baseline="0" dirty="0">
                <a:latin typeface="Arial" panose="020B0604020202020204" pitchFamily="34" charset="0"/>
                <a:cs typeface="Arial" panose="020B0604020202020204" pitchFamily="34" charset="0"/>
              </a:rPr>
              <a:t> if you have a large group, parents or your are struggling to engage the audience:</a:t>
            </a:r>
            <a:endParaRPr lang="en-GB" alt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alt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dirty="0">
                <a:latin typeface="Arial" panose="020B0604020202020204" pitchFamily="34" charset="0"/>
                <a:cs typeface="Arial" panose="020B0604020202020204" pitchFamily="34" charset="0"/>
              </a:rPr>
              <a:t>The text statement</a:t>
            </a:r>
            <a:r>
              <a:rPr lang="en-GB" altLang="en-US" sz="1200" baseline="0" dirty="0">
                <a:latin typeface="Arial" panose="020B0604020202020204" pitchFamily="34" charset="0"/>
                <a:cs typeface="Arial" panose="020B0604020202020204" pitchFamily="34" charset="0"/>
              </a:rPr>
              <a:t> will first appear.</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Ask for suggestions from the audience about the subject that is mentioned</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Once you have the right answer click for subject and picture to appear</a:t>
            </a:r>
          </a:p>
          <a:p>
            <a:pPr marL="171450" indent="-171450">
              <a:buFont typeface="Arial" panose="020B0604020202020204" pitchFamily="34" charset="0"/>
              <a:buChar char="•"/>
            </a:pPr>
            <a:endParaRPr lang="en-GB" altLang="en-US"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200" baseline="0" dirty="0">
                <a:latin typeface="Arial" panose="020B0604020202020204" pitchFamily="34" charset="0"/>
                <a:cs typeface="Arial" panose="020B0604020202020204" pitchFamily="34" charset="0"/>
              </a:rPr>
              <a:t>Ask the audience why they thought it was this subject area</a:t>
            </a:r>
            <a:endParaRPr lang="en-GB" altLang="en-US"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7DB9E1F4-77C1-461E-ABFF-BFE7DD57AFD2}" type="slidenum">
              <a:rPr lang="en-GB" smtClean="0"/>
              <a:t>28</a:t>
            </a:fld>
            <a:endParaRPr lang="en-GB"/>
          </a:p>
        </p:txBody>
      </p:sp>
    </p:spTree>
    <p:extLst>
      <p:ext uri="{BB962C8B-B14F-4D97-AF65-F5344CB8AC3E}">
        <p14:creationId xmlns:p14="http://schemas.microsoft.com/office/powerpoint/2010/main" val="3678820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B9E1F4-77C1-461E-ABFF-BFE7DD57AFD2}" type="slidenum">
              <a:rPr lang="en-GB" smtClean="0"/>
              <a:t>29</a:t>
            </a:fld>
            <a:endParaRPr lang="en-GB"/>
          </a:p>
        </p:txBody>
      </p:sp>
    </p:spTree>
    <p:extLst>
      <p:ext uri="{BB962C8B-B14F-4D97-AF65-F5344CB8AC3E}">
        <p14:creationId xmlns:p14="http://schemas.microsoft.com/office/powerpoint/2010/main" val="1416578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B9E1F4-77C1-461E-ABFF-BFE7DD57AFD2}" type="slidenum">
              <a:rPr lang="en-GB" smtClean="0"/>
              <a:t>3</a:t>
            </a:fld>
            <a:endParaRPr lang="en-GB"/>
          </a:p>
        </p:txBody>
      </p:sp>
    </p:spTree>
    <p:extLst>
      <p:ext uri="{BB962C8B-B14F-4D97-AF65-F5344CB8AC3E}">
        <p14:creationId xmlns:p14="http://schemas.microsoft.com/office/powerpoint/2010/main" val="4234922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Once you have done</a:t>
            </a:r>
            <a:r>
              <a:rPr lang="en-GB" baseline="0" dirty="0">
                <a:latin typeface="Arial" panose="020B0604020202020204" pitchFamily="34" charset="0"/>
                <a:cs typeface="Arial" panose="020B0604020202020204" pitchFamily="34" charset="0"/>
              </a:rPr>
              <a:t> some of the previous exercises and started to get your ideas on paper, you will want to start structuring your examples as above. </a:t>
            </a:r>
          </a:p>
          <a:p>
            <a:endParaRPr lang="en-GB" baseline="0" dirty="0">
              <a:latin typeface="Arial" panose="020B0604020202020204" pitchFamily="34" charset="0"/>
              <a:cs typeface="Arial" panose="020B0604020202020204" pitchFamily="34" charset="0"/>
            </a:endParaRPr>
          </a:p>
          <a:p>
            <a:r>
              <a:rPr lang="en-GB" b="1" baseline="0" dirty="0">
                <a:latin typeface="Arial" panose="020B0604020202020204" pitchFamily="34" charset="0"/>
                <a:cs typeface="Arial" panose="020B0604020202020204" pitchFamily="34" charset="0"/>
              </a:rPr>
              <a:t>Analysis of a specific area of interest, related to the course </a:t>
            </a:r>
            <a:r>
              <a:rPr lang="en-GB" baseline="0" dirty="0">
                <a:latin typeface="Arial" panose="020B0604020202020204" pitchFamily="34" charset="0"/>
                <a:cs typeface="Arial" panose="020B0604020202020204" pitchFamily="34" charset="0"/>
              </a:rPr>
              <a:t>– this is your chance to show you have done your research and extra-curricular reading – look at module options and show the admissions tutors you have a genuine interest to learn more about a particular topic they offer. </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The emphasis will differ between individual statements – for example if someone is applying for an English degree they are likely to focus on analysis of academic skills whereas someone applying for Nursing may put a greater emphasis on work experience (it will all depend on how the universities you are applying to mark the application – which is why you need to do your research so you have a good idea of the areas they will be scoring). </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Analysis – means to give a detailed examination of something.  So make sure you demonstrate and evaluate all your examples and remember that one strong detailed example is better than listing 10 things you have done – you </a:t>
            </a:r>
            <a:r>
              <a:rPr lang="en-GB" i="1" baseline="0" dirty="0">
                <a:latin typeface="Arial" panose="020B0604020202020204" pitchFamily="34" charset="0"/>
                <a:cs typeface="Arial" panose="020B0604020202020204" pitchFamily="34" charset="0"/>
              </a:rPr>
              <a:t>will</a:t>
            </a:r>
            <a:r>
              <a:rPr lang="en-GB" baseline="0" dirty="0">
                <a:latin typeface="Arial" panose="020B0604020202020204" pitchFamily="34" charset="0"/>
                <a:cs typeface="Arial" panose="020B0604020202020204" pitchFamily="34" charset="0"/>
              </a:rPr>
              <a:t> need to be selective and choose your best and most relevant examples. </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LINK TO NEXT SLIDES - Based on this structure, there are three main types of content that you will want to include in your personal statement;</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Academic</a:t>
            </a:r>
          </a:p>
          <a:p>
            <a:r>
              <a:rPr lang="en-GB" baseline="0" dirty="0">
                <a:latin typeface="Arial" panose="020B0604020202020204" pitchFamily="34" charset="0"/>
                <a:cs typeface="Arial" panose="020B0604020202020204" pitchFamily="34" charset="0"/>
              </a:rPr>
              <a:t>Careers</a:t>
            </a:r>
          </a:p>
          <a:p>
            <a:r>
              <a:rPr lang="en-GB" baseline="0" dirty="0">
                <a:latin typeface="Arial" panose="020B0604020202020204" pitchFamily="34" charset="0"/>
                <a:cs typeface="Arial" panose="020B0604020202020204" pitchFamily="34" charset="0"/>
              </a:rPr>
              <a:t>Extracurricular</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The next few slides are going to cover these in more detail in terms of specific content you might want to consider. </a:t>
            </a:r>
          </a:p>
          <a:p>
            <a:endParaRPr lang="en-GB" baseline="0" dirty="0">
              <a:latin typeface="Arial" panose="020B0604020202020204" pitchFamily="34" charset="0"/>
              <a:cs typeface="Arial" panose="020B0604020202020204" pitchFamily="34" charset="0"/>
            </a:endParaRPr>
          </a:p>
          <a:p>
            <a:endParaRPr lang="en-GB"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B9E1F4-77C1-461E-ABFF-BFE7DD57AFD2}" type="slidenum">
              <a:rPr lang="en-GB" smtClean="0"/>
              <a:t>30</a:t>
            </a:fld>
            <a:endParaRPr lang="en-GB"/>
          </a:p>
        </p:txBody>
      </p:sp>
    </p:spTree>
    <p:extLst>
      <p:ext uri="{BB962C8B-B14F-4D97-AF65-F5344CB8AC3E}">
        <p14:creationId xmlns:p14="http://schemas.microsoft.com/office/powerpoint/2010/main" val="3157872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This content is important, here you are demonstrating</a:t>
            </a:r>
            <a:r>
              <a:rPr lang="en-GB" baseline="0" dirty="0">
                <a:latin typeface="Arial" panose="020B0604020202020204" pitchFamily="34" charset="0"/>
                <a:cs typeface="Arial" panose="020B0604020202020204" pitchFamily="34" charset="0"/>
              </a:rPr>
              <a:t> the skills and abilities that make you suitable for an academic course area.</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Further reading – this is essential but it does not have to be long text books it can be journal articles, recent news stories, magazines (referring to current or topical issues in your subject area will help to demonstrate your interest). Evaluate what you have learnt how this has inspired you not a list of everything that you have read.</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Academic skills – think about your current studies, how have you developed the skills needed for your course area, provide us with examples about how you have developed skills</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Other good things to mention are taster days, summer schools, lectures or webinars, Masterclasses or MOOCs about the subject area that you are interested in, we need to understand that you have a passion for the subject.</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Evaluate – this is key, think about how these skills, interests, knowledge will give you the skills needed for the course</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B9E1F4-77C1-461E-ABFF-BFE7DD57AFD2}" type="slidenum">
              <a:rPr lang="en-GB" smtClean="0"/>
              <a:t>31</a:t>
            </a:fld>
            <a:endParaRPr lang="en-GB"/>
          </a:p>
        </p:txBody>
      </p:sp>
    </p:spTree>
    <p:extLst>
      <p:ext uri="{BB962C8B-B14F-4D97-AF65-F5344CB8AC3E}">
        <p14:creationId xmlns:p14="http://schemas.microsoft.com/office/powerpoint/2010/main" val="739526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For most professional</a:t>
            </a:r>
            <a:r>
              <a:rPr lang="en-GB" baseline="0" dirty="0">
                <a:latin typeface="Arial" panose="020B0604020202020204" pitchFamily="34" charset="0"/>
                <a:cs typeface="Arial" panose="020B0604020202020204" pitchFamily="34" charset="0"/>
              </a:rPr>
              <a:t> courses, this is really important.</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What we do not want to see is a list of everything that you have completed, for most courses, they want you to have exposure to the career in practice and an understanding of what to expect from a career in this area. </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This about the skills and knowledge gained from this experience, what did this show you? What did you learn? How can this help you on the course.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673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Universities</a:t>
            </a:r>
            <a:r>
              <a:rPr lang="en-GB" baseline="0" dirty="0">
                <a:latin typeface="Arial" panose="020B0604020202020204" pitchFamily="34" charset="0"/>
                <a:cs typeface="Arial" panose="020B0604020202020204" pitchFamily="34" charset="0"/>
              </a:rPr>
              <a:t> do like to see well-rounded individuals who are likely to get involved in many aspects of university life so don’t be afraid to mention extracurricular activities in your statement. However, the way to add value to these experiences is to talk about the skills and qualities you gained or developed and try to explain how this might help you in an academic context.</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Match up skills gained from extracurricular activities with skills needed for the course. Putting it in an academic context will provide you with relatable skills that would appeal to a wider set of universities</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Don’t forget to be specific about how you gained these skills – talk about a specific activity or task, don’t be tempted to generalise about a whole area. E.g. ‘When coaching a group of 5-6 year olds, I broke down the move into 3 steps, I repeated the instructions and I gave positive feedback, this demonstrated…..’ as opposed to ‘As a football coach I demonstrate……..’</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Remember to be selective here – no more than 20% of your statement should focus on extracurricular activities so choose your best and most relevant examples.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319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B9E1F4-77C1-461E-ABFF-BFE7DD57AFD2}" type="slidenum">
              <a:rPr lang="en-GB" smtClean="0"/>
              <a:t>34</a:t>
            </a:fld>
            <a:endParaRPr lang="en-GB"/>
          </a:p>
        </p:txBody>
      </p:sp>
    </p:spTree>
    <p:extLst>
      <p:ext uri="{BB962C8B-B14F-4D97-AF65-F5344CB8AC3E}">
        <p14:creationId xmlns:p14="http://schemas.microsoft.com/office/powerpoint/2010/main" val="1658466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The</a:t>
            </a:r>
            <a:r>
              <a:rPr lang="en-GB" baseline="0" dirty="0">
                <a:latin typeface="Arial" panose="020B0604020202020204" pitchFamily="34" charset="0"/>
                <a:cs typeface="Arial" panose="020B0604020202020204" pitchFamily="34" charset="0"/>
              </a:rPr>
              <a:t> next few slides are going to demonstrate how to bring all these ideas together into strong written examples that you can use in your final personal statement. </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Firstly, we will be covering the STAR method which will really help you to talk about each of your examples in enough detail and ensure you are demonstrating and evaluating, then I am going to get you to step into the shoes of an admissions tutor and ask you to feedback your thoughts on some extracts that have been taken from personal statements. </a:t>
            </a:r>
          </a:p>
          <a:p>
            <a:endParaRPr lang="en-GB" baseline="0" dirty="0">
              <a:latin typeface="Arial" panose="020B0604020202020204" pitchFamily="34" charset="0"/>
              <a:cs typeface="Arial" panose="020B0604020202020204" pitchFamily="34" charset="0"/>
            </a:endParaRPr>
          </a:p>
          <a:p>
            <a:r>
              <a:rPr lang="en-GB" b="1" baseline="0" dirty="0">
                <a:latin typeface="Arial" panose="020B0604020202020204" pitchFamily="34" charset="0"/>
                <a:cs typeface="Arial" panose="020B0604020202020204" pitchFamily="34" charset="0"/>
              </a:rPr>
              <a:t>Situation</a:t>
            </a:r>
            <a:r>
              <a:rPr lang="en-GB" baseline="0" dirty="0">
                <a:latin typeface="Arial" panose="020B0604020202020204" pitchFamily="34" charset="0"/>
                <a:cs typeface="Arial" panose="020B0604020202020204" pitchFamily="34" charset="0"/>
              </a:rPr>
              <a:t> – keep this short but specific</a:t>
            </a:r>
          </a:p>
          <a:p>
            <a:r>
              <a:rPr lang="en-GB" b="1" baseline="0" dirty="0">
                <a:latin typeface="Arial" panose="020B0604020202020204" pitchFamily="34" charset="0"/>
                <a:cs typeface="Arial" panose="020B0604020202020204" pitchFamily="34" charset="0"/>
              </a:rPr>
              <a:t>Task</a:t>
            </a:r>
            <a:r>
              <a:rPr lang="en-GB" baseline="0" dirty="0">
                <a:latin typeface="Arial" panose="020B0604020202020204" pitchFamily="34" charset="0"/>
                <a:cs typeface="Arial" panose="020B0604020202020204" pitchFamily="34" charset="0"/>
              </a:rPr>
              <a:t> – Again keep this short and as specific as possible – the more specific you can be here, the more likely you will be specific in the following two parts which are the most important.  </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The first two points are scene setting and should be no more than one or two sentences combined – but the key is to make them specific. </a:t>
            </a:r>
          </a:p>
          <a:p>
            <a:endParaRPr lang="en-GB" baseline="0" dirty="0">
              <a:latin typeface="Arial" panose="020B0604020202020204" pitchFamily="34" charset="0"/>
              <a:cs typeface="Arial" panose="020B0604020202020204" pitchFamily="34" charset="0"/>
            </a:endParaRPr>
          </a:p>
          <a:p>
            <a:r>
              <a:rPr lang="en-GB" b="1" baseline="0" dirty="0">
                <a:latin typeface="Arial" panose="020B0604020202020204" pitchFamily="34" charset="0"/>
                <a:cs typeface="Arial" panose="020B0604020202020204" pitchFamily="34" charset="0"/>
              </a:rPr>
              <a:t>Action</a:t>
            </a:r>
            <a:r>
              <a:rPr lang="en-GB" baseline="0" dirty="0">
                <a:latin typeface="Arial" panose="020B0604020202020204" pitchFamily="34" charset="0"/>
                <a:cs typeface="Arial" panose="020B0604020202020204" pitchFamily="34" charset="0"/>
              </a:rPr>
              <a:t> – This should form the majority of your example – this is what the admissions tutor wants to know – what did YOU do, give specifics and remember to link to relevant skills for your course. </a:t>
            </a:r>
          </a:p>
          <a:p>
            <a:r>
              <a:rPr lang="en-GB" b="1" baseline="0" dirty="0">
                <a:latin typeface="Arial" panose="020B0604020202020204" pitchFamily="34" charset="0"/>
                <a:cs typeface="Arial" panose="020B0604020202020204" pitchFamily="34" charset="0"/>
              </a:rPr>
              <a:t>Result</a:t>
            </a:r>
            <a:r>
              <a:rPr lang="en-GB" baseline="0" dirty="0">
                <a:latin typeface="Arial" panose="020B0604020202020204" pitchFamily="34" charset="0"/>
                <a:cs typeface="Arial" panose="020B0604020202020204" pitchFamily="34" charset="0"/>
              </a:rPr>
              <a:t> – The result is a key opportunity to evaluate – how did it go? What was the outcome? How will this help you with the course you are applying to? What did you learn? Don’t be afraid to talk about positives AND negatives – if things went wrong, that’s OK, the important thing is to show how you have learnt from this. </a:t>
            </a:r>
          </a:p>
        </p:txBody>
      </p:sp>
      <p:sp>
        <p:nvSpPr>
          <p:cNvPr id="4" name="Slide Number Placeholder 3"/>
          <p:cNvSpPr>
            <a:spLocks noGrp="1"/>
          </p:cNvSpPr>
          <p:nvPr>
            <p:ph type="sldNum" sz="quarter" idx="10"/>
          </p:nvPr>
        </p:nvSpPr>
        <p:spPr/>
        <p:txBody>
          <a:bodyPr/>
          <a:lstStyle/>
          <a:p>
            <a:fld id="{7DB9E1F4-77C1-461E-ABFF-BFE7DD57AFD2}" type="slidenum">
              <a:rPr lang="en-GB" smtClean="0"/>
              <a:t>35</a:t>
            </a:fld>
            <a:endParaRPr lang="en-GB"/>
          </a:p>
        </p:txBody>
      </p:sp>
    </p:spTree>
    <p:extLst>
      <p:ext uri="{BB962C8B-B14F-4D97-AF65-F5344CB8AC3E}">
        <p14:creationId xmlns:p14="http://schemas.microsoft.com/office/powerpoint/2010/main" val="1187749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ltLang="en-US" dirty="0">
                <a:latin typeface="Arial" panose="020B0604020202020204" pitchFamily="34" charset="0"/>
                <a:cs typeface="Arial" panose="020B0604020202020204" pitchFamily="34" charset="0"/>
              </a:rPr>
              <a:t>So now it is your turn to have a go</a:t>
            </a:r>
            <a:r>
              <a:rPr lang="en-GB" altLang="en-US" baseline="0" dirty="0">
                <a:latin typeface="Arial" panose="020B0604020202020204" pitchFamily="34" charset="0"/>
                <a:cs typeface="Arial" panose="020B0604020202020204" pitchFamily="34" charset="0"/>
              </a:rPr>
              <a:t> at using the STAR method - </a:t>
            </a:r>
            <a:r>
              <a:rPr lang="en-GB" altLang="en-US" dirty="0">
                <a:latin typeface="Arial" panose="020B0604020202020204" pitchFamily="34" charset="0"/>
                <a:cs typeface="Arial" panose="020B0604020202020204" pitchFamily="34" charset="0"/>
              </a:rPr>
              <a:t>This activity can be done on pen and paper or discussed in a group.</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7DB9E1F4-77C1-461E-ABFF-BFE7DD57AFD2}" type="slidenum">
              <a:rPr lang="en-GB" smtClean="0"/>
              <a:t>36</a:t>
            </a:fld>
            <a:endParaRPr lang="en-GB"/>
          </a:p>
        </p:txBody>
      </p:sp>
    </p:spTree>
    <p:extLst>
      <p:ext uri="{BB962C8B-B14F-4D97-AF65-F5344CB8AC3E}">
        <p14:creationId xmlns:p14="http://schemas.microsoft.com/office/powerpoint/2010/main" val="1342086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cap="all" dirty="0">
                <a:solidFill>
                  <a:schemeClr val="tx1"/>
                </a:solidFill>
                <a:effectLst/>
                <a:latin typeface="Arial" panose="020B0604020202020204" pitchFamily="34" charset="0"/>
                <a:ea typeface="+mn-ea"/>
                <a:cs typeface="Arial" panose="020B0604020202020204" pitchFamily="34" charset="0"/>
              </a:rPr>
              <a:t>GET THE STUDENTS’ FEEDBACK ON THE EXTRACTS</a:t>
            </a:r>
          </a:p>
          <a:p>
            <a:endParaRPr lang="en-GB" sz="1200" b="0" i="0" kern="1200" cap="all" dirty="0">
              <a:solidFill>
                <a:schemeClr val="tx1"/>
              </a:solidFill>
              <a:effectLst/>
              <a:latin typeface="Arial" panose="020B0604020202020204" pitchFamily="34" charset="0"/>
              <a:ea typeface="+mn-ea"/>
              <a:cs typeface="Arial" panose="020B0604020202020204" pitchFamily="34" charset="0"/>
            </a:endParaRPr>
          </a:p>
          <a:p>
            <a:r>
              <a:rPr lang="en-GB" sz="1200" b="0" i="0" kern="1200" dirty="0">
                <a:solidFill>
                  <a:schemeClr val="tx1"/>
                </a:solidFill>
                <a:effectLst/>
                <a:latin typeface="Arial" panose="020B0604020202020204" pitchFamily="34" charset="0"/>
                <a:ea typeface="+mn-ea"/>
                <a:cs typeface="Arial" panose="020B0604020202020204" pitchFamily="34" charset="0"/>
              </a:rPr>
              <a:t>In the first extract, the student has fallen into two traps. The frequent "since I was a child" opening is combined with what one admissions tutor terms the "faulty lightbulb" moment. Research shows that enthusiasm for a subject needs to be supported by detail and precise evidence not vast generalisations about "billions of tiny processes and reactions".</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DB9E1F4-77C1-461E-ABFF-BFE7DD57AFD2}" type="slidenum">
              <a:rPr lang="en-GB" smtClean="0"/>
              <a:t>37</a:t>
            </a:fld>
            <a:endParaRPr lang="en-GB"/>
          </a:p>
        </p:txBody>
      </p:sp>
    </p:spTree>
    <p:extLst>
      <p:ext uri="{BB962C8B-B14F-4D97-AF65-F5344CB8AC3E}">
        <p14:creationId xmlns:p14="http://schemas.microsoft.com/office/powerpoint/2010/main" val="3595866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cap="all" dirty="0">
                <a:solidFill>
                  <a:schemeClr val="tx1"/>
                </a:solidFill>
                <a:effectLst/>
                <a:latin typeface="Arial" panose="020B0604020202020204" pitchFamily="34" charset="0"/>
                <a:ea typeface="+mn-ea"/>
                <a:cs typeface="Arial" panose="020B0604020202020204" pitchFamily="34" charset="0"/>
              </a:rPr>
              <a:t>GET THE STUDENTS’ FEEDBACK ON THE EXTRACTS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cap="all" dirty="0">
              <a:solidFill>
                <a:schemeClr val="tx1"/>
              </a:solidFill>
              <a:effectLst/>
              <a:latin typeface="Arial" panose="020B0604020202020204" pitchFamily="34" charset="0"/>
              <a:ea typeface="+mn-ea"/>
              <a:cs typeface="Arial" panose="020B0604020202020204" pitchFamily="34" charset="0"/>
            </a:endParaRPr>
          </a:p>
          <a:p>
            <a:r>
              <a:rPr lang="en-GB" sz="1200" b="0" i="0" kern="1200" dirty="0">
                <a:solidFill>
                  <a:schemeClr val="tx1"/>
                </a:solidFill>
                <a:effectLst/>
                <a:latin typeface="Arial" panose="020B0604020202020204" pitchFamily="34" charset="0"/>
                <a:ea typeface="+mn-ea"/>
                <a:cs typeface="Arial" panose="020B0604020202020204" pitchFamily="34" charset="0"/>
              </a:rPr>
              <a:t>The student who wrote the first paragraph</a:t>
            </a:r>
            <a:r>
              <a:rPr lang="en-GB" sz="1200" b="0" i="0" kern="1200" baseline="0" dirty="0">
                <a:solidFill>
                  <a:schemeClr val="tx1"/>
                </a:solidFill>
                <a:effectLst/>
                <a:latin typeface="Arial" panose="020B0604020202020204" pitchFamily="34" charset="0"/>
                <a:ea typeface="+mn-ea"/>
                <a:cs typeface="Arial" panose="020B0604020202020204" pitchFamily="34" charset="0"/>
              </a:rPr>
              <a:t> </a:t>
            </a:r>
            <a:r>
              <a:rPr lang="en-GB" sz="1200" b="0" i="0" kern="1200" dirty="0">
                <a:solidFill>
                  <a:schemeClr val="tx1"/>
                </a:solidFill>
                <a:effectLst/>
                <a:latin typeface="Arial" panose="020B0604020202020204" pitchFamily="34" charset="0"/>
                <a:ea typeface="+mn-ea"/>
                <a:cs typeface="Arial" panose="020B0604020202020204" pitchFamily="34" charset="0"/>
              </a:rPr>
              <a:t>is trying to impress the admissions tutor through their passion for the subject. Unfortunately, there is no evidence to show that the student's passion involves actually reading and researching a specific topic of interest. The result is a bland and generalised section about "all aspects of human rights law" and vague reflections on the role of law in society. Research indicates that these types of assertion do nothing to improve a candidate's chances of being offered a place.</a:t>
            </a:r>
          </a:p>
          <a:p>
            <a:endParaRPr lang="en-GB" dirty="0"/>
          </a:p>
        </p:txBody>
      </p:sp>
      <p:sp>
        <p:nvSpPr>
          <p:cNvPr id="4" name="Slide Number Placeholder 3"/>
          <p:cNvSpPr>
            <a:spLocks noGrp="1"/>
          </p:cNvSpPr>
          <p:nvPr>
            <p:ph type="sldNum" sz="quarter" idx="10"/>
          </p:nvPr>
        </p:nvSpPr>
        <p:spPr/>
        <p:txBody>
          <a:bodyPr/>
          <a:lstStyle/>
          <a:p>
            <a:fld id="{7DB9E1F4-77C1-461E-ABFF-BFE7DD57AFD2}" type="slidenum">
              <a:rPr lang="en-GB" smtClean="0"/>
              <a:t>38</a:t>
            </a:fld>
            <a:endParaRPr lang="en-GB"/>
          </a:p>
        </p:txBody>
      </p:sp>
    </p:spTree>
    <p:extLst>
      <p:ext uri="{BB962C8B-B14F-4D97-AF65-F5344CB8AC3E}">
        <p14:creationId xmlns:p14="http://schemas.microsoft.com/office/powerpoint/2010/main" val="1085532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cap="all" dirty="0">
                <a:solidFill>
                  <a:schemeClr val="tx1"/>
                </a:solidFill>
                <a:effectLst/>
                <a:latin typeface="Arial" panose="020B0604020202020204" pitchFamily="34" charset="0"/>
                <a:ea typeface="+mn-ea"/>
                <a:cs typeface="Arial" panose="020B0604020202020204" pitchFamily="34" charset="0"/>
              </a:rPr>
              <a:t>GET THE STUDENTS’ FEEDBACK ON THE EXTRACTS</a:t>
            </a:r>
          </a:p>
          <a:p>
            <a:endParaRPr lang="en-GB" sz="1200" b="0" i="0" kern="1200" dirty="0">
              <a:solidFill>
                <a:schemeClr val="tx1"/>
              </a:solidFill>
              <a:effectLst/>
              <a:latin typeface="Arial" panose="020B0604020202020204" pitchFamily="34" charset="0"/>
              <a:ea typeface="+mn-ea"/>
              <a:cs typeface="Arial" panose="020B0604020202020204" pitchFamily="34" charset="0"/>
            </a:endParaRPr>
          </a:p>
          <a:p>
            <a:r>
              <a:rPr lang="en-GB" sz="1200" b="0" i="0" kern="1200" dirty="0">
                <a:solidFill>
                  <a:schemeClr val="tx1"/>
                </a:solidFill>
                <a:effectLst/>
                <a:latin typeface="Arial" panose="020B0604020202020204" pitchFamily="34" charset="0"/>
                <a:ea typeface="+mn-ea"/>
                <a:cs typeface="Arial" panose="020B0604020202020204" pitchFamily="34" charset="0"/>
              </a:rPr>
              <a:t>Research shows that students find it difficult to analyse work experience placements and other academic activities effectively.  In the first extract,</a:t>
            </a:r>
            <a:r>
              <a:rPr lang="en-GB" sz="1200" b="0" i="0" kern="1200" baseline="0" dirty="0">
                <a:solidFill>
                  <a:schemeClr val="tx1"/>
                </a:solidFill>
                <a:effectLst/>
                <a:latin typeface="Arial" panose="020B0604020202020204" pitchFamily="34" charset="0"/>
                <a:ea typeface="+mn-ea"/>
                <a:cs typeface="Arial" panose="020B0604020202020204" pitchFamily="34" charset="0"/>
              </a:rPr>
              <a:t> </a:t>
            </a:r>
            <a:r>
              <a:rPr lang="en-GB" sz="1200" b="0" i="0" kern="1200" dirty="0">
                <a:solidFill>
                  <a:schemeClr val="tx1"/>
                </a:solidFill>
                <a:effectLst/>
                <a:latin typeface="Arial" panose="020B0604020202020204" pitchFamily="34" charset="0"/>
                <a:ea typeface="+mn-ea"/>
                <a:cs typeface="Arial" panose="020B0604020202020204" pitchFamily="34" charset="0"/>
              </a:rPr>
              <a:t>the student makes the common mistake of saying that their experience gave them an "insight" but not saying what the insight was. The pattern is often repeated when students reflect on additional academic activities such as university outreach programmes or take part in other enrichment activities. Students simply state they have completed a project or attended and lecture and draw no dividend for their personal statement.</a:t>
            </a:r>
          </a:p>
        </p:txBody>
      </p:sp>
      <p:sp>
        <p:nvSpPr>
          <p:cNvPr id="4" name="Slide Number Placeholder 3"/>
          <p:cNvSpPr>
            <a:spLocks noGrp="1"/>
          </p:cNvSpPr>
          <p:nvPr>
            <p:ph type="sldNum" sz="quarter" idx="10"/>
          </p:nvPr>
        </p:nvSpPr>
        <p:spPr/>
        <p:txBody>
          <a:bodyPr/>
          <a:lstStyle/>
          <a:p>
            <a:fld id="{7DB9E1F4-77C1-461E-ABFF-BFE7DD57AFD2}" type="slidenum">
              <a:rPr lang="en-GB" smtClean="0"/>
              <a:t>39</a:t>
            </a:fld>
            <a:endParaRPr lang="en-GB"/>
          </a:p>
        </p:txBody>
      </p:sp>
    </p:spTree>
    <p:extLst>
      <p:ext uri="{BB962C8B-B14F-4D97-AF65-F5344CB8AC3E}">
        <p14:creationId xmlns:p14="http://schemas.microsoft.com/office/powerpoint/2010/main" val="11425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latin typeface="Calibri" panose="020F0502020204030204" pitchFamily="34" charset="0"/>
              </a:rPr>
              <a:t>University application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altLang="en-US" dirty="0">
                <a:latin typeface="Calibri" panose="020F0502020204030204" pitchFamily="34" charset="0"/>
              </a:rPr>
              <a:t>Begins</a:t>
            </a:r>
            <a:r>
              <a:rPr lang="en-GB" altLang="en-US" baseline="0" dirty="0">
                <a:latin typeface="Calibri" panose="020F0502020204030204" pitchFamily="34" charset="0"/>
              </a:rPr>
              <a:t> during year 12 when it’s important to start researching different university courses – online and in prospectuses and league tables.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altLang="en-US" baseline="0" dirty="0">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altLang="en-US" baseline="0" dirty="0">
                <a:latin typeface="Calibri" panose="020F0502020204030204" pitchFamily="34" charset="0"/>
              </a:rPr>
              <a:t>During the summer of year 12 and beginning of year 13 is generally when universities hold their open days – this is your opportunity to visit the university campus, department you’re looking to study in and accommodation options.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altLang="en-US" baseline="0" dirty="0">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altLang="en-US" baseline="0" dirty="0">
                <a:latin typeface="Calibri" panose="020F0502020204030204" pitchFamily="34" charset="0"/>
              </a:rPr>
              <a:t>Beginning of year 13 is when the application process with UCAS takes place – more details on next slide. After you’ve sent off your UCAS form you may get invited to interviews and have offers made.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altLang="en-US" baseline="0" dirty="0">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altLang="en-US" baseline="0" dirty="0">
                <a:latin typeface="Calibri" panose="020F0502020204030204" pitchFamily="34" charset="0"/>
              </a:rPr>
              <a:t>Around May you will have to make a decision about which offers you want to accept – you get to choose a first choice and a back up.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altLang="en-US" baseline="0" dirty="0">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altLang="en-US" baseline="0" dirty="0">
                <a:latin typeface="Calibri" panose="020F0502020204030204" pitchFamily="34" charset="0"/>
              </a:rPr>
              <a:t>In August provided you get the results required for the course you selected you will be able to start studying in September time.</a:t>
            </a:r>
            <a:endParaRPr lang="en-GB" alt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216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cap="all" dirty="0">
                <a:solidFill>
                  <a:schemeClr val="tx1"/>
                </a:solidFill>
                <a:effectLst/>
                <a:latin typeface="Arial" panose="020B0604020202020204" pitchFamily="34" charset="0"/>
                <a:ea typeface="+mn-ea"/>
                <a:cs typeface="Arial" panose="020B0604020202020204" pitchFamily="34" charset="0"/>
              </a:rPr>
              <a:t>GET THE STUDENTS’ FEEDBACK ON THE EXTRACTS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cap="all" dirty="0">
              <a:solidFill>
                <a:schemeClr val="tx1"/>
              </a:solidFill>
              <a:effectLst/>
              <a:latin typeface="Arial" panose="020B0604020202020204" pitchFamily="34" charset="0"/>
              <a:ea typeface="+mn-ea"/>
              <a:cs typeface="Arial" panose="020B0604020202020204" pitchFamily="34" charset="0"/>
            </a:endParaRPr>
          </a:p>
          <a:p>
            <a:r>
              <a:rPr lang="en-GB" sz="1200" b="0" i="0" kern="1200" dirty="0">
                <a:solidFill>
                  <a:schemeClr val="tx1"/>
                </a:solidFill>
                <a:effectLst/>
                <a:latin typeface="Arial" panose="020B0604020202020204" pitchFamily="34" charset="0"/>
                <a:ea typeface="+mn-ea"/>
                <a:cs typeface="Arial" panose="020B0604020202020204" pitchFamily="34" charset="0"/>
              </a:rPr>
              <a:t>Understandably, students want to talk about their extra-curricular activities in detail. There is a danger that students can over-emphasise these activities including several paragraphs which attempt to make the statement more "personal". In the first</a:t>
            </a:r>
            <a:r>
              <a:rPr lang="en-GB" sz="1200" b="0" i="0" kern="1200" baseline="0" dirty="0">
                <a:solidFill>
                  <a:schemeClr val="tx1"/>
                </a:solidFill>
                <a:effectLst/>
                <a:latin typeface="Arial" panose="020B0604020202020204" pitchFamily="34" charset="0"/>
                <a:ea typeface="+mn-ea"/>
                <a:cs typeface="Arial" panose="020B0604020202020204" pitchFamily="34" charset="0"/>
              </a:rPr>
              <a:t> extract</a:t>
            </a:r>
            <a:r>
              <a:rPr lang="en-GB" sz="1200" b="0" i="0" kern="1200" dirty="0">
                <a:solidFill>
                  <a:schemeClr val="tx1"/>
                </a:solidFill>
                <a:effectLst/>
                <a:latin typeface="Arial" panose="020B0604020202020204" pitchFamily="34" charset="0"/>
                <a:ea typeface="+mn-ea"/>
                <a:cs typeface="Arial" panose="020B0604020202020204" pitchFamily="34" charset="0"/>
              </a:rPr>
              <a:t>, the student goes into unnecessary detail about swimming and does not specify the actual skills that they have developed while completing the Duke of Edinburgh award. </a:t>
            </a:r>
          </a:p>
        </p:txBody>
      </p:sp>
      <p:sp>
        <p:nvSpPr>
          <p:cNvPr id="4" name="Slide Number Placeholder 3"/>
          <p:cNvSpPr>
            <a:spLocks noGrp="1"/>
          </p:cNvSpPr>
          <p:nvPr>
            <p:ph type="sldNum" sz="quarter" idx="10"/>
          </p:nvPr>
        </p:nvSpPr>
        <p:spPr/>
        <p:txBody>
          <a:bodyPr/>
          <a:lstStyle/>
          <a:p>
            <a:fld id="{7DB9E1F4-77C1-461E-ABFF-BFE7DD57AFD2}" type="slidenum">
              <a:rPr lang="en-GB" smtClean="0"/>
              <a:t>40</a:t>
            </a:fld>
            <a:endParaRPr lang="en-GB"/>
          </a:p>
        </p:txBody>
      </p:sp>
    </p:spTree>
    <p:extLst>
      <p:ext uri="{BB962C8B-B14F-4D97-AF65-F5344CB8AC3E}">
        <p14:creationId xmlns:p14="http://schemas.microsoft.com/office/powerpoint/2010/main" val="3383057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cs typeface="Arial" panose="020B0604020202020204" pitchFamily="34" charset="0"/>
              </a:rPr>
              <a:t>Provide</a:t>
            </a:r>
            <a:r>
              <a:rPr lang="en-GB" altLang="en-US" baseline="0" dirty="0">
                <a:latin typeface="Arial" panose="020B0604020202020204" pitchFamily="34" charset="0"/>
                <a:cs typeface="Arial" panose="020B0604020202020204" pitchFamily="34" charset="0"/>
              </a:rPr>
              <a:t> a summary of the presentation highlighting key points</a:t>
            </a:r>
            <a:endParaRPr lang="en-GB"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604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 Questions?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91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Briefly</a:t>
            </a:r>
            <a:r>
              <a:rPr lang="en-GB" baseline="0" dirty="0">
                <a:latin typeface="Arial" panose="020B0604020202020204" pitchFamily="34" charset="0"/>
                <a:cs typeface="Arial" panose="020B0604020202020204" pitchFamily="34" charset="0"/>
              </a:rPr>
              <a:t> explain that there are three main components to the UCAS application form that universities will use to assess an application (don’t go into too much detail as more covered in the next slide)</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B9E1F4-77C1-461E-ABFF-BFE7DD57AFD2}" type="slidenum">
              <a:rPr lang="en-GB" smtClean="0"/>
              <a:t>5</a:t>
            </a:fld>
            <a:endParaRPr lang="en-GB"/>
          </a:p>
        </p:txBody>
      </p:sp>
    </p:spTree>
    <p:extLst>
      <p:ext uri="{BB962C8B-B14F-4D97-AF65-F5344CB8AC3E}">
        <p14:creationId xmlns:p14="http://schemas.microsoft.com/office/powerpoint/2010/main" val="3589800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Explain that you will submit</a:t>
            </a:r>
            <a:r>
              <a:rPr lang="en-GB" baseline="0" dirty="0">
                <a:latin typeface="Arial" panose="020B0604020202020204" pitchFamily="34" charset="0"/>
                <a:cs typeface="Arial" panose="020B0604020202020204" pitchFamily="34" charset="0"/>
              </a:rPr>
              <a:t> one UCAS application for all  of your course choices, but not every course/university scores applications the same way. So it’s important to do your research and check HOW each university scores the UCAS application.</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For really popular courses, universities may look at and score their GCSE requirements and they may be looking for specific grades.</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They may score their predicted A Level grades and they may need students to be studying particular subjects at  A level.</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Depending on the course applied to, students may also need to sit an admissions test, there are national ones for courses in Med, dent, vet and Law but each university may also have another admissions test, these are normally executed during an interview process.</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The first four things will form an academic score, you will need to make sure that you meet the entry requirements as a the bear minimum.</a:t>
            </a:r>
          </a:p>
          <a:p>
            <a:endParaRPr lang="en-GB"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latin typeface="Arial" panose="020B0604020202020204" pitchFamily="34" charset="0"/>
                <a:cs typeface="Arial" panose="020B0604020202020204" pitchFamily="34" charset="0"/>
              </a:rPr>
              <a:t>The university might also score the personal statement and the reference as part of the process, content for these are really important and you need to tailor these to the interest of the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latin typeface="Arial" panose="020B0604020202020204" pitchFamily="34" charset="0"/>
                <a:cs typeface="Arial" panose="020B0604020202020204" pitchFamily="34" charset="0"/>
              </a:rPr>
              <a:t> </a:t>
            </a:r>
          </a:p>
          <a:p>
            <a:r>
              <a:rPr lang="en-GB" baseline="0" dirty="0">
                <a:latin typeface="Arial" panose="020B0604020202020204" pitchFamily="34" charset="0"/>
                <a:cs typeface="Arial" panose="020B0604020202020204" pitchFamily="34" charset="0"/>
              </a:rPr>
              <a:t>Depending on the course will depend on whether or not you will be interviewed, it might be the case that the score at interview might lead to the offer that you are made.</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63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B9E1F4-77C1-461E-ABFF-BFE7DD57AFD2}" type="slidenum">
              <a:rPr lang="en-GB" smtClean="0"/>
              <a:t>7</a:t>
            </a:fld>
            <a:endParaRPr lang="en-GB"/>
          </a:p>
        </p:txBody>
      </p:sp>
    </p:spTree>
    <p:extLst>
      <p:ext uri="{BB962C8B-B14F-4D97-AF65-F5344CB8AC3E}">
        <p14:creationId xmlns:p14="http://schemas.microsoft.com/office/powerpoint/2010/main" val="1930380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baseline="0" dirty="0">
                <a:latin typeface="Arial" panose="020B0604020202020204" pitchFamily="34" charset="0"/>
                <a:cs typeface="Arial" panose="020B0604020202020204" pitchFamily="34" charset="0"/>
              </a:rPr>
              <a:t>Answer</a:t>
            </a:r>
          </a:p>
          <a:p>
            <a:pPr>
              <a:defRPr/>
            </a:pPr>
            <a:endParaRPr lang="en-GB" altLang="en-US" baseline="0" dirty="0">
              <a:latin typeface="Arial" panose="020B0604020202020204" pitchFamily="34" charset="0"/>
              <a:cs typeface="Arial" panose="020B0604020202020204" pitchFamily="34" charset="0"/>
            </a:endParaRPr>
          </a:p>
          <a:p>
            <a:pPr marL="228600" indent="-228600">
              <a:buAutoNum type="alphaUcPeriod"/>
              <a:defRPr/>
            </a:pPr>
            <a:r>
              <a:rPr lang="en-GB" altLang="en-US" b="1" baseline="0" dirty="0">
                <a:latin typeface="Arial" panose="020B0604020202020204" pitchFamily="34" charset="0"/>
                <a:cs typeface="Arial" panose="020B0604020202020204" pitchFamily="34" charset="0"/>
              </a:rPr>
              <a:t>Only one for all five choices.</a:t>
            </a:r>
          </a:p>
          <a:p>
            <a:pPr marL="228600" indent="-228600">
              <a:buAutoNum type="alphaUcPeriod"/>
              <a:defRPr/>
            </a:pPr>
            <a:endParaRPr lang="en-GB" altLang="en-US" baseline="0" dirty="0">
              <a:latin typeface="Arial" panose="020B0604020202020204" pitchFamily="34" charset="0"/>
              <a:cs typeface="Arial" panose="020B0604020202020204" pitchFamily="34" charset="0"/>
            </a:endParaRPr>
          </a:p>
          <a:p>
            <a:pPr marL="0" indent="0">
              <a:buNone/>
              <a:defRPr/>
            </a:pPr>
            <a:r>
              <a:rPr lang="en-GB" altLang="en-US" baseline="0" dirty="0">
                <a:latin typeface="Arial" panose="020B0604020202020204" pitchFamily="34" charset="0"/>
                <a:cs typeface="Arial" panose="020B0604020202020204" pitchFamily="34" charset="0"/>
              </a:rPr>
              <a:t>Although if you are applying for two very different courses, it might be possible to contact the relevant university Admissions departments and enquire about submitting an additional statement. </a:t>
            </a:r>
          </a:p>
          <a:p>
            <a:pPr>
              <a:defRPr/>
            </a:pPr>
            <a:endParaRPr lang="en-GB"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36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baseline="0" dirty="0">
                <a:latin typeface="Arial" panose="020B0604020202020204" pitchFamily="34" charset="0"/>
                <a:cs typeface="Arial" panose="020B0604020202020204" pitchFamily="34" charset="0"/>
              </a:rPr>
              <a:t>Answer: </a:t>
            </a:r>
          </a:p>
          <a:p>
            <a:pPr>
              <a:defRPr/>
            </a:pPr>
            <a:endParaRPr lang="en-GB" altLang="en-US" baseline="0" dirty="0">
              <a:latin typeface="Arial" panose="020B0604020202020204" pitchFamily="34" charset="0"/>
              <a:cs typeface="Arial" panose="020B0604020202020204" pitchFamily="34" charset="0"/>
            </a:endParaRPr>
          </a:p>
          <a:p>
            <a:pPr marL="228600" indent="-228600">
              <a:buAutoNum type="alphaUcPeriod"/>
              <a:defRPr/>
            </a:pPr>
            <a:r>
              <a:rPr lang="en-GB" altLang="en-US" b="1" baseline="0" dirty="0">
                <a:latin typeface="Arial" panose="020B0604020202020204" pitchFamily="34" charset="0"/>
                <a:cs typeface="Arial" panose="020B0604020202020204" pitchFamily="34" charset="0"/>
              </a:rPr>
              <a:t>True</a:t>
            </a:r>
          </a:p>
          <a:p>
            <a:pPr marL="0" indent="0">
              <a:buNone/>
              <a:defRPr/>
            </a:pPr>
            <a:endParaRPr lang="en-GB" alt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077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alphaModFix amt="40000"/>
            <a:lum/>
          </a:blip>
          <a:srcRect/>
          <a:stretch>
            <a:fillRect t="-50000" b="-50000"/>
          </a:stretch>
        </a:blipFill>
        <a:effectLst/>
      </p:bgPr>
    </p:bg>
    <p:spTree>
      <p:nvGrpSpPr>
        <p:cNvPr id="1" name=""/>
        <p:cNvGrpSpPr/>
        <p:nvPr/>
      </p:nvGrpSpPr>
      <p:grpSpPr>
        <a:xfrm>
          <a:off x="0" y="0"/>
          <a:ext cx="0" cy="0"/>
          <a:chOff x="0" y="0"/>
          <a:chExt cx="0" cy="0"/>
        </a:xfrm>
      </p:grpSpPr>
      <p:sp>
        <p:nvSpPr>
          <p:cNvPr id="7" name="Rectangle 6"/>
          <p:cNvSpPr/>
          <p:nvPr userDrawn="1"/>
        </p:nvSpPr>
        <p:spPr>
          <a:xfrm flipH="1">
            <a:off x="0" y="-1"/>
            <a:ext cx="9144000" cy="6858001"/>
          </a:xfrm>
          <a:prstGeom prst="rect">
            <a:avLst/>
          </a:prstGeom>
          <a:blipFill>
            <a:blip r:embed="rId3"/>
            <a:srcRect/>
            <a:stretch>
              <a:fillRect l="-21459" r="-117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p:cNvSpPr/>
          <p:nvPr userDrawn="1"/>
        </p:nvSpPr>
        <p:spPr>
          <a:xfrm>
            <a:off x="0" y="-1"/>
            <a:ext cx="9144000" cy="685800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2562225" y="1742900"/>
            <a:ext cx="4019550" cy="2387600"/>
          </a:xfrm>
        </p:spPr>
        <p:txBody>
          <a:bodyPr anchor="ctr">
            <a:normAutofit/>
          </a:bodyPr>
          <a:lstStyle>
            <a:lvl1pPr algn="ctr">
              <a:lnSpc>
                <a:spcPct val="100000"/>
              </a:lnSpc>
              <a:defRPr sz="4050" b="1">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hasCustomPrompt="1"/>
          </p:nvPr>
        </p:nvSpPr>
        <p:spPr>
          <a:xfrm>
            <a:off x="2562298" y="4161276"/>
            <a:ext cx="4019405" cy="1079795"/>
          </a:xfrm>
          <a:prstGeom prst="rect">
            <a:avLst/>
          </a:prstGeom>
        </p:spPr>
        <p:txBody>
          <a:bodyPr anchor="ctr">
            <a:normAutofit/>
          </a:bodyPr>
          <a:lstStyle>
            <a:lvl1pPr marL="0" indent="0" algn="ctr">
              <a:buNone/>
              <a:defRPr sz="2400" b="1" baseline="0">
                <a:solidFill>
                  <a:schemeClr val="bg1"/>
                </a:solidFill>
                <a:latin typeface="+mj-lt"/>
              </a:defRPr>
            </a:lvl1pPr>
          </a:lstStyle>
          <a:p>
            <a:pPr lvl="0"/>
            <a:r>
              <a:rPr lang="en-GB" dirty="0"/>
              <a:t>Insert Text</a:t>
            </a:r>
          </a:p>
        </p:txBody>
      </p:sp>
      <p:sp>
        <p:nvSpPr>
          <p:cNvPr id="11" name="Rectangle 10"/>
          <p:cNvSpPr/>
          <p:nvPr userDrawn="1"/>
        </p:nvSpPr>
        <p:spPr>
          <a:xfrm>
            <a:off x="2592000" y="1449000"/>
            <a:ext cx="3960000" cy="396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2450800" cy="904345"/>
          </a:xfrm>
          <a:prstGeom prst="rect">
            <a:avLst/>
          </a:prstGeom>
        </p:spPr>
      </p:pic>
    </p:spTree>
    <p:extLst>
      <p:ext uri="{BB962C8B-B14F-4D97-AF65-F5344CB8AC3E}">
        <p14:creationId xmlns:p14="http://schemas.microsoft.com/office/powerpoint/2010/main" val="258949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imating TItle Bar">
    <p:spTree>
      <p:nvGrpSpPr>
        <p:cNvPr id="1" name=""/>
        <p:cNvGrpSpPr/>
        <p:nvPr/>
      </p:nvGrpSpPr>
      <p:grpSpPr>
        <a:xfrm>
          <a:off x="0" y="0"/>
          <a:ext cx="0" cy="0"/>
          <a:chOff x="0" y="0"/>
          <a:chExt cx="0" cy="0"/>
        </a:xfrm>
      </p:grpSpPr>
      <p:sp>
        <p:nvSpPr>
          <p:cNvPr id="7" name="Rectangle 6"/>
          <p:cNvSpPr/>
          <p:nvPr userDrawn="1"/>
        </p:nvSpPr>
        <p:spPr>
          <a:xfrm flipH="1" flipV="1">
            <a:off x="1503757" y="-2"/>
            <a:ext cx="7639046" cy="74645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title"/>
          </p:nvPr>
        </p:nvSpPr>
        <p:spPr>
          <a:xfrm>
            <a:off x="1503759" y="23973"/>
            <a:ext cx="7639050" cy="698501"/>
          </a:xfrm>
        </p:spPr>
        <p:txBody>
          <a:bodyPr>
            <a:normAutofit/>
          </a:bodyPr>
          <a:lstStyle>
            <a:lvl1pPr>
              <a:defRPr sz="1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96679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extLst>
    <p:ext uri="{DCECCB84-F9BA-43D5-87BE-67443E8EF086}">
      <p15:sldGuideLst xmlns:p15="http://schemas.microsoft.com/office/powerpoint/2012/main">
        <p15:guide id="2" pos="5">
          <p15:clr>
            <a:srgbClr val="FBAE40"/>
          </p15:clr>
        </p15:guide>
        <p15:guide id="3" pos="565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n-Animating TItle Bar">
    <p:spTree>
      <p:nvGrpSpPr>
        <p:cNvPr id="1" name=""/>
        <p:cNvGrpSpPr/>
        <p:nvPr/>
      </p:nvGrpSpPr>
      <p:grpSpPr>
        <a:xfrm>
          <a:off x="0" y="0"/>
          <a:ext cx="0" cy="0"/>
          <a:chOff x="0" y="0"/>
          <a:chExt cx="0" cy="0"/>
        </a:xfrm>
      </p:grpSpPr>
      <p:sp>
        <p:nvSpPr>
          <p:cNvPr id="7" name="Rectangle 6"/>
          <p:cNvSpPr/>
          <p:nvPr userDrawn="1"/>
        </p:nvSpPr>
        <p:spPr>
          <a:xfrm flipH="1" flipV="1">
            <a:off x="1503758" y="-1"/>
            <a:ext cx="7639046" cy="746450"/>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title"/>
          </p:nvPr>
        </p:nvSpPr>
        <p:spPr>
          <a:xfrm>
            <a:off x="1503759" y="23974"/>
            <a:ext cx="7639050" cy="698501"/>
          </a:xfrm>
        </p:spPr>
        <p:txBody>
          <a:bodyPr>
            <a:normAutofit/>
          </a:bodyPr>
          <a:lstStyle>
            <a:lvl1pPr>
              <a:defRPr sz="1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62733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565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Non-Animating TItle Bar">
    <p:spTree>
      <p:nvGrpSpPr>
        <p:cNvPr id="1" name=""/>
        <p:cNvGrpSpPr/>
        <p:nvPr/>
      </p:nvGrpSpPr>
      <p:grpSpPr>
        <a:xfrm>
          <a:off x="0" y="0"/>
          <a:ext cx="0" cy="0"/>
          <a:chOff x="0" y="0"/>
          <a:chExt cx="0" cy="0"/>
        </a:xfrm>
      </p:grpSpPr>
      <p:sp>
        <p:nvSpPr>
          <p:cNvPr id="5" name="Rectangle 4"/>
          <p:cNvSpPr/>
          <p:nvPr userDrawn="1"/>
        </p:nvSpPr>
        <p:spPr>
          <a:xfrm flipH="1" flipV="1">
            <a:off x="0" y="746448"/>
            <a:ext cx="9144000" cy="611154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p:cNvSpPr/>
          <p:nvPr userDrawn="1"/>
        </p:nvSpPr>
        <p:spPr>
          <a:xfrm flipH="1" flipV="1">
            <a:off x="1503758" y="-1"/>
            <a:ext cx="7639046" cy="746450"/>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title"/>
          </p:nvPr>
        </p:nvSpPr>
        <p:spPr>
          <a:xfrm>
            <a:off x="1503759" y="23974"/>
            <a:ext cx="7639050" cy="698501"/>
          </a:xfrm>
        </p:spPr>
        <p:txBody>
          <a:bodyPr>
            <a:normAutofit/>
          </a:bodyPr>
          <a:lstStyle>
            <a:lvl1pPr>
              <a:defRPr sz="1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70314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565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9144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2450800" cy="904345"/>
          </a:xfrm>
          <a:prstGeom prst="rect">
            <a:avLst/>
          </a:prstGeom>
        </p:spPr>
      </p:pic>
    </p:spTree>
    <p:extLst>
      <p:ext uri="{BB962C8B-B14F-4D97-AF65-F5344CB8AC3E}">
        <p14:creationId xmlns:p14="http://schemas.microsoft.com/office/powerpoint/2010/main" val="299621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9144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Rectangle 3"/>
          <p:cNvSpPr/>
          <p:nvPr userDrawn="1"/>
        </p:nvSpPr>
        <p:spPr>
          <a:xfrm>
            <a:off x="0" y="4"/>
            <a:ext cx="9153525" cy="6857996"/>
          </a:xfrm>
          <a:prstGeom prst="rect">
            <a:avLst/>
          </a:prstGeom>
          <a:blipFill dpi="0" rotWithShape="1">
            <a:blip r:embed="rId2">
              <a:alphaModFix amt="57000"/>
            </a:blip>
            <a:srcRect/>
            <a:stretch>
              <a:fillRect l="-32910" t="-23148" r="-32506" b="-86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450800" cy="904345"/>
          </a:xfrm>
          <a:prstGeom prst="rect">
            <a:avLst/>
          </a:prstGeom>
        </p:spPr>
      </p:pic>
    </p:spTree>
    <p:extLst>
      <p:ext uri="{BB962C8B-B14F-4D97-AF65-F5344CB8AC3E}">
        <p14:creationId xmlns:p14="http://schemas.microsoft.com/office/powerpoint/2010/main" val="23047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cstate="screen">
            <a:alphaModFix amt="4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flipH="1">
            <a:off x="0" y="-1"/>
            <a:ext cx="9144000" cy="6858001"/>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p:cNvSpPr/>
          <p:nvPr userDrawn="1"/>
        </p:nvSpPr>
        <p:spPr>
          <a:xfrm>
            <a:off x="0" y="-1"/>
            <a:ext cx="9144000" cy="685800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2562225" y="1742900"/>
            <a:ext cx="4019550" cy="2387600"/>
          </a:xfrm>
        </p:spPr>
        <p:txBody>
          <a:bodyPr anchor="ctr">
            <a:normAutofit/>
          </a:bodyPr>
          <a:lstStyle>
            <a:lvl1pPr algn="ctr">
              <a:lnSpc>
                <a:spcPct val="100000"/>
              </a:lnSpc>
              <a:defRPr sz="4050" b="1">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hasCustomPrompt="1"/>
          </p:nvPr>
        </p:nvSpPr>
        <p:spPr>
          <a:xfrm>
            <a:off x="2562298" y="4161276"/>
            <a:ext cx="4019405" cy="1079795"/>
          </a:xfrm>
          <a:prstGeom prst="rect">
            <a:avLst/>
          </a:prstGeom>
        </p:spPr>
        <p:txBody>
          <a:bodyPr anchor="ctr">
            <a:normAutofit/>
          </a:bodyPr>
          <a:lstStyle>
            <a:lvl1pPr marL="0" indent="0" algn="ctr">
              <a:buNone/>
              <a:defRPr sz="2400" b="1" baseline="0">
                <a:solidFill>
                  <a:schemeClr val="bg1"/>
                </a:solidFill>
                <a:latin typeface="+mj-lt"/>
              </a:defRPr>
            </a:lvl1pPr>
          </a:lstStyle>
          <a:p>
            <a:pPr lvl="0"/>
            <a:r>
              <a:rPr lang="en-GB" dirty="0"/>
              <a:t>Insert Text</a:t>
            </a:r>
          </a:p>
        </p:txBody>
      </p:sp>
      <p:sp>
        <p:nvSpPr>
          <p:cNvPr id="11" name="Rectangle 10"/>
          <p:cNvSpPr/>
          <p:nvPr userDrawn="1"/>
        </p:nvSpPr>
        <p:spPr>
          <a:xfrm>
            <a:off x="2592000" y="1449000"/>
            <a:ext cx="3960000" cy="396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
            <a:ext cx="2450800" cy="904345"/>
          </a:xfrm>
          <a:prstGeom prst="rect">
            <a:avLst/>
          </a:prstGeom>
        </p:spPr>
      </p:pic>
    </p:spTree>
    <p:extLst>
      <p:ext uri="{BB962C8B-B14F-4D97-AF65-F5344CB8AC3E}">
        <p14:creationId xmlns:p14="http://schemas.microsoft.com/office/powerpoint/2010/main" val="145493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Joint Client Slide">
    <p:spTree>
      <p:nvGrpSpPr>
        <p:cNvPr id="1" name=""/>
        <p:cNvGrpSpPr/>
        <p:nvPr/>
      </p:nvGrpSpPr>
      <p:grpSpPr>
        <a:xfrm>
          <a:off x="0" y="0"/>
          <a:ext cx="0" cy="0"/>
          <a:chOff x="0" y="0"/>
          <a:chExt cx="0" cy="0"/>
        </a:xfrm>
      </p:grpSpPr>
      <p:sp>
        <p:nvSpPr>
          <p:cNvPr id="7" name="Rectangle 6"/>
          <p:cNvSpPr/>
          <p:nvPr userDrawn="1"/>
        </p:nvSpPr>
        <p:spPr>
          <a:xfrm flipH="1">
            <a:off x="0" y="-1"/>
            <a:ext cx="9144000" cy="6858001"/>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p:cNvSpPr/>
          <p:nvPr userDrawn="1"/>
        </p:nvSpPr>
        <p:spPr>
          <a:xfrm>
            <a:off x="0" y="-1"/>
            <a:ext cx="9144000" cy="685800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2562225" y="1742900"/>
            <a:ext cx="4019550" cy="2387600"/>
          </a:xfrm>
        </p:spPr>
        <p:txBody>
          <a:bodyPr anchor="ctr">
            <a:normAutofit/>
          </a:bodyPr>
          <a:lstStyle>
            <a:lvl1pPr algn="ctr">
              <a:lnSpc>
                <a:spcPct val="100000"/>
              </a:lnSpc>
              <a:defRPr sz="405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2562298" y="4161276"/>
            <a:ext cx="4019405" cy="1079795"/>
          </a:xfrm>
          <a:prstGeom prst="rect">
            <a:avLst/>
          </a:prstGeom>
        </p:spPr>
        <p:txBody>
          <a:bodyPr anchor="ctr">
            <a:normAutofit/>
          </a:bodyPr>
          <a:lstStyle>
            <a:lvl1pPr marL="0" indent="0" algn="ctr">
              <a:buNone/>
              <a:defRPr sz="2400" b="1" baseline="0">
                <a:solidFill>
                  <a:schemeClr val="bg1"/>
                </a:solidFill>
                <a:latin typeface="+mj-lt"/>
              </a:defRPr>
            </a:lvl1pPr>
          </a:lstStyle>
          <a:p>
            <a:pPr lvl="0"/>
            <a:r>
              <a:rPr lang="en-GB" dirty="0"/>
              <a:t>Insert Text</a:t>
            </a:r>
          </a:p>
        </p:txBody>
      </p:sp>
      <p:sp>
        <p:nvSpPr>
          <p:cNvPr id="11" name="Rectangle 10"/>
          <p:cNvSpPr/>
          <p:nvPr userDrawn="1"/>
        </p:nvSpPr>
        <p:spPr>
          <a:xfrm>
            <a:off x="2592000" y="1449000"/>
            <a:ext cx="3960000" cy="396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2450800" cy="904345"/>
          </a:xfrm>
          <a:prstGeom prst="rect">
            <a:avLst/>
          </a:prstGeom>
        </p:spPr>
      </p:pic>
    </p:spTree>
    <p:extLst>
      <p:ext uri="{BB962C8B-B14F-4D97-AF65-F5344CB8AC3E}">
        <p14:creationId xmlns:p14="http://schemas.microsoft.com/office/powerpoint/2010/main" val="152823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p:cNvSpPr/>
          <p:nvPr userDrawn="1"/>
        </p:nvSpPr>
        <p:spPr>
          <a:xfrm flipH="1">
            <a:off x="0" y="0"/>
            <a:ext cx="9142809" cy="6858000"/>
          </a:xfrm>
          <a:prstGeom prst="rect">
            <a:avLst/>
          </a:prstGeom>
          <a:blipFill dpi="0" rotWithShape="1">
            <a:blip r:embed="rId2" cstate="screen">
              <a:alphaModFix amt="4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1" dirty="0">
              <a:latin typeface="+mj-lt"/>
            </a:endParaRPr>
          </a:p>
        </p:txBody>
      </p:sp>
      <p:sp>
        <p:nvSpPr>
          <p:cNvPr id="2" name="Title 1"/>
          <p:cNvSpPr>
            <a:spLocks noGrp="1"/>
          </p:cNvSpPr>
          <p:nvPr>
            <p:ph type="ctrTitle"/>
          </p:nvPr>
        </p:nvSpPr>
        <p:spPr>
          <a:xfrm>
            <a:off x="3353908" y="2409650"/>
            <a:ext cx="5447192" cy="2387600"/>
          </a:xfrm>
        </p:spPr>
        <p:txBody>
          <a:bodyPr anchor="ctr">
            <a:noAutofit/>
          </a:bodyPr>
          <a:lstStyle>
            <a:lvl1pPr algn="r">
              <a:lnSpc>
                <a:spcPct val="100000"/>
              </a:lnSpc>
              <a:defRPr sz="600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157163" y="5562601"/>
            <a:ext cx="8643822" cy="947797"/>
          </a:xfrm>
          <a:prstGeom prst="rect">
            <a:avLst/>
          </a:prstGeom>
        </p:spPr>
        <p:txBody>
          <a:bodyPr anchor="ctr">
            <a:normAutofit/>
          </a:bodyPr>
          <a:lstStyle>
            <a:lvl1pPr marL="0" indent="0" algn="r">
              <a:buNone/>
              <a:defRPr sz="2700" b="0" baseline="0">
                <a:solidFill>
                  <a:schemeClr val="bg1"/>
                </a:solidFill>
                <a:latin typeface="+mn-lt"/>
              </a:defRPr>
            </a:lvl1pPr>
          </a:lstStyle>
          <a:p>
            <a:pPr lvl="0"/>
            <a:r>
              <a:rPr lang="en-GB" dirty="0"/>
              <a:t>Insert Text</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2450800" cy="904345"/>
          </a:xfrm>
          <a:prstGeom prst="rect">
            <a:avLst/>
          </a:prstGeom>
        </p:spPr>
      </p:pic>
    </p:spTree>
    <p:extLst>
      <p:ext uri="{BB962C8B-B14F-4D97-AF65-F5344CB8AC3E}">
        <p14:creationId xmlns:p14="http://schemas.microsoft.com/office/powerpoint/2010/main" val="187232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imating TItle Bar">
    <p:spTree>
      <p:nvGrpSpPr>
        <p:cNvPr id="1" name=""/>
        <p:cNvGrpSpPr/>
        <p:nvPr/>
      </p:nvGrpSpPr>
      <p:grpSpPr>
        <a:xfrm>
          <a:off x="0" y="0"/>
          <a:ext cx="0" cy="0"/>
          <a:chOff x="0" y="0"/>
          <a:chExt cx="0" cy="0"/>
        </a:xfrm>
      </p:grpSpPr>
      <p:sp>
        <p:nvSpPr>
          <p:cNvPr id="7" name="Rectangle 6"/>
          <p:cNvSpPr/>
          <p:nvPr userDrawn="1"/>
        </p:nvSpPr>
        <p:spPr>
          <a:xfrm flipH="1" flipV="1">
            <a:off x="1503757" y="-2"/>
            <a:ext cx="7639046" cy="74645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title"/>
          </p:nvPr>
        </p:nvSpPr>
        <p:spPr>
          <a:xfrm>
            <a:off x="1503759" y="23973"/>
            <a:ext cx="7639050" cy="698501"/>
          </a:xfrm>
        </p:spPr>
        <p:txBody>
          <a:bodyPr>
            <a:normAutofit/>
          </a:bodyPr>
          <a:lstStyle>
            <a:lvl1pPr>
              <a:defRPr sz="1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026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extLst>
    <p:ext uri="{DCECCB84-F9BA-43D5-87BE-67443E8EF086}">
      <p15:sldGuideLst xmlns:p15="http://schemas.microsoft.com/office/powerpoint/2012/main">
        <p15:guide id="2" pos="5">
          <p15:clr>
            <a:srgbClr val="FBAE40"/>
          </p15:clr>
        </p15:guide>
        <p15:guide id="3" pos="565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n-Animating TItle Bar">
    <p:spTree>
      <p:nvGrpSpPr>
        <p:cNvPr id="1" name=""/>
        <p:cNvGrpSpPr/>
        <p:nvPr/>
      </p:nvGrpSpPr>
      <p:grpSpPr>
        <a:xfrm>
          <a:off x="0" y="0"/>
          <a:ext cx="0" cy="0"/>
          <a:chOff x="0" y="0"/>
          <a:chExt cx="0" cy="0"/>
        </a:xfrm>
      </p:grpSpPr>
      <p:sp>
        <p:nvSpPr>
          <p:cNvPr id="7" name="Rectangle 6"/>
          <p:cNvSpPr/>
          <p:nvPr userDrawn="1"/>
        </p:nvSpPr>
        <p:spPr>
          <a:xfrm flipH="1" flipV="1">
            <a:off x="1503758" y="-1"/>
            <a:ext cx="7639046" cy="746450"/>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title"/>
          </p:nvPr>
        </p:nvSpPr>
        <p:spPr>
          <a:xfrm>
            <a:off x="1503759" y="23974"/>
            <a:ext cx="7639050" cy="698501"/>
          </a:xfrm>
        </p:spPr>
        <p:txBody>
          <a:bodyPr>
            <a:normAutofit/>
          </a:bodyPr>
          <a:lstStyle>
            <a:lvl1pPr>
              <a:defRPr sz="1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07736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565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Joint Client Slide">
    <p:spTree>
      <p:nvGrpSpPr>
        <p:cNvPr id="1" name=""/>
        <p:cNvGrpSpPr/>
        <p:nvPr/>
      </p:nvGrpSpPr>
      <p:grpSpPr>
        <a:xfrm>
          <a:off x="0" y="0"/>
          <a:ext cx="0" cy="0"/>
          <a:chOff x="0" y="0"/>
          <a:chExt cx="0" cy="0"/>
        </a:xfrm>
      </p:grpSpPr>
      <p:sp>
        <p:nvSpPr>
          <p:cNvPr id="7" name="Rectangle 6"/>
          <p:cNvSpPr/>
          <p:nvPr userDrawn="1"/>
        </p:nvSpPr>
        <p:spPr>
          <a:xfrm flipH="1">
            <a:off x="0" y="-1"/>
            <a:ext cx="9144000" cy="6858001"/>
          </a:xfrm>
          <a:prstGeom prst="rect">
            <a:avLst/>
          </a:prstGeom>
          <a:blipFill>
            <a:blip r:embed="rId2"/>
            <a:srcRect/>
            <a:stretch>
              <a:fillRect l="-21459" r="-117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p:cNvSpPr/>
          <p:nvPr userDrawn="1"/>
        </p:nvSpPr>
        <p:spPr>
          <a:xfrm>
            <a:off x="0" y="-1"/>
            <a:ext cx="9144000" cy="685800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2562225" y="1742900"/>
            <a:ext cx="4019550" cy="2387600"/>
          </a:xfrm>
        </p:spPr>
        <p:txBody>
          <a:bodyPr anchor="ctr">
            <a:normAutofit/>
          </a:bodyPr>
          <a:lstStyle>
            <a:lvl1pPr algn="ctr">
              <a:lnSpc>
                <a:spcPct val="100000"/>
              </a:lnSpc>
              <a:defRPr sz="405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2562298" y="4161276"/>
            <a:ext cx="4019405" cy="1079795"/>
          </a:xfrm>
          <a:prstGeom prst="rect">
            <a:avLst/>
          </a:prstGeom>
        </p:spPr>
        <p:txBody>
          <a:bodyPr anchor="ctr">
            <a:normAutofit/>
          </a:bodyPr>
          <a:lstStyle>
            <a:lvl1pPr marL="0" indent="0" algn="ctr">
              <a:buNone/>
              <a:defRPr sz="2400" b="1" baseline="0">
                <a:solidFill>
                  <a:schemeClr val="bg1"/>
                </a:solidFill>
                <a:latin typeface="+mj-lt"/>
              </a:defRPr>
            </a:lvl1pPr>
          </a:lstStyle>
          <a:p>
            <a:pPr lvl="0"/>
            <a:r>
              <a:rPr lang="en-GB" dirty="0"/>
              <a:t>Insert Text</a:t>
            </a:r>
          </a:p>
        </p:txBody>
      </p:sp>
      <p:sp>
        <p:nvSpPr>
          <p:cNvPr id="11" name="Rectangle 10"/>
          <p:cNvSpPr/>
          <p:nvPr userDrawn="1"/>
        </p:nvSpPr>
        <p:spPr>
          <a:xfrm>
            <a:off x="2592000" y="1449000"/>
            <a:ext cx="3960000" cy="396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450800" cy="904345"/>
          </a:xfrm>
          <a:prstGeom prst="rect">
            <a:avLst/>
          </a:prstGeom>
        </p:spPr>
      </p:pic>
    </p:spTree>
    <p:extLst>
      <p:ext uri="{BB962C8B-B14F-4D97-AF65-F5344CB8AC3E}">
        <p14:creationId xmlns:p14="http://schemas.microsoft.com/office/powerpoint/2010/main" val="134011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Non-Animating TItle Bar">
    <p:spTree>
      <p:nvGrpSpPr>
        <p:cNvPr id="1" name=""/>
        <p:cNvGrpSpPr/>
        <p:nvPr/>
      </p:nvGrpSpPr>
      <p:grpSpPr>
        <a:xfrm>
          <a:off x="0" y="0"/>
          <a:ext cx="0" cy="0"/>
          <a:chOff x="0" y="0"/>
          <a:chExt cx="0" cy="0"/>
        </a:xfrm>
      </p:grpSpPr>
      <p:sp>
        <p:nvSpPr>
          <p:cNvPr id="5" name="Rectangle 4"/>
          <p:cNvSpPr/>
          <p:nvPr userDrawn="1"/>
        </p:nvSpPr>
        <p:spPr>
          <a:xfrm flipH="1" flipV="1">
            <a:off x="0" y="746448"/>
            <a:ext cx="9144000" cy="611154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p:cNvSpPr/>
          <p:nvPr userDrawn="1"/>
        </p:nvSpPr>
        <p:spPr>
          <a:xfrm flipH="1" flipV="1">
            <a:off x="1503758" y="-1"/>
            <a:ext cx="7639046" cy="746450"/>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title"/>
          </p:nvPr>
        </p:nvSpPr>
        <p:spPr>
          <a:xfrm>
            <a:off x="1503759" y="23974"/>
            <a:ext cx="7639050" cy="698501"/>
          </a:xfrm>
        </p:spPr>
        <p:txBody>
          <a:bodyPr>
            <a:normAutofit/>
          </a:bodyPr>
          <a:lstStyle>
            <a:lvl1pPr>
              <a:defRPr sz="1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88765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565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9144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2450800" cy="904345"/>
          </a:xfrm>
          <a:prstGeom prst="rect">
            <a:avLst/>
          </a:prstGeom>
        </p:spPr>
      </p:pic>
    </p:spTree>
    <p:extLst>
      <p:ext uri="{BB962C8B-B14F-4D97-AF65-F5344CB8AC3E}">
        <p14:creationId xmlns:p14="http://schemas.microsoft.com/office/powerpoint/2010/main" val="229009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9144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Rectangle 3"/>
          <p:cNvSpPr/>
          <p:nvPr userDrawn="1"/>
        </p:nvSpPr>
        <p:spPr>
          <a:xfrm>
            <a:off x="0" y="4"/>
            <a:ext cx="9153525" cy="6857996"/>
          </a:xfrm>
          <a:prstGeom prst="rect">
            <a:avLst/>
          </a:prstGeom>
          <a:blipFill dpi="0" rotWithShape="1">
            <a:blip r:embed="rId2" cstate="screen">
              <a:alphaModFix amt="57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2450800" cy="904345"/>
          </a:xfrm>
          <a:prstGeom prst="rect">
            <a:avLst/>
          </a:prstGeom>
        </p:spPr>
      </p:pic>
    </p:spTree>
    <p:extLst>
      <p:ext uri="{BB962C8B-B14F-4D97-AF65-F5344CB8AC3E}">
        <p14:creationId xmlns:p14="http://schemas.microsoft.com/office/powerpoint/2010/main" val="337420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p:cNvSpPr/>
          <p:nvPr userDrawn="1"/>
        </p:nvSpPr>
        <p:spPr>
          <a:xfrm flipH="1">
            <a:off x="0" y="0"/>
            <a:ext cx="9142809" cy="6858000"/>
          </a:xfrm>
          <a:prstGeom prst="rect">
            <a:avLst/>
          </a:prstGeom>
          <a:blipFill dpi="0" rotWithShape="1">
            <a:blip r:embed="rId2">
              <a:alphaModFix amt="40000"/>
            </a:blip>
            <a:srcRect/>
            <a:stretch>
              <a:fillRect l="-20737" t="-2407" r="-9007" b="-129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1" dirty="0">
              <a:latin typeface="+mj-lt"/>
            </a:endParaRPr>
          </a:p>
        </p:txBody>
      </p:sp>
      <p:sp>
        <p:nvSpPr>
          <p:cNvPr id="2" name="Title 1"/>
          <p:cNvSpPr>
            <a:spLocks noGrp="1"/>
          </p:cNvSpPr>
          <p:nvPr>
            <p:ph type="ctrTitle"/>
          </p:nvPr>
        </p:nvSpPr>
        <p:spPr>
          <a:xfrm>
            <a:off x="3353908" y="2409650"/>
            <a:ext cx="5447192" cy="2387600"/>
          </a:xfrm>
        </p:spPr>
        <p:txBody>
          <a:bodyPr anchor="ctr">
            <a:noAutofit/>
          </a:bodyPr>
          <a:lstStyle>
            <a:lvl1pPr algn="r">
              <a:lnSpc>
                <a:spcPct val="100000"/>
              </a:lnSpc>
              <a:defRPr sz="600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157163" y="5562601"/>
            <a:ext cx="8643822" cy="947797"/>
          </a:xfrm>
          <a:prstGeom prst="rect">
            <a:avLst/>
          </a:prstGeom>
        </p:spPr>
        <p:txBody>
          <a:bodyPr anchor="ctr">
            <a:normAutofit/>
          </a:bodyPr>
          <a:lstStyle>
            <a:lvl1pPr marL="0" indent="0" algn="r">
              <a:buNone/>
              <a:defRPr sz="2700" b="0" baseline="0">
                <a:solidFill>
                  <a:schemeClr val="bg1"/>
                </a:solidFill>
                <a:latin typeface="+mn-lt"/>
              </a:defRPr>
            </a:lvl1pPr>
          </a:lstStyle>
          <a:p>
            <a:pPr lvl="0"/>
            <a:r>
              <a:rPr lang="en-GB" dirty="0"/>
              <a:t>Insert Text</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450800" cy="904345"/>
          </a:xfrm>
          <a:prstGeom prst="rect">
            <a:avLst/>
          </a:prstGeom>
        </p:spPr>
      </p:pic>
    </p:spTree>
    <p:extLst>
      <p:ext uri="{BB962C8B-B14F-4D97-AF65-F5344CB8AC3E}">
        <p14:creationId xmlns:p14="http://schemas.microsoft.com/office/powerpoint/2010/main" val="17150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imating TItle Bar">
    <p:spTree>
      <p:nvGrpSpPr>
        <p:cNvPr id="1" name=""/>
        <p:cNvGrpSpPr/>
        <p:nvPr/>
      </p:nvGrpSpPr>
      <p:grpSpPr>
        <a:xfrm>
          <a:off x="0" y="0"/>
          <a:ext cx="0" cy="0"/>
          <a:chOff x="0" y="0"/>
          <a:chExt cx="0" cy="0"/>
        </a:xfrm>
      </p:grpSpPr>
      <p:sp>
        <p:nvSpPr>
          <p:cNvPr id="7" name="Rectangle 6"/>
          <p:cNvSpPr/>
          <p:nvPr userDrawn="1"/>
        </p:nvSpPr>
        <p:spPr>
          <a:xfrm flipH="1" flipV="1">
            <a:off x="1503757" y="-2"/>
            <a:ext cx="7639046" cy="74645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title"/>
          </p:nvPr>
        </p:nvSpPr>
        <p:spPr>
          <a:xfrm>
            <a:off x="1503759" y="23973"/>
            <a:ext cx="7639050" cy="698501"/>
          </a:xfrm>
        </p:spPr>
        <p:txBody>
          <a:bodyPr>
            <a:normAutofit/>
          </a:bodyPr>
          <a:lstStyle>
            <a:lvl1pPr>
              <a:defRPr sz="1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73062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extLst>
    <p:ext uri="{DCECCB84-F9BA-43D5-87BE-67443E8EF086}">
      <p15:sldGuideLst xmlns:p15="http://schemas.microsoft.com/office/powerpoint/2012/main">
        <p15:guide id="2" pos="5" userDrawn="1">
          <p15:clr>
            <a:srgbClr val="FBAE40"/>
          </p15:clr>
        </p15:guide>
        <p15:guide id="3" pos="565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n-Animating TItle Bar">
    <p:spTree>
      <p:nvGrpSpPr>
        <p:cNvPr id="1" name=""/>
        <p:cNvGrpSpPr/>
        <p:nvPr/>
      </p:nvGrpSpPr>
      <p:grpSpPr>
        <a:xfrm>
          <a:off x="0" y="0"/>
          <a:ext cx="0" cy="0"/>
          <a:chOff x="0" y="0"/>
          <a:chExt cx="0" cy="0"/>
        </a:xfrm>
      </p:grpSpPr>
      <p:sp>
        <p:nvSpPr>
          <p:cNvPr id="7" name="Rectangle 6"/>
          <p:cNvSpPr/>
          <p:nvPr userDrawn="1"/>
        </p:nvSpPr>
        <p:spPr>
          <a:xfrm flipH="1" flipV="1">
            <a:off x="1503758" y="-1"/>
            <a:ext cx="7639046" cy="746450"/>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title"/>
          </p:nvPr>
        </p:nvSpPr>
        <p:spPr>
          <a:xfrm>
            <a:off x="1503759" y="23974"/>
            <a:ext cx="7639050" cy="698501"/>
          </a:xfrm>
        </p:spPr>
        <p:txBody>
          <a:bodyPr>
            <a:normAutofit/>
          </a:bodyPr>
          <a:lstStyle>
            <a:lvl1pPr>
              <a:defRPr sz="1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39841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565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9144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10443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alphaModFix amt="40000"/>
            <a:lum/>
          </a:blip>
          <a:srcRect/>
          <a:stretch>
            <a:fillRect t="-50000" b="-50000"/>
          </a:stretch>
        </a:blipFill>
        <a:effectLst/>
      </p:bgPr>
    </p:bg>
    <p:spTree>
      <p:nvGrpSpPr>
        <p:cNvPr id="1" name=""/>
        <p:cNvGrpSpPr/>
        <p:nvPr/>
      </p:nvGrpSpPr>
      <p:grpSpPr>
        <a:xfrm>
          <a:off x="0" y="0"/>
          <a:ext cx="0" cy="0"/>
          <a:chOff x="0" y="0"/>
          <a:chExt cx="0" cy="0"/>
        </a:xfrm>
      </p:grpSpPr>
      <p:sp>
        <p:nvSpPr>
          <p:cNvPr id="7" name="Rectangle 6"/>
          <p:cNvSpPr/>
          <p:nvPr userDrawn="1"/>
        </p:nvSpPr>
        <p:spPr>
          <a:xfrm flipH="1">
            <a:off x="0" y="-1"/>
            <a:ext cx="9144000" cy="6858001"/>
          </a:xfrm>
          <a:prstGeom prst="rect">
            <a:avLst/>
          </a:prstGeom>
          <a:blipFill>
            <a:blip r:embed="rId3"/>
            <a:srcRect/>
            <a:stretch>
              <a:fillRect l="-21459" r="-117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p:cNvSpPr/>
          <p:nvPr userDrawn="1"/>
        </p:nvSpPr>
        <p:spPr>
          <a:xfrm>
            <a:off x="0" y="-1"/>
            <a:ext cx="9144000" cy="685800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2562225" y="1742900"/>
            <a:ext cx="4019550" cy="2387600"/>
          </a:xfrm>
        </p:spPr>
        <p:txBody>
          <a:bodyPr anchor="ctr">
            <a:normAutofit/>
          </a:bodyPr>
          <a:lstStyle>
            <a:lvl1pPr algn="ctr">
              <a:lnSpc>
                <a:spcPct val="100000"/>
              </a:lnSpc>
              <a:defRPr sz="4050" b="1">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hasCustomPrompt="1"/>
          </p:nvPr>
        </p:nvSpPr>
        <p:spPr>
          <a:xfrm>
            <a:off x="2562298" y="4161276"/>
            <a:ext cx="4019405" cy="1079795"/>
          </a:xfrm>
          <a:prstGeom prst="rect">
            <a:avLst/>
          </a:prstGeom>
        </p:spPr>
        <p:txBody>
          <a:bodyPr anchor="ctr">
            <a:normAutofit/>
          </a:bodyPr>
          <a:lstStyle>
            <a:lvl1pPr marL="0" indent="0" algn="ctr">
              <a:buNone/>
              <a:defRPr sz="2400" b="1" baseline="0">
                <a:solidFill>
                  <a:schemeClr val="bg1"/>
                </a:solidFill>
                <a:latin typeface="+mj-lt"/>
              </a:defRPr>
            </a:lvl1pPr>
          </a:lstStyle>
          <a:p>
            <a:pPr lvl="0"/>
            <a:r>
              <a:rPr lang="en-GB" dirty="0"/>
              <a:t>Insert Text</a:t>
            </a:r>
          </a:p>
        </p:txBody>
      </p:sp>
      <p:sp>
        <p:nvSpPr>
          <p:cNvPr id="11" name="Rectangle 10"/>
          <p:cNvSpPr/>
          <p:nvPr userDrawn="1"/>
        </p:nvSpPr>
        <p:spPr>
          <a:xfrm>
            <a:off x="2592000" y="1449000"/>
            <a:ext cx="3960000" cy="396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2450800" cy="904345"/>
          </a:xfrm>
          <a:prstGeom prst="rect">
            <a:avLst/>
          </a:prstGeom>
        </p:spPr>
      </p:pic>
    </p:spTree>
    <p:extLst>
      <p:ext uri="{BB962C8B-B14F-4D97-AF65-F5344CB8AC3E}">
        <p14:creationId xmlns:p14="http://schemas.microsoft.com/office/powerpoint/2010/main" val="324791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oint Client Slide">
    <p:spTree>
      <p:nvGrpSpPr>
        <p:cNvPr id="1" name=""/>
        <p:cNvGrpSpPr/>
        <p:nvPr/>
      </p:nvGrpSpPr>
      <p:grpSpPr>
        <a:xfrm>
          <a:off x="0" y="0"/>
          <a:ext cx="0" cy="0"/>
          <a:chOff x="0" y="0"/>
          <a:chExt cx="0" cy="0"/>
        </a:xfrm>
      </p:grpSpPr>
      <p:sp>
        <p:nvSpPr>
          <p:cNvPr id="7" name="Rectangle 6"/>
          <p:cNvSpPr/>
          <p:nvPr userDrawn="1"/>
        </p:nvSpPr>
        <p:spPr>
          <a:xfrm flipH="1">
            <a:off x="0" y="-1"/>
            <a:ext cx="9144000" cy="6858001"/>
          </a:xfrm>
          <a:prstGeom prst="rect">
            <a:avLst/>
          </a:prstGeom>
          <a:blipFill>
            <a:blip r:embed="rId2"/>
            <a:srcRect/>
            <a:stretch>
              <a:fillRect l="-21459" r="-117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p:cNvSpPr/>
          <p:nvPr userDrawn="1"/>
        </p:nvSpPr>
        <p:spPr>
          <a:xfrm>
            <a:off x="0" y="-1"/>
            <a:ext cx="9144000" cy="685800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ctrTitle"/>
          </p:nvPr>
        </p:nvSpPr>
        <p:spPr>
          <a:xfrm>
            <a:off x="2562225" y="1742900"/>
            <a:ext cx="4019550" cy="2387600"/>
          </a:xfrm>
        </p:spPr>
        <p:txBody>
          <a:bodyPr anchor="ctr">
            <a:normAutofit/>
          </a:bodyPr>
          <a:lstStyle>
            <a:lvl1pPr algn="ctr">
              <a:lnSpc>
                <a:spcPct val="100000"/>
              </a:lnSpc>
              <a:defRPr sz="405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2562298" y="4161276"/>
            <a:ext cx="4019405" cy="1079795"/>
          </a:xfrm>
          <a:prstGeom prst="rect">
            <a:avLst/>
          </a:prstGeom>
        </p:spPr>
        <p:txBody>
          <a:bodyPr anchor="ctr">
            <a:normAutofit/>
          </a:bodyPr>
          <a:lstStyle>
            <a:lvl1pPr marL="0" indent="0" algn="ctr">
              <a:buNone/>
              <a:defRPr sz="2400" b="1" baseline="0">
                <a:solidFill>
                  <a:schemeClr val="bg1"/>
                </a:solidFill>
                <a:latin typeface="+mj-lt"/>
              </a:defRPr>
            </a:lvl1pPr>
          </a:lstStyle>
          <a:p>
            <a:pPr lvl="0"/>
            <a:r>
              <a:rPr lang="en-GB" dirty="0"/>
              <a:t>Insert Text</a:t>
            </a:r>
          </a:p>
        </p:txBody>
      </p:sp>
      <p:sp>
        <p:nvSpPr>
          <p:cNvPr id="11" name="Rectangle 10"/>
          <p:cNvSpPr/>
          <p:nvPr userDrawn="1"/>
        </p:nvSpPr>
        <p:spPr>
          <a:xfrm>
            <a:off x="2592000" y="1449000"/>
            <a:ext cx="3960000" cy="396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450800" cy="904345"/>
          </a:xfrm>
          <a:prstGeom prst="rect">
            <a:avLst/>
          </a:prstGeom>
        </p:spPr>
      </p:pic>
    </p:spTree>
    <p:extLst>
      <p:ext uri="{BB962C8B-B14F-4D97-AF65-F5344CB8AC3E}">
        <p14:creationId xmlns:p14="http://schemas.microsoft.com/office/powerpoint/2010/main" val="315679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p:cNvSpPr/>
          <p:nvPr userDrawn="1"/>
        </p:nvSpPr>
        <p:spPr>
          <a:xfrm flipH="1">
            <a:off x="0" y="0"/>
            <a:ext cx="9142809" cy="6858000"/>
          </a:xfrm>
          <a:prstGeom prst="rect">
            <a:avLst/>
          </a:prstGeom>
          <a:blipFill dpi="0" rotWithShape="1">
            <a:blip r:embed="rId2">
              <a:alphaModFix amt="40000"/>
            </a:blip>
            <a:srcRect/>
            <a:stretch>
              <a:fillRect l="-20737" t="-2407" r="-9007" b="-129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1" dirty="0">
              <a:latin typeface="+mj-lt"/>
            </a:endParaRPr>
          </a:p>
        </p:txBody>
      </p:sp>
      <p:sp>
        <p:nvSpPr>
          <p:cNvPr id="2" name="Title 1"/>
          <p:cNvSpPr>
            <a:spLocks noGrp="1"/>
          </p:cNvSpPr>
          <p:nvPr>
            <p:ph type="ctrTitle"/>
          </p:nvPr>
        </p:nvSpPr>
        <p:spPr>
          <a:xfrm>
            <a:off x="3353908" y="2409650"/>
            <a:ext cx="5447192" cy="2387600"/>
          </a:xfrm>
        </p:spPr>
        <p:txBody>
          <a:bodyPr anchor="ctr">
            <a:noAutofit/>
          </a:bodyPr>
          <a:lstStyle>
            <a:lvl1pPr algn="r">
              <a:lnSpc>
                <a:spcPct val="100000"/>
              </a:lnSpc>
              <a:defRPr sz="600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157163" y="5562601"/>
            <a:ext cx="8643822" cy="947797"/>
          </a:xfrm>
          <a:prstGeom prst="rect">
            <a:avLst/>
          </a:prstGeom>
        </p:spPr>
        <p:txBody>
          <a:bodyPr anchor="ctr">
            <a:normAutofit/>
          </a:bodyPr>
          <a:lstStyle>
            <a:lvl1pPr marL="0" indent="0" algn="r">
              <a:buNone/>
              <a:defRPr sz="2700" b="0" baseline="0">
                <a:solidFill>
                  <a:schemeClr val="bg1"/>
                </a:solidFill>
                <a:latin typeface="+mn-lt"/>
              </a:defRPr>
            </a:lvl1pPr>
          </a:lstStyle>
          <a:p>
            <a:pPr lvl="0"/>
            <a:r>
              <a:rPr lang="en-GB" dirty="0"/>
              <a:t>Insert Text</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450800" cy="904345"/>
          </a:xfrm>
          <a:prstGeom prst="rect">
            <a:avLst/>
          </a:prstGeom>
        </p:spPr>
      </p:pic>
    </p:spTree>
    <p:extLst>
      <p:ext uri="{BB962C8B-B14F-4D97-AF65-F5344CB8AC3E}">
        <p14:creationId xmlns:p14="http://schemas.microsoft.com/office/powerpoint/2010/main" val="164401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1.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7.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H="1" flipV="1">
            <a:off x="-2" y="0"/>
            <a:ext cx="9142810" cy="746449"/>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p:cNvSpPr/>
          <p:nvPr userDrawn="1"/>
        </p:nvSpPr>
        <p:spPr>
          <a:xfrm>
            <a:off x="1501503" y="1"/>
            <a:ext cx="7646069" cy="7464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le Placeholder 1"/>
          <p:cNvSpPr>
            <a:spLocks noGrp="1"/>
          </p:cNvSpPr>
          <p:nvPr>
            <p:ph type="title"/>
          </p:nvPr>
        </p:nvSpPr>
        <p:spPr>
          <a:xfrm>
            <a:off x="1501504" y="23976"/>
            <a:ext cx="7642496" cy="698498"/>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4E112F-1B58-4F80-8548-230F871317D2}" type="datetimeFigureOut">
              <a:rPr lang="en-GB" smtClean="0"/>
              <a:t>04/07/2019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72D6D5-F6C2-4C88-B07F-0F9DC0B2C389}" type="slidenum">
              <a:rPr lang="en-GB" smtClean="0"/>
              <a:t>‹#›</a:t>
            </a:fld>
            <a:endParaRPr lang="en-GB"/>
          </a:p>
        </p:txBody>
      </p:sp>
      <p:cxnSp>
        <p:nvCxnSpPr>
          <p:cNvPr id="8" name="Straight Connector 7"/>
          <p:cNvCxnSpPr>
            <a:cxnSpLocks/>
          </p:cNvCxnSpPr>
          <p:nvPr userDrawn="1"/>
        </p:nvCxnSpPr>
        <p:spPr>
          <a:xfrm>
            <a:off x="1497932" y="1"/>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 y="1"/>
            <a:ext cx="1247775" cy="460429"/>
          </a:xfrm>
          <a:prstGeom prst="rect">
            <a:avLst/>
          </a:prstGeom>
        </p:spPr>
      </p:pic>
    </p:spTree>
    <p:extLst>
      <p:ext uri="{BB962C8B-B14F-4D97-AF65-F5344CB8AC3E}">
        <p14:creationId xmlns:p14="http://schemas.microsoft.com/office/powerpoint/2010/main" val="346649141"/>
      </p:ext>
    </p:extLst>
  </p:cSld>
  <p:clrMap bg1="lt1" tx1="dk1" bg2="lt2" tx2="dk2" accent1="accent1" accent2="accent2" accent3="accent3" accent4="accent4" accent5="accent5" accent6="accent6" hlink="hlink" folHlink="folHlink"/>
  <p:sldLayoutIdLst>
    <p:sldLayoutId id="2147483657" r:id="rId1"/>
    <p:sldLayoutId id="2147483663" r:id="rId2"/>
    <p:sldLayoutId id="2147483662" r:id="rId3"/>
    <p:sldLayoutId id="2147483650" r:id="rId4"/>
    <p:sldLayoutId id="2147483658" r:id="rId5"/>
    <p:sldLayoutId id="214748365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18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H="1" flipV="1">
            <a:off x="-2" y="0"/>
            <a:ext cx="9142810" cy="746449"/>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p:cNvSpPr/>
          <p:nvPr userDrawn="1"/>
        </p:nvSpPr>
        <p:spPr>
          <a:xfrm>
            <a:off x="1501503" y="1"/>
            <a:ext cx="7646069" cy="7464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le Placeholder 1"/>
          <p:cNvSpPr>
            <a:spLocks noGrp="1"/>
          </p:cNvSpPr>
          <p:nvPr>
            <p:ph type="title"/>
          </p:nvPr>
        </p:nvSpPr>
        <p:spPr>
          <a:xfrm>
            <a:off x="1501504" y="23976"/>
            <a:ext cx="7642496" cy="698498"/>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4E112F-1B58-4F80-8548-230F871317D2}" type="datetimeFigureOut">
              <a:rPr lang="en-GB" smtClean="0"/>
              <a:t>04/07/2019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72D6D5-F6C2-4C88-B07F-0F9DC0B2C389}" type="slidenum">
              <a:rPr lang="en-GB" smtClean="0"/>
              <a:t>‹#›</a:t>
            </a:fld>
            <a:endParaRPr lang="en-GB"/>
          </a:p>
        </p:txBody>
      </p:sp>
      <p:cxnSp>
        <p:nvCxnSpPr>
          <p:cNvPr id="8" name="Straight Connector 7"/>
          <p:cNvCxnSpPr>
            <a:cxnSpLocks/>
          </p:cNvCxnSpPr>
          <p:nvPr userDrawn="1"/>
        </p:nvCxnSpPr>
        <p:spPr>
          <a:xfrm>
            <a:off x="1497932" y="1"/>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1247775" cy="460429"/>
          </a:xfrm>
          <a:prstGeom prst="rect">
            <a:avLst/>
          </a:prstGeom>
        </p:spPr>
      </p:pic>
    </p:spTree>
    <p:extLst>
      <p:ext uri="{BB962C8B-B14F-4D97-AF65-F5344CB8AC3E}">
        <p14:creationId xmlns:p14="http://schemas.microsoft.com/office/powerpoint/2010/main" val="179622149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18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H="1" flipV="1">
            <a:off x="-2" y="0"/>
            <a:ext cx="9142810" cy="746449"/>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p:cNvSpPr/>
          <p:nvPr userDrawn="1"/>
        </p:nvSpPr>
        <p:spPr>
          <a:xfrm>
            <a:off x="1501503" y="1"/>
            <a:ext cx="7646069" cy="7464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le Placeholder 1"/>
          <p:cNvSpPr>
            <a:spLocks noGrp="1"/>
          </p:cNvSpPr>
          <p:nvPr>
            <p:ph type="title"/>
          </p:nvPr>
        </p:nvSpPr>
        <p:spPr>
          <a:xfrm>
            <a:off x="1501504" y="23976"/>
            <a:ext cx="7642496" cy="698498"/>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4E112F-1B58-4F80-8548-230F871317D2}" type="datetimeFigureOut">
              <a:rPr lang="en-GB" smtClean="0"/>
              <a:t>04/07/2019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72D6D5-F6C2-4C88-B07F-0F9DC0B2C389}" type="slidenum">
              <a:rPr lang="en-GB" smtClean="0"/>
              <a:t>‹#›</a:t>
            </a:fld>
            <a:endParaRPr lang="en-GB"/>
          </a:p>
        </p:txBody>
      </p:sp>
      <p:cxnSp>
        <p:nvCxnSpPr>
          <p:cNvPr id="8" name="Straight Connector 7"/>
          <p:cNvCxnSpPr>
            <a:cxnSpLocks/>
          </p:cNvCxnSpPr>
          <p:nvPr userDrawn="1"/>
        </p:nvCxnSpPr>
        <p:spPr>
          <a:xfrm>
            <a:off x="1497932" y="1"/>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 y="1"/>
            <a:ext cx="1247775" cy="460429"/>
          </a:xfrm>
          <a:prstGeom prst="rect">
            <a:avLst/>
          </a:prstGeom>
        </p:spPr>
      </p:pic>
    </p:spTree>
    <p:extLst>
      <p:ext uri="{BB962C8B-B14F-4D97-AF65-F5344CB8AC3E}">
        <p14:creationId xmlns:p14="http://schemas.microsoft.com/office/powerpoint/2010/main" val="5189479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18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mt="40000"/>
          </a:blip>
          <a:stretch>
            <a:fillRect l="-20737" t="-2407" r="-9007" b="-12963"/>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Personal statements</a:t>
            </a:r>
          </a:p>
        </p:txBody>
      </p:sp>
      <p:sp>
        <p:nvSpPr>
          <p:cNvPr id="3" name="Text Placeholder 2"/>
          <p:cNvSpPr>
            <a:spLocks noGrp="1"/>
          </p:cNvSpPr>
          <p:nvPr>
            <p:ph type="body" sz="quarter" idx="10"/>
          </p:nvPr>
        </p:nvSpPr>
        <p:spPr/>
        <p:txBody>
          <a:bodyPr>
            <a:normAutofit lnSpcReduction="10000"/>
          </a:bodyPr>
          <a:lstStyle/>
          <a:p>
            <a:r>
              <a:rPr lang="en-GB" dirty="0"/>
              <a:t>Ryan Martin</a:t>
            </a:r>
          </a:p>
          <a:p>
            <a:r>
              <a:rPr lang="en-GB" dirty="0"/>
              <a:t>Student Recruitment Officer</a:t>
            </a:r>
          </a:p>
        </p:txBody>
      </p:sp>
    </p:spTree>
    <p:extLst>
      <p:ext uri="{BB962C8B-B14F-4D97-AF65-F5344CB8AC3E}">
        <p14:creationId xmlns:p14="http://schemas.microsoft.com/office/powerpoint/2010/main" val="285465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505840" y="1386041"/>
            <a:ext cx="8285234" cy="830997"/>
          </a:xfrm>
          <a:prstGeom prst="rect">
            <a:avLst/>
          </a:prstGeom>
          <a:noFill/>
          <a:ln w="38100">
            <a:solidFill>
              <a:schemeClr val="bg1"/>
            </a:solidFill>
          </a:ln>
        </p:spPr>
        <p:txBody>
          <a:bodyPr wrap="square" rtlCol="0">
            <a:spAutoFit/>
          </a:bodyPr>
          <a:lstStyle/>
          <a:p>
            <a:pPr lvl="0"/>
            <a:r>
              <a:rPr lang="en-GB" sz="2400" b="1" dirty="0">
                <a:solidFill>
                  <a:prstClr val="white"/>
                </a:solidFill>
                <a:latin typeface="Arial"/>
              </a:rPr>
              <a:t>The maximum number of characters you can use within the personal statement is…</a:t>
            </a:r>
          </a:p>
        </p:txBody>
      </p:sp>
      <p:sp>
        <p:nvSpPr>
          <p:cNvPr id="21" name="Rectangle 20"/>
          <p:cNvSpPr/>
          <p:nvPr/>
        </p:nvSpPr>
        <p:spPr>
          <a:xfrm>
            <a:off x="505840" y="3496594"/>
            <a:ext cx="7792586" cy="770762"/>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r>
              <a:rPr lang="en-GB" sz="2400" b="1" dirty="0">
                <a:solidFill>
                  <a:prstClr val="white"/>
                </a:solidFill>
                <a:latin typeface="Arial"/>
              </a:rPr>
              <a:t>B. 4,500 characters</a:t>
            </a:r>
          </a:p>
        </p:txBody>
      </p:sp>
      <p:sp>
        <p:nvSpPr>
          <p:cNvPr id="22" name="Rectangle 21"/>
          <p:cNvSpPr/>
          <p:nvPr/>
        </p:nvSpPr>
        <p:spPr>
          <a:xfrm>
            <a:off x="505840" y="4499640"/>
            <a:ext cx="7792586" cy="77076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rPr>
              <a:t>C. </a:t>
            </a:r>
            <a:r>
              <a:rPr lang="en-GB" sz="2400" b="1" dirty="0">
                <a:solidFill>
                  <a:prstClr val="white"/>
                </a:solidFill>
                <a:latin typeface="Arial"/>
              </a:rPr>
              <a:t>5,000 characters</a:t>
            </a:r>
            <a:endParaRPr kumimoji="0" lang="en-GB" sz="2400" b="1" i="0" u="none" strike="noStrike" kern="1200" cap="none" spc="0" normalizeH="0" baseline="0" noProof="0" dirty="0">
              <a:ln>
                <a:noFill/>
              </a:ln>
              <a:solidFill>
                <a:prstClr val="white"/>
              </a:solidFill>
              <a:effectLst/>
              <a:uLnTx/>
              <a:uFillTx/>
              <a:latin typeface="Arial"/>
            </a:endParaRPr>
          </a:p>
        </p:txBody>
      </p:sp>
      <p:sp>
        <p:nvSpPr>
          <p:cNvPr id="23" name="Rectangle 22"/>
          <p:cNvSpPr/>
          <p:nvPr/>
        </p:nvSpPr>
        <p:spPr>
          <a:xfrm>
            <a:off x="505840" y="2493548"/>
            <a:ext cx="7792586" cy="770762"/>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lvl="0" algn="ctr"/>
            <a:r>
              <a:rPr lang="en-GB" sz="2400" b="1" dirty="0">
                <a:solidFill>
                  <a:prstClr val="white"/>
                </a:solidFill>
                <a:latin typeface="Arial"/>
              </a:rPr>
              <a:t>A. 4,000 characters</a:t>
            </a:r>
          </a:p>
        </p:txBody>
      </p:sp>
    </p:spTree>
    <p:extLst>
      <p:ext uri="{BB962C8B-B14F-4D97-AF65-F5344CB8AC3E}">
        <p14:creationId xmlns:p14="http://schemas.microsoft.com/office/powerpoint/2010/main" val="164653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505840" y="1386041"/>
            <a:ext cx="8285234" cy="461665"/>
          </a:xfrm>
          <a:prstGeom prst="rect">
            <a:avLst/>
          </a:prstGeom>
          <a:noFill/>
          <a:ln w="38100">
            <a:solidFill>
              <a:schemeClr val="bg1"/>
            </a:solidFill>
          </a:ln>
        </p:spPr>
        <p:txBody>
          <a:bodyPr wrap="square" rtlCol="0">
            <a:spAutoFit/>
          </a:bodyPr>
          <a:lstStyle/>
          <a:p>
            <a:pPr lvl="0"/>
            <a:r>
              <a:rPr lang="en-GB" sz="2400" b="1" dirty="0">
                <a:solidFill>
                  <a:prstClr val="white"/>
                </a:solidFill>
                <a:latin typeface="Arial"/>
              </a:rPr>
              <a:t>This 4,000 character limit is equivalent to…</a:t>
            </a:r>
          </a:p>
        </p:txBody>
      </p:sp>
      <p:sp>
        <p:nvSpPr>
          <p:cNvPr id="21" name="Rectangle 20"/>
          <p:cNvSpPr/>
          <p:nvPr/>
        </p:nvSpPr>
        <p:spPr>
          <a:xfrm>
            <a:off x="505840" y="4555994"/>
            <a:ext cx="7792586" cy="770762"/>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r>
              <a:rPr lang="en-GB" sz="2400" b="1">
                <a:solidFill>
                  <a:prstClr val="white"/>
                </a:solidFill>
                <a:latin typeface="Arial"/>
              </a:rPr>
              <a:t>C.  </a:t>
            </a:r>
            <a:r>
              <a:rPr lang="en-GB" sz="2400" b="1" dirty="0">
                <a:solidFill>
                  <a:prstClr val="white"/>
                </a:solidFill>
                <a:latin typeface="Arial"/>
              </a:rPr>
              <a:t>18.5 tweets</a:t>
            </a:r>
          </a:p>
        </p:txBody>
      </p:sp>
      <p:sp>
        <p:nvSpPr>
          <p:cNvPr id="22" name="Rectangle 21"/>
          <p:cNvSpPr/>
          <p:nvPr/>
        </p:nvSpPr>
        <p:spPr>
          <a:xfrm>
            <a:off x="505840" y="3524771"/>
            <a:ext cx="7792586" cy="77076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rPr>
              <a:t>B. </a:t>
            </a:r>
            <a:r>
              <a:rPr lang="en-GB" sz="2400" b="1" noProof="0" dirty="0">
                <a:solidFill>
                  <a:prstClr val="white"/>
                </a:solidFill>
                <a:latin typeface="Arial"/>
              </a:rPr>
              <a:t>14</a:t>
            </a:r>
            <a:r>
              <a:rPr lang="en-GB" sz="2400" b="1" dirty="0">
                <a:solidFill>
                  <a:prstClr val="white"/>
                </a:solidFill>
                <a:latin typeface="Arial"/>
              </a:rPr>
              <a:t>.28 tweets</a:t>
            </a:r>
            <a:endParaRPr kumimoji="0" lang="en-GB" sz="2400" b="1" i="0" u="none" strike="noStrike" kern="1200" cap="none" spc="0" normalizeH="0" baseline="0" noProof="0" dirty="0">
              <a:ln>
                <a:noFill/>
              </a:ln>
              <a:solidFill>
                <a:prstClr val="white"/>
              </a:solidFill>
              <a:effectLst/>
              <a:uLnTx/>
              <a:uFillTx/>
              <a:latin typeface="Arial"/>
            </a:endParaRPr>
          </a:p>
        </p:txBody>
      </p:sp>
      <p:sp>
        <p:nvSpPr>
          <p:cNvPr id="23" name="Rectangle 22"/>
          <p:cNvSpPr/>
          <p:nvPr/>
        </p:nvSpPr>
        <p:spPr>
          <a:xfrm>
            <a:off x="505840" y="2493548"/>
            <a:ext cx="7792586" cy="770762"/>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lvl="0" algn="ctr"/>
            <a:r>
              <a:rPr lang="en-GB" sz="2400" b="1" dirty="0">
                <a:solidFill>
                  <a:prstClr val="white"/>
                </a:solidFill>
                <a:latin typeface="Arial"/>
              </a:rPr>
              <a:t>A. 21.75 tweets</a:t>
            </a:r>
          </a:p>
        </p:txBody>
      </p:sp>
    </p:spTree>
    <p:extLst>
      <p:ext uri="{BB962C8B-B14F-4D97-AF65-F5344CB8AC3E}">
        <p14:creationId xmlns:p14="http://schemas.microsoft.com/office/powerpoint/2010/main" val="347292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505840" y="1386041"/>
            <a:ext cx="8285234" cy="461665"/>
          </a:xfrm>
          <a:prstGeom prst="rect">
            <a:avLst/>
          </a:prstGeom>
          <a:noFill/>
          <a:ln w="38100">
            <a:solidFill>
              <a:schemeClr val="bg1"/>
            </a:solidFill>
          </a:ln>
        </p:spPr>
        <p:txBody>
          <a:bodyPr wrap="square" rtlCol="0">
            <a:spAutoFit/>
          </a:bodyPr>
          <a:lstStyle/>
          <a:p>
            <a:pPr lvl="0"/>
            <a:r>
              <a:rPr lang="en-GB" sz="2400" b="1" dirty="0">
                <a:solidFill>
                  <a:prstClr val="white"/>
                </a:solidFill>
                <a:latin typeface="Arial"/>
              </a:rPr>
              <a:t>Your statement may be flagged as plagiarised if…</a:t>
            </a:r>
          </a:p>
        </p:txBody>
      </p:sp>
      <p:sp>
        <p:nvSpPr>
          <p:cNvPr id="21" name="Rectangle 20"/>
          <p:cNvSpPr/>
          <p:nvPr/>
        </p:nvSpPr>
        <p:spPr>
          <a:xfrm>
            <a:off x="505840" y="3577870"/>
            <a:ext cx="7792586" cy="770762"/>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r>
              <a:rPr lang="en-GB" sz="2400" b="1" dirty="0">
                <a:solidFill>
                  <a:prstClr val="white"/>
                </a:solidFill>
                <a:latin typeface="Arial"/>
              </a:rPr>
              <a:t>B. it has 15% similarity to another statement</a:t>
            </a:r>
          </a:p>
        </p:txBody>
      </p:sp>
      <p:sp>
        <p:nvSpPr>
          <p:cNvPr id="22" name="Rectangle 21"/>
          <p:cNvSpPr/>
          <p:nvPr/>
        </p:nvSpPr>
        <p:spPr>
          <a:xfrm>
            <a:off x="505840" y="4499640"/>
            <a:ext cx="7792586" cy="77076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lvl="0" algn="ctr"/>
            <a:r>
              <a:rPr kumimoji="0" lang="en-GB" sz="2400" b="1" i="0" u="none" strike="noStrike" kern="1200" cap="none" spc="0" normalizeH="0" baseline="0" noProof="0" dirty="0">
                <a:ln>
                  <a:noFill/>
                </a:ln>
                <a:solidFill>
                  <a:prstClr val="white"/>
                </a:solidFill>
                <a:effectLst/>
                <a:uLnTx/>
                <a:uFillTx/>
                <a:latin typeface="Arial"/>
              </a:rPr>
              <a:t>C. it </a:t>
            </a:r>
            <a:r>
              <a:rPr lang="en-GB" sz="2400" b="1" dirty="0">
                <a:solidFill>
                  <a:prstClr val="white"/>
                </a:solidFill>
                <a:latin typeface="Arial"/>
              </a:rPr>
              <a:t>has 10% similarity to another statement</a:t>
            </a:r>
          </a:p>
        </p:txBody>
      </p:sp>
      <p:sp>
        <p:nvSpPr>
          <p:cNvPr id="23" name="Rectangle 22"/>
          <p:cNvSpPr/>
          <p:nvPr/>
        </p:nvSpPr>
        <p:spPr>
          <a:xfrm>
            <a:off x="505840" y="2656101"/>
            <a:ext cx="7792586" cy="770762"/>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lvl="0" algn="ctr"/>
            <a:r>
              <a:rPr lang="en-GB" sz="2400" b="1" dirty="0">
                <a:solidFill>
                  <a:prstClr val="white"/>
                </a:solidFill>
                <a:latin typeface="Arial"/>
              </a:rPr>
              <a:t>A. it has 20% similarity to another statement</a:t>
            </a:r>
          </a:p>
        </p:txBody>
      </p:sp>
    </p:spTree>
    <p:extLst>
      <p:ext uri="{BB962C8B-B14F-4D97-AF65-F5344CB8AC3E}">
        <p14:creationId xmlns:p14="http://schemas.microsoft.com/office/powerpoint/2010/main" val="81640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505840" y="1386041"/>
            <a:ext cx="8285234" cy="830997"/>
          </a:xfrm>
          <a:prstGeom prst="rect">
            <a:avLst/>
          </a:prstGeom>
          <a:noFill/>
          <a:ln w="38100">
            <a:solidFill>
              <a:schemeClr val="bg1"/>
            </a:solidFill>
          </a:ln>
        </p:spPr>
        <p:txBody>
          <a:bodyPr wrap="square" rtlCol="0">
            <a:spAutoFit/>
          </a:bodyPr>
          <a:lstStyle/>
          <a:p>
            <a:pPr lvl="0"/>
            <a:r>
              <a:rPr lang="en-GB" sz="2400" b="1" dirty="0">
                <a:solidFill>
                  <a:prstClr val="white"/>
                </a:solidFill>
                <a:latin typeface="Arial"/>
              </a:rPr>
              <a:t>What is the most common way to open your personal statement?</a:t>
            </a:r>
          </a:p>
        </p:txBody>
      </p:sp>
      <p:sp>
        <p:nvSpPr>
          <p:cNvPr id="21" name="Rectangle 20"/>
          <p:cNvSpPr/>
          <p:nvPr/>
        </p:nvSpPr>
        <p:spPr>
          <a:xfrm>
            <a:off x="505840" y="3577870"/>
            <a:ext cx="7792586" cy="770762"/>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r>
              <a:rPr lang="en-GB" sz="2400" b="1" dirty="0">
                <a:solidFill>
                  <a:prstClr val="white"/>
                </a:solidFill>
                <a:latin typeface="Arial"/>
              </a:rPr>
              <a:t>B. From a young age I have been</a:t>
            </a:r>
          </a:p>
        </p:txBody>
      </p:sp>
      <p:sp>
        <p:nvSpPr>
          <p:cNvPr id="22" name="Rectangle 21"/>
          <p:cNvSpPr/>
          <p:nvPr/>
        </p:nvSpPr>
        <p:spPr>
          <a:xfrm>
            <a:off x="505840" y="4499640"/>
            <a:ext cx="7792586" cy="77076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lvl="0" algn="ctr"/>
            <a:r>
              <a:rPr kumimoji="0" lang="en-GB" sz="2400" b="1" i="0" u="none" strike="noStrike" kern="1200" cap="none" spc="0" normalizeH="0" baseline="0" noProof="0" dirty="0">
                <a:ln>
                  <a:noFill/>
                </a:ln>
                <a:solidFill>
                  <a:prstClr val="white"/>
                </a:solidFill>
                <a:effectLst/>
                <a:uLnTx/>
                <a:uFillTx/>
                <a:latin typeface="Arial"/>
              </a:rPr>
              <a:t>C. For</a:t>
            </a:r>
            <a:r>
              <a:rPr lang="en-GB" sz="2400" b="1" dirty="0">
                <a:solidFill>
                  <a:prstClr val="white"/>
                </a:solidFill>
                <a:latin typeface="Arial"/>
              </a:rPr>
              <a:t> as long as I can remember I have</a:t>
            </a:r>
          </a:p>
        </p:txBody>
      </p:sp>
      <p:sp>
        <p:nvSpPr>
          <p:cNvPr id="23" name="Rectangle 22"/>
          <p:cNvSpPr/>
          <p:nvPr/>
        </p:nvSpPr>
        <p:spPr>
          <a:xfrm>
            <a:off x="505840" y="2656101"/>
            <a:ext cx="7792586" cy="770762"/>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lvl="0" algn="ctr"/>
            <a:r>
              <a:rPr lang="en-GB" sz="2400" b="1" dirty="0">
                <a:solidFill>
                  <a:prstClr val="white"/>
                </a:solidFill>
                <a:latin typeface="Arial"/>
              </a:rPr>
              <a:t>A. I am applying for this course because</a:t>
            </a:r>
          </a:p>
        </p:txBody>
      </p:sp>
    </p:spTree>
    <p:extLst>
      <p:ext uri="{BB962C8B-B14F-4D97-AF65-F5344CB8AC3E}">
        <p14:creationId xmlns:p14="http://schemas.microsoft.com/office/powerpoint/2010/main" val="65786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638" y="2438526"/>
            <a:ext cx="8329462" cy="2387600"/>
          </a:xfrm>
        </p:spPr>
        <p:txBody>
          <a:bodyPr/>
          <a:lstStyle/>
          <a:p>
            <a:r>
              <a:rPr lang="en-GB" dirty="0"/>
              <a:t>What are universities looking for?</a:t>
            </a:r>
          </a:p>
        </p:txBody>
      </p:sp>
    </p:spTree>
    <p:extLst>
      <p:ext uri="{BB962C8B-B14F-4D97-AF65-F5344CB8AC3E}">
        <p14:creationId xmlns:p14="http://schemas.microsoft.com/office/powerpoint/2010/main" val="287981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What are universities looking for?</a:t>
            </a:r>
          </a:p>
        </p:txBody>
      </p:sp>
      <p:sp>
        <p:nvSpPr>
          <p:cNvPr id="7" name="TextBox 6"/>
          <p:cNvSpPr txBox="1"/>
          <p:nvPr/>
        </p:nvSpPr>
        <p:spPr>
          <a:xfrm>
            <a:off x="339905" y="1920134"/>
            <a:ext cx="4110424"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genuine interest for the subject(s)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Intellectual curiosity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Engagement with the subject outside of the curriculum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well-rounded individual (evidence of extra-curricular activities)</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9203" y="722475"/>
            <a:ext cx="4094797" cy="6135525"/>
          </a:xfrm>
          <a:prstGeom prst="rect">
            <a:avLst/>
          </a:prstGeom>
        </p:spPr>
      </p:pic>
      <p:sp>
        <p:nvSpPr>
          <p:cNvPr id="6" name="Rectangle 5"/>
          <p:cNvSpPr/>
          <p:nvPr/>
        </p:nvSpPr>
        <p:spPr>
          <a:xfrm>
            <a:off x="243372" y="1118987"/>
            <a:ext cx="4144112" cy="538630"/>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Arial"/>
              </a:rPr>
              <a:t>Personal statement</a:t>
            </a:r>
          </a:p>
        </p:txBody>
      </p:sp>
    </p:spTree>
    <p:extLst>
      <p:ext uri="{BB962C8B-B14F-4D97-AF65-F5344CB8AC3E}">
        <p14:creationId xmlns:p14="http://schemas.microsoft.com/office/powerpoint/2010/main" val="406866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are universities looking for?</a:t>
            </a:r>
          </a:p>
        </p:txBody>
      </p:sp>
      <p:sp>
        <p:nvSpPr>
          <p:cNvPr id="3" name="Rectangle 2"/>
          <p:cNvSpPr/>
          <p:nvPr/>
        </p:nvSpPr>
        <p:spPr>
          <a:xfrm>
            <a:off x="243372" y="1048188"/>
            <a:ext cx="3440951" cy="538630"/>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mj-lt"/>
              </a:rPr>
              <a:t>Examples are key</a:t>
            </a:r>
          </a:p>
        </p:txBody>
      </p:sp>
      <p:sp>
        <p:nvSpPr>
          <p:cNvPr id="4" name="TextBox 3"/>
          <p:cNvSpPr txBox="1"/>
          <p:nvPr/>
        </p:nvSpPr>
        <p:spPr>
          <a:xfrm>
            <a:off x="3404589" y="1950286"/>
            <a:ext cx="4577437" cy="1569660"/>
          </a:xfrm>
          <a:prstGeom prst="rect">
            <a:avLst/>
          </a:prstGeom>
          <a:noFill/>
        </p:spPr>
        <p:txBody>
          <a:bodyPr wrap="square" rtlCol="0">
            <a:spAutoFit/>
          </a:bodyPr>
          <a:lstStyle/>
          <a:p>
            <a:r>
              <a:rPr lang="en-GB" sz="2400" dirty="0">
                <a:latin typeface="+mj-lt"/>
              </a:rPr>
              <a:t>Give </a:t>
            </a:r>
            <a:r>
              <a:rPr lang="en-GB" sz="2400" u="sng" dirty="0">
                <a:latin typeface="+mj-lt"/>
              </a:rPr>
              <a:t>specific examples </a:t>
            </a:r>
            <a:r>
              <a:rPr lang="en-GB" sz="2400" dirty="0">
                <a:latin typeface="+mj-lt"/>
              </a:rPr>
              <a:t>and </a:t>
            </a:r>
            <a:r>
              <a:rPr lang="en-GB" sz="2400" u="sng" dirty="0">
                <a:latin typeface="+mj-lt"/>
              </a:rPr>
              <a:t>evidence</a:t>
            </a:r>
            <a:r>
              <a:rPr lang="en-GB" sz="2400" dirty="0">
                <a:latin typeface="+mj-lt"/>
              </a:rPr>
              <a:t> what you are saying. </a:t>
            </a:r>
          </a:p>
          <a:p>
            <a:endParaRPr lang="en-GB" sz="2400" dirty="0">
              <a:latin typeface="+mj-lt"/>
            </a:endParaRPr>
          </a:p>
          <a:p>
            <a:endParaRPr lang="en-GB" sz="2400" dirty="0">
              <a:latin typeface="+mj-lt"/>
            </a:endParaRPr>
          </a:p>
        </p:txBody>
      </p:sp>
      <p:sp>
        <p:nvSpPr>
          <p:cNvPr id="5" name="Rectangle 4"/>
          <p:cNvSpPr/>
          <p:nvPr/>
        </p:nvSpPr>
        <p:spPr>
          <a:xfrm>
            <a:off x="243372" y="2062401"/>
            <a:ext cx="2589179" cy="593766"/>
          </a:xfrm>
          <a:prstGeom prst="rect">
            <a:avLst/>
          </a:prstGeom>
          <a:solidFill>
            <a:srgbClr val="1B2A6B"/>
          </a:solidFill>
          <a:ln/>
        </p:spPr>
        <p:style>
          <a:lnRef idx="0">
            <a:schemeClr val="accent4"/>
          </a:lnRef>
          <a:fillRef idx="3">
            <a:schemeClr val="accent4"/>
          </a:fillRef>
          <a:effectRef idx="3">
            <a:schemeClr val="accent4"/>
          </a:effectRef>
          <a:fontRef idx="minor">
            <a:schemeClr val="lt1"/>
          </a:fontRef>
        </p:style>
        <p:txBody>
          <a:bodyPr rtlCol="0" anchor="ctr"/>
          <a:lstStyle/>
          <a:p>
            <a:pPr lvl="0" algn="ctr"/>
            <a:r>
              <a:rPr lang="en-GB" sz="2400" b="1" dirty="0">
                <a:solidFill>
                  <a:prstClr val="white"/>
                </a:solidFill>
                <a:latin typeface="Arial"/>
              </a:rPr>
              <a:t>Demonstrate</a:t>
            </a:r>
          </a:p>
        </p:txBody>
      </p:sp>
      <p:sp>
        <p:nvSpPr>
          <p:cNvPr id="7" name="Rectangle 6"/>
          <p:cNvSpPr/>
          <p:nvPr/>
        </p:nvSpPr>
        <p:spPr>
          <a:xfrm>
            <a:off x="3404589" y="3047468"/>
            <a:ext cx="5436717" cy="1569660"/>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Express </a:t>
            </a:r>
            <a:r>
              <a:rPr lang="en-GB" sz="2400" u="sng" dirty="0">
                <a:latin typeface="Arial" panose="020B0604020202020204" pitchFamily="34" charset="0"/>
                <a:cs typeface="Arial" panose="020B0604020202020204" pitchFamily="34" charset="0"/>
              </a:rPr>
              <a:t>your opinion </a:t>
            </a:r>
            <a:r>
              <a:rPr lang="en-GB" sz="2400" dirty="0">
                <a:latin typeface="Arial" panose="020B0604020202020204" pitchFamily="34" charset="0"/>
                <a:cs typeface="Arial" panose="020B0604020202020204" pitchFamily="34" charset="0"/>
              </a:rPr>
              <a:t>concerning any research/reading/work experience you have done. </a:t>
            </a:r>
          </a:p>
          <a:p>
            <a:endParaRPr lang="en-GB" sz="2400" dirty="0">
              <a:latin typeface="Arial" panose="020B0604020202020204" pitchFamily="34" charset="0"/>
              <a:cs typeface="Arial" panose="020B0604020202020204" pitchFamily="34" charset="0"/>
            </a:endParaRPr>
          </a:p>
        </p:txBody>
      </p:sp>
      <p:sp>
        <p:nvSpPr>
          <p:cNvPr id="8" name="Rectangle 7"/>
          <p:cNvSpPr/>
          <p:nvPr/>
        </p:nvSpPr>
        <p:spPr>
          <a:xfrm>
            <a:off x="253034" y="3105145"/>
            <a:ext cx="2589179" cy="593766"/>
          </a:xfrm>
          <a:prstGeom prst="rect">
            <a:avLst/>
          </a:prstGeom>
          <a:solidFill>
            <a:srgbClr val="1B2A6B"/>
          </a:solidFill>
          <a:ln/>
        </p:spPr>
        <p:style>
          <a:lnRef idx="0">
            <a:schemeClr val="accent4"/>
          </a:lnRef>
          <a:fillRef idx="3">
            <a:schemeClr val="accent4"/>
          </a:fillRef>
          <a:effectRef idx="3">
            <a:schemeClr val="accent4"/>
          </a:effectRef>
          <a:fontRef idx="minor">
            <a:schemeClr val="lt1"/>
          </a:fontRef>
        </p:style>
        <p:txBody>
          <a:bodyPr rtlCol="0" anchor="ctr"/>
          <a:lstStyle/>
          <a:p>
            <a:pPr lvl="0" algn="ctr"/>
            <a:r>
              <a:rPr lang="en-GB" sz="2400" b="1" dirty="0">
                <a:solidFill>
                  <a:prstClr val="white"/>
                </a:solidFill>
                <a:latin typeface="Arial"/>
              </a:rPr>
              <a:t>Evaluate</a:t>
            </a:r>
          </a:p>
        </p:txBody>
      </p:sp>
      <p:sp>
        <p:nvSpPr>
          <p:cNvPr id="10" name="Rectangle 9"/>
          <p:cNvSpPr/>
          <p:nvPr/>
        </p:nvSpPr>
        <p:spPr>
          <a:xfrm>
            <a:off x="253034" y="4428615"/>
            <a:ext cx="8588272" cy="1982928"/>
          </a:xfrm>
          <a:prstGeom prst="rect">
            <a:avLst/>
          </a:prstGeom>
          <a:solidFill>
            <a:srgbClr val="009BBD"/>
          </a:solidFill>
          <a:ln/>
        </p:spPr>
        <p:style>
          <a:lnRef idx="0">
            <a:schemeClr val="accent4"/>
          </a:lnRef>
          <a:fillRef idx="3">
            <a:schemeClr val="accent4"/>
          </a:fillRef>
          <a:effectRef idx="3">
            <a:schemeClr val="accent4"/>
          </a:effectRef>
          <a:fontRef idx="minor">
            <a:schemeClr val="lt1"/>
          </a:fontRef>
        </p:style>
        <p:txBody>
          <a:bodyPr rtlCol="0" anchor="ctr"/>
          <a:lstStyle/>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Do you agree or disagree with a particular argument or hypothesis?</a:t>
            </a: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Do you think a particular approach in a working environment is successful/ethical/cost effective? </a:t>
            </a: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How does this apply to your course? </a:t>
            </a: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How will you use it? </a:t>
            </a: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Are you keen to learn more – is there a module that will focus on this topic?</a:t>
            </a:r>
          </a:p>
        </p:txBody>
      </p:sp>
    </p:spTree>
    <p:extLst>
      <p:ext uri="{BB962C8B-B14F-4D97-AF65-F5344CB8AC3E}">
        <p14:creationId xmlns:p14="http://schemas.microsoft.com/office/powerpoint/2010/main" val="317424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638" y="2438526"/>
            <a:ext cx="8329462" cy="2387600"/>
          </a:xfrm>
        </p:spPr>
        <p:txBody>
          <a:bodyPr/>
          <a:lstStyle/>
          <a:p>
            <a:r>
              <a:rPr lang="en-GB" dirty="0"/>
              <a:t>How to start your personal statement</a:t>
            </a:r>
          </a:p>
        </p:txBody>
      </p:sp>
    </p:spTree>
    <p:extLst>
      <p:ext uri="{BB962C8B-B14F-4D97-AF65-F5344CB8AC3E}">
        <p14:creationId xmlns:p14="http://schemas.microsoft.com/office/powerpoint/2010/main" val="416229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71926" y="1290184"/>
            <a:ext cx="8308248" cy="4764666"/>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How to start your personal statement</a:t>
            </a:r>
            <a:endParaRPr lang="en-GB" dirty="0"/>
          </a:p>
        </p:txBody>
      </p:sp>
      <p:sp>
        <p:nvSpPr>
          <p:cNvPr id="6" name="AutoShape 7"/>
          <p:cNvSpPr>
            <a:spLocks noChangeArrowheads="1"/>
          </p:cNvSpPr>
          <p:nvPr/>
        </p:nvSpPr>
        <p:spPr bwMode="auto">
          <a:xfrm>
            <a:off x="5661295" y="2618873"/>
            <a:ext cx="1547887" cy="1315752"/>
          </a:xfrm>
          <a:prstGeom prst="curvedLeftArrow">
            <a:avLst>
              <a:gd name="adj1" fmla="val 12954"/>
              <a:gd name="adj2" fmla="val 51237"/>
              <a:gd name="adj3" fmla="val 43609"/>
            </a:avLst>
          </a:prstGeom>
          <a:solidFill>
            <a:schemeClr val="bg1"/>
          </a:solidFill>
          <a:ln w="9525">
            <a:noFill/>
            <a:miter lim="800000"/>
            <a:headEnd/>
            <a:tailEnd/>
          </a:ln>
        </p:spPr>
        <p:txBody>
          <a:bodyPr wrap="none" anchor="ctr"/>
          <a:lstStyle>
            <a:lvl1pPr>
              <a:spcBef>
                <a:spcPct val="20000"/>
              </a:spcBef>
              <a:buClr>
                <a:srgbClr val="032553"/>
              </a:buClr>
              <a:buChar char="•"/>
              <a:defRPr sz="2600">
                <a:solidFill>
                  <a:srgbClr val="4D3A3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rgbClr val="4D3A31"/>
                </a:solidFill>
                <a:latin typeface="Arial" panose="020B0604020202020204" pitchFamily="34" charset="0"/>
                <a:ea typeface="MS PGothic" panose="020B0600070205080204" pitchFamily="34" charset="-128"/>
              </a:defRPr>
            </a:lvl2pPr>
            <a:lvl3pPr marL="1143000" indent="-228600">
              <a:spcBef>
                <a:spcPct val="20000"/>
              </a:spcBef>
              <a:buChar char="•"/>
              <a:defRPr sz="2200">
                <a:solidFill>
                  <a:srgbClr val="4D3A3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4D3A3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4D3A3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Times" panose="02020603050405020304" pitchFamily="18" charset="0"/>
              <a:ea typeface="MS PGothic" panose="020B0600070205080204" pitchFamily="34" charset="-128"/>
              <a:cs typeface="+mn-cs"/>
            </a:endParaRPr>
          </a:p>
        </p:txBody>
      </p:sp>
      <p:sp>
        <p:nvSpPr>
          <p:cNvPr id="7" name="Text Box 8"/>
          <p:cNvSpPr txBox="1">
            <a:spLocks noChangeArrowheads="1"/>
          </p:cNvSpPr>
          <p:nvPr/>
        </p:nvSpPr>
        <p:spPr bwMode="auto">
          <a:xfrm>
            <a:off x="3290635" y="2469659"/>
            <a:ext cx="2529546"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ＭＳ Ｐゴシック" pitchFamily="-28" charset="-128"/>
                <a:cs typeface="+mn-cs"/>
              </a:rPr>
              <a:t>Academic </a:t>
            </a:r>
          </a:p>
        </p:txBody>
      </p:sp>
      <p:sp>
        <p:nvSpPr>
          <p:cNvPr id="9" name="Text Box 10"/>
          <p:cNvSpPr txBox="1">
            <a:spLocks noChangeArrowheads="1"/>
          </p:cNvSpPr>
          <p:nvPr/>
        </p:nvSpPr>
        <p:spPr bwMode="auto">
          <a:xfrm>
            <a:off x="3290634" y="4179703"/>
            <a:ext cx="3110165" cy="120032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rPr>
              <a:t>Research skills</a:t>
            </a:r>
            <a:b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rPr>
            </a:br>
            <a:r>
              <a:rPr lang="en-GB" sz="2400" b="1" dirty="0">
                <a:solidFill>
                  <a:prstClr val="white"/>
                </a:solidFill>
                <a:latin typeface="Arial" panose="020B0604020202020204" pitchFamily="34" charset="0"/>
                <a:ea typeface="ＭＳ Ｐゴシック" pitchFamily="-28" charset="-128"/>
                <a:cs typeface="Arial" panose="020B0604020202020204" pitchFamily="34" charset="0"/>
              </a:rPr>
              <a:t>Analytical skills</a:t>
            </a:r>
            <a:br>
              <a:rPr lang="en-GB" sz="2400" b="1" dirty="0">
                <a:solidFill>
                  <a:prstClr val="white"/>
                </a:solidFill>
                <a:latin typeface="Arial" panose="020B0604020202020204" pitchFamily="34" charset="0"/>
                <a:ea typeface="ＭＳ Ｐゴシック" pitchFamily="-28" charset="-128"/>
                <a:cs typeface="Arial" panose="020B0604020202020204" pitchFamily="34" charset="0"/>
              </a:rPr>
            </a:b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rPr>
              <a:t>Presentation</a:t>
            </a:r>
            <a:r>
              <a:rPr kumimoji="0" lang="en-GB" sz="2400" b="1" i="0" u="none" strike="noStrike" kern="1200" cap="none" spc="0" normalizeH="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rPr>
              <a:t> skills</a:t>
            </a:r>
            <a:endPar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endParaRPr>
          </a:p>
        </p:txBody>
      </p:sp>
      <p:sp>
        <p:nvSpPr>
          <p:cNvPr id="10" name="Text Box 4"/>
          <p:cNvSpPr txBox="1">
            <a:spLocks noChangeArrowheads="1"/>
          </p:cNvSpPr>
          <p:nvPr/>
        </p:nvSpPr>
        <p:spPr bwMode="auto">
          <a:xfrm>
            <a:off x="3290635" y="1100586"/>
            <a:ext cx="1962912" cy="95410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3200" b="1" i="0" u="none" strike="noStrike" kern="1200" cap="none" spc="0" normalizeH="0" baseline="0" noProof="0" dirty="0">
                <a:ln>
                  <a:noFill/>
                </a:ln>
                <a:solidFill>
                  <a:srgbClr val="005581"/>
                </a:solidFill>
                <a:effectLst>
                  <a:outerShdw blurRad="38100" dist="38100" dir="2700000" algn="tl">
                    <a:srgbClr val="000000">
                      <a:alpha val="43137"/>
                    </a:srgbClr>
                  </a:outerShdw>
                </a:effectLst>
                <a:uLnTx/>
                <a:uFillTx/>
                <a:latin typeface="Georgia"/>
                <a:ea typeface="ＭＳ Ｐゴシック" pitchFamily="-28" charset="-128"/>
                <a:cs typeface="+mn-cs"/>
              </a:rPr>
              <a:t>    </a:t>
            </a: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rPr>
              <a:t>Experience</a:t>
            </a:r>
          </a:p>
        </p:txBody>
      </p:sp>
      <p:sp>
        <p:nvSpPr>
          <p:cNvPr id="11" name="AutoShape 5"/>
          <p:cNvSpPr>
            <a:spLocks noChangeArrowheads="1"/>
          </p:cNvSpPr>
          <p:nvPr/>
        </p:nvSpPr>
        <p:spPr bwMode="auto">
          <a:xfrm>
            <a:off x="1920016" y="1646852"/>
            <a:ext cx="1296988" cy="1368425"/>
          </a:xfrm>
          <a:prstGeom prst="curvedRightArrow">
            <a:avLst>
              <a:gd name="adj1" fmla="val 21102"/>
              <a:gd name="adj2" fmla="val 42203"/>
              <a:gd name="adj3" fmla="val 33333"/>
            </a:avLst>
          </a:prstGeom>
          <a:solidFill>
            <a:schemeClr val="bg1"/>
          </a:solidFill>
          <a:ln w="9525">
            <a:noFill/>
            <a:miter lim="800000"/>
            <a:headEnd/>
            <a:tailEnd/>
          </a:ln>
        </p:spPr>
        <p:txBody>
          <a:bodyPr wrap="none" anchor="ctr"/>
          <a:lstStyle>
            <a:lvl1pPr>
              <a:spcBef>
                <a:spcPct val="20000"/>
              </a:spcBef>
              <a:buClr>
                <a:srgbClr val="032553"/>
              </a:buClr>
              <a:buChar char="•"/>
              <a:defRPr sz="2600">
                <a:solidFill>
                  <a:srgbClr val="4D3A3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rgbClr val="4D3A31"/>
                </a:solidFill>
                <a:latin typeface="Arial" panose="020B0604020202020204" pitchFamily="34" charset="0"/>
                <a:ea typeface="MS PGothic" panose="020B0600070205080204" pitchFamily="34" charset="-128"/>
              </a:defRPr>
            </a:lvl2pPr>
            <a:lvl3pPr marL="1143000" indent="-228600">
              <a:spcBef>
                <a:spcPct val="20000"/>
              </a:spcBef>
              <a:buChar char="•"/>
              <a:defRPr sz="2200">
                <a:solidFill>
                  <a:srgbClr val="4D3A3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4D3A3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4D3A3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prstClr val="white"/>
              </a:solidFill>
              <a:effectLst/>
              <a:uLnTx/>
              <a:uFillTx/>
              <a:latin typeface="Times" panose="02020603050405020304" pitchFamily="18" charset="0"/>
              <a:ea typeface="MS PGothic" panose="020B0600070205080204" pitchFamily="34" charset="-128"/>
              <a:cs typeface="+mn-cs"/>
            </a:endParaRPr>
          </a:p>
        </p:txBody>
      </p:sp>
      <p:sp>
        <p:nvSpPr>
          <p:cNvPr id="16" name="Text Box 8"/>
          <p:cNvSpPr txBox="1">
            <a:spLocks noChangeArrowheads="1"/>
          </p:cNvSpPr>
          <p:nvPr/>
        </p:nvSpPr>
        <p:spPr bwMode="auto">
          <a:xfrm>
            <a:off x="3290635" y="3163446"/>
            <a:ext cx="2777602" cy="83099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ＭＳ Ｐゴシック" pitchFamily="-28" charset="-128"/>
                <a:cs typeface="+mn-cs"/>
              </a:rPr>
              <a:t>History assignment</a:t>
            </a:r>
          </a:p>
        </p:txBody>
      </p:sp>
      <p:sp>
        <p:nvSpPr>
          <p:cNvPr id="17" name="AutoShape 5"/>
          <p:cNvSpPr>
            <a:spLocks noChangeArrowheads="1"/>
          </p:cNvSpPr>
          <p:nvPr/>
        </p:nvSpPr>
        <p:spPr bwMode="auto">
          <a:xfrm>
            <a:off x="1920016" y="3578945"/>
            <a:ext cx="1296988" cy="1147332"/>
          </a:xfrm>
          <a:prstGeom prst="curvedRightArrow">
            <a:avLst>
              <a:gd name="adj1" fmla="val 21102"/>
              <a:gd name="adj2" fmla="val 42203"/>
              <a:gd name="adj3" fmla="val 33333"/>
            </a:avLst>
          </a:prstGeom>
          <a:solidFill>
            <a:schemeClr val="bg1"/>
          </a:solidFill>
          <a:ln w="9525">
            <a:noFill/>
            <a:miter lim="800000"/>
            <a:headEnd/>
            <a:tailEnd/>
          </a:ln>
        </p:spPr>
        <p:txBody>
          <a:bodyPr wrap="none" anchor="ctr"/>
          <a:lstStyle>
            <a:lvl1pPr>
              <a:spcBef>
                <a:spcPct val="20000"/>
              </a:spcBef>
              <a:buClr>
                <a:srgbClr val="032553"/>
              </a:buClr>
              <a:buChar char="•"/>
              <a:defRPr sz="2600">
                <a:solidFill>
                  <a:srgbClr val="4D3A3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rgbClr val="4D3A31"/>
                </a:solidFill>
                <a:latin typeface="Arial" panose="020B0604020202020204" pitchFamily="34" charset="0"/>
                <a:ea typeface="MS PGothic" panose="020B0600070205080204" pitchFamily="34" charset="-128"/>
              </a:defRPr>
            </a:lvl2pPr>
            <a:lvl3pPr marL="1143000" indent="-228600">
              <a:spcBef>
                <a:spcPct val="20000"/>
              </a:spcBef>
              <a:buChar char="•"/>
              <a:defRPr sz="2200">
                <a:solidFill>
                  <a:srgbClr val="4D3A3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4D3A3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4D3A3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prstClr val="white"/>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62994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1" grpId="0" animBg="1"/>
      <p:bldP spid="16"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71926" y="1290184"/>
            <a:ext cx="8308248" cy="4764666"/>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How to start your personal statement</a:t>
            </a:r>
            <a:endParaRPr lang="en-GB" dirty="0"/>
          </a:p>
        </p:txBody>
      </p:sp>
      <p:sp>
        <p:nvSpPr>
          <p:cNvPr id="6" name="AutoShape 7"/>
          <p:cNvSpPr>
            <a:spLocks noChangeArrowheads="1"/>
          </p:cNvSpPr>
          <p:nvPr/>
        </p:nvSpPr>
        <p:spPr bwMode="auto">
          <a:xfrm>
            <a:off x="5661295" y="2618873"/>
            <a:ext cx="1547887" cy="1315752"/>
          </a:xfrm>
          <a:prstGeom prst="curvedLeftArrow">
            <a:avLst>
              <a:gd name="adj1" fmla="val 12954"/>
              <a:gd name="adj2" fmla="val 51237"/>
              <a:gd name="adj3" fmla="val 43609"/>
            </a:avLst>
          </a:prstGeom>
          <a:solidFill>
            <a:schemeClr val="bg1"/>
          </a:solidFill>
          <a:ln w="9525">
            <a:noFill/>
            <a:miter lim="800000"/>
            <a:headEnd/>
            <a:tailEnd/>
          </a:ln>
        </p:spPr>
        <p:txBody>
          <a:bodyPr wrap="none" anchor="ctr"/>
          <a:lstStyle>
            <a:lvl1pPr>
              <a:spcBef>
                <a:spcPct val="20000"/>
              </a:spcBef>
              <a:buClr>
                <a:srgbClr val="032553"/>
              </a:buClr>
              <a:buChar char="•"/>
              <a:defRPr sz="2600">
                <a:solidFill>
                  <a:srgbClr val="4D3A3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rgbClr val="4D3A31"/>
                </a:solidFill>
                <a:latin typeface="Arial" panose="020B0604020202020204" pitchFamily="34" charset="0"/>
                <a:ea typeface="MS PGothic" panose="020B0600070205080204" pitchFamily="34" charset="-128"/>
              </a:defRPr>
            </a:lvl2pPr>
            <a:lvl3pPr marL="1143000" indent="-228600">
              <a:spcBef>
                <a:spcPct val="20000"/>
              </a:spcBef>
              <a:buChar char="•"/>
              <a:defRPr sz="2200">
                <a:solidFill>
                  <a:srgbClr val="4D3A3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4D3A3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4D3A3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Times" panose="02020603050405020304" pitchFamily="18" charset="0"/>
              <a:ea typeface="MS PGothic" panose="020B0600070205080204" pitchFamily="34" charset="-128"/>
              <a:cs typeface="+mn-cs"/>
            </a:endParaRPr>
          </a:p>
        </p:txBody>
      </p:sp>
      <p:sp>
        <p:nvSpPr>
          <p:cNvPr id="7" name="Text Box 8"/>
          <p:cNvSpPr txBox="1">
            <a:spLocks noChangeArrowheads="1"/>
          </p:cNvSpPr>
          <p:nvPr/>
        </p:nvSpPr>
        <p:spPr bwMode="auto">
          <a:xfrm>
            <a:off x="3290635" y="2469659"/>
            <a:ext cx="2529546"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ＭＳ Ｐゴシック" pitchFamily="-28" charset="-128"/>
                <a:cs typeface="+mn-cs"/>
              </a:rPr>
              <a:t>Extracurricular </a:t>
            </a:r>
          </a:p>
        </p:txBody>
      </p:sp>
      <p:sp>
        <p:nvSpPr>
          <p:cNvPr id="9" name="Text Box 10"/>
          <p:cNvSpPr txBox="1">
            <a:spLocks noChangeArrowheads="1"/>
          </p:cNvSpPr>
          <p:nvPr/>
        </p:nvSpPr>
        <p:spPr bwMode="auto">
          <a:xfrm>
            <a:off x="3290635" y="4179703"/>
            <a:ext cx="2703970" cy="120032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rPr>
              <a:t>Creativity</a:t>
            </a:r>
            <a:b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rPr>
            </a:br>
            <a:r>
              <a:rPr kumimoji="0" lang="en-GB" sz="24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rPr>
              <a:t>CommunicationConfidence</a:t>
            </a:r>
            <a:endPar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endParaRPr>
          </a:p>
        </p:txBody>
      </p:sp>
      <p:sp>
        <p:nvSpPr>
          <p:cNvPr id="10" name="Text Box 4"/>
          <p:cNvSpPr txBox="1">
            <a:spLocks noChangeArrowheads="1"/>
          </p:cNvSpPr>
          <p:nvPr/>
        </p:nvSpPr>
        <p:spPr bwMode="auto">
          <a:xfrm>
            <a:off x="3290635" y="1100586"/>
            <a:ext cx="1962912" cy="95410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3200" b="1" i="0" u="none" strike="noStrike" kern="1200" cap="none" spc="0" normalizeH="0" baseline="0" noProof="0" dirty="0">
                <a:ln>
                  <a:noFill/>
                </a:ln>
                <a:solidFill>
                  <a:srgbClr val="005581"/>
                </a:solidFill>
                <a:effectLst>
                  <a:outerShdw blurRad="38100" dist="38100" dir="2700000" algn="tl">
                    <a:srgbClr val="000000">
                      <a:alpha val="43137"/>
                    </a:srgbClr>
                  </a:outerShdw>
                </a:effectLst>
                <a:uLnTx/>
                <a:uFillTx/>
                <a:latin typeface="Georgia"/>
                <a:ea typeface="ＭＳ Ｐゴシック" pitchFamily="-28" charset="-128"/>
                <a:cs typeface="+mn-cs"/>
              </a:rPr>
              <a:t>    </a:t>
            </a: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rPr>
              <a:t>Experience</a:t>
            </a:r>
          </a:p>
        </p:txBody>
      </p:sp>
      <p:sp>
        <p:nvSpPr>
          <p:cNvPr id="11" name="AutoShape 5"/>
          <p:cNvSpPr>
            <a:spLocks noChangeArrowheads="1"/>
          </p:cNvSpPr>
          <p:nvPr/>
        </p:nvSpPr>
        <p:spPr bwMode="auto">
          <a:xfrm>
            <a:off x="1920016" y="1646852"/>
            <a:ext cx="1296988" cy="1368425"/>
          </a:xfrm>
          <a:prstGeom prst="curvedRightArrow">
            <a:avLst>
              <a:gd name="adj1" fmla="val 21102"/>
              <a:gd name="adj2" fmla="val 42203"/>
              <a:gd name="adj3" fmla="val 33333"/>
            </a:avLst>
          </a:prstGeom>
          <a:solidFill>
            <a:schemeClr val="bg1"/>
          </a:solidFill>
          <a:ln w="9525">
            <a:noFill/>
            <a:miter lim="800000"/>
            <a:headEnd/>
            <a:tailEnd/>
          </a:ln>
        </p:spPr>
        <p:txBody>
          <a:bodyPr wrap="none" anchor="ctr"/>
          <a:lstStyle>
            <a:lvl1pPr>
              <a:spcBef>
                <a:spcPct val="20000"/>
              </a:spcBef>
              <a:buClr>
                <a:srgbClr val="032553"/>
              </a:buClr>
              <a:buChar char="•"/>
              <a:defRPr sz="2600">
                <a:solidFill>
                  <a:srgbClr val="4D3A3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rgbClr val="4D3A31"/>
                </a:solidFill>
                <a:latin typeface="Arial" panose="020B0604020202020204" pitchFamily="34" charset="0"/>
                <a:ea typeface="MS PGothic" panose="020B0600070205080204" pitchFamily="34" charset="-128"/>
              </a:defRPr>
            </a:lvl2pPr>
            <a:lvl3pPr marL="1143000" indent="-228600">
              <a:spcBef>
                <a:spcPct val="20000"/>
              </a:spcBef>
              <a:buChar char="•"/>
              <a:defRPr sz="2200">
                <a:solidFill>
                  <a:srgbClr val="4D3A3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4D3A3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4D3A3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prstClr val="white"/>
              </a:solidFill>
              <a:effectLst/>
              <a:uLnTx/>
              <a:uFillTx/>
              <a:latin typeface="Times" panose="02020603050405020304" pitchFamily="18" charset="0"/>
              <a:ea typeface="MS PGothic" panose="020B0600070205080204" pitchFamily="34" charset="-128"/>
              <a:cs typeface="+mn-cs"/>
            </a:endParaRPr>
          </a:p>
        </p:txBody>
      </p:sp>
      <p:sp>
        <p:nvSpPr>
          <p:cNvPr id="16" name="Text Box 8"/>
          <p:cNvSpPr txBox="1">
            <a:spLocks noChangeArrowheads="1"/>
          </p:cNvSpPr>
          <p:nvPr/>
        </p:nvSpPr>
        <p:spPr bwMode="auto">
          <a:xfrm>
            <a:off x="3290635" y="3406978"/>
            <a:ext cx="2529546"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ＭＳ Ｐゴシック" pitchFamily="-28" charset="-128"/>
                <a:cs typeface="+mn-cs"/>
              </a:rPr>
              <a:t>Drama club</a:t>
            </a:r>
          </a:p>
        </p:txBody>
      </p:sp>
      <p:sp>
        <p:nvSpPr>
          <p:cNvPr id="17" name="AutoShape 5"/>
          <p:cNvSpPr>
            <a:spLocks noChangeArrowheads="1"/>
          </p:cNvSpPr>
          <p:nvPr/>
        </p:nvSpPr>
        <p:spPr bwMode="auto">
          <a:xfrm>
            <a:off x="1920016" y="3578945"/>
            <a:ext cx="1296988" cy="1147332"/>
          </a:xfrm>
          <a:prstGeom prst="curvedRightArrow">
            <a:avLst>
              <a:gd name="adj1" fmla="val 21102"/>
              <a:gd name="adj2" fmla="val 42203"/>
              <a:gd name="adj3" fmla="val 33333"/>
            </a:avLst>
          </a:prstGeom>
          <a:solidFill>
            <a:schemeClr val="bg1"/>
          </a:solidFill>
          <a:ln w="9525">
            <a:noFill/>
            <a:miter lim="800000"/>
            <a:headEnd/>
            <a:tailEnd/>
          </a:ln>
        </p:spPr>
        <p:txBody>
          <a:bodyPr wrap="none" anchor="ctr"/>
          <a:lstStyle>
            <a:lvl1pPr>
              <a:spcBef>
                <a:spcPct val="20000"/>
              </a:spcBef>
              <a:buClr>
                <a:srgbClr val="032553"/>
              </a:buClr>
              <a:buChar char="•"/>
              <a:defRPr sz="2600">
                <a:solidFill>
                  <a:srgbClr val="4D3A3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rgbClr val="4D3A31"/>
                </a:solidFill>
                <a:latin typeface="Arial" panose="020B0604020202020204" pitchFamily="34" charset="0"/>
                <a:ea typeface="MS PGothic" panose="020B0600070205080204" pitchFamily="34" charset="-128"/>
              </a:defRPr>
            </a:lvl2pPr>
            <a:lvl3pPr marL="1143000" indent="-228600">
              <a:spcBef>
                <a:spcPct val="20000"/>
              </a:spcBef>
              <a:buChar char="•"/>
              <a:defRPr sz="2200">
                <a:solidFill>
                  <a:srgbClr val="4D3A3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4D3A3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4D3A3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prstClr val="white"/>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77525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1" grpId="0" animBg="1"/>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1685" y="1643043"/>
            <a:ext cx="4076937" cy="480131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GB"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2400" dirty="0">
                <a:solidFill>
                  <a:prstClr val="white"/>
                </a:solidFill>
                <a:latin typeface="Arial" panose="020B0604020202020204" pitchFamily="34" charset="0"/>
                <a:cs typeface="Arial" panose="020B0604020202020204" pitchFamily="34" charset="0"/>
              </a:rPr>
              <a:t>Understand</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how universities use personal statements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2400" dirty="0">
                <a:solidFill>
                  <a:prstClr val="white"/>
                </a:solidFill>
                <a:latin typeface="Arial" panose="020B0604020202020204" pitchFamily="34" charset="0"/>
                <a:cs typeface="Arial" panose="020B0604020202020204" pitchFamily="34" charset="0"/>
              </a:rPr>
              <a:t>Explore </a:t>
            </a:r>
            <a:r>
              <a:rPr lang="en-GB" sz="2400" noProof="0" dirty="0">
                <a:solidFill>
                  <a:prstClr val="white"/>
                </a:solidFill>
                <a:latin typeface="Arial" panose="020B0604020202020204" pitchFamily="34" charset="0"/>
                <a:cs typeface="Arial" panose="020B0604020202020204" pitchFamily="34" charset="0"/>
              </a:rPr>
              <a:t>what should be included in a personal statement</a:t>
            </a: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2400" dirty="0">
                <a:solidFill>
                  <a:prstClr val="white"/>
                </a:solidFill>
                <a:latin typeface="Arial" panose="020B0604020202020204" pitchFamily="34" charset="0"/>
                <a:cs typeface="Arial" panose="020B0604020202020204" pitchFamily="34" charset="0"/>
              </a:rPr>
              <a:t>Understand</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how to talk about your</a:t>
            </a:r>
            <a:r>
              <a:rPr kumimoji="0" lang="en-GB" sz="24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skills and experiences	</a:t>
            </a:r>
          </a:p>
        </p:txBody>
      </p:sp>
      <p:sp>
        <p:nvSpPr>
          <p:cNvPr id="4" name="TextBox 3"/>
          <p:cNvSpPr txBox="1"/>
          <p:nvPr/>
        </p:nvSpPr>
        <p:spPr>
          <a:xfrm>
            <a:off x="304813" y="1287483"/>
            <a:ext cx="938077" cy="461665"/>
          </a:xfrm>
          <a:prstGeom prst="rect">
            <a:avLst/>
          </a:prstGeom>
          <a:noFill/>
          <a:ln w="38100">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mn-cs"/>
              </a:rPr>
              <a:t>Aims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1" y="-14814"/>
            <a:ext cx="4572170" cy="6872814"/>
          </a:xfrm>
          <a:prstGeom prst="rect">
            <a:avLst/>
          </a:prstGeom>
        </p:spPr>
      </p:pic>
    </p:spTree>
    <p:extLst>
      <p:ext uri="{BB962C8B-B14F-4D97-AF65-F5344CB8AC3E}">
        <p14:creationId xmlns:p14="http://schemas.microsoft.com/office/powerpoint/2010/main" val="6307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71926" y="1290184"/>
            <a:ext cx="8308248" cy="4764666"/>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How to start your personal statement</a:t>
            </a:r>
            <a:endParaRPr lang="en-GB" dirty="0"/>
          </a:p>
        </p:txBody>
      </p:sp>
      <p:sp>
        <p:nvSpPr>
          <p:cNvPr id="6" name="AutoShape 7"/>
          <p:cNvSpPr>
            <a:spLocks noChangeArrowheads="1"/>
          </p:cNvSpPr>
          <p:nvPr/>
        </p:nvSpPr>
        <p:spPr bwMode="auto">
          <a:xfrm>
            <a:off x="5661295" y="2618873"/>
            <a:ext cx="1547887" cy="1315752"/>
          </a:xfrm>
          <a:prstGeom prst="curvedLeftArrow">
            <a:avLst>
              <a:gd name="adj1" fmla="val 12954"/>
              <a:gd name="adj2" fmla="val 51237"/>
              <a:gd name="adj3" fmla="val 43609"/>
            </a:avLst>
          </a:prstGeom>
          <a:solidFill>
            <a:schemeClr val="bg1"/>
          </a:solidFill>
          <a:ln w="9525">
            <a:noFill/>
            <a:miter lim="800000"/>
            <a:headEnd/>
            <a:tailEnd/>
          </a:ln>
        </p:spPr>
        <p:txBody>
          <a:bodyPr wrap="none" anchor="ctr"/>
          <a:lstStyle>
            <a:lvl1pPr>
              <a:spcBef>
                <a:spcPct val="20000"/>
              </a:spcBef>
              <a:buClr>
                <a:srgbClr val="032553"/>
              </a:buClr>
              <a:buChar char="•"/>
              <a:defRPr sz="2600">
                <a:solidFill>
                  <a:srgbClr val="4D3A3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rgbClr val="4D3A31"/>
                </a:solidFill>
                <a:latin typeface="Arial" panose="020B0604020202020204" pitchFamily="34" charset="0"/>
                <a:ea typeface="MS PGothic" panose="020B0600070205080204" pitchFamily="34" charset="-128"/>
              </a:defRPr>
            </a:lvl2pPr>
            <a:lvl3pPr marL="1143000" indent="-228600">
              <a:spcBef>
                <a:spcPct val="20000"/>
              </a:spcBef>
              <a:buChar char="•"/>
              <a:defRPr sz="2200">
                <a:solidFill>
                  <a:srgbClr val="4D3A3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4D3A3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4D3A3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Times" panose="02020603050405020304" pitchFamily="18" charset="0"/>
              <a:ea typeface="MS PGothic" panose="020B0600070205080204" pitchFamily="34" charset="-128"/>
              <a:cs typeface="+mn-cs"/>
            </a:endParaRPr>
          </a:p>
        </p:txBody>
      </p:sp>
      <p:sp>
        <p:nvSpPr>
          <p:cNvPr id="7" name="Text Box 8"/>
          <p:cNvSpPr txBox="1">
            <a:spLocks noChangeArrowheads="1"/>
          </p:cNvSpPr>
          <p:nvPr/>
        </p:nvSpPr>
        <p:spPr bwMode="auto">
          <a:xfrm>
            <a:off x="3290635" y="2469659"/>
            <a:ext cx="2529546"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ＭＳ Ｐゴシック" pitchFamily="-28" charset="-128"/>
                <a:cs typeface="+mn-cs"/>
              </a:rPr>
              <a:t>Volunteering </a:t>
            </a:r>
          </a:p>
        </p:txBody>
      </p:sp>
      <p:sp>
        <p:nvSpPr>
          <p:cNvPr id="9" name="Text Box 10"/>
          <p:cNvSpPr txBox="1">
            <a:spLocks noChangeArrowheads="1"/>
          </p:cNvSpPr>
          <p:nvPr/>
        </p:nvSpPr>
        <p:spPr bwMode="auto">
          <a:xfrm>
            <a:off x="3290635" y="4179703"/>
            <a:ext cx="2703970" cy="120032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rPr>
              <a:t>Responsibility</a:t>
            </a:r>
            <a:b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rPr>
            </a:br>
            <a:r>
              <a:rPr lang="en-GB" sz="2400" b="1" dirty="0">
                <a:solidFill>
                  <a:prstClr val="white"/>
                </a:solidFill>
                <a:latin typeface="Arial" panose="020B0604020202020204" pitchFamily="34" charset="0"/>
                <a:ea typeface="ＭＳ Ｐゴシック" pitchFamily="-28" charset="-128"/>
                <a:cs typeface="Arial" panose="020B0604020202020204" pitchFamily="34" charset="0"/>
              </a:rPr>
              <a:t>Communication</a:t>
            </a:r>
            <a:br>
              <a:rPr lang="en-GB" sz="2400" b="1" dirty="0">
                <a:solidFill>
                  <a:prstClr val="white"/>
                </a:solidFill>
                <a:latin typeface="Arial" panose="020B0604020202020204" pitchFamily="34" charset="0"/>
                <a:ea typeface="ＭＳ Ｐゴシック" pitchFamily="-28" charset="-128"/>
                <a:cs typeface="Arial" panose="020B0604020202020204" pitchFamily="34" charset="0"/>
              </a:rPr>
            </a:b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rPr>
              <a:t>Leadership</a:t>
            </a:r>
          </a:p>
        </p:txBody>
      </p:sp>
      <p:sp>
        <p:nvSpPr>
          <p:cNvPr id="10" name="Text Box 4"/>
          <p:cNvSpPr txBox="1">
            <a:spLocks noChangeArrowheads="1"/>
          </p:cNvSpPr>
          <p:nvPr/>
        </p:nvSpPr>
        <p:spPr bwMode="auto">
          <a:xfrm>
            <a:off x="3290635" y="1100586"/>
            <a:ext cx="1962912" cy="95410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3200" b="1" i="0" u="none" strike="noStrike" kern="1200" cap="none" spc="0" normalizeH="0" baseline="0" noProof="0" dirty="0">
                <a:ln>
                  <a:noFill/>
                </a:ln>
                <a:solidFill>
                  <a:srgbClr val="005581"/>
                </a:solidFill>
                <a:effectLst>
                  <a:outerShdw blurRad="38100" dist="38100" dir="2700000" algn="tl">
                    <a:srgbClr val="000000">
                      <a:alpha val="43137"/>
                    </a:srgbClr>
                  </a:outerShdw>
                </a:effectLst>
                <a:uLnTx/>
                <a:uFillTx/>
                <a:latin typeface="Georgia"/>
                <a:ea typeface="ＭＳ Ｐゴシック" pitchFamily="-28" charset="-128"/>
                <a:cs typeface="+mn-cs"/>
              </a:rPr>
              <a:t>    </a:t>
            </a: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28" charset="-128"/>
                <a:cs typeface="Arial" panose="020B0604020202020204" pitchFamily="34" charset="0"/>
              </a:rPr>
              <a:t>Experience</a:t>
            </a:r>
          </a:p>
        </p:txBody>
      </p:sp>
      <p:sp>
        <p:nvSpPr>
          <p:cNvPr id="11" name="AutoShape 5"/>
          <p:cNvSpPr>
            <a:spLocks noChangeArrowheads="1"/>
          </p:cNvSpPr>
          <p:nvPr/>
        </p:nvSpPr>
        <p:spPr bwMode="auto">
          <a:xfrm>
            <a:off x="1920016" y="1646852"/>
            <a:ext cx="1296988" cy="1368425"/>
          </a:xfrm>
          <a:prstGeom prst="curvedRightArrow">
            <a:avLst>
              <a:gd name="adj1" fmla="val 21102"/>
              <a:gd name="adj2" fmla="val 42203"/>
              <a:gd name="adj3" fmla="val 33333"/>
            </a:avLst>
          </a:prstGeom>
          <a:solidFill>
            <a:schemeClr val="bg1"/>
          </a:solidFill>
          <a:ln w="9525">
            <a:noFill/>
            <a:miter lim="800000"/>
            <a:headEnd/>
            <a:tailEnd/>
          </a:ln>
        </p:spPr>
        <p:txBody>
          <a:bodyPr wrap="none" anchor="ctr"/>
          <a:lstStyle>
            <a:lvl1pPr>
              <a:spcBef>
                <a:spcPct val="20000"/>
              </a:spcBef>
              <a:buClr>
                <a:srgbClr val="032553"/>
              </a:buClr>
              <a:buChar char="•"/>
              <a:defRPr sz="2600">
                <a:solidFill>
                  <a:srgbClr val="4D3A3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rgbClr val="4D3A31"/>
                </a:solidFill>
                <a:latin typeface="Arial" panose="020B0604020202020204" pitchFamily="34" charset="0"/>
                <a:ea typeface="MS PGothic" panose="020B0600070205080204" pitchFamily="34" charset="-128"/>
              </a:defRPr>
            </a:lvl2pPr>
            <a:lvl3pPr marL="1143000" indent="-228600">
              <a:spcBef>
                <a:spcPct val="20000"/>
              </a:spcBef>
              <a:buChar char="•"/>
              <a:defRPr sz="2200">
                <a:solidFill>
                  <a:srgbClr val="4D3A3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4D3A3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4D3A3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prstClr val="white"/>
              </a:solidFill>
              <a:effectLst/>
              <a:uLnTx/>
              <a:uFillTx/>
              <a:latin typeface="Times" panose="02020603050405020304" pitchFamily="18" charset="0"/>
              <a:ea typeface="MS PGothic" panose="020B0600070205080204" pitchFamily="34" charset="-128"/>
              <a:cs typeface="+mn-cs"/>
            </a:endParaRPr>
          </a:p>
        </p:txBody>
      </p:sp>
      <p:sp>
        <p:nvSpPr>
          <p:cNvPr id="16" name="Text Box 8"/>
          <p:cNvSpPr txBox="1">
            <a:spLocks noChangeArrowheads="1"/>
          </p:cNvSpPr>
          <p:nvPr/>
        </p:nvSpPr>
        <p:spPr bwMode="auto">
          <a:xfrm>
            <a:off x="3290635" y="3406978"/>
            <a:ext cx="2529546"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ＭＳ Ｐゴシック" pitchFamily="-28" charset="-128"/>
                <a:cs typeface="+mn-cs"/>
              </a:rPr>
              <a:t>Primary school</a:t>
            </a:r>
          </a:p>
        </p:txBody>
      </p:sp>
      <p:sp>
        <p:nvSpPr>
          <p:cNvPr id="17" name="AutoShape 5"/>
          <p:cNvSpPr>
            <a:spLocks noChangeArrowheads="1"/>
          </p:cNvSpPr>
          <p:nvPr/>
        </p:nvSpPr>
        <p:spPr bwMode="auto">
          <a:xfrm>
            <a:off x="1920016" y="3578945"/>
            <a:ext cx="1296988" cy="1147332"/>
          </a:xfrm>
          <a:prstGeom prst="curvedRightArrow">
            <a:avLst>
              <a:gd name="adj1" fmla="val 21102"/>
              <a:gd name="adj2" fmla="val 42203"/>
              <a:gd name="adj3" fmla="val 33333"/>
            </a:avLst>
          </a:prstGeom>
          <a:solidFill>
            <a:schemeClr val="bg1"/>
          </a:solidFill>
          <a:ln w="9525">
            <a:noFill/>
            <a:miter lim="800000"/>
            <a:headEnd/>
            <a:tailEnd/>
          </a:ln>
        </p:spPr>
        <p:txBody>
          <a:bodyPr wrap="none" anchor="ctr"/>
          <a:lstStyle>
            <a:lvl1pPr>
              <a:spcBef>
                <a:spcPct val="20000"/>
              </a:spcBef>
              <a:buClr>
                <a:srgbClr val="032553"/>
              </a:buClr>
              <a:buChar char="•"/>
              <a:defRPr sz="2600">
                <a:solidFill>
                  <a:srgbClr val="4D3A3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rgbClr val="4D3A31"/>
                </a:solidFill>
                <a:latin typeface="Arial" panose="020B0604020202020204" pitchFamily="34" charset="0"/>
                <a:ea typeface="MS PGothic" panose="020B0600070205080204" pitchFamily="34" charset="-128"/>
              </a:defRPr>
            </a:lvl2pPr>
            <a:lvl3pPr marL="1143000" indent="-228600">
              <a:spcBef>
                <a:spcPct val="20000"/>
              </a:spcBef>
              <a:buChar char="•"/>
              <a:defRPr sz="2200">
                <a:solidFill>
                  <a:srgbClr val="4D3A3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4D3A3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4D3A3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3A3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prstClr val="white"/>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6922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1" grpId="0" animBg="1"/>
      <p:bldP spid="16"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How to start your personal statement</a:t>
            </a:r>
          </a:p>
        </p:txBody>
      </p:sp>
      <p:sp>
        <p:nvSpPr>
          <p:cNvPr id="7" name="TextBox 6"/>
          <p:cNvSpPr txBox="1"/>
          <p:nvPr/>
        </p:nvSpPr>
        <p:spPr>
          <a:xfrm>
            <a:off x="162547" y="1271661"/>
            <a:ext cx="4429495" cy="4262705"/>
          </a:xfrm>
          <a:prstGeom prst="rect">
            <a:avLst/>
          </a:prstGeom>
          <a:noFill/>
        </p:spPr>
        <p:txBody>
          <a:bodyPr wrap="square" rtlCol="0">
            <a:spAutoFit/>
          </a:bodyPr>
          <a:lstStyle/>
          <a:p>
            <a:endParaRPr lang="en-GB" sz="2400" dirty="0">
              <a:latin typeface="+mj-lt"/>
            </a:endParaRPr>
          </a:p>
          <a:p>
            <a:endParaRPr lang="en-GB" sz="2400" dirty="0">
              <a:latin typeface="+mj-lt"/>
            </a:endParaRPr>
          </a:p>
          <a:p>
            <a:r>
              <a:rPr lang="en-GB" sz="2300" dirty="0">
                <a:latin typeface="+mj-lt"/>
              </a:rPr>
              <a:t>1.) Mind map your experiences from last 2 years</a:t>
            </a:r>
          </a:p>
          <a:p>
            <a:endParaRPr lang="en-GB" sz="2300" dirty="0">
              <a:latin typeface="+mj-lt"/>
            </a:endParaRPr>
          </a:p>
          <a:p>
            <a:r>
              <a:rPr lang="en-GB" sz="2300" dirty="0">
                <a:latin typeface="+mj-lt"/>
              </a:rPr>
              <a:t>2.) List relevant skills you might need for the course/career</a:t>
            </a:r>
          </a:p>
          <a:p>
            <a:endParaRPr lang="en-GB" sz="2300" dirty="0">
              <a:latin typeface="+mj-lt"/>
            </a:endParaRPr>
          </a:p>
          <a:p>
            <a:r>
              <a:rPr lang="en-GB" sz="2300" dirty="0">
                <a:latin typeface="+mj-lt"/>
              </a:rPr>
              <a:t>3.) Match your experiences to the list </a:t>
            </a:r>
          </a:p>
          <a:p>
            <a:endParaRPr lang="en-GB" sz="2300" dirty="0">
              <a:latin typeface="+mj-lt"/>
            </a:endParaRPr>
          </a:p>
          <a:p>
            <a:endParaRPr lang="en-GB" sz="1600" dirty="0">
              <a:latin typeface="+mj-lt"/>
            </a:endParaRPr>
          </a:p>
        </p:txBody>
      </p:sp>
      <p:sp>
        <p:nvSpPr>
          <p:cNvPr id="5" name="Rectangle 4"/>
          <p:cNvSpPr/>
          <p:nvPr/>
        </p:nvSpPr>
        <p:spPr>
          <a:xfrm>
            <a:off x="139677" y="1114479"/>
            <a:ext cx="3440951" cy="538630"/>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mj-lt"/>
              </a:rPr>
              <a:t>Activity 1 – Mind map</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r="2382" b="2262"/>
          <a:stretch/>
        </p:blipFill>
        <p:spPr>
          <a:xfrm>
            <a:off x="5070871" y="739052"/>
            <a:ext cx="4071938" cy="6106951"/>
          </a:xfrm>
          <a:prstGeom prst="rect">
            <a:avLst/>
          </a:prstGeom>
        </p:spPr>
      </p:pic>
      <p:sp>
        <p:nvSpPr>
          <p:cNvPr id="8" name="Rectangle 7"/>
          <p:cNvSpPr/>
          <p:nvPr/>
        </p:nvSpPr>
        <p:spPr>
          <a:xfrm>
            <a:off x="876692" y="5349834"/>
            <a:ext cx="3001207" cy="1129645"/>
          </a:xfrm>
          <a:prstGeom prst="rect">
            <a:avLst/>
          </a:prstGeom>
          <a:solidFill>
            <a:srgbClr val="1B2A6B"/>
          </a:solidFill>
          <a:ln/>
        </p:spPr>
        <p:style>
          <a:lnRef idx="0">
            <a:schemeClr val="accent4"/>
          </a:lnRef>
          <a:fillRef idx="3">
            <a:schemeClr val="accent4"/>
          </a:fillRef>
          <a:effectRef idx="3">
            <a:schemeClr val="accent4"/>
          </a:effectRef>
          <a:fontRef idx="minor">
            <a:schemeClr val="lt1"/>
          </a:fontRef>
        </p:style>
        <p:txBody>
          <a:bodyPr rtlCol="0" anchor="ctr"/>
          <a:lstStyle/>
          <a:p>
            <a:pPr lvl="0" algn="ctr"/>
            <a:r>
              <a:rPr lang="en-GB" sz="2400" b="1" dirty="0">
                <a:solidFill>
                  <a:prstClr val="white"/>
                </a:solidFill>
                <a:latin typeface="Arial"/>
              </a:rPr>
              <a:t>This will help you to </a:t>
            </a:r>
            <a:r>
              <a:rPr lang="en-GB" sz="2400" b="1" i="1" dirty="0">
                <a:solidFill>
                  <a:prstClr val="white"/>
                </a:solidFill>
                <a:latin typeface="Arial"/>
              </a:rPr>
              <a:t>demonstrate</a:t>
            </a:r>
            <a:r>
              <a:rPr lang="en-GB" sz="2400" b="1" dirty="0">
                <a:solidFill>
                  <a:prstClr val="white"/>
                </a:solidFill>
                <a:latin typeface="Arial"/>
              </a:rPr>
              <a:t>.</a:t>
            </a:r>
          </a:p>
        </p:txBody>
      </p:sp>
    </p:spTree>
    <p:extLst>
      <p:ext uri="{BB962C8B-B14F-4D97-AF65-F5344CB8AC3E}">
        <p14:creationId xmlns:p14="http://schemas.microsoft.com/office/powerpoint/2010/main" val="237077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How to start your personal statement</a:t>
            </a:r>
          </a:p>
        </p:txBody>
      </p:sp>
      <p:sp>
        <p:nvSpPr>
          <p:cNvPr id="7" name="TextBox 6"/>
          <p:cNvSpPr txBox="1"/>
          <p:nvPr/>
        </p:nvSpPr>
        <p:spPr>
          <a:xfrm>
            <a:off x="149104" y="1037053"/>
            <a:ext cx="4465122" cy="5601533"/>
          </a:xfrm>
          <a:prstGeom prst="rect">
            <a:avLst/>
          </a:prstGeom>
          <a:noFill/>
        </p:spPr>
        <p:txBody>
          <a:bodyPr wrap="square" rtlCol="0">
            <a:spAutoFit/>
          </a:bodyPr>
          <a:lstStyle/>
          <a:p>
            <a:endParaRPr lang="en-GB" sz="2400" dirty="0">
              <a:latin typeface="+mj-lt"/>
            </a:endParaRPr>
          </a:p>
          <a:p>
            <a:endParaRPr lang="en-GB" sz="2400" dirty="0">
              <a:latin typeface="+mj-lt"/>
            </a:endParaRPr>
          </a:p>
          <a:p>
            <a:endParaRPr lang="en-GB" sz="1000" dirty="0">
              <a:latin typeface="+mj-lt"/>
            </a:endParaRPr>
          </a:p>
          <a:p>
            <a:pPr marL="342900" indent="-342900">
              <a:buFont typeface="Wingdings" panose="05000000000000000000" pitchFamily="2" charset="2"/>
              <a:buChar char="§"/>
            </a:pPr>
            <a:r>
              <a:rPr lang="en-GB" sz="2000" dirty="0">
                <a:latin typeface="+mj-lt"/>
              </a:rPr>
              <a:t>What are my main reasons for wanting to study this course?</a:t>
            </a:r>
          </a:p>
          <a:p>
            <a:pPr marL="342900" indent="-342900">
              <a:buFont typeface="Wingdings" panose="05000000000000000000" pitchFamily="2" charset="2"/>
              <a:buChar char="§"/>
            </a:pPr>
            <a:endParaRPr lang="en-GB" sz="2000" dirty="0">
              <a:latin typeface="+mj-lt"/>
            </a:endParaRPr>
          </a:p>
          <a:p>
            <a:pPr marL="342900" indent="-342900">
              <a:buFont typeface="Wingdings" panose="05000000000000000000" pitchFamily="2" charset="2"/>
              <a:buChar char="§"/>
            </a:pPr>
            <a:r>
              <a:rPr lang="en-GB" sz="2000" dirty="0">
                <a:latin typeface="+mj-lt"/>
              </a:rPr>
              <a:t>What skills have I gained from my current studies?</a:t>
            </a:r>
          </a:p>
          <a:p>
            <a:pPr marL="342900" indent="-342900">
              <a:buFont typeface="Wingdings" panose="05000000000000000000" pitchFamily="2" charset="2"/>
              <a:buChar char="§"/>
            </a:pPr>
            <a:endParaRPr lang="en-GB" sz="2000" dirty="0">
              <a:latin typeface="+mj-lt"/>
            </a:endParaRPr>
          </a:p>
          <a:p>
            <a:pPr marL="342900" indent="-342900">
              <a:buFont typeface="Wingdings" panose="05000000000000000000" pitchFamily="2" charset="2"/>
              <a:buChar char="§"/>
            </a:pPr>
            <a:r>
              <a:rPr lang="en-GB" sz="2000" dirty="0">
                <a:latin typeface="+mj-lt"/>
              </a:rPr>
              <a:t>What further reading have you done/could you do?</a:t>
            </a:r>
          </a:p>
          <a:p>
            <a:pPr marL="342900" indent="-342900">
              <a:buFont typeface="Wingdings" panose="05000000000000000000" pitchFamily="2" charset="2"/>
              <a:buChar char="§"/>
            </a:pPr>
            <a:endParaRPr lang="en-GB" sz="2000" dirty="0">
              <a:latin typeface="+mj-lt"/>
            </a:endParaRPr>
          </a:p>
          <a:p>
            <a:pPr marL="342900" indent="-342900">
              <a:buFont typeface="Wingdings" panose="05000000000000000000" pitchFamily="2" charset="2"/>
              <a:buChar char="§"/>
            </a:pPr>
            <a:r>
              <a:rPr lang="en-GB" sz="2000" dirty="0">
                <a:latin typeface="+mj-lt"/>
              </a:rPr>
              <a:t>What ways could you gain an insight into the course/career?</a:t>
            </a:r>
          </a:p>
          <a:p>
            <a:pPr marL="342900" indent="-342900">
              <a:buFont typeface="Wingdings" panose="05000000000000000000" pitchFamily="2" charset="2"/>
              <a:buChar char="§"/>
            </a:pPr>
            <a:endParaRPr lang="en-GB" sz="2000" dirty="0">
              <a:latin typeface="+mj-lt"/>
            </a:endParaRPr>
          </a:p>
          <a:p>
            <a:pPr marL="342900" indent="-342900">
              <a:buFont typeface="Wingdings" panose="05000000000000000000" pitchFamily="2" charset="2"/>
              <a:buChar char="§"/>
            </a:pPr>
            <a:r>
              <a:rPr lang="en-GB" sz="2000" dirty="0">
                <a:latin typeface="+mj-lt"/>
              </a:rPr>
              <a:t>What hobbies other interests do you have?</a:t>
            </a:r>
          </a:p>
          <a:p>
            <a:pPr marL="342900" indent="-342900">
              <a:buFont typeface="Wingdings" panose="05000000000000000000" pitchFamily="2" charset="2"/>
              <a:buChar char="§"/>
            </a:pPr>
            <a:endParaRPr lang="en-GB" sz="2000" dirty="0">
              <a:latin typeface="+mj-lt"/>
            </a:endParaRPr>
          </a:p>
        </p:txBody>
      </p:sp>
      <p:sp>
        <p:nvSpPr>
          <p:cNvPr id="5" name="Rectangle 4"/>
          <p:cNvSpPr/>
          <p:nvPr/>
        </p:nvSpPr>
        <p:spPr>
          <a:xfrm>
            <a:off x="149103" y="990024"/>
            <a:ext cx="4465123" cy="640918"/>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mj-lt"/>
              </a:rPr>
              <a:t>Questions to ask yourself…..</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8250" y="741523"/>
            <a:ext cx="4095750" cy="6143625"/>
          </a:xfrm>
          <a:prstGeom prst="rect">
            <a:avLst/>
          </a:prstGeom>
        </p:spPr>
      </p:pic>
    </p:spTree>
    <p:extLst>
      <p:ext uri="{BB962C8B-B14F-4D97-AF65-F5344CB8AC3E}">
        <p14:creationId xmlns:p14="http://schemas.microsoft.com/office/powerpoint/2010/main" val="19666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How to start your personal statement</a:t>
            </a:r>
          </a:p>
        </p:txBody>
      </p:sp>
      <p:sp>
        <p:nvSpPr>
          <p:cNvPr id="11" name="Rectangle 10"/>
          <p:cNvSpPr/>
          <p:nvPr/>
        </p:nvSpPr>
        <p:spPr>
          <a:xfrm>
            <a:off x="139677" y="1538202"/>
            <a:ext cx="4126029" cy="4893647"/>
          </a:xfrm>
          <a:prstGeom prst="rect">
            <a:avLst/>
          </a:prstGeom>
        </p:spPr>
        <p:txBody>
          <a:bodyPr wrap="square">
            <a:spAutoFit/>
          </a:bodyPr>
          <a:lstStyle/>
          <a:p>
            <a:pPr marL="342900" indent="-342900">
              <a:buFont typeface="Wingdings" panose="05000000000000000000" pitchFamily="2" charset="2"/>
              <a:buChar char="§"/>
              <a:defRPr/>
            </a:pPr>
            <a:r>
              <a:rPr lang="en-US" altLang="en-US" sz="2400" dirty="0">
                <a:latin typeface="Arial" panose="020B0604020202020204" pitchFamily="34" charset="0"/>
                <a:ea typeface="ＭＳ Ｐゴシック" pitchFamily="34" charset="-128"/>
                <a:cs typeface="Arial" panose="020B0604020202020204" pitchFamily="34" charset="0"/>
              </a:rPr>
              <a:t>Think about the subject you’d like to study at university</a:t>
            </a:r>
            <a:br>
              <a:rPr lang="en-US" altLang="en-US" sz="2400" dirty="0">
                <a:latin typeface="Arial" panose="020B0604020202020204" pitchFamily="34" charset="0"/>
                <a:ea typeface="ＭＳ Ｐゴシック" pitchFamily="34" charset="-128"/>
                <a:cs typeface="Arial" panose="020B0604020202020204" pitchFamily="34" charset="0"/>
              </a:rPr>
            </a:br>
            <a:endParaRPr lang="en-US" altLang="en-US" sz="2400" dirty="0">
              <a:latin typeface="Arial" panose="020B0604020202020204" pitchFamily="34" charset="0"/>
              <a:ea typeface="ＭＳ Ｐゴシック" pitchFamily="34" charset="-128"/>
              <a:cs typeface="Arial" panose="020B0604020202020204" pitchFamily="34" charset="0"/>
            </a:endParaRPr>
          </a:p>
          <a:p>
            <a:pPr marL="342900" indent="-342900">
              <a:buFont typeface="Wingdings" panose="05000000000000000000" pitchFamily="2" charset="2"/>
              <a:buChar char="§"/>
              <a:defRPr/>
            </a:pPr>
            <a:r>
              <a:rPr lang="en-US" altLang="en-US" sz="2400" dirty="0">
                <a:latin typeface="Arial" panose="020B0604020202020204" pitchFamily="34" charset="0"/>
                <a:ea typeface="ＭＳ Ｐゴシック" pitchFamily="34" charset="-128"/>
                <a:cs typeface="Arial" panose="020B0604020202020204" pitchFamily="34" charset="0"/>
              </a:rPr>
              <a:t>Write down a few bullet points with your reasons, but </a:t>
            </a:r>
            <a:r>
              <a:rPr lang="en-US" altLang="en-US" sz="2400" b="1" dirty="0">
                <a:latin typeface="Arial" panose="020B0604020202020204" pitchFamily="34" charset="0"/>
                <a:ea typeface="ＭＳ Ｐゴシック" pitchFamily="34" charset="-128"/>
                <a:cs typeface="Arial" panose="020B0604020202020204" pitchFamily="34" charset="0"/>
              </a:rPr>
              <a:t>do not</a:t>
            </a:r>
            <a:r>
              <a:rPr lang="en-US" altLang="en-US" sz="2400" dirty="0">
                <a:latin typeface="Arial" panose="020B0604020202020204" pitchFamily="34" charset="0"/>
                <a:ea typeface="ＭＳ Ｐゴシック" pitchFamily="34" charset="-128"/>
                <a:cs typeface="Arial" panose="020B0604020202020204" pitchFamily="34" charset="0"/>
              </a:rPr>
              <a:t> mention the subject by name!</a:t>
            </a:r>
          </a:p>
          <a:p>
            <a:pPr marL="342900" indent="-342900">
              <a:buFont typeface="Wingdings" panose="05000000000000000000" pitchFamily="2" charset="2"/>
              <a:buChar char="§"/>
              <a:defRPr/>
            </a:pPr>
            <a:endParaRPr lang="en-US" altLang="en-US" sz="2400" dirty="0">
              <a:latin typeface="Arial" panose="020B0604020202020204" pitchFamily="34" charset="0"/>
              <a:ea typeface="ＭＳ Ｐゴシック" pitchFamily="34" charset="-128"/>
              <a:cs typeface="Arial" panose="020B0604020202020204" pitchFamily="34" charset="0"/>
            </a:endParaRPr>
          </a:p>
          <a:p>
            <a:pPr marL="342900" indent="-342900">
              <a:buFont typeface="Wingdings" panose="05000000000000000000" pitchFamily="2" charset="2"/>
              <a:buChar char="§"/>
              <a:defRPr/>
            </a:pPr>
            <a:r>
              <a:rPr lang="en-US" altLang="en-US" sz="2400" dirty="0">
                <a:latin typeface="Arial" panose="020B0604020202020204" pitchFamily="34" charset="0"/>
                <a:ea typeface="ＭＳ Ｐゴシック" pitchFamily="34" charset="-128"/>
                <a:cs typeface="Arial" panose="020B0604020202020204" pitchFamily="34" charset="0"/>
              </a:rPr>
              <a:t>E.g. I find helping people is rewarding, I enjoy the challenges of volunteering with dementia patients…</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0971" y="722475"/>
            <a:ext cx="4091838" cy="6158286"/>
          </a:xfrm>
          <a:prstGeom prst="rect">
            <a:avLst/>
          </a:prstGeom>
        </p:spPr>
      </p:pic>
      <p:sp>
        <p:nvSpPr>
          <p:cNvPr id="7" name="Rectangle 6"/>
          <p:cNvSpPr/>
          <p:nvPr/>
        </p:nvSpPr>
        <p:spPr>
          <a:xfrm>
            <a:off x="139677" y="924612"/>
            <a:ext cx="4356909" cy="538630"/>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mj-lt"/>
              </a:rPr>
              <a:t>Subject choice</a:t>
            </a:r>
          </a:p>
        </p:txBody>
      </p:sp>
    </p:spTree>
    <p:extLst>
      <p:ext uri="{BB962C8B-B14F-4D97-AF65-F5344CB8AC3E}">
        <p14:creationId xmlns:p14="http://schemas.microsoft.com/office/powerpoint/2010/main" val="219319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Subject choice</a:t>
            </a:r>
            <a:endParaRPr lang="en-GB" dirty="0"/>
          </a:p>
        </p:txBody>
      </p:sp>
      <p:sp>
        <p:nvSpPr>
          <p:cNvPr id="8" name="Rectangle 7"/>
          <p:cNvSpPr/>
          <p:nvPr/>
        </p:nvSpPr>
        <p:spPr>
          <a:xfrm>
            <a:off x="5114383" y="5408323"/>
            <a:ext cx="3865988" cy="461665"/>
          </a:xfrm>
          <a:prstGeom prst="rect">
            <a:avLst/>
          </a:prstGeom>
        </p:spPr>
        <p:txBody>
          <a:bodyPr wrap="square">
            <a:spAutoFit/>
          </a:bodyPr>
          <a:lstStyle/>
          <a:p>
            <a:pPr>
              <a:defRPr/>
            </a:pPr>
            <a:r>
              <a:rPr lang="en-US" altLang="en-US" sz="2400" b="1" i="1" dirty="0">
                <a:latin typeface="Arial" panose="020B0604020202020204" pitchFamily="34" charset="0"/>
                <a:ea typeface="ＭＳ Ｐゴシック" pitchFamily="34" charset="-128"/>
                <a:cs typeface="Arial" panose="020B0604020202020204" pitchFamily="34" charset="0"/>
              </a:rPr>
              <a:t>Mechanical engineering</a:t>
            </a:r>
          </a:p>
        </p:txBody>
      </p:sp>
      <p:sp>
        <p:nvSpPr>
          <p:cNvPr id="11" name="Rectangle 10"/>
          <p:cNvSpPr/>
          <p:nvPr/>
        </p:nvSpPr>
        <p:spPr>
          <a:xfrm>
            <a:off x="5114383" y="1267071"/>
            <a:ext cx="3615730" cy="3785652"/>
          </a:xfrm>
          <a:prstGeom prst="rect">
            <a:avLst/>
          </a:prstGeom>
        </p:spPr>
        <p:txBody>
          <a:bodyPr wrap="square">
            <a:spAutoFit/>
          </a:bodyPr>
          <a:lstStyle/>
          <a:p>
            <a:pPr>
              <a:buClr>
                <a:schemeClr val="bg1"/>
              </a:buClr>
              <a:defRPr/>
            </a:pPr>
            <a:r>
              <a:rPr lang="en-US" altLang="en-US" sz="2400" dirty="0">
                <a:latin typeface="Arial" panose="020B0604020202020204" pitchFamily="34" charset="0"/>
                <a:ea typeface="ＭＳ Ｐゴシック" pitchFamily="34" charset="-128"/>
                <a:cs typeface="Arial" panose="020B0604020202020204" pitchFamily="34" charset="0"/>
              </a:rPr>
              <a:t>I am really interested in how engines function and how this can power a multitude of vehicles.</a:t>
            </a:r>
          </a:p>
          <a:p>
            <a:pPr>
              <a:buClr>
                <a:schemeClr val="bg1"/>
              </a:buClr>
              <a:defRPr/>
            </a:pPr>
            <a:endParaRPr lang="en-US" altLang="en-US" sz="2400" dirty="0">
              <a:latin typeface="Arial" panose="020B0604020202020204" pitchFamily="34" charset="0"/>
              <a:ea typeface="ＭＳ Ｐゴシック" pitchFamily="34" charset="-128"/>
              <a:cs typeface="Arial" panose="020B0604020202020204" pitchFamily="34" charset="0"/>
            </a:endParaRPr>
          </a:p>
          <a:p>
            <a:pPr>
              <a:buClr>
                <a:schemeClr val="bg1"/>
              </a:buClr>
              <a:defRPr/>
            </a:pPr>
            <a:r>
              <a:rPr lang="en-US" altLang="en-US" sz="2400" dirty="0">
                <a:latin typeface="Arial" panose="020B0604020202020204" pitchFamily="34" charset="0"/>
                <a:ea typeface="ＭＳ Ｐゴシック" pitchFamily="34" charset="-128"/>
                <a:cs typeface="Arial" panose="020B0604020202020204" pitchFamily="34" charset="0"/>
              </a:rPr>
              <a:t>From my experiences in mathematics, I like to apply equations to understand the functioning of materials.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0022"/>
            <a:ext cx="4081686" cy="6097978"/>
          </a:xfrm>
          <a:prstGeom prst="rect">
            <a:avLst/>
          </a:prstGeom>
        </p:spPr>
      </p:pic>
    </p:spTree>
    <p:extLst>
      <p:ext uri="{BB962C8B-B14F-4D97-AF65-F5344CB8AC3E}">
        <p14:creationId xmlns:p14="http://schemas.microsoft.com/office/powerpoint/2010/main" val="82486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Subject choice</a:t>
            </a:r>
            <a:endParaRPr lang="en-GB" dirty="0"/>
          </a:p>
        </p:txBody>
      </p:sp>
      <p:sp>
        <p:nvSpPr>
          <p:cNvPr id="8" name="Rectangle 7"/>
          <p:cNvSpPr/>
          <p:nvPr/>
        </p:nvSpPr>
        <p:spPr>
          <a:xfrm>
            <a:off x="4989254" y="5232781"/>
            <a:ext cx="3865988" cy="461665"/>
          </a:xfrm>
          <a:prstGeom prst="rect">
            <a:avLst/>
          </a:prstGeom>
        </p:spPr>
        <p:txBody>
          <a:bodyPr wrap="square">
            <a:spAutoFit/>
          </a:bodyPr>
          <a:lstStyle/>
          <a:p>
            <a:pPr>
              <a:defRPr/>
            </a:pPr>
            <a:r>
              <a:rPr lang="en-US" altLang="en-US" sz="2400" b="1" i="1" dirty="0">
                <a:latin typeface="Arial" panose="020B0604020202020204" pitchFamily="34" charset="0"/>
                <a:ea typeface="ＭＳ Ｐゴシック" pitchFamily="34" charset="-128"/>
                <a:cs typeface="Arial" panose="020B0604020202020204" pitchFamily="34" charset="0"/>
              </a:rPr>
              <a:t>Geography</a:t>
            </a:r>
          </a:p>
        </p:txBody>
      </p:sp>
      <p:sp>
        <p:nvSpPr>
          <p:cNvPr id="11" name="Rectangle 10"/>
          <p:cNvSpPr/>
          <p:nvPr/>
        </p:nvSpPr>
        <p:spPr>
          <a:xfrm>
            <a:off x="4547916" y="822148"/>
            <a:ext cx="4748663" cy="3785652"/>
          </a:xfrm>
          <a:prstGeom prst="rect">
            <a:avLst/>
          </a:prstGeom>
        </p:spPr>
        <p:txBody>
          <a:bodyPr wrap="square">
            <a:spAutoFit/>
          </a:bodyPr>
          <a:lstStyle/>
          <a:p>
            <a:pPr>
              <a:buClr>
                <a:schemeClr val="bg1"/>
              </a:buClr>
              <a:defRPr/>
            </a:pPr>
            <a:r>
              <a:rPr lang="en-GB" sz="2400" dirty="0">
                <a:latin typeface="+mj-lt"/>
              </a:rPr>
              <a:t>By studying population predictions from different countries in the form of population pyramids and the demographic transition model, I was able to understand how population was going to change in different parts of the world and how this would affect the area they live in.</a:t>
            </a:r>
            <a:endParaRPr lang="en-US" altLang="en-US" sz="2400" dirty="0">
              <a:latin typeface="+mj-lt"/>
              <a:ea typeface="ＭＳ Ｐゴシック" pitchFamily="34" charset="-128"/>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11"/>
          <a:stretch/>
        </p:blipFill>
        <p:spPr>
          <a:xfrm>
            <a:off x="0" y="749300"/>
            <a:ext cx="4126184" cy="6108700"/>
          </a:xfrm>
          <a:prstGeom prst="rect">
            <a:avLst/>
          </a:prstGeom>
        </p:spPr>
      </p:pic>
    </p:spTree>
    <p:extLst>
      <p:ext uri="{BB962C8B-B14F-4D97-AF65-F5344CB8AC3E}">
        <p14:creationId xmlns:p14="http://schemas.microsoft.com/office/powerpoint/2010/main" val="16542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Subject choice</a:t>
            </a:r>
            <a:endParaRPr lang="en-GB" dirty="0"/>
          </a:p>
        </p:txBody>
      </p:sp>
      <p:sp>
        <p:nvSpPr>
          <p:cNvPr id="8" name="Rectangle 7"/>
          <p:cNvSpPr/>
          <p:nvPr/>
        </p:nvSpPr>
        <p:spPr>
          <a:xfrm>
            <a:off x="5276821" y="6062237"/>
            <a:ext cx="3865988" cy="523220"/>
          </a:xfrm>
          <a:prstGeom prst="rect">
            <a:avLst/>
          </a:prstGeom>
        </p:spPr>
        <p:txBody>
          <a:bodyPr wrap="square">
            <a:spAutoFit/>
          </a:bodyPr>
          <a:lstStyle/>
          <a:p>
            <a:pPr>
              <a:defRPr/>
            </a:pPr>
            <a:r>
              <a:rPr lang="en-US" altLang="en-US" sz="2800" b="1" i="1" dirty="0">
                <a:latin typeface="Arial" panose="020B0604020202020204" pitchFamily="34" charset="0"/>
                <a:ea typeface="ＭＳ Ｐゴシック" pitchFamily="34" charset="-128"/>
                <a:cs typeface="Arial" panose="020B0604020202020204" pitchFamily="34" charset="0"/>
              </a:rPr>
              <a:t>English</a:t>
            </a:r>
          </a:p>
        </p:txBody>
      </p:sp>
      <p:sp>
        <p:nvSpPr>
          <p:cNvPr id="11" name="Rectangle 10"/>
          <p:cNvSpPr/>
          <p:nvPr/>
        </p:nvSpPr>
        <p:spPr>
          <a:xfrm>
            <a:off x="4781550" y="984004"/>
            <a:ext cx="4362450" cy="4893647"/>
          </a:xfrm>
          <a:prstGeom prst="rect">
            <a:avLst/>
          </a:prstGeom>
        </p:spPr>
        <p:txBody>
          <a:bodyPr wrap="square">
            <a:spAutoFit/>
          </a:bodyPr>
          <a:lstStyle/>
          <a:p>
            <a:pPr>
              <a:buClr>
                <a:schemeClr val="bg1"/>
              </a:buClr>
              <a:defRPr/>
            </a:pPr>
            <a:r>
              <a:rPr lang="en-GB" sz="2400" dirty="0">
                <a:latin typeface="+mj-lt"/>
              </a:rPr>
              <a:t>I also have a particular interest in American Literature, with Fitzgerald's portrayal of the disappointment and devastation caused by the American dream in 'The Great Gatsby' being among my favourites. One of the most inspiring novels I have encountered is 'To Kill a Mockingbird', and I find Harper Lee's depiction of the social inequality fascinating</a:t>
            </a:r>
            <a:endParaRPr lang="en-US" altLang="en-US" sz="2400" dirty="0">
              <a:latin typeface="+mj-lt"/>
              <a:ea typeface="ＭＳ Ｐゴシック" pitchFamily="34" charset="-128"/>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56"/>
          <a:stretch/>
        </p:blipFill>
        <p:spPr>
          <a:xfrm>
            <a:off x="0" y="737541"/>
            <a:ext cx="4140200" cy="6120459"/>
          </a:xfrm>
          <a:prstGeom prst="rect">
            <a:avLst/>
          </a:prstGeom>
        </p:spPr>
      </p:pic>
    </p:spTree>
    <p:extLst>
      <p:ext uri="{BB962C8B-B14F-4D97-AF65-F5344CB8AC3E}">
        <p14:creationId xmlns:p14="http://schemas.microsoft.com/office/powerpoint/2010/main" val="310690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Subject choice</a:t>
            </a:r>
            <a:endParaRPr lang="en-GB" dirty="0"/>
          </a:p>
        </p:txBody>
      </p:sp>
      <p:sp>
        <p:nvSpPr>
          <p:cNvPr id="8" name="Rectangle 7"/>
          <p:cNvSpPr/>
          <p:nvPr/>
        </p:nvSpPr>
        <p:spPr>
          <a:xfrm>
            <a:off x="6037004" y="6036550"/>
            <a:ext cx="3865988" cy="461665"/>
          </a:xfrm>
          <a:prstGeom prst="rect">
            <a:avLst/>
          </a:prstGeom>
        </p:spPr>
        <p:txBody>
          <a:bodyPr wrap="square">
            <a:spAutoFit/>
          </a:bodyPr>
          <a:lstStyle/>
          <a:p>
            <a:pPr>
              <a:defRPr/>
            </a:pPr>
            <a:r>
              <a:rPr lang="en-US" altLang="en-US" sz="2400" b="1" i="1" dirty="0">
                <a:latin typeface="Arial" panose="020B0604020202020204" pitchFamily="34" charset="0"/>
                <a:ea typeface="ＭＳ Ｐゴシック" pitchFamily="34" charset="-128"/>
                <a:cs typeface="Arial" panose="020B0604020202020204" pitchFamily="34" charset="0"/>
              </a:rPr>
              <a:t>Music</a:t>
            </a:r>
          </a:p>
        </p:txBody>
      </p:sp>
      <p:sp>
        <p:nvSpPr>
          <p:cNvPr id="11" name="Rectangle 10"/>
          <p:cNvSpPr/>
          <p:nvPr/>
        </p:nvSpPr>
        <p:spPr>
          <a:xfrm>
            <a:off x="4914900" y="722474"/>
            <a:ext cx="4076879" cy="4893647"/>
          </a:xfrm>
          <a:prstGeom prst="rect">
            <a:avLst/>
          </a:prstGeom>
        </p:spPr>
        <p:txBody>
          <a:bodyPr wrap="square">
            <a:spAutoFit/>
          </a:bodyPr>
          <a:lstStyle/>
          <a:p>
            <a:pPr>
              <a:buClr>
                <a:schemeClr val="bg1"/>
              </a:buClr>
              <a:defRPr/>
            </a:pPr>
            <a:r>
              <a:rPr lang="en-GB" dirty="0"/>
              <a:t> </a:t>
            </a:r>
            <a:r>
              <a:rPr lang="en-GB" sz="2400" dirty="0">
                <a:latin typeface="+mj-lt"/>
              </a:rPr>
              <a:t>At school I composed a Christmas carol which was subsequently performed at the school carol concert by the choir. I had the chance to direct the rehearsals and I found it rewarding and exciting to hear it performed. I learnt directional skills and many lessons about vocal composition, which I have recently put to use in setting a Kyrie</a:t>
            </a:r>
            <a:endParaRPr lang="en-US" altLang="en-US" sz="2400" dirty="0">
              <a:latin typeface="+mj-lt"/>
              <a:ea typeface="ＭＳ Ｐゴシック" pitchFamily="34" charset="-128"/>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78"/>
          <a:stretch/>
        </p:blipFill>
        <p:spPr>
          <a:xfrm>
            <a:off x="0" y="722474"/>
            <a:ext cx="4113715" cy="6135526"/>
          </a:xfrm>
          <a:prstGeom prst="rect">
            <a:avLst/>
          </a:prstGeom>
        </p:spPr>
      </p:pic>
    </p:spTree>
    <p:extLst>
      <p:ext uri="{BB962C8B-B14F-4D97-AF65-F5344CB8AC3E}">
        <p14:creationId xmlns:p14="http://schemas.microsoft.com/office/powerpoint/2010/main" val="411790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Subject choice</a:t>
            </a:r>
            <a:endParaRPr lang="en-GB" dirty="0"/>
          </a:p>
        </p:txBody>
      </p:sp>
      <p:sp>
        <p:nvSpPr>
          <p:cNvPr id="8" name="Rectangle 7"/>
          <p:cNvSpPr/>
          <p:nvPr/>
        </p:nvSpPr>
        <p:spPr>
          <a:xfrm>
            <a:off x="5323284" y="5731750"/>
            <a:ext cx="3865988" cy="461665"/>
          </a:xfrm>
          <a:prstGeom prst="rect">
            <a:avLst/>
          </a:prstGeom>
        </p:spPr>
        <p:txBody>
          <a:bodyPr wrap="square">
            <a:spAutoFit/>
          </a:bodyPr>
          <a:lstStyle/>
          <a:p>
            <a:pPr>
              <a:defRPr/>
            </a:pPr>
            <a:r>
              <a:rPr lang="en-US" altLang="en-US" sz="2400" b="1" i="1" dirty="0">
                <a:latin typeface="Arial" panose="020B0604020202020204" pitchFamily="34" charset="0"/>
                <a:ea typeface="ＭＳ Ｐゴシック" pitchFamily="34" charset="-128"/>
                <a:cs typeface="Arial" panose="020B0604020202020204" pitchFamily="34" charset="0"/>
              </a:rPr>
              <a:t>Architecture</a:t>
            </a:r>
          </a:p>
        </p:txBody>
      </p:sp>
      <p:sp>
        <p:nvSpPr>
          <p:cNvPr id="11" name="Rectangle 10"/>
          <p:cNvSpPr/>
          <p:nvPr/>
        </p:nvSpPr>
        <p:spPr>
          <a:xfrm>
            <a:off x="4895850" y="1267071"/>
            <a:ext cx="3834263" cy="3785652"/>
          </a:xfrm>
          <a:prstGeom prst="rect">
            <a:avLst/>
          </a:prstGeom>
        </p:spPr>
        <p:txBody>
          <a:bodyPr wrap="square">
            <a:spAutoFit/>
          </a:bodyPr>
          <a:lstStyle/>
          <a:p>
            <a:pPr>
              <a:buClr>
                <a:schemeClr val="bg1"/>
              </a:buClr>
              <a:defRPr/>
            </a:pPr>
            <a:r>
              <a:rPr lang="en-GB" sz="2400" dirty="0">
                <a:latin typeface="+mj-lt"/>
              </a:rPr>
              <a:t>I particularly admire Louis Kahn's work - most notably the National Assembly in Dhaka, where he recreated a sense of ancient monumentality in a modern building. I wonder: How did he manage to give a physical structure a spiritual quality? </a:t>
            </a:r>
            <a:endParaRPr lang="en-US" altLang="en-US" sz="2400" dirty="0">
              <a:latin typeface="+mj-lt"/>
              <a:ea typeface="ＭＳ Ｐゴシック" pitchFamily="34" charset="-128"/>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2474"/>
            <a:ext cx="4102100" cy="6166213"/>
          </a:xfrm>
          <a:prstGeom prst="rect">
            <a:avLst/>
          </a:prstGeom>
        </p:spPr>
      </p:pic>
    </p:spTree>
    <p:extLst>
      <p:ext uri="{BB962C8B-B14F-4D97-AF65-F5344CB8AC3E}">
        <p14:creationId xmlns:p14="http://schemas.microsoft.com/office/powerpoint/2010/main" val="151227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638" y="2438526"/>
            <a:ext cx="8329462" cy="2387600"/>
          </a:xfrm>
        </p:spPr>
        <p:txBody>
          <a:bodyPr/>
          <a:lstStyle/>
          <a:p>
            <a:r>
              <a:rPr lang="en-GB" dirty="0"/>
              <a:t>Structure and content</a:t>
            </a:r>
          </a:p>
        </p:txBody>
      </p:sp>
    </p:spTree>
    <p:extLst>
      <p:ext uri="{BB962C8B-B14F-4D97-AF65-F5344CB8AC3E}">
        <p14:creationId xmlns:p14="http://schemas.microsoft.com/office/powerpoint/2010/main" val="280384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219" y="2409650"/>
            <a:ext cx="8442881" cy="2387600"/>
          </a:xfrm>
        </p:spPr>
        <p:txBody>
          <a:bodyPr/>
          <a:lstStyle/>
          <a:p>
            <a:r>
              <a:rPr lang="en-GB" dirty="0"/>
              <a:t>University selection processes</a:t>
            </a:r>
          </a:p>
        </p:txBody>
      </p:sp>
    </p:spTree>
    <p:extLst>
      <p:ext uri="{BB962C8B-B14F-4D97-AF65-F5344CB8AC3E}">
        <p14:creationId xmlns:p14="http://schemas.microsoft.com/office/powerpoint/2010/main" val="59992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Structure and content</a:t>
            </a:r>
          </a:p>
        </p:txBody>
      </p:sp>
      <p:sp>
        <p:nvSpPr>
          <p:cNvPr id="5" name="Rectangle 4"/>
          <p:cNvSpPr/>
          <p:nvPr/>
        </p:nvSpPr>
        <p:spPr>
          <a:xfrm>
            <a:off x="203923" y="1880450"/>
            <a:ext cx="3896590" cy="3970318"/>
          </a:xfrm>
          <a:prstGeom prst="rect">
            <a:avLst/>
          </a:prstGeom>
        </p:spPr>
        <p:txBody>
          <a:bodyPr wrap="square">
            <a:spAutoFit/>
          </a:bodyPr>
          <a:lstStyle/>
          <a:p>
            <a:pPr>
              <a:spcAft>
                <a:spcPts val="0"/>
              </a:spcAft>
              <a:tabLst>
                <a:tab pos="2637155" algn="ctr"/>
                <a:tab pos="4600575" algn="l"/>
              </a:tabLst>
            </a:pPr>
            <a:endParaRPr lang="en-GB" dirty="0">
              <a:latin typeface="Times New Roman" panose="02020603050405020304" pitchFamily="18" charset="0"/>
              <a:ea typeface="Times New Roman" panose="02020603050405020304" pitchFamily="18" charset="0"/>
            </a:endParaRPr>
          </a:p>
          <a:p>
            <a:pPr marL="342900" lvl="0" indent="-342900">
              <a:spcAft>
                <a:spcPts val="0"/>
              </a:spcAft>
              <a:buFont typeface="+mj-lt"/>
              <a:buAutoNum type="arabicPeriod"/>
              <a:tabLst>
                <a:tab pos="457200" algn="l"/>
                <a:tab pos="2637155" algn="ctr"/>
                <a:tab pos="4600575" algn="l"/>
              </a:tabLst>
            </a:pPr>
            <a:r>
              <a:rPr lang="en-US" dirty="0">
                <a:latin typeface="Arial" panose="020B0604020202020204" pitchFamily="34" charset="0"/>
                <a:ea typeface="Times New Roman" panose="02020603050405020304" pitchFamily="18" charset="0"/>
                <a:cs typeface="Arial" panose="020B0604020202020204" pitchFamily="34" charset="0"/>
              </a:rPr>
              <a:t>Your main reasons for wanting to study a particular course</a:t>
            </a:r>
          </a:p>
          <a:p>
            <a:pPr lvl="0">
              <a:spcAft>
                <a:spcPts val="0"/>
              </a:spcAft>
              <a:tabLst>
                <a:tab pos="457200" algn="l"/>
                <a:tab pos="2637155" algn="ctr"/>
                <a:tab pos="4600575" algn="l"/>
              </a:tabLst>
            </a:pPr>
            <a:endParaRPr lang="en-US"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startAt="2"/>
              <a:tabLst>
                <a:tab pos="457200" algn="l"/>
                <a:tab pos="2637155" algn="ctr"/>
                <a:tab pos="4600575" algn="l"/>
              </a:tabLst>
            </a:pPr>
            <a:r>
              <a:rPr lang="en-US" dirty="0">
                <a:latin typeface="Arial" panose="020B0604020202020204" pitchFamily="34" charset="0"/>
                <a:ea typeface="Times New Roman" panose="02020603050405020304" pitchFamily="18" charset="0"/>
                <a:cs typeface="Arial" panose="020B0604020202020204" pitchFamily="34" charset="0"/>
              </a:rPr>
              <a:t>Analysis of a specific area of interest, related to the course</a:t>
            </a:r>
          </a:p>
          <a:p>
            <a:pPr marL="342900" lvl="0" indent="-342900">
              <a:spcAft>
                <a:spcPts val="0"/>
              </a:spcAft>
              <a:buFont typeface="+mj-lt"/>
              <a:buAutoNum type="arabicPeriod" startAt="2"/>
              <a:tabLst>
                <a:tab pos="457200" algn="l"/>
                <a:tab pos="2637155" algn="ctr"/>
                <a:tab pos="4600575" algn="l"/>
              </a:tabLst>
            </a:pPr>
            <a:endParaRPr lang="en-US"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startAt="2"/>
              <a:tabLst>
                <a:tab pos="457200" algn="l"/>
                <a:tab pos="2637155" algn="ctr"/>
                <a:tab pos="4600575" algn="l"/>
              </a:tabLst>
            </a:pPr>
            <a:r>
              <a:rPr lang="en-US" dirty="0">
                <a:latin typeface="Arial" panose="020B0604020202020204" pitchFamily="34" charset="0"/>
                <a:ea typeface="Times New Roman" panose="02020603050405020304" pitchFamily="18" charset="0"/>
                <a:cs typeface="Arial" panose="020B0604020202020204" pitchFamily="34" charset="0"/>
              </a:rPr>
              <a:t>Analysis of academic and careers based activities</a:t>
            </a:r>
          </a:p>
          <a:p>
            <a:pPr lvl="0">
              <a:spcAft>
                <a:spcPts val="0"/>
              </a:spcAft>
              <a:tabLst>
                <a:tab pos="457200" algn="l"/>
                <a:tab pos="2637155" algn="ctr"/>
                <a:tab pos="4600575" algn="l"/>
              </a:tabLst>
            </a:pPr>
            <a:endParaRPr lang="en-GB"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0"/>
              </a:spcAft>
              <a:buFont typeface="+mj-lt"/>
              <a:buAutoNum type="arabicPeriod" startAt="4"/>
              <a:tabLst>
                <a:tab pos="457200" algn="l"/>
                <a:tab pos="2637155" algn="ctr"/>
                <a:tab pos="4600575" algn="l"/>
              </a:tabLst>
            </a:pPr>
            <a:r>
              <a:rPr lang="en-US" dirty="0">
                <a:latin typeface="Arial" panose="020B0604020202020204" pitchFamily="34" charset="0"/>
                <a:ea typeface="Times New Roman" panose="02020603050405020304" pitchFamily="18" charset="0"/>
                <a:cs typeface="Arial" panose="020B0604020202020204" pitchFamily="34" charset="0"/>
              </a:rPr>
              <a:t>Analysis of extra-curricular activities</a:t>
            </a:r>
            <a:endParaRPr lang="en-GB"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n-GB" dirty="0">
                <a:latin typeface="Arial" panose="020B0604020202020204" pitchFamily="34" charset="0"/>
                <a:ea typeface="Times New Roman" panose="02020603050405020304" pitchFamily="18" charset="0"/>
                <a:cs typeface="Arial" panose="020B0604020202020204" pitchFamily="34" charset="0"/>
              </a:rPr>
              <a:t> </a:t>
            </a:r>
          </a:p>
          <a:p>
            <a:pPr>
              <a:spcAft>
                <a:spcPts val="0"/>
              </a:spcAft>
            </a:pPr>
            <a:endParaRPr lang="en-GB" dirty="0">
              <a:latin typeface="Times New Roman" panose="02020603050405020304" pitchFamily="18" charset="0"/>
              <a:ea typeface="Times New Roman" panose="02020603050405020304" pitchFamily="18" charset="0"/>
            </a:endParaRPr>
          </a:p>
        </p:txBody>
      </p:sp>
      <p:sp>
        <p:nvSpPr>
          <p:cNvPr id="6" name="Rectangle 5"/>
          <p:cNvSpPr/>
          <p:nvPr/>
        </p:nvSpPr>
        <p:spPr>
          <a:xfrm>
            <a:off x="256548" y="1111182"/>
            <a:ext cx="3343902" cy="769268"/>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mj-lt"/>
              </a:rPr>
              <a:t>Personal statement structure</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592" t="1211" r="41772" b="156"/>
          <a:stretch/>
        </p:blipFill>
        <p:spPr>
          <a:xfrm>
            <a:off x="4600575" y="714375"/>
            <a:ext cx="4542234" cy="6143625"/>
          </a:xfrm>
          <a:prstGeom prst="rect">
            <a:avLst/>
          </a:prstGeom>
        </p:spPr>
      </p:pic>
      <p:sp>
        <p:nvSpPr>
          <p:cNvPr id="3" name="TextBox 2"/>
          <p:cNvSpPr txBox="1"/>
          <p:nvPr/>
        </p:nvSpPr>
        <p:spPr>
          <a:xfrm>
            <a:off x="188537" y="5549651"/>
            <a:ext cx="4289196" cy="1015663"/>
          </a:xfrm>
          <a:prstGeom prst="rect">
            <a:avLst/>
          </a:prstGeom>
          <a:solidFill>
            <a:schemeClr val="bg1"/>
          </a:solidFill>
        </p:spPr>
        <p:txBody>
          <a:bodyPr wrap="square" rtlCol="0">
            <a:spAutoFit/>
          </a:bodyPr>
          <a:lstStyle/>
          <a:p>
            <a:r>
              <a:rPr lang="en-GB" sz="2000" b="1" dirty="0">
                <a:latin typeface="+mj-lt"/>
              </a:rPr>
              <a:t>The emphasis of your statement will depend on your course choice</a:t>
            </a:r>
          </a:p>
        </p:txBody>
      </p:sp>
    </p:spTree>
    <p:extLst>
      <p:ext uri="{BB962C8B-B14F-4D97-AF65-F5344CB8AC3E}">
        <p14:creationId xmlns:p14="http://schemas.microsoft.com/office/powerpoint/2010/main" val="48095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Structure and content</a:t>
            </a:r>
          </a:p>
        </p:txBody>
      </p:sp>
      <p:sp>
        <p:nvSpPr>
          <p:cNvPr id="5" name="TextBox 4"/>
          <p:cNvSpPr txBox="1"/>
          <p:nvPr/>
        </p:nvSpPr>
        <p:spPr>
          <a:xfrm>
            <a:off x="4733507" y="1498022"/>
            <a:ext cx="4258093" cy="4154984"/>
          </a:xfrm>
          <a:prstGeom prst="rect">
            <a:avLst/>
          </a:prstGeom>
          <a:noFill/>
        </p:spPr>
        <p:txBody>
          <a:bodyPr wrap="square" rtlCol="0">
            <a:spAutoFit/>
          </a:bodyPr>
          <a:lstStyle/>
          <a:p>
            <a:endParaRPr lang="en-GB"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latin typeface="Arial" panose="020B0604020202020204" pitchFamily="34" charset="0"/>
                <a:cs typeface="Arial" panose="020B0604020202020204" pitchFamily="34" charset="0"/>
              </a:rPr>
              <a:t>Evidence of further reading and research</a:t>
            </a:r>
          </a:p>
          <a:p>
            <a:endParaRPr lang="en-GB"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latin typeface="Arial" panose="020B0604020202020204" pitchFamily="34" charset="0"/>
                <a:cs typeface="Arial" panose="020B0604020202020204" pitchFamily="34" charset="0"/>
              </a:rPr>
              <a:t>Academic skills</a:t>
            </a:r>
          </a:p>
          <a:p>
            <a:pPr marL="342900" indent="-342900">
              <a:buFont typeface="Wingdings" panose="05000000000000000000" pitchFamily="2" charset="2"/>
              <a:buChar char="§"/>
            </a:pPr>
            <a:endParaRPr lang="en-GB"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latin typeface="Arial" panose="020B0604020202020204" pitchFamily="34" charset="0"/>
                <a:cs typeface="Arial" panose="020B0604020202020204" pitchFamily="34" charset="0"/>
              </a:rPr>
              <a:t>Masterclasses / MOOCs / Taster lectures / Summer schools</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6" name="Rectangle 5"/>
          <p:cNvSpPr/>
          <p:nvPr/>
        </p:nvSpPr>
        <p:spPr>
          <a:xfrm>
            <a:off x="4838073" y="959392"/>
            <a:ext cx="3440951" cy="538630"/>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mj-lt"/>
              </a:rPr>
              <a:t>Academic</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0695"/>
          <a:stretch/>
        </p:blipFill>
        <p:spPr>
          <a:xfrm>
            <a:off x="0" y="733424"/>
            <a:ext cx="4573937" cy="6124575"/>
          </a:xfrm>
          <a:prstGeom prst="rect">
            <a:avLst/>
          </a:prstGeom>
        </p:spPr>
      </p:pic>
      <p:sp>
        <p:nvSpPr>
          <p:cNvPr id="8" name="Rectangle 7"/>
          <p:cNvSpPr/>
          <p:nvPr/>
        </p:nvSpPr>
        <p:spPr>
          <a:xfrm>
            <a:off x="5335739" y="5105414"/>
            <a:ext cx="3265336" cy="1323140"/>
          </a:xfrm>
          <a:prstGeom prst="rect">
            <a:avLst/>
          </a:prstGeom>
          <a:solidFill>
            <a:srgbClr val="1B2A6B"/>
          </a:solidFill>
          <a:ln/>
        </p:spPr>
        <p:style>
          <a:lnRef idx="0">
            <a:schemeClr val="accent4"/>
          </a:lnRef>
          <a:fillRef idx="3">
            <a:schemeClr val="accent4"/>
          </a:fillRef>
          <a:effectRef idx="3">
            <a:schemeClr val="accent4"/>
          </a:effectRef>
          <a:fontRef idx="minor">
            <a:schemeClr val="lt1"/>
          </a:fontRef>
        </p:style>
        <p:txBody>
          <a:bodyPr rtlCol="0" anchor="ctr"/>
          <a:lstStyle/>
          <a:p>
            <a:pPr lvl="0" algn="ctr"/>
            <a:r>
              <a:rPr lang="en-GB" sz="2400" b="1" dirty="0">
                <a:solidFill>
                  <a:prstClr val="white"/>
                </a:solidFill>
                <a:latin typeface="Arial"/>
              </a:rPr>
              <a:t>Remember to demonstrate and evaluate</a:t>
            </a:r>
          </a:p>
        </p:txBody>
      </p:sp>
    </p:spTree>
    <p:extLst>
      <p:ext uri="{BB962C8B-B14F-4D97-AF65-F5344CB8AC3E}">
        <p14:creationId xmlns:p14="http://schemas.microsoft.com/office/powerpoint/2010/main" val="18745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Structure and content</a:t>
            </a:r>
          </a:p>
        </p:txBody>
      </p:sp>
      <p:sp>
        <p:nvSpPr>
          <p:cNvPr id="5" name="TextBox 4"/>
          <p:cNvSpPr txBox="1"/>
          <p:nvPr/>
        </p:nvSpPr>
        <p:spPr>
          <a:xfrm>
            <a:off x="4351644" y="1664117"/>
            <a:ext cx="4534318" cy="2954655"/>
          </a:xfrm>
          <a:prstGeom prst="rect">
            <a:avLst/>
          </a:prstGeom>
          <a:noFill/>
        </p:spPr>
        <p:txBody>
          <a:bodyPr wrap="square" rtlCol="0">
            <a:spAutoFit/>
          </a:bodyPr>
          <a:lstStyle/>
          <a:p>
            <a:pPr marL="342900" indent="-342900">
              <a:buFont typeface="Wingdings" panose="05000000000000000000" pitchFamily="2" charset="2"/>
              <a:buChar char="§"/>
              <a:defRPr/>
            </a:pPr>
            <a:r>
              <a:rPr lang="en-GB" sz="2400" dirty="0">
                <a:solidFill>
                  <a:prstClr val="black"/>
                </a:solidFill>
                <a:latin typeface="Arial" panose="020B0604020202020204" pitchFamily="34" charset="0"/>
                <a:cs typeface="Arial" panose="020B0604020202020204" pitchFamily="34" charset="0"/>
              </a:rPr>
              <a:t>Skills and knowledge gained from work experience</a:t>
            </a:r>
          </a:p>
          <a:p>
            <a:pPr marL="342900" indent="-342900">
              <a:buFont typeface="Wingdings" panose="05000000000000000000" pitchFamily="2" charset="2"/>
              <a:buChar char="§"/>
              <a:defRPr/>
            </a:pPr>
            <a:endParaRPr lang="en-GB"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Demonstrate skills relevant to the profession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sz="24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Showcase your</a:t>
            </a:r>
            <a:r>
              <a:rPr kumimoji="0" lang="en-GB"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insight into the career area</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4351644" y="1033084"/>
            <a:ext cx="3440951" cy="538630"/>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Careers</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22475"/>
            <a:ext cx="4094797" cy="6135525"/>
          </a:xfrm>
          <a:prstGeom prst="rect">
            <a:avLst/>
          </a:prstGeom>
        </p:spPr>
      </p:pic>
      <p:sp>
        <p:nvSpPr>
          <p:cNvPr id="9" name="Rectangle 8"/>
          <p:cNvSpPr/>
          <p:nvPr/>
        </p:nvSpPr>
        <p:spPr>
          <a:xfrm>
            <a:off x="4986135" y="4925260"/>
            <a:ext cx="3265336" cy="1323140"/>
          </a:xfrm>
          <a:prstGeom prst="rect">
            <a:avLst/>
          </a:prstGeom>
          <a:solidFill>
            <a:srgbClr val="1B2A6B"/>
          </a:solidFill>
          <a:ln/>
        </p:spPr>
        <p:style>
          <a:lnRef idx="0">
            <a:schemeClr val="accent4"/>
          </a:lnRef>
          <a:fillRef idx="3">
            <a:schemeClr val="accent4"/>
          </a:fillRef>
          <a:effectRef idx="3">
            <a:schemeClr val="accent4"/>
          </a:effectRef>
          <a:fontRef idx="minor">
            <a:schemeClr val="lt1"/>
          </a:fontRef>
        </p:style>
        <p:txBody>
          <a:bodyPr rtlCol="0" anchor="ctr"/>
          <a:lstStyle/>
          <a:p>
            <a:pPr lvl="0" algn="ctr"/>
            <a:r>
              <a:rPr lang="en-GB" sz="2400" b="1" dirty="0">
                <a:solidFill>
                  <a:prstClr val="white"/>
                </a:solidFill>
                <a:latin typeface="Arial"/>
              </a:rPr>
              <a:t>Remember to demonstrate and evaluate</a:t>
            </a:r>
          </a:p>
        </p:txBody>
      </p:sp>
    </p:spTree>
    <p:extLst>
      <p:ext uri="{BB962C8B-B14F-4D97-AF65-F5344CB8AC3E}">
        <p14:creationId xmlns:p14="http://schemas.microsoft.com/office/powerpoint/2010/main" val="2074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Structure and content</a:t>
            </a:r>
          </a:p>
        </p:txBody>
      </p:sp>
      <p:sp>
        <p:nvSpPr>
          <p:cNvPr id="5" name="TextBox 4"/>
          <p:cNvSpPr txBox="1"/>
          <p:nvPr/>
        </p:nvSpPr>
        <p:spPr>
          <a:xfrm>
            <a:off x="4303715" y="1712096"/>
            <a:ext cx="4534318"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Skills gained from clubs, societies, sports, hobbies, volunteering, etc.</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Link to</a:t>
            </a:r>
            <a:r>
              <a:rPr kumimoji="0" lang="en-GB"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your course where possible</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2400" baseline="0" dirty="0">
                <a:solidFill>
                  <a:prstClr val="black"/>
                </a:solidFill>
                <a:latin typeface="Arial" panose="020B0604020202020204" pitchFamily="34" charset="0"/>
                <a:cs typeface="Arial" panose="020B0604020202020204" pitchFamily="34" charset="0"/>
              </a:rPr>
              <a:t>Be selective</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4303715" y="1027001"/>
            <a:ext cx="3440951" cy="538630"/>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Extracurricular</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22473"/>
            <a:ext cx="4090351" cy="6135527"/>
          </a:xfrm>
          <a:prstGeom prst="rect">
            <a:avLst/>
          </a:prstGeom>
        </p:spPr>
      </p:pic>
      <p:sp>
        <p:nvSpPr>
          <p:cNvPr id="9" name="Rectangle 8"/>
          <p:cNvSpPr/>
          <p:nvPr/>
        </p:nvSpPr>
        <p:spPr>
          <a:xfrm>
            <a:off x="5060230" y="5087136"/>
            <a:ext cx="3265336" cy="1323140"/>
          </a:xfrm>
          <a:prstGeom prst="rect">
            <a:avLst/>
          </a:prstGeom>
          <a:solidFill>
            <a:srgbClr val="1B2A6B"/>
          </a:solidFill>
          <a:ln/>
        </p:spPr>
        <p:style>
          <a:lnRef idx="0">
            <a:schemeClr val="accent4"/>
          </a:lnRef>
          <a:fillRef idx="3">
            <a:schemeClr val="accent4"/>
          </a:fillRef>
          <a:effectRef idx="3">
            <a:schemeClr val="accent4"/>
          </a:effectRef>
          <a:fontRef idx="minor">
            <a:schemeClr val="lt1"/>
          </a:fontRef>
        </p:style>
        <p:txBody>
          <a:bodyPr rtlCol="0" anchor="ctr"/>
          <a:lstStyle/>
          <a:p>
            <a:pPr lvl="0" algn="ctr"/>
            <a:r>
              <a:rPr lang="en-GB" sz="2400" b="1" dirty="0">
                <a:solidFill>
                  <a:prstClr val="white"/>
                </a:solidFill>
                <a:latin typeface="Arial"/>
              </a:rPr>
              <a:t>Remember to demonstrate and evaluate</a:t>
            </a:r>
          </a:p>
        </p:txBody>
      </p:sp>
    </p:spTree>
    <p:extLst>
      <p:ext uri="{BB962C8B-B14F-4D97-AF65-F5344CB8AC3E}">
        <p14:creationId xmlns:p14="http://schemas.microsoft.com/office/powerpoint/2010/main" val="93521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638" y="2438526"/>
            <a:ext cx="8329462" cy="2387600"/>
          </a:xfrm>
        </p:spPr>
        <p:txBody>
          <a:bodyPr/>
          <a:lstStyle/>
          <a:p>
            <a:r>
              <a:rPr lang="en-GB" dirty="0"/>
              <a:t>How to talk about your skills and experiences</a:t>
            </a:r>
          </a:p>
        </p:txBody>
      </p:sp>
    </p:spTree>
    <p:extLst>
      <p:ext uri="{BB962C8B-B14F-4D97-AF65-F5344CB8AC3E}">
        <p14:creationId xmlns:p14="http://schemas.microsoft.com/office/powerpoint/2010/main" val="392506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How to talk about your skills and experience</a:t>
            </a:r>
            <a:endParaRPr lang="en-GB" dirty="0"/>
          </a:p>
        </p:txBody>
      </p:sp>
      <p:sp>
        <p:nvSpPr>
          <p:cNvPr id="5" name="Rectangle 4"/>
          <p:cNvSpPr/>
          <p:nvPr/>
        </p:nvSpPr>
        <p:spPr>
          <a:xfrm>
            <a:off x="261257" y="864390"/>
            <a:ext cx="8628567" cy="712222"/>
          </a:xfrm>
          <a:prstGeom prst="rect">
            <a:avLst/>
          </a:prstGeom>
          <a:solidFill>
            <a:srgbClr val="009BBD"/>
          </a:solidFill>
          <a:ln/>
        </p:spPr>
        <p:style>
          <a:lnRef idx="0">
            <a:schemeClr val="accent5"/>
          </a:lnRef>
          <a:fillRef idx="3">
            <a:schemeClr val="accent5"/>
          </a:fillRef>
          <a:effectRef idx="3">
            <a:schemeClr val="accent5"/>
          </a:effectRef>
          <a:fontRef idx="minor">
            <a:schemeClr val="lt1"/>
          </a:fontRef>
        </p:style>
        <p:txBody>
          <a:bodyPr rtlCol="0" anchor="ctr"/>
          <a:lstStyle/>
          <a:p>
            <a:r>
              <a:rPr lang="en-GB" sz="3200" b="1" dirty="0">
                <a:latin typeface="+mj-lt"/>
              </a:rPr>
              <a:t>S</a:t>
            </a:r>
            <a:r>
              <a:rPr lang="en-GB" sz="3200" dirty="0">
                <a:latin typeface="+mj-lt"/>
              </a:rPr>
              <a:t>ituation </a:t>
            </a:r>
            <a:r>
              <a:rPr lang="en-GB" sz="2400" dirty="0">
                <a:latin typeface="+mj-lt"/>
              </a:rPr>
              <a:t>	Whilst volunteering at a primary school</a:t>
            </a:r>
          </a:p>
        </p:txBody>
      </p:sp>
      <p:sp>
        <p:nvSpPr>
          <p:cNvPr id="6" name="Rectangle 5"/>
          <p:cNvSpPr/>
          <p:nvPr/>
        </p:nvSpPr>
        <p:spPr>
          <a:xfrm>
            <a:off x="261257" y="1570418"/>
            <a:ext cx="8628567" cy="1160907"/>
          </a:xfrm>
          <a:prstGeom prst="rect">
            <a:avLst/>
          </a:prstGeom>
          <a:solidFill>
            <a:srgbClr val="007DA8"/>
          </a:solidFill>
          <a:ln/>
        </p:spPr>
        <p:style>
          <a:lnRef idx="0">
            <a:schemeClr val="accent4"/>
          </a:lnRef>
          <a:fillRef idx="3">
            <a:schemeClr val="accent4"/>
          </a:fillRef>
          <a:effectRef idx="3">
            <a:schemeClr val="accent4"/>
          </a:effectRef>
          <a:fontRef idx="minor">
            <a:schemeClr val="lt1"/>
          </a:fontRef>
        </p:style>
        <p:txBody>
          <a:bodyPr rtlCol="0" anchor="ctr"/>
          <a:lstStyle/>
          <a:p>
            <a:r>
              <a:rPr lang="en-GB" sz="4000" b="1" dirty="0">
                <a:latin typeface="+mj-lt"/>
              </a:rPr>
              <a:t>T</a:t>
            </a:r>
            <a:r>
              <a:rPr lang="en-GB" sz="3200" dirty="0">
                <a:latin typeface="+mj-lt"/>
              </a:rPr>
              <a:t>ask </a:t>
            </a:r>
            <a:r>
              <a:rPr lang="en-GB" sz="2400" dirty="0">
                <a:latin typeface="+mj-lt"/>
              </a:rPr>
              <a:t>	I worked with students as a tutor and mentor, 			providing mathematics support for students</a:t>
            </a:r>
          </a:p>
        </p:txBody>
      </p:sp>
      <p:sp>
        <p:nvSpPr>
          <p:cNvPr id="7" name="Rectangle 6"/>
          <p:cNvSpPr/>
          <p:nvPr/>
        </p:nvSpPr>
        <p:spPr>
          <a:xfrm>
            <a:off x="261257" y="2731325"/>
            <a:ext cx="8628567" cy="2621280"/>
          </a:xfrm>
          <a:prstGeom prst="rect">
            <a:avLst/>
          </a:prstGeom>
          <a:solidFill>
            <a:srgbClr val="005697"/>
          </a:solidFill>
          <a:ln/>
        </p:spPr>
        <p:style>
          <a:lnRef idx="0">
            <a:schemeClr val="accent6"/>
          </a:lnRef>
          <a:fillRef idx="3">
            <a:schemeClr val="accent6"/>
          </a:fillRef>
          <a:effectRef idx="3">
            <a:schemeClr val="accent6"/>
          </a:effectRef>
          <a:fontRef idx="minor">
            <a:schemeClr val="lt1"/>
          </a:fontRef>
        </p:style>
        <p:txBody>
          <a:bodyPr rtlCol="0" anchor="ctr"/>
          <a:lstStyle/>
          <a:p>
            <a:r>
              <a:rPr lang="en-GB" sz="3200" b="1" dirty="0">
                <a:latin typeface="+mj-lt"/>
              </a:rPr>
              <a:t>A</a:t>
            </a:r>
            <a:r>
              <a:rPr lang="en-GB" sz="3200" dirty="0">
                <a:latin typeface="+mj-lt"/>
              </a:rPr>
              <a:t>ction	</a:t>
            </a:r>
            <a:r>
              <a:rPr lang="en-GB" sz="2400" dirty="0">
                <a:latin typeface="+mj-lt"/>
              </a:rPr>
              <a:t>I worked with small groups of primary school 			students, using resources and materials to 			provide an overview of a topic. Through using 			these resources, I developed communication 			skills, breaking down a subject and providing 			examples.</a:t>
            </a:r>
          </a:p>
        </p:txBody>
      </p:sp>
      <p:sp>
        <p:nvSpPr>
          <p:cNvPr id="9" name="Rectangle 8"/>
          <p:cNvSpPr/>
          <p:nvPr/>
        </p:nvSpPr>
        <p:spPr>
          <a:xfrm>
            <a:off x="261256" y="5352605"/>
            <a:ext cx="8628567" cy="1339985"/>
          </a:xfrm>
          <a:prstGeom prst="rect">
            <a:avLst/>
          </a:prstGeom>
          <a:solidFill>
            <a:srgbClr val="1B2A6B"/>
          </a:solidFill>
          <a:ln/>
        </p:spPr>
        <p:style>
          <a:lnRef idx="0">
            <a:schemeClr val="accent4"/>
          </a:lnRef>
          <a:fillRef idx="3">
            <a:schemeClr val="accent4"/>
          </a:fillRef>
          <a:effectRef idx="3">
            <a:schemeClr val="accent4"/>
          </a:effectRef>
          <a:fontRef idx="minor">
            <a:schemeClr val="lt1"/>
          </a:fontRef>
        </p:style>
        <p:txBody>
          <a:bodyPr rtlCol="0" anchor="ctr"/>
          <a:lstStyle/>
          <a:p>
            <a:r>
              <a:rPr lang="en-GB" sz="3200" b="1" dirty="0">
                <a:latin typeface="+mj-lt"/>
              </a:rPr>
              <a:t>R</a:t>
            </a:r>
            <a:r>
              <a:rPr lang="en-GB" sz="3200" dirty="0">
                <a:latin typeface="+mj-lt"/>
              </a:rPr>
              <a:t>esult	</a:t>
            </a:r>
            <a:r>
              <a:rPr lang="en-GB" sz="2400" dirty="0">
                <a:latin typeface="+mj-lt"/>
              </a:rPr>
              <a:t>The students improved their understanding 			of subject areas, resulting in them achieving 			higher marks in the maths test.</a:t>
            </a:r>
          </a:p>
        </p:txBody>
      </p:sp>
      <p:sp>
        <p:nvSpPr>
          <p:cNvPr id="2" name="TextBox 1"/>
          <p:cNvSpPr txBox="1"/>
          <p:nvPr/>
        </p:nvSpPr>
        <p:spPr>
          <a:xfrm>
            <a:off x="261256" y="2282640"/>
            <a:ext cx="1497526" cy="338554"/>
          </a:xfrm>
          <a:prstGeom prst="rect">
            <a:avLst/>
          </a:prstGeom>
          <a:noFill/>
        </p:spPr>
        <p:txBody>
          <a:bodyPr wrap="none" rtlCol="0">
            <a:spAutoFit/>
          </a:bodyPr>
          <a:lstStyle/>
          <a:p>
            <a:r>
              <a:rPr lang="en-GB" sz="1600" dirty="0">
                <a:solidFill>
                  <a:schemeClr val="bg1"/>
                </a:solidFill>
                <a:latin typeface="+mj-lt"/>
              </a:rPr>
              <a:t>(Demonstrate)</a:t>
            </a:r>
          </a:p>
        </p:txBody>
      </p:sp>
      <p:sp>
        <p:nvSpPr>
          <p:cNvPr id="8" name="TextBox 7"/>
          <p:cNvSpPr txBox="1"/>
          <p:nvPr/>
        </p:nvSpPr>
        <p:spPr>
          <a:xfrm>
            <a:off x="332640" y="3415069"/>
            <a:ext cx="1618708" cy="584775"/>
          </a:xfrm>
          <a:prstGeom prst="rect">
            <a:avLst/>
          </a:prstGeom>
          <a:noFill/>
        </p:spPr>
        <p:txBody>
          <a:bodyPr wrap="square" rtlCol="0">
            <a:spAutoFit/>
          </a:bodyPr>
          <a:lstStyle/>
          <a:p>
            <a:r>
              <a:rPr lang="en-GB" sz="1600" dirty="0">
                <a:solidFill>
                  <a:schemeClr val="bg1"/>
                </a:solidFill>
                <a:latin typeface="+mj-lt"/>
              </a:rPr>
              <a:t>(Demonstrate and Evaluate)</a:t>
            </a:r>
          </a:p>
        </p:txBody>
      </p:sp>
      <p:sp>
        <p:nvSpPr>
          <p:cNvPr id="10" name="TextBox 9"/>
          <p:cNvSpPr txBox="1"/>
          <p:nvPr/>
        </p:nvSpPr>
        <p:spPr>
          <a:xfrm>
            <a:off x="332640" y="5890913"/>
            <a:ext cx="1119217" cy="338554"/>
          </a:xfrm>
          <a:prstGeom prst="rect">
            <a:avLst/>
          </a:prstGeom>
          <a:noFill/>
        </p:spPr>
        <p:txBody>
          <a:bodyPr wrap="none" rtlCol="0">
            <a:spAutoFit/>
          </a:bodyPr>
          <a:lstStyle/>
          <a:p>
            <a:r>
              <a:rPr lang="en-GB" sz="1600" dirty="0">
                <a:solidFill>
                  <a:schemeClr val="bg1"/>
                </a:solidFill>
                <a:latin typeface="+mj-lt"/>
              </a:rPr>
              <a:t>(Evaluate)</a:t>
            </a:r>
          </a:p>
        </p:txBody>
      </p:sp>
    </p:spTree>
    <p:extLst>
      <p:ext uri="{BB962C8B-B14F-4D97-AF65-F5344CB8AC3E}">
        <p14:creationId xmlns:p14="http://schemas.microsoft.com/office/powerpoint/2010/main" val="162706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talk about your skills and experiences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285" y="752235"/>
            <a:ext cx="4076715" cy="6135525"/>
          </a:xfrm>
          <a:prstGeom prst="rect">
            <a:avLst/>
          </a:prstGeom>
        </p:spPr>
      </p:pic>
      <p:sp>
        <p:nvSpPr>
          <p:cNvPr id="4" name="Rectangle 3"/>
          <p:cNvSpPr/>
          <p:nvPr/>
        </p:nvSpPr>
        <p:spPr>
          <a:xfrm>
            <a:off x="206943" y="935413"/>
            <a:ext cx="4572000" cy="5632311"/>
          </a:xfrm>
          <a:prstGeom prst="rect">
            <a:avLst/>
          </a:prstGeom>
        </p:spPr>
        <p:txBody>
          <a:bodyPr>
            <a:spAutoFit/>
          </a:bodyPr>
          <a:lstStyle/>
          <a:p>
            <a:pPr marL="342900" indent="-342900">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Choose a school subject, hobby, part-time job or other activity that you are involved in</a:t>
            </a:r>
          </a:p>
          <a:p>
            <a:pPr marL="342900" indent="-342900">
              <a:buFont typeface="Wingdings" panose="05000000000000000000" pitchFamily="2" charset="2"/>
              <a:buChar char="§"/>
            </a:pPr>
            <a:endParaRPr lang="en-US" alt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Demonstrate and evaluate the skills you have gained using the STAR method – try to relate skills to the degree subject</a:t>
            </a:r>
          </a:p>
          <a:p>
            <a:pPr marL="342900" indent="-342900">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 - Situation</a:t>
            </a:r>
          </a:p>
          <a:p>
            <a:r>
              <a:rPr lang="en-US" altLang="en-US" sz="2400" b="1"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 - Task</a:t>
            </a:r>
          </a:p>
          <a:p>
            <a:r>
              <a:rPr lang="en-US" altLang="en-US" sz="2400" b="1" dirty="0">
                <a:latin typeface="Arial" panose="020B0604020202020204" pitchFamily="34" charset="0"/>
                <a:cs typeface="Arial" panose="020B0604020202020204" pitchFamily="34" charset="0"/>
              </a:rPr>
              <a:t>A</a:t>
            </a:r>
            <a:r>
              <a:rPr lang="en-US" altLang="en-US" sz="2400" dirty="0">
                <a:latin typeface="Arial" panose="020B0604020202020204" pitchFamily="34" charset="0"/>
                <a:cs typeface="Arial" panose="020B0604020202020204" pitchFamily="34" charset="0"/>
              </a:rPr>
              <a:t> - Action</a:t>
            </a:r>
          </a:p>
          <a:p>
            <a:r>
              <a:rPr lang="en-US" altLang="en-US" sz="2400" b="1" dirty="0">
                <a:latin typeface="Arial" panose="020B0604020202020204" pitchFamily="34" charset="0"/>
                <a:cs typeface="Arial" panose="020B0604020202020204" pitchFamily="34" charset="0"/>
              </a:rPr>
              <a:t>R</a:t>
            </a:r>
            <a:r>
              <a:rPr lang="en-US" altLang="en-US" sz="2400" dirty="0">
                <a:latin typeface="Arial" panose="020B0604020202020204" pitchFamily="34" charset="0"/>
                <a:cs typeface="Arial" panose="020B0604020202020204" pitchFamily="34" charset="0"/>
              </a:rPr>
              <a:t> - Result</a:t>
            </a:r>
          </a:p>
        </p:txBody>
      </p:sp>
      <p:sp>
        <p:nvSpPr>
          <p:cNvPr id="7" name="5-Point Star 6"/>
          <p:cNvSpPr/>
          <p:nvPr/>
        </p:nvSpPr>
        <p:spPr>
          <a:xfrm>
            <a:off x="2492943" y="5086952"/>
            <a:ext cx="866274" cy="779646"/>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Tree>
    <p:extLst>
      <p:ext uri="{BB962C8B-B14F-4D97-AF65-F5344CB8AC3E}">
        <p14:creationId xmlns:p14="http://schemas.microsoft.com/office/powerpoint/2010/main" val="165370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3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How to talk about your skills and experience</a:t>
            </a:r>
            <a:endParaRPr lang="en-GB" dirty="0"/>
          </a:p>
        </p:txBody>
      </p:sp>
      <p:sp>
        <p:nvSpPr>
          <p:cNvPr id="6" name="Rectangle 5"/>
          <p:cNvSpPr/>
          <p:nvPr/>
        </p:nvSpPr>
        <p:spPr>
          <a:xfrm>
            <a:off x="259719" y="1550275"/>
            <a:ext cx="8699862" cy="2348107"/>
          </a:xfrm>
          <a:prstGeom prst="rect">
            <a:avLst/>
          </a:prstGeom>
          <a:solidFill>
            <a:srgbClr val="005697"/>
          </a:solidFill>
          <a:ln/>
        </p:spPr>
        <p:style>
          <a:lnRef idx="0">
            <a:schemeClr val="accent3"/>
          </a:lnRef>
          <a:fillRef idx="3">
            <a:schemeClr val="accent3"/>
          </a:fillRef>
          <a:effectRef idx="3">
            <a:schemeClr val="accent3"/>
          </a:effectRef>
          <a:fontRef idx="minor">
            <a:schemeClr val="lt1"/>
          </a:fontRef>
        </p:style>
        <p:txBody>
          <a:bodyPr rtlCol="0" anchor="ctr"/>
          <a:lstStyle/>
          <a:p>
            <a:r>
              <a:rPr lang="en-GB" sz="2200" dirty="0">
                <a:latin typeface="+mj-lt"/>
              </a:rPr>
              <a:t>Since I was a child, I have found myself to be utterly fascinated by how science works. I do not have to look far to find the source of my love for science. Just glancing around the living room my eyes fall upon a whole host of fascinating organisms, seen and unseen they create a brilliant miniature ecosystem with billions of tiny processes and reactions for me to sit and unpick</a:t>
            </a:r>
          </a:p>
        </p:txBody>
      </p:sp>
      <p:sp>
        <p:nvSpPr>
          <p:cNvPr id="8" name="Rectangle 7"/>
          <p:cNvSpPr/>
          <p:nvPr/>
        </p:nvSpPr>
        <p:spPr>
          <a:xfrm>
            <a:off x="259719" y="4103844"/>
            <a:ext cx="8699862" cy="2553195"/>
          </a:xfrm>
          <a:prstGeom prst="rect">
            <a:avLst/>
          </a:prstGeom>
          <a:solidFill>
            <a:srgbClr val="1B2A6B"/>
          </a:solidFill>
          <a:ln/>
        </p:spPr>
        <p:style>
          <a:lnRef idx="0">
            <a:schemeClr val="accent6"/>
          </a:lnRef>
          <a:fillRef idx="3">
            <a:schemeClr val="accent6"/>
          </a:fillRef>
          <a:effectRef idx="3">
            <a:schemeClr val="accent6"/>
          </a:effectRef>
          <a:fontRef idx="minor">
            <a:schemeClr val="lt1"/>
          </a:fontRef>
        </p:style>
        <p:txBody>
          <a:bodyPr rtlCol="0" anchor="ctr"/>
          <a:lstStyle/>
          <a:p>
            <a:r>
              <a:rPr lang="en-GB" sz="2200" dirty="0">
                <a:latin typeface="+mj-lt"/>
              </a:rPr>
              <a:t>My main reason for wanting to study Natural Sciences is the enjoyment I take from grappling with new and complex ideas. In Physics, I am particularly drawn to the </a:t>
            </a:r>
            <a:r>
              <a:rPr lang="en-GB" sz="2200" dirty="0">
                <a:solidFill>
                  <a:schemeClr val="bg1"/>
                </a:solidFill>
                <a:latin typeface="+mj-lt"/>
              </a:rPr>
              <a:t>atomic scale </a:t>
            </a:r>
            <a:r>
              <a:rPr lang="en-GB" sz="2200" dirty="0">
                <a:latin typeface="+mj-lt"/>
              </a:rPr>
              <a:t>and have developed an interest in quantum models which move beyond my current syllabus. In Biology, I enjoy analysis on a larger scale; my curiosity is fired by experimental questions such as how to model the distributions of species on islands.</a:t>
            </a:r>
          </a:p>
        </p:txBody>
      </p:sp>
      <p:sp>
        <p:nvSpPr>
          <p:cNvPr id="7" name="Rectangle 6"/>
          <p:cNvSpPr/>
          <p:nvPr/>
        </p:nvSpPr>
        <p:spPr>
          <a:xfrm>
            <a:off x="259719" y="896167"/>
            <a:ext cx="4306471" cy="538630"/>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mj-lt"/>
              </a:rPr>
              <a:t>Introduction</a:t>
            </a:r>
          </a:p>
        </p:txBody>
      </p:sp>
      <p:sp>
        <p:nvSpPr>
          <p:cNvPr id="15" name="Rectangle 14"/>
          <p:cNvSpPr/>
          <p:nvPr/>
        </p:nvSpPr>
        <p:spPr>
          <a:xfrm>
            <a:off x="243418" y="4103844"/>
            <a:ext cx="8699862" cy="2553195"/>
          </a:xfrm>
          <a:prstGeom prst="rect">
            <a:avLst/>
          </a:prstGeom>
          <a:solidFill>
            <a:srgbClr val="1B2A6B"/>
          </a:solidFill>
          <a:ln/>
        </p:spPr>
        <p:style>
          <a:lnRef idx="0">
            <a:schemeClr val="accent6"/>
          </a:lnRef>
          <a:fillRef idx="3">
            <a:schemeClr val="accent6"/>
          </a:fillRef>
          <a:effectRef idx="3">
            <a:schemeClr val="accent6"/>
          </a:effectRef>
          <a:fontRef idx="minor">
            <a:schemeClr val="lt1"/>
          </a:fontRef>
        </p:style>
        <p:txBody>
          <a:bodyPr rtlCol="0" anchor="ctr"/>
          <a:lstStyle/>
          <a:p>
            <a:r>
              <a:rPr lang="en-GB" sz="2200" dirty="0">
                <a:latin typeface="+mj-lt"/>
              </a:rPr>
              <a:t>My main reason for wanting to study Natural Sciences is the </a:t>
            </a:r>
            <a:r>
              <a:rPr lang="en-GB" sz="2200" dirty="0">
                <a:solidFill>
                  <a:srgbClr val="FFFF00"/>
                </a:solidFill>
                <a:latin typeface="+mj-lt"/>
              </a:rPr>
              <a:t>enjoyment I take from grappling with new and complex ideas</a:t>
            </a:r>
            <a:r>
              <a:rPr lang="en-GB" sz="2200" dirty="0">
                <a:latin typeface="+mj-lt"/>
              </a:rPr>
              <a:t>. In Physics, I am particularly drawn to the </a:t>
            </a:r>
            <a:r>
              <a:rPr lang="en-GB" sz="2200" dirty="0">
                <a:solidFill>
                  <a:srgbClr val="FFFF00"/>
                </a:solidFill>
                <a:latin typeface="+mj-lt"/>
              </a:rPr>
              <a:t>atomic scale </a:t>
            </a:r>
            <a:r>
              <a:rPr lang="en-GB" sz="2200" dirty="0">
                <a:latin typeface="+mj-lt"/>
              </a:rPr>
              <a:t>and have developed an interest in </a:t>
            </a:r>
            <a:r>
              <a:rPr lang="en-GB" sz="2200" dirty="0">
                <a:solidFill>
                  <a:srgbClr val="FFFF00"/>
                </a:solidFill>
                <a:latin typeface="+mj-lt"/>
              </a:rPr>
              <a:t>quantum models </a:t>
            </a:r>
            <a:r>
              <a:rPr lang="en-GB" sz="2200" dirty="0">
                <a:latin typeface="+mj-lt"/>
              </a:rPr>
              <a:t>which </a:t>
            </a:r>
            <a:r>
              <a:rPr lang="en-GB" sz="2200" dirty="0">
                <a:solidFill>
                  <a:srgbClr val="FFFF00"/>
                </a:solidFill>
                <a:latin typeface="+mj-lt"/>
              </a:rPr>
              <a:t>move beyond my current syllabus</a:t>
            </a:r>
            <a:r>
              <a:rPr lang="en-GB" sz="2200" dirty="0">
                <a:latin typeface="+mj-lt"/>
              </a:rPr>
              <a:t>. In Biology, I enjoy analysis on a larger scale; my </a:t>
            </a:r>
            <a:r>
              <a:rPr lang="en-GB" sz="2200" dirty="0">
                <a:solidFill>
                  <a:srgbClr val="FFFF00"/>
                </a:solidFill>
                <a:latin typeface="+mj-lt"/>
              </a:rPr>
              <a:t>curiosity is fired by experimental questions such as how to model the distributions of species on islands</a:t>
            </a:r>
            <a:r>
              <a:rPr lang="en-GB" sz="2200" dirty="0">
                <a:latin typeface="+mj-lt"/>
              </a:rPr>
              <a:t>.</a:t>
            </a:r>
          </a:p>
        </p:txBody>
      </p:sp>
    </p:spTree>
    <p:extLst>
      <p:ext uri="{BB962C8B-B14F-4D97-AF65-F5344CB8AC3E}">
        <p14:creationId xmlns:p14="http://schemas.microsoft.com/office/powerpoint/2010/main" val="289523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How to talk about your skills and experience</a:t>
            </a:r>
            <a:endParaRPr lang="en-GB" dirty="0"/>
          </a:p>
        </p:txBody>
      </p:sp>
      <p:sp>
        <p:nvSpPr>
          <p:cNvPr id="8" name="Rectangle 7"/>
          <p:cNvSpPr/>
          <p:nvPr/>
        </p:nvSpPr>
        <p:spPr>
          <a:xfrm>
            <a:off x="259718" y="1603190"/>
            <a:ext cx="8699862" cy="1452430"/>
          </a:xfrm>
          <a:prstGeom prst="rect">
            <a:avLst/>
          </a:prstGeom>
          <a:solidFill>
            <a:srgbClr val="005697"/>
          </a:solidFill>
          <a:ln/>
        </p:spPr>
        <p:style>
          <a:lnRef idx="0">
            <a:schemeClr val="accent3"/>
          </a:lnRef>
          <a:fillRef idx="3">
            <a:schemeClr val="accent3"/>
          </a:fillRef>
          <a:effectRef idx="3">
            <a:schemeClr val="accent3"/>
          </a:effectRef>
          <a:fontRef idx="minor">
            <a:schemeClr val="lt1"/>
          </a:fontRef>
        </p:style>
        <p:txBody>
          <a:bodyPr rtlCol="0" anchor="ctr"/>
          <a:lstStyle/>
          <a:p>
            <a:r>
              <a:rPr lang="en-GB" sz="2000" dirty="0">
                <a:latin typeface="+mj-lt"/>
              </a:rPr>
              <a:t>I am especially fascinated by all aspects of human rights law and am passionate about bringing justice to people who are not able to represent themselves. Human rights are a key part in making society fair and this part of the law shows how it can be a glue that holds society together</a:t>
            </a:r>
            <a:endParaRPr lang="en-GB" sz="2800" dirty="0">
              <a:latin typeface="+mj-lt"/>
            </a:endParaRPr>
          </a:p>
        </p:txBody>
      </p:sp>
      <p:sp>
        <p:nvSpPr>
          <p:cNvPr id="9" name="Rectangle 8"/>
          <p:cNvSpPr/>
          <p:nvPr/>
        </p:nvSpPr>
        <p:spPr>
          <a:xfrm>
            <a:off x="259719" y="3154680"/>
            <a:ext cx="8699862" cy="3482603"/>
          </a:xfrm>
          <a:prstGeom prst="rect">
            <a:avLst/>
          </a:prstGeom>
          <a:solidFill>
            <a:srgbClr val="1B2A6B"/>
          </a:solidFill>
          <a:ln/>
        </p:spPr>
        <p:style>
          <a:lnRef idx="0">
            <a:schemeClr val="accent6"/>
          </a:lnRef>
          <a:fillRef idx="3">
            <a:schemeClr val="accent6"/>
          </a:fillRef>
          <a:effectRef idx="3">
            <a:schemeClr val="accent6"/>
          </a:effectRef>
          <a:fontRef idx="minor">
            <a:schemeClr val="lt1"/>
          </a:fontRef>
        </p:style>
        <p:txBody>
          <a:bodyPr rtlCol="0" anchor="ctr"/>
          <a:lstStyle/>
          <a:p>
            <a:r>
              <a:rPr lang="en-GB" sz="2000" dirty="0">
                <a:latin typeface="+mj-lt"/>
              </a:rPr>
              <a:t>I have developed an interest in human rights law and read up on the recent case of two women who were challenging the new law that immigrants wished to join their spouses had to pass a "pre-entry" English language test. One of the main legal issues centred on whether the new policy breached the appellants' right to a family life. I was struck by the level of uncertainty in the wording of the final judgement. Although the appeal failed, the judges stated that a "significant number" of future cases, for example, those in which immigrants had learning difficulties, would be likely to breach human rights. My research led me to reflect on the fact that the application of specific laws depends on very subtle differences in the circumstances of different cases.</a:t>
            </a:r>
            <a:endParaRPr lang="en-GB" sz="2800" dirty="0">
              <a:latin typeface="+mj-lt"/>
            </a:endParaRPr>
          </a:p>
        </p:txBody>
      </p:sp>
      <p:sp>
        <p:nvSpPr>
          <p:cNvPr id="7" name="Rectangle 6"/>
          <p:cNvSpPr/>
          <p:nvPr/>
        </p:nvSpPr>
        <p:spPr>
          <a:xfrm>
            <a:off x="259719" y="893517"/>
            <a:ext cx="4306471" cy="538630"/>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mj-lt"/>
              </a:rPr>
              <a:t>Academic skills</a:t>
            </a:r>
          </a:p>
        </p:txBody>
      </p:sp>
      <p:sp>
        <p:nvSpPr>
          <p:cNvPr id="6" name="Rectangle 5"/>
          <p:cNvSpPr/>
          <p:nvPr/>
        </p:nvSpPr>
        <p:spPr>
          <a:xfrm>
            <a:off x="259718" y="3165856"/>
            <a:ext cx="8699862" cy="3482603"/>
          </a:xfrm>
          <a:prstGeom prst="rect">
            <a:avLst/>
          </a:prstGeom>
          <a:solidFill>
            <a:srgbClr val="1B2A6B"/>
          </a:solidFill>
          <a:ln/>
        </p:spPr>
        <p:style>
          <a:lnRef idx="0">
            <a:schemeClr val="accent6"/>
          </a:lnRef>
          <a:fillRef idx="3">
            <a:schemeClr val="accent6"/>
          </a:fillRef>
          <a:effectRef idx="3">
            <a:schemeClr val="accent6"/>
          </a:effectRef>
          <a:fontRef idx="minor">
            <a:schemeClr val="lt1"/>
          </a:fontRef>
        </p:style>
        <p:txBody>
          <a:bodyPr rtlCol="0" anchor="ctr"/>
          <a:lstStyle/>
          <a:p>
            <a:r>
              <a:rPr lang="en-GB" sz="2000" dirty="0">
                <a:latin typeface="+mj-lt"/>
              </a:rPr>
              <a:t>I have developed an interest in </a:t>
            </a:r>
            <a:r>
              <a:rPr lang="en-GB" sz="2000" dirty="0">
                <a:solidFill>
                  <a:srgbClr val="FFFF00"/>
                </a:solidFill>
                <a:latin typeface="+mj-lt"/>
              </a:rPr>
              <a:t>human rights law </a:t>
            </a:r>
            <a:r>
              <a:rPr lang="en-GB" sz="2000" dirty="0">
                <a:latin typeface="+mj-lt"/>
              </a:rPr>
              <a:t>and read up on the </a:t>
            </a:r>
            <a:r>
              <a:rPr lang="en-GB" sz="2000" dirty="0">
                <a:solidFill>
                  <a:srgbClr val="FFFF00"/>
                </a:solidFill>
                <a:latin typeface="+mj-lt"/>
              </a:rPr>
              <a:t>recent case of two women who were challenging the new law that immigrants wished to join their spouses had to pass a "pre-entry" English language test</a:t>
            </a:r>
            <a:r>
              <a:rPr lang="en-GB" sz="2000" dirty="0">
                <a:latin typeface="+mj-lt"/>
              </a:rPr>
              <a:t>. One of the main legal issues centred on whether the </a:t>
            </a:r>
            <a:r>
              <a:rPr lang="en-GB" sz="2000" dirty="0">
                <a:solidFill>
                  <a:srgbClr val="FFFF00"/>
                </a:solidFill>
                <a:latin typeface="+mj-lt"/>
              </a:rPr>
              <a:t>new policy breached the appellants' right to a family life</a:t>
            </a:r>
            <a:r>
              <a:rPr lang="en-GB" sz="2000" dirty="0">
                <a:latin typeface="+mj-lt"/>
              </a:rPr>
              <a:t>. I was </a:t>
            </a:r>
            <a:r>
              <a:rPr lang="en-GB" sz="2000" dirty="0">
                <a:solidFill>
                  <a:srgbClr val="FFFF00"/>
                </a:solidFill>
                <a:latin typeface="+mj-lt"/>
              </a:rPr>
              <a:t>struck by the level of uncertainty in the wording of the final judgement</a:t>
            </a:r>
            <a:r>
              <a:rPr lang="en-GB" sz="2000" dirty="0">
                <a:latin typeface="+mj-lt"/>
              </a:rPr>
              <a:t>. Although the appeal failed, the judges stated that a "significant number" of future cases, for example, those in which immigrants had learning difficulties, would be likely to breach human rights. </a:t>
            </a:r>
            <a:r>
              <a:rPr lang="en-GB" sz="2000" dirty="0">
                <a:solidFill>
                  <a:srgbClr val="FFFF00"/>
                </a:solidFill>
                <a:latin typeface="+mj-lt"/>
              </a:rPr>
              <a:t>My research led me to reflect</a:t>
            </a:r>
            <a:r>
              <a:rPr lang="en-GB" sz="2000" dirty="0">
                <a:latin typeface="+mj-lt"/>
              </a:rPr>
              <a:t> on the fact that the application of specific laws depends on very subtle differences in the circumstances of different cases.</a:t>
            </a:r>
            <a:endParaRPr lang="en-GB" sz="2800" dirty="0">
              <a:latin typeface="+mj-lt"/>
            </a:endParaRPr>
          </a:p>
        </p:txBody>
      </p:sp>
    </p:spTree>
    <p:extLst>
      <p:ext uri="{BB962C8B-B14F-4D97-AF65-F5344CB8AC3E}">
        <p14:creationId xmlns:p14="http://schemas.microsoft.com/office/powerpoint/2010/main" val="132690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How to talk about your skills and experience</a:t>
            </a:r>
            <a:endParaRPr lang="en-GB" dirty="0"/>
          </a:p>
        </p:txBody>
      </p:sp>
      <p:sp>
        <p:nvSpPr>
          <p:cNvPr id="8" name="Rectangle 7"/>
          <p:cNvSpPr/>
          <p:nvPr/>
        </p:nvSpPr>
        <p:spPr>
          <a:xfrm>
            <a:off x="184158" y="1805049"/>
            <a:ext cx="8699862" cy="1995055"/>
          </a:xfrm>
          <a:prstGeom prst="rect">
            <a:avLst/>
          </a:prstGeom>
          <a:solidFill>
            <a:srgbClr val="005697"/>
          </a:solidFill>
          <a:ln/>
        </p:spPr>
        <p:style>
          <a:lnRef idx="0">
            <a:schemeClr val="accent3"/>
          </a:lnRef>
          <a:fillRef idx="3">
            <a:schemeClr val="accent3"/>
          </a:fillRef>
          <a:effectRef idx="3">
            <a:schemeClr val="accent3"/>
          </a:effectRef>
          <a:fontRef idx="minor">
            <a:schemeClr val="lt1"/>
          </a:fontRef>
        </p:style>
        <p:txBody>
          <a:bodyPr rtlCol="0" anchor="ctr"/>
          <a:lstStyle/>
          <a:p>
            <a:r>
              <a:rPr lang="en-GB" sz="2400" dirty="0">
                <a:latin typeface="+mj-lt"/>
              </a:rPr>
              <a:t>I recently set up and completed a week-long work experience placement at a local graphic design company. The experience gave me a real insight into the graphic design industry and reinforced my desire to study the subject at university</a:t>
            </a:r>
          </a:p>
        </p:txBody>
      </p:sp>
      <p:sp>
        <p:nvSpPr>
          <p:cNvPr id="9" name="Rectangle 8"/>
          <p:cNvSpPr/>
          <p:nvPr/>
        </p:nvSpPr>
        <p:spPr>
          <a:xfrm>
            <a:off x="184158" y="3966800"/>
            <a:ext cx="8699862" cy="2671506"/>
          </a:xfrm>
          <a:prstGeom prst="rect">
            <a:avLst/>
          </a:prstGeom>
          <a:solidFill>
            <a:srgbClr val="1B2A6B"/>
          </a:solidFill>
          <a:ln/>
        </p:spPr>
        <p:style>
          <a:lnRef idx="0">
            <a:schemeClr val="accent6"/>
          </a:lnRef>
          <a:fillRef idx="3">
            <a:schemeClr val="accent6"/>
          </a:fillRef>
          <a:effectRef idx="3">
            <a:schemeClr val="accent6"/>
          </a:effectRef>
          <a:fontRef idx="minor">
            <a:schemeClr val="lt1"/>
          </a:fontRef>
        </p:style>
        <p:txBody>
          <a:bodyPr rtlCol="0" anchor="ctr"/>
          <a:lstStyle/>
          <a:p>
            <a:r>
              <a:rPr lang="en-GB" sz="2400" dirty="0">
                <a:latin typeface="+mj-lt"/>
              </a:rPr>
              <a:t>During a work experience placement with a graphic design company, I was particularly interested in the challenges of creating clear infographics. To emphasize the most important information, I experimented with combining different hooks with a range of typographic fonts. I found that the most effective solution depended on creating a clear "narrative" within the image itself.</a:t>
            </a:r>
          </a:p>
        </p:txBody>
      </p:sp>
      <p:sp>
        <p:nvSpPr>
          <p:cNvPr id="7" name="Rectangle 6"/>
          <p:cNvSpPr/>
          <p:nvPr/>
        </p:nvSpPr>
        <p:spPr>
          <a:xfrm>
            <a:off x="227618" y="1099724"/>
            <a:ext cx="4306471" cy="538630"/>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mj-lt"/>
              </a:rPr>
              <a:t>Work experience</a:t>
            </a:r>
          </a:p>
        </p:txBody>
      </p:sp>
      <p:sp>
        <p:nvSpPr>
          <p:cNvPr id="6" name="Rectangle 5"/>
          <p:cNvSpPr/>
          <p:nvPr/>
        </p:nvSpPr>
        <p:spPr>
          <a:xfrm>
            <a:off x="184158" y="3984780"/>
            <a:ext cx="8699862" cy="2671506"/>
          </a:xfrm>
          <a:prstGeom prst="rect">
            <a:avLst/>
          </a:prstGeom>
          <a:solidFill>
            <a:srgbClr val="1B2A6B"/>
          </a:solidFill>
          <a:ln/>
        </p:spPr>
        <p:style>
          <a:lnRef idx="0">
            <a:schemeClr val="accent6"/>
          </a:lnRef>
          <a:fillRef idx="3">
            <a:schemeClr val="accent6"/>
          </a:fillRef>
          <a:effectRef idx="3">
            <a:schemeClr val="accent6"/>
          </a:effectRef>
          <a:fontRef idx="minor">
            <a:schemeClr val="lt1"/>
          </a:fontRef>
        </p:style>
        <p:txBody>
          <a:bodyPr rtlCol="0" anchor="ctr"/>
          <a:lstStyle/>
          <a:p>
            <a:r>
              <a:rPr lang="en-GB" sz="2400" dirty="0">
                <a:latin typeface="+mj-lt"/>
              </a:rPr>
              <a:t>During a work experience </a:t>
            </a:r>
            <a:r>
              <a:rPr lang="en-GB" sz="2400" dirty="0">
                <a:solidFill>
                  <a:srgbClr val="FFFF00"/>
                </a:solidFill>
                <a:latin typeface="+mj-lt"/>
              </a:rPr>
              <a:t>placement with a graphic design company,</a:t>
            </a:r>
            <a:r>
              <a:rPr lang="en-GB" sz="2400" dirty="0">
                <a:latin typeface="+mj-lt"/>
              </a:rPr>
              <a:t> I was particularly interested in the challenges of </a:t>
            </a:r>
            <a:r>
              <a:rPr lang="en-GB" sz="2400" dirty="0">
                <a:solidFill>
                  <a:srgbClr val="FFFF00"/>
                </a:solidFill>
                <a:latin typeface="+mj-lt"/>
              </a:rPr>
              <a:t>creating clear infographics</a:t>
            </a:r>
            <a:r>
              <a:rPr lang="en-GB" sz="2400" dirty="0">
                <a:latin typeface="+mj-lt"/>
              </a:rPr>
              <a:t>. To emphasize the most important information, </a:t>
            </a:r>
            <a:r>
              <a:rPr lang="en-GB" sz="2400" dirty="0">
                <a:solidFill>
                  <a:srgbClr val="FFFF00"/>
                </a:solidFill>
                <a:latin typeface="+mj-lt"/>
              </a:rPr>
              <a:t>I experimented with combining different hooks with a range of typographic fonts</a:t>
            </a:r>
            <a:r>
              <a:rPr lang="en-GB" sz="2400" dirty="0">
                <a:latin typeface="+mj-lt"/>
              </a:rPr>
              <a:t>. I found that the </a:t>
            </a:r>
            <a:r>
              <a:rPr lang="en-GB" sz="2400" dirty="0">
                <a:solidFill>
                  <a:srgbClr val="FFFF00"/>
                </a:solidFill>
                <a:latin typeface="+mj-lt"/>
              </a:rPr>
              <a:t>most effective solution depended on creating a clear "narrative" within the image itself.</a:t>
            </a:r>
          </a:p>
        </p:txBody>
      </p:sp>
    </p:spTree>
    <p:extLst>
      <p:ext uri="{BB962C8B-B14F-4D97-AF65-F5344CB8AC3E}">
        <p14:creationId xmlns:p14="http://schemas.microsoft.com/office/powerpoint/2010/main" val="232535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2" name="Straight Arrow Connector 11"/>
          <p:cNvCxnSpPr>
            <a:stCxn id="9" idx="3"/>
            <a:endCxn id="13" idx="1"/>
          </p:cNvCxnSpPr>
          <p:nvPr/>
        </p:nvCxnSpPr>
        <p:spPr>
          <a:xfrm>
            <a:off x="1799365" y="2913469"/>
            <a:ext cx="786648" cy="0"/>
          </a:xfrm>
          <a:prstGeom prst="straightConnector1">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a:stCxn id="13" idx="3"/>
            <a:endCxn id="15" idx="1"/>
          </p:cNvCxnSpPr>
          <p:nvPr/>
        </p:nvCxnSpPr>
        <p:spPr>
          <a:xfrm>
            <a:off x="4206013" y="2913469"/>
            <a:ext cx="765499" cy="0"/>
          </a:xfrm>
          <a:prstGeom prst="straightConnector1">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a:stCxn id="15" idx="3"/>
            <a:endCxn id="17" idx="1"/>
          </p:cNvCxnSpPr>
          <p:nvPr/>
        </p:nvCxnSpPr>
        <p:spPr>
          <a:xfrm>
            <a:off x="6591512" y="2913469"/>
            <a:ext cx="737079" cy="0"/>
          </a:xfrm>
          <a:prstGeom prst="straightConnector1">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a:stCxn id="18" idx="1"/>
            <a:endCxn id="20" idx="3"/>
          </p:cNvCxnSpPr>
          <p:nvPr/>
        </p:nvCxnSpPr>
        <p:spPr>
          <a:xfrm flipH="1">
            <a:off x="4217928" y="4759238"/>
            <a:ext cx="749232" cy="0"/>
          </a:xfrm>
          <a:prstGeom prst="straightConnector1">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p:cNvCxnSpPr>
            <a:stCxn id="20" idx="1"/>
            <a:endCxn id="22" idx="3"/>
          </p:cNvCxnSpPr>
          <p:nvPr/>
        </p:nvCxnSpPr>
        <p:spPr>
          <a:xfrm flipH="1">
            <a:off x="1792279" y="4759238"/>
            <a:ext cx="805649" cy="0"/>
          </a:xfrm>
          <a:prstGeom prst="straightConnector1">
            <a:avLst/>
          </a:prstGeom>
          <a:ln w="190500">
            <a:tailEnd type="triangle"/>
          </a:ln>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GB" dirty="0"/>
              <a:t>University selection processes</a:t>
            </a:r>
          </a:p>
        </p:txBody>
      </p:sp>
      <p:sp>
        <p:nvSpPr>
          <p:cNvPr id="9" name="Rectangle 8"/>
          <p:cNvSpPr/>
          <p:nvPr/>
        </p:nvSpPr>
        <p:spPr>
          <a:xfrm>
            <a:off x="179365" y="2103469"/>
            <a:ext cx="1620000" cy="1620000"/>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b="1" dirty="0">
                <a:solidFill>
                  <a:schemeClr val="bg1"/>
                </a:solidFill>
                <a:latin typeface="+mj-lt"/>
              </a:rPr>
              <a:t>Research courses &amp; universities</a:t>
            </a:r>
          </a:p>
          <a:p>
            <a:pPr algn="ctr"/>
            <a:r>
              <a:rPr lang="en-GB" sz="2000" b="1" dirty="0">
                <a:solidFill>
                  <a:schemeClr val="bg1"/>
                </a:solidFill>
                <a:latin typeface="+mj-lt"/>
              </a:rPr>
              <a:t>- open days</a:t>
            </a:r>
          </a:p>
        </p:txBody>
      </p:sp>
      <p:cxnSp>
        <p:nvCxnSpPr>
          <p:cNvPr id="11" name="Elbow Connector 10"/>
          <p:cNvCxnSpPr>
            <a:stCxn id="17" idx="2"/>
            <a:endCxn id="18" idx="3"/>
          </p:cNvCxnSpPr>
          <p:nvPr/>
        </p:nvCxnSpPr>
        <p:spPr>
          <a:xfrm rot="5400000">
            <a:off x="6844992" y="3465638"/>
            <a:ext cx="1035769" cy="1551431"/>
          </a:xfrm>
          <a:prstGeom prst="bentConnector2">
            <a:avLst/>
          </a:prstGeom>
          <a:ln w="190500">
            <a:tailEnd type="triangle"/>
          </a:ln>
        </p:spPr>
        <p:style>
          <a:lnRef idx="3">
            <a:schemeClr val="accent1"/>
          </a:lnRef>
          <a:fillRef idx="0">
            <a:schemeClr val="accent1"/>
          </a:fillRef>
          <a:effectRef idx="2">
            <a:schemeClr val="accent1"/>
          </a:effectRef>
          <a:fontRef idx="minor">
            <a:schemeClr val="tx1"/>
          </a:fontRef>
        </p:style>
      </p:cxnSp>
      <p:sp>
        <p:nvSpPr>
          <p:cNvPr id="13" name="Rectangle 12"/>
          <p:cNvSpPr/>
          <p:nvPr/>
        </p:nvSpPr>
        <p:spPr>
          <a:xfrm>
            <a:off x="2586013" y="2103469"/>
            <a:ext cx="1620000" cy="1620000"/>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000" b="1" dirty="0">
                <a:solidFill>
                  <a:schemeClr val="bg1"/>
                </a:solidFill>
                <a:latin typeface="+mj-lt"/>
              </a:rPr>
              <a:t>Apply via UCAS*</a:t>
            </a:r>
          </a:p>
        </p:txBody>
      </p:sp>
      <p:sp>
        <p:nvSpPr>
          <p:cNvPr id="15" name="Rectangle 14"/>
          <p:cNvSpPr/>
          <p:nvPr/>
        </p:nvSpPr>
        <p:spPr>
          <a:xfrm>
            <a:off x="4971512" y="2103469"/>
            <a:ext cx="1620000" cy="16200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000" b="1" dirty="0">
                <a:solidFill>
                  <a:schemeClr val="bg1"/>
                </a:solidFill>
                <a:latin typeface="+mj-lt"/>
              </a:rPr>
              <a:t>Possible invites to interview</a:t>
            </a:r>
          </a:p>
        </p:txBody>
      </p:sp>
      <p:sp>
        <p:nvSpPr>
          <p:cNvPr id="17" name="Rectangle 16"/>
          <p:cNvSpPr/>
          <p:nvPr/>
        </p:nvSpPr>
        <p:spPr>
          <a:xfrm>
            <a:off x="7328591" y="2103469"/>
            <a:ext cx="1620000" cy="1620000"/>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000" b="1" dirty="0">
                <a:solidFill>
                  <a:schemeClr val="bg1"/>
                </a:solidFill>
                <a:latin typeface="+mj-lt"/>
              </a:rPr>
              <a:t>Offers made</a:t>
            </a:r>
          </a:p>
        </p:txBody>
      </p:sp>
      <p:sp>
        <p:nvSpPr>
          <p:cNvPr id="18" name="Rectangle 17"/>
          <p:cNvSpPr/>
          <p:nvPr/>
        </p:nvSpPr>
        <p:spPr>
          <a:xfrm>
            <a:off x="4967160" y="3949238"/>
            <a:ext cx="1620000" cy="1620000"/>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b="1" dirty="0">
                <a:solidFill>
                  <a:schemeClr val="bg1"/>
                </a:solidFill>
                <a:latin typeface="+mj-lt"/>
              </a:rPr>
              <a:t>Select firm &amp; insurance choice</a:t>
            </a:r>
          </a:p>
        </p:txBody>
      </p:sp>
      <p:sp>
        <p:nvSpPr>
          <p:cNvPr id="20" name="Rectangle 19"/>
          <p:cNvSpPr/>
          <p:nvPr/>
        </p:nvSpPr>
        <p:spPr>
          <a:xfrm>
            <a:off x="2597928" y="3949238"/>
            <a:ext cx="1620000" cy="16200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000" b="1" dirty="0">
                <a:solidFill>
                  <a:schemeClr val="bg1"/>
                </a:solidFill>
                <a:latin typeface="+mj-lt"/>
              </a:rPr>
              <a:t>Results day</a:t>
            </a:r>
          </a:p>
        </p:txBody>
      </p:sp>
      <p:sp>
        <p:nvSpPr>
          <p:cNvPr id="22" name="Rectangle 21"/>
          <p:cNvSpPr/>
          <p:nvPr/>
        </p:nvSpPr>
        <p:spPr>
          <a:xfrm>
            <a:off x="172279" y="3949238"/>
            <a:ext cx="1620000" cy="1620000"/>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000" b="1" dirty="0">
                <a:solidFill>
                  <a:schemeClr val="bg1"/>
                </a:solidFill>
                <a:latin typeface="+mj-lt"/>
              </a:rPr>
              <a:t>Start university</a:t>
            </a:r>
          </a:p>
        </p:txBody>
      </p:sp>
      <p:sp>
        <p:nvSpPr>
          <p:cNvPr id="23" name="Rectangle 22"/>
          <p:cNvSpPr/>
          <p:nvPr/>
        </p:nvSpPr>
        <p:spPr>
          <a:xfrm>
            <a:off x="441335" y="1118988"/>
            <a:ext cx="4144112" cy="538630"/>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Arial"/>
              </a:rPr>
              <a:t>UCAS Application process</a:t>
            </a:r>
          </a:p>
        </p:txBody>
      </p:sp>
      <p:sp>
        <p:nvSpPr>
          <p:cNvPr id="3" name="TextBox 2"/>
          <p:cNvSpPr txBox="1"/>
          <p:nvPr/>
        </p:nvSpPr>
        <p:spPr>
          <a:xfrm>
            <a:off x="344129" y="6007510"/>
            <a:ext cx="8604462" cy="584775"/>
          </a:xfrm>
          <a:prstGeom prst="rect">
            <a:avLst/>
          </a:prstGeom>
          <a:noFill/>
        </p:spPr>
        <p:txBody>
          <a:bodyPr wrap="square" rtlCol="0">
            <a:spAutoFit/>
          </a:bodyPr>
          <a:lstStyle/>
          <a:p>
            <a:r>
              <a:rPr lang="en-GB" sz="1600" dirty="0">
                <a:latin typeface="+mj-lt"/>
              </a:rPr>
              <a:t>*you may be required to sit Additional Admissions tests for certain courses before submitting your UCAS form</a:t>
            </a:r>
          </a:p>
        </p:txBody>
      </p:sp>
    </p:spTree>
    <p:extLst>
      <p:ext uri="{BB962C8B-B14F-4D97-AF65-F5344CB8AC3E}">
        <p14:creationId xmlns:p14="http://schemas.microsoft.com/office/powerpoint/2010/main" val="188629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7" grpId="0" animBg="1"/>
      <p:bldP spid="18" grpId="0" animBg="1"/>
      <p:bldP spid="20"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How to talk about your skills and experience</a:t>
            </a:r>
            <a:endParaRPr lang="en-GB" dirty="0"/>
          </a:p>
        </p:txBody>
      </p:sp>
      <p:sp>
        <p:nvSpPr>
          <p:cNvPr id="8" name="Rectangle 7"/>
          <p:cNvSpPr/>
          <p:nvPr/>
        </p:nvSpPr>
        <p:spPr>
          <a:xfrm>
            <a:off x="184158" y="1374026"/>
            <a:ext cx="8699862" cy="3084680"/>
          </a:xfrm>
          <a:prstGeom prst="rect">
            <a:avLst/>
          </a:prstGeom>
          <a:solidFill>
            <a:srgbClr val="005697"/>
          </a:solidFill>
          <a:ln/>
        </p:spPr>
        <p:style>
          <a:lnRef idx="0">
            <a:schemeClr val="accent3"/>
          </a:lnRef>
          <a:fillRef idx="3">
            <a:schemeClr val="accent3"/>
          </a:fillRef>
          <a:effectRef idx="3">
            <a:schemeClr val="accent3"/>
          </a:effectRef>
          <a:fontRef idx="minor">
            <a:schemeClr val="lt1"/>
          </a:fontRef>
        </p:style>
        <p:txBody>
          <a:bodyPr rtlCol="0" anchor="ctr"/>
          <a:lstStyle/>
          <a:p>
            <a:r>
              <a:rPr lang="en-GB" sz="2000" dirty="0">
                <a:latin typeface="+mj-lt"/>
              </a:rPr>
              <a:t>Outside of the classroom, I have completed the Duke of Edinburgh Silver award. This helped me to develop a number of skills. I am passionate about swimming and have been a member of the school team since Year 11. During my GCSEs I was also a member of the netball team.  Swimming at a high level has provided a perfect training in managing pressurised situations. As a school prefect, I help to organize events such as our recent talent show, I also take parents around the school for tours. For two years, I have worked in a busy local shop and this has developed my abilities to work with people. I feel confident interacting with people from all walks of life and backgrounds.</a:t>
            </a:r>
            <a:endParaRPr lang="en-GB" sz="2800" dirty="0">
              <a:latin typeface="+mj-lt"/>
            </a:endParaRPr>
          </a:p>
        </p:txBody>
      </p:sp>
      <p:sp>
        <p:nvSpPr>
          <p:cNvPr id="9" name="Rectangle 8"/>
          <p:cNvSpPr/>
          <p:nvPr/>
        </p:nvSpPr>
        <p:spPr>
          <a:xfrm>
            <a:off x="184158" y="4508250"/>
            <a:ext cx="8699862" cy="2189319"/>
          </a:xfrm>
          <a:prstGeom prst="rect">
            <a:avLst/>
          </a:prstGeom>
          <a:solidFill>
            <a:srgbClr val="1B2A6B"/>
          </a:solidFill>
          <a:ln/>
        </p:spPr>
        <p:style>
          <a:lnRef idx="0">
            <a:schemeClr val="accent6"/>
          </a:lnRef>
          <a:fillRef idx="3">
            <a:schemeClr val="accent6"/>
          </a:fillRef>
          <a:effectRef idx="3">
            <a:schemeClr val="accent6"/>
          </a:effectRef>
          <a:fontRef idx="minor">
            <a:schemeClr val="lt1"/>
          </a:fontRef>
        </p:style>
        <p:txBody>
          <a:bodyPr rtlCol="0" anchor="ctr"/>
          <a:lstStyle/>
          <a:p>
            <a:r>
              <a:rPr lang="en-GB" sz="2000" dirty="0">
                <a:latin typeface="+mj-lt"/>
              </a:rPr>
              <a:t>In completing my Duke of Edinburgh Silver award, I have developed skills in planning tasks and leading a team. I speak two different languages - English and Portuguese - and this has given me a valuable perspective in understanding different cultures. During my A-Levels, I worked in a busy shop and swam for the school team – by balancing these commitments with my studies, my ability in organising and managing my time has improved significantly</a:t>
            </a:r>
          </a:p>
        </p:txBody>
      </p:sp>
      <p:sp>
        <p:nvSpPr>
          <p:cNvPr id="7" name="Rectangle 6"/>
          <p:cNvSpPr/>
          <p:nvPr/>
        </p:nvSpPr>
        <p:spPr>
          <a:xfrm>
            <a:off x="227618" y="777488"/>
            <a:ext cx="4306471" cy="538630"/>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mj-lt"/>
              </a:rPr>
              <a:t>Extra-curricular</a:t>
            </a:r>
          </a:p>
        </p:txBody>
      </p:sp>
      <p:sp>
        <p:nvSpPr>
          <p:cNvPr id="6" name="Rectangle 5"/>
          <p:cNvSpPr/>
          <p:nvPr/>
        </p:nvSpPr>
        <p:spPr>
          <a:xfrm>
            <a:off x="184158" y="4528749"/>
            <a:ext cx="8699862" cy="2189319"/>
          </a:xfrm>
          <a:prstGeom prst="rect">
            <a:avLst/>
          </a:prstGeom>
          <a:solidFill>
            <a:srgbClr val="1B2A6B"/>
          </a:solidFill>
          <a:ln/>
        </p:spPr>
        <p:style>
          <a:lnRef idx="0">
            <a:schemeClr val="accent6"/>
          </a:lnRef>
          <a:fillRef idx="3">
            <a:schemeClr val="accent6"/>
          </a:fillRef>
          <a:effectRef idx="3">
            <a:schemeClr val="accent6"/>
          </a:effectRef>
          <a:fontRef idx="minor">
            <a:schemeClr val="lt1"/>
          </a:fontRef>
        </p:style>
        <p:txBody>
          <a:bodyPr rtlCol="0" anchor="ctr"/>
          <a:lstStyle/>
          <a:p>
            <a:r>
              <a:rPr lang="en-GB" sz="2000" dirty="0">
                <a:latin typeface="+mj-lt"/>
              </a:rPr>
              <a:t>In completing my </a:t>
            </a:r>
            <a:r>
              <a:rPr lang="en-GB" sz="2000" dirty="0">
                <a:solidFill>
                  <a:srgbClr val="FFFF00"/>
                </a:solidFill>
                <a:latin typeface="+mj-lt"/>
              </a:rPr>
              <a:t>Duke of Edinburgh Silver award</a:t>
            </a:r>
            <a:r>
              <a:rPr lang="en-GB" sz="2000" dirty="0">
                <a:latin typeface="+mj-lt"/>
              </a:rPr>
              <a:t>, I have developed skills in </a:t>
            </a:r>
            <a:r>
              <a:rPr lang="en-GB" sz="2000" dirty="0">
                <a:solidFill>
                  <a:srgbClr val="FFFF00"/>
                </a:solidFill>
                <a:latin typeface="+mj-lt"/>
              </a:rPr>
              <a:t>planning tasks </a:t>
            </a:r>
            <a:r>
              <a:rPr lang="en-GB" sz="2000" dirty="0">
                <a:latin typeface="+mj-lt"/>
              </a:rPr>
              <a:t>and </a:t>
            </a:r>
            <a:r>
              <a:rPr lang="en-GB" sz="2000" dirty="0">
                <a:solidFill>
                  <a:srgbClr val="FFFF00"/>
                </a:solidFill>
                <a:latin typeface="+mj-lt"/>
              </a:rPr>
              <a:t>leading a team</a:t>
            </a:r>
            <a:r>
              <a:rPr lang="en-GB" sz="2000" dirty="0">
                <a:latin typeface="+mj-lt"/>
              </a:rPr>
              <a:t>. </a:t>
            </a:r>
            <a:r>
              <a:rPr lang="en-GB" sz="2000" dirty="0">
                <a:solidFill>
                  <a:srgbClr val="FFFF00"/>
                </a:solidFill>
                <a:latin typeface="+mj-lt"/>
              </a:rPr>
              <a:t>I speak two different languages - English and Portuguese</a:t>
            </a:r>
            <a:r>
              <a:rPr lang="en-GB" sz="2000" dirty="0">
                <a:latin typeface="+mj-lt"/>
              </a:rPr>
              <a:t> - and this has given me a </a:t>
            </a:r>
            <a:r>
              <a:rPr lang="en-GB" sz="2000" dirty="0">
                <a:solidFill>
                  <a:srgbClr val="FFFF00"/>
                </a:solidFill>
                <a:latin typeface="+mj-lt"/>
              </a:rPr>
              <a:t>valuable perspective in understanding different cultures</a:t>
            </a:r>
            <a:r>
              <a:rPr lang="en-GB" sz="2000" dirty="0">
                <a:latin typeface="+mj-lt"/>
              </a:rPr>
              <a:t>. During my A-Levels, I </a:t>
            </a:r>
            <a:r>
              <a:rPr lang="en-GB" sz="2000" dirty="0">
                <a:solidFill>
                  <a:srgbClr val="FFFF00"/>
                </a:solidFill>
                <a:latin typeface="+mj-lt"/>
              </a:rPr>
              <a:t>worked in a busy shop </a:t>
            </a:r>
            <a:r>
              <a:rPr lang="en-GB" sz="2000" dirty="0">
                <a:latin typeface="+mj-lt"/>
              </a:rPr>
              <a:t>and </a:t>
            </a:r>
            <a:r>
              <a:rPr lang="en-GB" sz="2000" dirty="0">
                <a:solidFill>
                  <a:srgbClr val="FFFF00"/>
                </a:solidFill>
                <a:latin typeface="+mj-lt"/>
              </a:rPr>
              <a:t>swam for the school team </a:t>
            </a:r>
            <a:r>
              <a:rPr lang="en-GB" sz="2000" dirty="0">
                <a:latin typeface="+mj-lt"/>
              </a:rPr>
              <a:t>– by balancing these commitments with my studies, my ability in </a:t>
            </a:r>
            <a:r>
              <a:rPr lang="en-GB" sz="2000" dirty="0">
                <a:solidFill>
                  <a:srgbClr val="FFFF00"/>
                </a:solidFill>
                <a:latin typeface="+mj-lt"/>
              </a:rPr>
              <a:t>organising and managing my time has improved significantly.</a:t>
            </a:r>
          </a:p>
        </p:txBody>
      </p:sp>
    </p:spTree>
    <p:extLst>
      <p:ext uri="{BB962C8B-B14F-4D97-AF65-F5344CB8AC3E}">
        <p14:creationId xmlns:p14="http://schemas.microsoft.com/office/powerpoint/2010/main" val="367403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273" y="1075023"/>
            <a:ext cx="3953704" cy="6217087"/>
          </a:xfrm>
          <a:prstGeom prst="rect">
            <a:avLst/>
          </a:prstGeom>
          <a:noFill/>
        </p:spPr>
        <p:txBody>
          <a:bodyPr wrap="square" rtlCol="0">
            <a:spAutoFit/>
          </a:bodyPr>
          <a:lstStyle/>
          <a:p>
            <a:pPr marL="342900" indent="-342900">
              <a:buFont typeface="Wingdings" panose="05000000000000000000" pitchFamily="2" charset="2"/>
              <a:buChar char="§"/>
            </a:pPr>
            <a:endParaRPr lang="en-GB" sz="1400" dirty="0">
              <a:solidFill>
                <a:schemeClr val="bg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solidFill>
                  <a:schemeClr val="bg1"/>
                </a:solidFill>
                <a:latin typeface="Arial" panose="020B0604020202020204" pitchFamily="34" charset="0"/>
                <a:cs typeface="Arial" panose="020B0604020202020204" pitchFamily="34" charset="0"/>
              </a:rPr>
              <a:t>Start early and research</a:t>
            </a:r>
          </a:p>
          <a:p>
            <a:endParaRPr lang="en-GB" sz="2400" dirty="0">
              <a:solidFill>
                <a:schemeClr val="bg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solidFill>
                  <a:schemeClr val="bg1"/>
                </a:solidFill>
                <a:latin typeface="Arial" panose="020B0604020202020204" pitchFamily="34" charset="0"/>
                <a:cs typeface="Arial" panose="020B0604020202020204" pitchFamily="34" charset="0"/>
              </a:rPr>
              <a:t>Do multiple drafts – make each line count.</a:t>
            </a:r>
          </a:p>
          <a:p>
            <a:endParaRPr lang="en-GB" sz="2400" dirty="0">
              <a:solidFill>
                <a:schemeClr val="bg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solidFill>
                  <a:schemeClr val="bg1"/>
                </a:solidFill>
                <a:latin typeface="Arial" panose="020B0604020202020204" pitchFamily="34" charset="0"/>
                <a:cs typeface="Arial" panose="020B0604020202020204" pitchFamily="34" charset="0"/>
              </a:rPr>
              <a:t>Complete further reading and activities</a:t>
            </a:r>
          </a:p>
          <a:p>
            <a:pPr marL="342900" indent="-342900">
              <a:buFont typeface="Wingdings" panose="05000000000000000000" pitchFamily="2" charset="2"/>
              <a:buChar char="§"/>
            </a:pPr>
            <a:endParaRPr lang="en-GB" sz="2400" dirty="0">
              <a:solidFill>
                <a:schemeClr val="bg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solidFill>
                  <a:schemeClr val="bg1"/>
                </a:solidFill>
                <a:latin typeface="+mj-lt"/>
              </a:rPr>
              <a:t>Refer to current issues in your subject area</a:t>
            </a:r>
          </a:p>
          <a:p>
            <a:endParaRPr lang="en-GB" sz="2400" dirty="0">
              <a:solidFill>
                <a:schemeClr val="bg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solidFill>
                  <a:schemeClr val="bg1"/>
                </a:solidFill>
                <a:latin typeface="Arial" panose="020B0604020202020204" pitchFamily="34" charset="0"/>
                <a:cs typeface="Arial" panose="020B0604020202020204" pitchFamily="34" charset="0"/>
              </a:rPr>
              <a:t>Provide specific examples, avoid generalisations</a:t>
            </a:r>
          </a:p>
          <a:p>
            <a:endParaRPr lang="en-GB" sz="2400" dirty="0">
              <a:solidFill>
                <a:schemeClr val="bg1"/>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4" name="TextBox 3"/>
          <p:cNvSpPr txBox="1"/>
          <p:nvPr/>
        </p:nvSpPr>
        <p:spPr>
          <a:xfrm>
            <a:off x="397685" y="459877"/>
            <a:ext cx="1356077" cy="461665"/>
          </a:xfrm>
          <a:prstGeom prst="rect">
            <a:avLst/>
          </a:prstGeom>
          <a:noFill/>
          <a:ln w="38100">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mn-cs"/>
              </a:rPr>
              <a:t>Top tips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1" y="-14814"/>
            <a:ext cx="4572170" cy="6872814"/>
          </a:xfrm>
          <a:prstGeom prst="rect">
            <a:avLst/>
          </a:prstGeom>
        </p:spPr>
      </p:pic>
    </p:spTree>
    <p:extLst>
      <p:ext uri="{BB962C8B-B14F-4D97-AF65-F5344CB8AC3E}">
        <p14:creationId xmlns:p14="http://schemas.microsoft.com/office/powerpoint/2010/main" val="93477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1734" y="2188239"/>
            <a:ext cx="4655336" cy="2511457"/>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
                <a:srgbClr val="032553"/>
              </a:buClr>
              <a:buSzTx/>
              <a:buFontTx/>
              <a:buNone/>
              <a:tabLst/>
              <a:defRPr/>
            </a:pPr>
            <a:r>
              <a:rPr lang="en-US" sz="2400" kern="0" dirty="0">
                <a:solidFill>
                  <a:srgbClr val="FFFFFF"/>
                </a:solidFill>
                <a:latin typeface="Arial"/>
                <a:ea typeface="ＭＳ Ｐゴシック" pitchFamily="-28" charset="-128"/>
              </a:rPr>
              <a:t>Ryan Martin</a:t>
            </a:r>
          </a:p>
          <a:p>
            <a:pPr marL="0" marR="0" lvl="0" indent="0" algn="l" defTabSz="914400" rtl="0" eaLnBrk="1" fontAlgn="auto" latinLnBrk="0" hangingPunct="1">
              <a:lnSpc>
                <a:spcPct val="100000"/>
              </a:lnSpc>
              <a:spcBef>
                <a:spcPct val="20000"/>
              </a:spcBef>
              <a:spcAft>
                <a:spcPts val="0"/>
              </a:spcAft>
              <a:buClr>
                <a:srgbClr val="032553"/>
              </a:buClr>
              <a:buSzTx/>
              <a:buFontTx/>
              <a:buNone/>
              <a:tabLst/>
              <a:defRPr/>
            </a:pPr>
            <a:r>
              <a:rPr lang="en-US" sz="2400" kern="0" dirty="0">
                <a:solidFill>
                  <a:srgbClr val="FFFFFF"/>
                </a:solidFill>
                <a:latin typeface="Arial"/>
                <a:ea typeface="ＭＳ Ｐゴシック" pitchFamily="-28" charset="-128"/>
              </a:rPr>
              <a:t>Student Recruitment Officer</a:t>
            </a:r>
            <a:endParaRPr kumimoji="0" lang="en-US" sz="2400" b="0" i="0" u="none" strike="noStrike" kern="0" cap="none" spc="0" normalizeH="0" baseline="0" noProof="0" dirty="0">
              <a:ln>
                <a:noFill/>
              </a:ln>
              <a:solidFill>
                <a:srgbClr val="FFFFFF"/>
              </a:solidFill>
              <a:effectLst/>
              <a:uLnTx/>
              <a:uFillTx/>
              <a:latin typeface="Arial"/>
              <a:ea typeface="ＭＳ Ｐゴシック" pitchFamily="-28" charset="-128"/>
              <a:cs typeface="+mn-cs"/>
            </a:endParaRPr>
          </a:p>
          <a:p>
            <a:pPr marL="0" marR="0" lvl="0" indent="0" algn="l" defTabSz="914400" rtl="0" eaLnBrk="1" fontAlgn="auto" latinLnBrk="0" hangingPunct="1">
              <a:lnSpc>
                <a:spcPct val="100000"/>
              </a:lnSpc>
              <a:spcBef>
                <a:spcPct val="20000"/>
              </a:spcBef>
              <a:spcAft>
                <a:spcPts val="0"/>
              </a:spcAft>
              <a:buClr>
                <a:srgbClr val="032553"/>
              </a:buClr>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ＭＳ Ｐゴシック" pitchFamily="-28" charset="-128"/>
              <a:cs typeface="+mn-cs"/>
            </a:endParaRPr>
          </a:p>
          <a:p>
            <a:pPr marL="0" marR="0" lvl="0" indent="0" algn="l" defTabSz="914400" rtl="0" eaLnBrk="1" fontAlgn="auto" latinLnBrk="0" hangingPunct="1">
              <a:lnSpc>
                <a:spcPct val="100000"/>
              </a:lnSpc>
              <a:spcBef>
                <a:spcPct val="20000"/>
              </a:spcBef>
              <a:spcAft>
                <a:spcPts val="0"/>
              </a:spcAft>
              <a:buClr>
                <a:srgbClr val="032553"/>
              </a:buClr>
              <a:buSzTx/>
              <a:buFontTx/>
              <a:buNone/>
              <a:tabLst/>
              <a:defRPr/>
            </a:pPr>
            <a:r>
              <a:rPr kumimoji="0" lang="en-GB" altLang="en-US" sz="1800" b="0" i="0" u="none" strike="noStrike" kern="0" cap="none" spc="0" normalizeH="0" baseline="0" noProof="0" dirty="0">
                <a:ln>
                  <a:noFill/>
                </a:ln>
                <a:solidFill>
                  <a:srgbClr val="FFFFFF"/>
                </a:solidFill>
                <a:effectLst/>
                <a:uLnTx/>
                <a:uFillTx/>
                <a:latin typeface="Arial"/>
                <a:ea typeface="ＭＳ Ｐゴシック" pitchFamily="-28" charset="-128"/>
                <a:cs typeface="+mn-cs"/>
              </a:rPr>
              <a:t>Experience our award winning UK campuses in 360 degree images and videos</a:t>
            </a:r>
          </a:p>
          <a:p>
            <a:pPr marL="0" marR="0" lvl="0" indent="0" algn="l" defTabSz="914400" rtl="0" eaLnBrk="1" fontAlgn="auto" latinLnBrk="0" hangingPunct="1">
              <a:lnSpc>
                <a:spcPct val="100000"/>
              </a:lnSpc>
              <a:spcBef>
                <a:spcPct val="20000"/>
              </a:spcBef>
              <a:spcAft>
                <a:spcPts val="0"/>
              </a:spcAft>
              <a:buClr>
                <a:srgbClr val="032553"/>
              </a:buClr>
              <a:buSzTx/>
              <a:buFontTx/>
              <a:buNone/>
              <a:tabLst/>
              <a:defRPr/>
            </a:pPr>
            <a:endParaRPr kumimoji="0" lang="en-GB" altLang="en-US" sz="1800" b="0" i="0" u="none" strike="noStrike" kern="0" cap="none" spc="0" normalizeH="0" baseline="0" noProof="0" dirty="0">
              <a:ln>
                <a:noFill/>
              </a:ln>
              <a:solidFill>
                <a:srgbClr val="FFFFFF"/>
              </a:solidFill>
              <a:effectLst/>
              <a:uLnTx/>
              <a:uFillTx/>
              <a:latin typeface="Arial"/>
              <a:ea typeface="ＭＳ Ｐゴシック" pitchFamily="-28" charset="-128"/>
              <a:cs typeface="+mn-cs"/>
            </a:endParaRPr>
          </a:p>
          <a:p>
            <a:pPr marL="0" marR="0" lvl="0" indent="0" algn="l" defTabSz="914400" rtl="0" eaLnBrk="1" fontAlgn="auto" latinLnBrk="0" hangingPunct="1">
              <a:lnSpc>
                <a:spcPct val="100000"/>
              </a:lnSpc>
              <a:spcBef>
                <a:spcPct val="20000"/>
              </a:spcBef>
              <a:spcAft>
                <a:spcPts val="0"/>
              </a:spcAft>
              <a:buClr>
                <a:srgbClr val="032553"/>
              </a:buClr>
              <a:buSzTx/>
              <a:buFontTx/>
              <a:buNone/>
              <a:tabLst/>
              <a:defRPr/>
            </a:pPr>
            <a:r>
              <a:rPr kumimoji="0" lang="en-GB" altLang="en-US" sz="1600" b="1" i="1" u="none" strike="noStrike" kern="1200" cap="none" spc="0" normalizeH="0" baseline="0" noProof="0" dirty="0">
                <a:ln>
                  <a:noFill/>
                </a:ln>
                <a:solidFill>
                  <a:prstClr val="white"/>
                </a:solidFill>
                <a:effectLst/>
                <a:uLnTx/>
                <a:uFillTx/>
                <a:latin typeface="Georgia"/>
                <a:ea typeface="+mn-ea"/>
                <a:cs typeface="+mn-cs"/>
              </a:rPr>
              <a:t>nottingham.ac.uk/</a:t>
            </a:r>
            <a:r>
              <a:rPr kumimoji="0" lang="en-GB" altLang="en-US" sz="1600" b="1" i="1" u="none" strike="noStrike" kern="1200" cap="none" spc="0" normalizeH="0" baseline="0" noProof="0" dirty="0" err="1">
                <a:ln>
                  <a:noFill/>
                </a:ln>
                <a:solidFill>
                  <a:prstClr val="white"/>
                </a:solidFill>
                <a:effectLst/>
                <a:uLnTx/>
                <a:uFillTx/>
                <a:latin typeface="Georgia"/>
                <a:ea typeface="+mn-ea"/>
                <a:cs typeface="+mn-cs"/>
              </a:rPr>
              <a:t>virtualnottingham</a:t>
            </a:r>
            <a:r>
              <a:rPr kumimoji="0" lang="en-GB" altLang="en-US" sz="1600" b="1" i="1" u="none" strike="noStrike" kern="1200" cap="none" spc="0" normalizeH="0" baseline="0" noProof="0" dirty="0">
                <a:ln>
                  <a:noFill/>
                </a:ln>
                <a:solidFill>
                  <a:prstClr val="white"/>
                </a:solidFill>
                <a:effectLst/>
                <a:uLnTx/>
                <a:uFillTx/>
                <a:latin typeface="Georgia"/>
                <a:ea typeface="+mn-ea"/>
                <a:cs typeface="+mn-cs"/>
              </a:rPr>
              <a:t> </a:t>
            </a:r>
          </a:p>
        </p:txBody>
      </p:sp>
      <p:grpSp>
        <p:nvGrpSpPr>
          <p:cNvPr id="4" name="Group 3"/>
          <p:cNvGrpSpPr/>
          <p:nvPr/>
        </p:nvGrpSpPr>
        <p:grpSpPr>
          <a:xfrm>
            <a:off x="5712658" y="2183967"/>
            <a:ext cx="2520000" cy="2520000"/>
            <a:chOff x="5435094" y="1696295"/>
            <a:chExt cx="2520000" cy="2520000"/>
          </a:xfrm>
        </p:grpSpPr>
        <p:sp>
          <p:nvSpPr>
            <p:cNvPr id="5" name="Rectangle 4">
              <a:extLst>
                <a:ext uri="{FF2B5EF4-FFF2-40B4-BE49-F238E27FC236}">
                  <a16:creationId xmlns:a16="http://schemas.microsoft.com/office/drawing/2014/main" id="{0E37E472-F67B-468D-8F4C-8E9EA8FF79FA}"/>
                </a:ext>
              </a:extLst>
            </p:cNvPr>
            <p:cNvSpPr/>
            <p:nvPr/>
          </p:nvSpPr>
          <p:spPr>
            <a:xfrm>
              <a:off x="5435094" y="1696295"/>
              <a:ext cx="2520000" cy="252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p:cNvSpPr/>
            <p:nvPr/>
          </p:nvSpPr>
          <p:spPr>
            <a:xfrm>
              <a:off x="5765900" y="3829953"/>
              <a:ext cx="1858389" cy="338554"/>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
                  <a:srgbClr val="032553"/>
                </a:buClr>
                <a:buSzTx/>
                <a:buFontTx/>
                <a:buNone/>
                <a:tabLst/>
                <a:defRPr/>
              </a:pPr>
              <a:r>
                <a:rPr kumimoji="0" lang="en-GB" sz="1600" b="0" i="0" u="none" strike="noStrike" kern="0" cap="none" spc="0" normalizeH="0" baseline="0" noProof="0" dirty="0">
                  <a:ln>
                    <a:noFill/>
                  </a:ln>
                  <a:solidFill>
                    <a:srgbClr val="FFFFFF"/>
                  </a:solidFill>
                  <a:effectLst/>
                  <a:uLnTx/>
                  <a:uFillTx/>
                  <a:latin typeface="Arial"/>
                  <a:ea typeface="ＭＳ Ｐゴシック" pitchFamily="-28" charset="-128"/>
                  <a:cs typeface="+mn-cs"/>
                </a:rPr>
                <a:t>@</a:t>
              </a:r>
              <a:r>
                <a:rPr kumimoji="0" lang="en-GB" sz="1600" b="0" i="0" u="none" strike="noStrike" kern="0" cap="none" spc="0" normalizeH="0" baseline="0" noProof="0" dirty="0" err="1">
                  <a:ln>
                    <a:noFill/>
                  </a:ln>
                  <a:solidFill>
                    <a:srgbClr val="FFFFFF"/>
                  </a:solidFill>
                  <a:effectLst/>
                  <a:uLnTx/>
                  <a:uFillTx/>
                  <a:latin typeface="Arial"/>
                  <a:ea typeface="ＭＳ Ｐゴシック" pitchFamily="-28" charset="-128"/>
                  <a:cs typeface="+mn-cs"/>
                </a:rPr>
                <a:t>uniofnottingham</a:t>
              </a:r>
              <a:endParaRPr kumimoji="0" lang="en-GB" altLang="en-US" sz="1600" b="0" i="0" u="none" strike="noStrike" kern="0" cap="none" spc="0" normalizeH="0" baseline="0" noProof="0" dirty="0">
                <a:ln>
                  <a:noFill/>
                </a:ln>
                <a:solidFill>
                  <a:srgbClr val="FFFFFF"/>
                </a:solidFill>
                <a:effectLst/>
                <a:uLnTx/>
                <a:uFillTx/>
                <a:latin typeface="Arial"/>
                <a:ea typeface="ＭＳ Ｐゴシック" pitchFamily="-28" charset="-128"/>
                <a:cs typeface="+mn-cs"/>
              </a:endParaRPr>
            </a:p>
          </p:txBody>
        </p:sp>
        <p:pic>
          <p:nvPicPr>
            <p:cNvPr id="7" name="Picture 4" descr="Facebook icon circle log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65900" y="1937239"/>
              <a:ext cx="743699" cy="73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witter vector circl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87883" y="1969512"/>
              <a:ext cx="736406" cy="73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instagram circle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65900" y="2977423"/>
              <a:ext cx="747625" cy="73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Image result for youtube 2017 circle log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86289" y="3009636"/>
              <a:ext cx="738000" cy="73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4008" y="4977184"/>
            <a:ext cx="1368552" cy="180136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3463" y="4974336"/>
            <a:ext cx="1379289" cy="1815501"/>
          </a:xfrm>
          <a:prstGeom prst="rect">
            <a:avLst/>
          </a:prstGeom>
        </p:spPr>
      </p:pic>
    </p:spTree>
    <p:extLst>
      <p:ext uri="{BB962C8B-B14F-4D97-AF65-F5344CB8AC3E}">
        <p14:creationId xmlns:p14="http://schemas.microsoft.com/office/powerpoint/2010/main" val="85896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University selection processes</a:t>
            </a:r>
            <a:endParaRPr lang="en-GB" dirty="0">
              <a:latin typeface="Arial" panose="020B0604020202020204" pitchFamily="34" charset="0"/>
              <a:cs typeface="Arial" panose="020B0604020202020204" pitchFamily="34" charset="0"/>
            </a:endParaRPr>
          </a:p>
        </p:txBody>
      </p:sp>
      <p:sp>
        <p:nvSpPr>
          <p:cNvPr id="7" name="TextBox 6"/>
          <p:cNvSpPr txBox="1"/>
          <p:nvPr/>
        </p:nvSpPr>
        <p:spPr>
          <a:xfrm>
            <a:off x="441335" y="2054132"/>
            <a:ext cx="4110424" cy="3785652"/>
          </a:xfrm>
          <a:prstGeom prst="rect">
            <a:avLst/>
          </a:prstGeom>
          <a:noFill/>
        </p:spPr>
        <p:txBody>
          <a:bodyPr wrap="square" rtlCol="0">
            <a:spAutoFit/>
          </a:bodyPr>
          <a:lstStyle/>
          <a:p>
            <a:pPr marL="342900" indent="-342900">
              <a:buFont typeface="Wingdings" panose="05000000000000000000" pitchFamily="2" charset="2"/>
              <a:buChar char="§"/>
            </a:pPr>
            <a:endParaRPr lang="en-GB" sz="2400" dirty="0">
              <a:latin typeface="+mj-lt"/>
            </a:endParaRPr>
          </a:p>
          <a:p>
            <a:pPr marL="342900" indent="-342900">
              <a:buFont typeface="Wingdings" panose="05000000000000000000" pitchFamily="2" charset="2"/>
              <a:buChar char="§"/>
            </a:pPr>
            <a:r>
              <a:rPr lang="en-GB" sz="2400" dirty="0">
                <a:latin typeface="+mj-lt"/>
              </a:rPr>
              <a:t>Academic achievements</a:t>
            </a:r>
          </a:p>
          <a:p>
            <a:pPr marL="342900" indent="-342900">
              <a:buFont typeface="Wingdings" panose="05000000000000000000" pitchFamily="2" charset="2"/>
              <a:buChar char="§"/>
            </a:pPr>
            <a:endParaRPr lang="en-GB" sz="2400" dirty="0">
              <a:latin typeface="+mj-lt"/>
            </a:endParaRPr>
          </a:p>
          <a:p>
            <a:pPr marL="342900" indent="-342900">
              <a:buFont typeface="Wingdings" panose="05000000000000000000" pitchFamily="2" charset="2"/>
              <a:buChar char="§"/>
            </a:pPr>
            <a:r>
              <a:rPr lang="en-GB" sz="2400" dirty="0">
                <a:latin typeface="+mj-lt"/>
              </a:rPr>
              <a:t>Subject-specific requirements</a:t>
            </a:r>
          </a:p>
          <a:p>
            <a:pPr marL="342900" indent="-342900">
              <a:buFont typeface="Wingdings" panose="05000000000000000000" pitchFamily="2" charset="2"/>
              <a:buChar char="§"/>
            </a:pPr>
            <a:endParaRPr lang="en-GB" sz="2400" dirty="0">
              <a:latin typeface="+mj-lt"/>
            </a:endParaRPr>
          </a:p>
          <a:p>
            <a:pPr marL="342900" indent="-342900">
              <a:buFont typeface="Wingdings" panose="05000000000000000000" pitchFamily="2" charset="2"/>
              <a:buChar char="§"/>
            </a:pPr>
            <a:r>
              <a:rPr lang="en-GB" sz="2400" dirty="0">
                <a:latin typeface="+mj-lt"/>
              </a:rPr>
              <a:t>Compelling personal statement</a:t>
            </a:r>
          </a:p>
          <a:p>
            <a:pPr marL="342900" indent="-342900">
              <a:buFont typeface="Wingdings" panose="05000000000000000000" pitchFamily="2" charset="2"/>
              <a:buChar char="§"/>
            </a:pPr>
            <a:endParaRPr lang="en-GB" sz="2400" dirty="0">
              <a:latin typeface="+mj-lt"/>
            </a:endParaRPr>
          </a:p>
          <a:p>
            <a:pPr marL="342900" indent="-342900">
              <a:buFont typeface="Wingdings" panose="05000000000000000000" pitchFamily="2" charset="2"/>
              <a:buChar char="§"/>
            </a:pPr>
            <a:r>
              <a:rPr lang="en-GB" sz="2400" dirty="0">
                <a:latin typeface="+mj-lt"/>
              </a:rPr>
              <a:t>Strong teacher reference</a:t>
            </a:r>
          </a:p>
        </p:txBody>
      </p:sp>
      <p:sp>
        <p:nvSpPr>
          <p:cNvPr id="5" name="Rectangle 4"/>
          <p:cNvSpPr/>
          <p:nvPr/>
        </p:nvSpPr>
        <p:spPr>
          <a:xfrm>
            <a:off x="243372" y="1298097"/>
            <a:ext cx="4144112" cy="538630"/>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Arial"/>
              </a:rPr>
              <a:t>UCAS application form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339" y="741636"/>
            <a:ext cx="4027470" cy="6116363"/>
          </a:xfrm>
          <a:prstGeom prst="rect">
            <a:avLst/>
          </a:prstGeom>
        </p:spPr>
      </p:pic>
    </p:spTree>
    <p:extLst>
      <p:ext uri="{BB962C8B-B14F-4D97-AF65-F5344CB8AC3E}">
        <p14:creationId xmlns:p14="http://schemas.microsoft.com/office/powerpoint/2010/main" val="71949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University selection processes</a:t>
            </a:r>
          </a:p>
        </p:txBody>
      </p:sp>
      <p:sp>
        <p:nvSpPr>
          <p:cNvPr id="7" name="TextBox 6"/>
          <p:cNvSpPr txBox="1"/>
          <p:nvPr/>
        </p:nvSpPr>
        <p:spPr>
          <a:xfrm>
            <a:off x="441335" y="1122082"/>
            <a:ext cx="4110424"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Arial"/>
            </a:endParaRP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GCSEs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A Levels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National admissions tests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Personal statement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Reference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Interviews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6732" y="722475"/>
            <a:ext cx="4096077" cy="6135525"/>
          </a:xfrm>
          <a:prstGeom prst="rect">
            <a:avLst/>
          </a:prstGeom>
        </p:spPr>
      </p:pic>
      <p:sp>
        <p:nvSpPr>
          <p:cNvPr id="5" name="Rectangle 4"/>
          <p:cNvSpPr/>
          <p:nvPr/>
        </p:nvSpPr>
        <p:spPr>
          <a:xfrm>
            <a:off x="327582" y="1024546"/>
            <a:ext cx="4337929" cy="792062"/>
          </a:xfrm>
          <a:prstGeom prst="rect">
            <a:avLst/>
          </a:prstGeom>
          <a:gradFill>
            <a:gsLst>
              <a:gs pos="70000">
                <a:schemeClr val="bg2">
                  <a:lumMod val="95000"/>
                  <a:lumOff val="5000"/>
                </a:schemeClr>
              </a:gs>
              <a:gs pos="17000">
                <a:schemeClr val="bg2"/>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Arial"/>
              </a:rPr>
              <a:t>Application assessment</a:t>
            </a:r>
          </a:p>
        </p:txBody>
      </p:sp>
    </p:spTree>
    <p:extLst>
      <p:ext uri="{BB962C8B-B14F-4D97-AF65-F5344CB8AC3E}">
        <p14:creationId xmlns:p14="http://schemas.microsoft.com/office/powerpoint/2010/main" val="363234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638" y="2438526"/>
            <a:ext cx="8329462" cy="2387600"/>
          </a:xfrm>
        </p:spPr>
        <p:txBody>
          <a:bodyPr/>
          <a:lstStyle/>
          <a:p>
            <a:r>
              <a:rPr lang="en-GB" dirty="0"/>
              <a:t>Personal statement quiz</a:t>
            </a:r>
          </a:p>
        </p:txBody>
      </p:sp>
    </p:spTree>
    <p:extLst>
      <p:ext uri="{BB962C8B-B14F-4D97-AF65-F5344CB8AC3E}">
        <p14:creationId xmlns:p14="http://schemas.microsoft.com/office/powerpoint/2010/main" val="180526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505840" y="1386041"/>
            <a:ext cx="8285234" cy="461665"/>
          </a:xfrm>
          <a:prstGeom prst="rect">
            <a:avLst/>
          </a:prstGeom>
          <a:noFill/>
          <a:ln w="3810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mn-cs"/>
              </a:rPr>
              <a:t>How many personal statements can you submit?</a:t>
            </a:r>
          </a:p>
        </p:txBody>
      </p:sp>
      <p:sp>
        <p:nvSpPr>
          <p:cNvPr id="21" name="Rectangle 20"/>
          <p:cNvSpPr/>
          <p:nvPr/>
        </p:nvSpPr>
        <p:spPr>
          <a:xfrm>
            <a:off x="505840" y="2711450"/>
            <a:ext cx="7792586" cy="770762"/>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mn-cs"/>
              </a:rPr>
              <a:t>A.  Only one for all five choices</a:t>
            </a:r>
          </a:p>
        </p:txBody>
      </p:sp>
      <p:sp>
        <p:nvSpPr>
          <p:cNvPr id="22" name="Rectangle 21"/>
          <p:cNvSpPr/>
          <p:nvPr/>
        </p:nvSpPr>
        <p:spPr>
          <a:xfrm>
            <a:off x="505840" y="5218968"/>
            <a:ext cx="7792586" cy="77076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mn-cs"/>
              </a:rPr>
              <a:t>C</a:t>
            </a:r>
            <a:r>
              <a:rPr kumimoji="0" lang="en-GB" sz="2800" b="1" i="0" u="none" strike="noStrike" kern="1200" cap="none" spc="0" normalizeH="0" baseline="0" noProof="0" dirty="0">
                <a:ln>
                  <a:noFill/>
                </a:ln>
                <a:solidFill>
                  <a:prstClr val="white"/>
                </a:solidFill>
                <a:effectLst/>
                <a:uLnTx/>
                <a:uFillTx/>
                <a:latin typeface="Arial"/>
                <a:ea typeface="+mn-ea"/>
                <a:cs typeface="+mn-cs"/>
              </a:rPr>
              <a:t>.  </a:t>
            </a:r>
            <a:r>
              <a:rPr kumimoji="0" lang="en-GB" sz="2400" b="1" i="0" u="none" strike="noStrike" kern="1200" cap="none" spc="0" normalizeH="0" baseline="0" noProof="0" dirty="0">
                <a:ln>
                  <a:noFill/>
                </a:ln>
                <a:solidFill>
                  <a:prstClr val="white"/>
                </a:solidFill>
                <a:effectLst/>
                <a:uLnTx/>
                <a:uFillTx/>
                <a:latin typeface="Arial"/>
                <a:ea typeface="+mn-ea"/>
                <a:cs typeface="+mn-cs"/>
              </a:rPr>
              <a:t>Two, but only if applying for a joint honours course</a:t>
            </a:r>
            <a:endParaRPr kumimoji="0" lang="en-GB" sz="2000" b="1" i="0" u="none" strike="noStrike" kern="1200" cap="none" spc="0" normalizeH="0" baseline="0" noProof="0" dirty="0">
              <a:ln>
                <a:noFill/>
              </a:ln>
              <a:solidFill>
                <a:prstClr val="white"/>
              </a:solidFill>
              <a:effectLst/>
              <a:uLnTx/>
              <a:uFillTx/>
              <a:latin typeface="Arial"/>
              <a:ea typeface="+mn-ea"/>
              <a:cs typeface="+mn-cs"/>
            </a:endParaRPr>
          </a:p>
        </p:txBody>
      </p:sp>
      <p:sp>
        <p:nvSpPr>
          <p:cNvPr id="23" name="Rectangle 22"/>
          <p:cNvSpPr/>
          <p:nvPr/>
        </p:nvSpPr>
        <p:spPr>
          <a:xfrm>
            <a:off x="505840" y="3966049"/>
            <a:ext cx="7792586" cy="770762"/>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mn-cs"/>
              </a:rPr>
              <a:t>B.  One for each of my five choices</a:t>
            </a:r>
          </a:p>
        </p:txBody>
      </p:sp>
    </p:spTree>
    <p:extLst>
      <p:ext uri="{BB962C8B-B14F-4D97-AF65-F5344CB8AC3E}">
        <p14:creationId xmlns:p14="http://schemas.microsoft.com/office/powerpoint/2010/main" val="6702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505840" y="1386041"/>
            <a:ext cx="8285234" cy="830997"/>
          </a:xfrm>
          <a:prstGeom prst="rect">
            <a:avLst/>
          </a:prstGeom>
          <a:noFill/>
          <a:ln w="38100">
            <a:solidFill>
              <a:schemeClr val="bg1"/>
            </a:solidFill>
          </a:ln>
        </p:spPr>
        <p:txBody>
          <a:bodyPr wrap="square" rtlCol="0">
            <a:spAutoFit/>
          </a:bodyPr>
          <a:lstStyle/>
          <a:p>
            <a:pPr lvl="0"/>
            <a:r>
              <a:rPr lang="en-GB" sz="2400" b="1" dirty="0">
                <a:solidFill>
                  <a:prstClr val="white"/>
                </a:solidFill>
                <a:latin typeface="Arial"/>
              </a:rPr>
              <a:t>Universities might make your application unsuccessful based upon your personal statement?</a:t>
            </a:r>
          </a:p>
        </p:txBody>
      </p:sp>
      <p:sp>
        <p:nvSpPr>
          <p:cNvPr id="21" name="Rectangle 20"/>
          <p:cNvSpPr/>
          <p:nvPr/>
        </p:nvSpPr>
        <p:spPr>
          <a:xfrm>
            <a:off x="505840" y="4267356"/>
            <a:ext cx="7792586" cy="770762"/>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mn-cs"/>
              </a:rPr>
              <a:t>B. False</a:t>
            </a:r>
          </a:p>
        </p:txBody>
      </p:sp>
      <p:sp>
        <p:nvSpPr>
          <p:cNvPr id="23" name="Rectangle 22"/>
          <p:cNvSpPr/>
          <p:nvPr/>
        </p:nvSpPr>
        <p:spPr>
          <a:xfrm>
            <a:off x="505840" y="3167058"/>
            <a:ext cx="7792586" cy="770762"/>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lvl="0" algn="ctr"/>
            <a:r>
              <a:rPr lang="en-GB" sz="2400" b="1" dirty="0">
                <a:solidFill>
                  <a:prstClr val="white"/>
                </a:solidFill>
                <a:latin typeface="Arial"/>
              </a:rPr>
              <a:t>A. True</a:t>
            </a:r>
          </a:p>
        </p:txBody>
      </p:sp>
    </p:spTree>
    <p:extLst>
      <p:ext uri="{BB962C8B-B14F-4D97-AF65-F5344CB8AC3E}">
        <p14:creationId xmlns:p14="http://schemas.microsoft.com/office/powerpoint/2010/main" val="127587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NOTT_6103 (PowerPoint Guidelines) POT_4by3_001" id="{687AE245-6F4B-450E-9C8B-37CB810348D1}" vid="{550EAFB0-BFA7-4104-898A-F28DDBFFD947}"/>
    </a:ext>
  </a:extLst>
</a:theme>
</file>

<file path=ppt/theme/theme2.xml><?xml version="1.0" encoding="utf-8"?>
<a:theme xmlns:a="http://schemas.openxmlformats.org/drawingml/2006/main" name="1_Office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NOTT_6103 (PowerPoint Guidelines) POT_4by3_001" id="{687AE245-6F4B-450E-9C8B-37CB810348D1}" vid="{550EAFB0-BFA7-4104-898A-F28DDBFFD947}"/>
    </a:ext>
  </a:extLst>
</a:theme>
</file>

<file path=ppt/theme/theme3.xml><?xml version="1.0" encoding="utf-8"?>
<a:theme xmlns:a="http://schemas.openxmlformats.org/drawingml/2006/main" name="2_Office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NOTT_6103 (PowerPoint Guidelines) POT_4by3_001" id="{687AE245-6F4B-450E-9C8B-37CB810348D1}" vid="{550EAFB0-BFA7-4104-898A-F28DDBFFD94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NOTT_6103 (PowerPoint Guidelines) POT_4by3_002</Template>
  <TotalTime>4705</TotalTime>
  <Words>4915</Words>
  <Application>Microsoft Office PowerPoint</Application>
  <PresentationFormat>On-screen Show (4:3)</PresentationFormat>
  <Paragraphs>509</Paragraphs>
  <Slides>42</Slides>
  <Notes>42</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42</vt:i4>
      </vt:variant>
    </vt:vector>
  </HeadingPairs>
  <TitlesOfParts>
    <vt:vector size="53" baseType="lpstr">
      <vt:lpstr>ＭＳ Ｐゴシック</vt:lpstr>
      <vt:lpstr>ＭＳ Ｐゴシック</vt:lpstr>
      <vt:lpstr>Arial</vt:lpstr>
      <vt:lpstr>Calibri</vt:lpstr>
      <vt:lpstr>Georgia</vt:lpstr>
      <vt:lpstr>Times</vt:lpstr>
      <vt:lpstr>Times New Roman</vt:lpstr>
      <vt:lpstr>Wingdings</vt:lpstr>
      <vt:lpstr>Office Theme</vt:lpstr>
      <vt:lpstr>1_Office Theme</vt:lpstr>
      <vt:lpstr>2_Office Theme</vt:lpstr>
      <vt:lpstr>Personal statements</vt:lpstr>
      <vt:lpstr>PowerPoint Presentation</vt:lpstr>
      <vt:lpstr>University selection processes</vt:lpstr>
      <vt:lpstr>University selection processes</vt:lpstr>
      <vt:lpstr>University selection processes</vt:lpstr>
      <vt:lpstr>University selection processes</vt:lpstr>
      <vt:lpstr>Personal statement quiz</vt:lpstr>
      <vt:lpstr>PowerPoint Presentation</vt:lpstr>
      <vt:lpstr>PowerPoint Presentation</vt:lpstr>
      <vt:lpstr>PowerPoint Presentation</vt:lpstr>
      <vt:lpstr>PowerPoint Presentation</vt:lpstr>
      <vt:lpstr>PowerPoint Presentation</vt:lpstr>
      <vt:lpstr>PowerPoint Presentation</vt:lpstr>
      <vt:lpstr>What are universities looking for?</vt:lpstr>
      <vt:lpstr>What are universities looking for?</vt:lpstr>
      <vt:lpstr>What are universities looking for?</vt:lpstr>
      <vt:lpstr>How to start your personal statement</vt:lpstr>
      <vt:lpstr>How to start your personal statement</vt:lpstr>
      <vt:lpstr>How to start your personal statement</vt:lpstr>
      <vt:lpstr>How to start your personal statement</vt:lpstr>
      <vt:lpstr>How to start your personal statement</vt:lpstr>
      <vt:lpstr>How to start your personal statement</vt:lpstr>
      <vt:lpstr>How to start your personal statement</vt:lpstr>
      <vt:lpstr>Subject choice</vt:lpstr>
      <vt:lpstr>Subject choice</vt:lpstr>
      <vt:lpstr>Subject choice</vt:lpstr>
      <vt:lpstr>Subject choice</vt:lpstr>
      <vt:lpstr>Subject choice</vt:lpstr>
      <vt:lpstr>Structure and content</vt:lpstr>
      <vt:lpstr>Structure and content</vt:lpstr>
      <vt:lpstr>Structure and content</vt:lpstr>
      <vt:lpstr>Structure and content</vt:lpstr>
      <vt:lpstr>Structure and content</vt:lpstr>
      <vt:lpstr>How to talk about your skills and experiences</vt:lpstr>
      <vt:lpstr>How to talk about your skills and experience</vt:lpstr>
      <vt:lpstr>How to talk about your skills and experiences</vt:lpstr>
      <vt:lpstr>How to talk about your skills and experience</vt:lpstr>
      <vt:lpstr>How to talk about your skills and experience</vt:lpstr>
      <vt:lpstr>How to talk about your skills and experience</vt:lpstr>
      <vt:lpstr>How to talk about your skills and experience</vt:lpstr>
      <vt:lpstr>PowerPoint Presentation</vt:lpstr>
      <vt:lpstr>PowerPoint Presentation</vt:lpstr>
    </vt:vector>
  </TitlesOfParts>
  <Company>University of Nottingham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Slide</dc:title>
  <dc:creator>Ruston Adele</dc:creator>
  <cp:lastModifiedBy>Alison MUMMERY</cp:lastModifiedBy>
  <cp:revision>183</cp:revision>
  <cp:lastPrinted>2018-05-08T15:26:19Z</cp:lastPrinted>
  <dcterms:created xsi:type="dcterms:W3CDTF">2017-05-09T10:42:33Z</dcterms:created>
  <dcterms:modified xsi:type="dcterms:W3CDTF">2019-07-04T08:55:34Z</dcterms:modified>
</cp:coreProperties>
</file>