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2801600" cy="9601200" type="A3"/>
  <p:notesSz cx="7010400" cy="9296400"/>
  <p:defaultTextStyle>
    <a:defPPr>
      <a:defRPr lang="en-US"/>
    </a:defPPr>
    <a:lvl1pPr marL="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2001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584" y="108"/>
      </p:cViewPr>
      <p:guideLst>
        <p:guide orient="horz" pos="3024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0120" y="1571308"/>
            <a:ext cx="10881360" cy="3342640"/>
          </a:xfrm>
        </p:spPr>
        <p:txBody>
          <a:bodyPr anchor="b"/>
          <a:lstStyle>
            <a:lvl1pPr algn="ctr">
              <a:defRPr sz="8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3360"/>
            </a:lvl1pPr>
            <a:lvl2pPr marL="640080" indent="0" algn="ctr">
              <a:buNone/>
              <a:defRPr sz="2800"/>
            </a:lvl2pPr>
            <a:lvl3pPr marL="1280160" indent="0" algn="ctr">
              <a:buNone/>
              <a:defRPr sz="2520"/>
            </a:lvl3pPr>
            <a:lvl4pPr marL="1920240" indent="0" algn="ctr">
              <a:buNone/>
              <a:defRPr sz="2240"/>
            </a:lvl4pPr>
            <a:lvl5pPr marL="2560320" indent="0" algn="ctr">
              <a:buNone/>
              <a:defRPr sz="2240"/>
            </a:lvl5pPr>
            <a:lvl6pPr marL="3200400" indent="0" algn="ctr">
              <a:buNone/>
              <a:defRPr sz="2240"/>
            </a:lvl6pPr>
            <a:lvl7pPr marL="3840480" indent="0" algn="ctr">
              <a:buNone/>
              <a:defRPr sz="2240"/>
            </a:lvl7pPr>
            <a:lvl8pPr marL="4480560" indent="0" algn="ctr">
              <a:buNone/>
              <a:defRPr sz="2240"/>
            </a:lvl8pPr>
            <a:lvl9pPr marL="5120640" indent="0" algn="ctr">
              <a:buNone/>
              <a:defRPr sz="224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132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954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1146" y="511175"/>
            <a:ext cx="2760345" cy="81365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80111" y="511175"/>
            <a:ext cx="8121015" cy="813657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0931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59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443" y="2393635"/>
            <a:ext cx="11041380" cy="3993832"/>
          </a:xfrm>
        </p:spPr>
        <p:txBody>
          <a:bodyPr anchor="b"/>
          <a:lstStyle>
            <a:lvl1pPr>
              <a:defRPr sz="8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3443" y="6425250"/>
            <a:ext cx="11041380" cy="2100262"/>
          </a:xfrm>
        </p:spPr>
        <p:txBody>
          <a:bodyPr/>
          <a:lstStyle>
            <a:lvl1pPr marL="0" indent="0">
              <a:buNone/>
              <a:defRPr sz="3360">
                <a:solidFill>
                  <a:schemeClr val="tx1"/>
                </a:solidFill>
              </a:defRPr>
            </a:lvl1pPr>
            <a:lvl2pPr marL="64008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2pPr>
            <a:lvl3pPr marL="1280160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3pPr>
            <a:lvl4pPr marL="19202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4pPr>
            <a:lvl5pPr marL="256032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5pPr>
            <a:lvl6pPr marL="320040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6pPr>
            <a:lvl7pPr marL="384048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7pPr>
            <a:lvl8pPr marL="448056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8pPr>
            <a:lvl9pPr marL="5120640" indent="0">
              <a:buNone/>
              <a:defRPr sz="22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907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046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7" y="511177"/>
            <a:ext cx="11041380" cy="18557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1779" y="2353628"/>
            <a:ext cx="5415676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1779" y="3507105"/>
            <a:ext cx="5415676" cy="515842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80811" y="2353628"/>
            <a:ext cx="5442347" cy="1153477"/>
          </a:xfrm>
        </p:spPr>
        <p:txBody>
          <a:bodyPr anchor="b"/>
          <a:lstStyle>
            <a:lvl1pPr marL="0" indent="0">
              <a:buNone/>
              <a:defRPr sz="3360" b="1"/>
            </a:lvl1pPr>
            <a:lvl2pPr marL="640080" indent="0">
              <a:buNone/>
              <a:defRPr sz="2800" b="1"/>
            </a:lvl2pPr>
            <a:lvl3pPr marL="1280160" indent="0">
              <a:buNone/>
              <a:defRPr sz="2520" b="1"/>
            </a:lvl3pPr>
            <a:lvl4pPr marL="1920240" indent="0">
              <a:buNone/>
              <a:defRPr sz="2240" b="1"/>
            </a:lvl4pPr>
            <a:lvl5pPr marL="2560320" indent="0">
              <a:buNone/>
              <a:defRPr sz="2240" b="1"/>
            </a:lvl5pPr>
            <a:lvl6pPr marL="3200400" indent="0">
              <a:buNone/>
              <a:defRPr sz="2240" b="1"/>
            </a:lvl6pPr>
            <a:lvl7pPr marL="3840480" indent="0">
              <a:buNone/>
              <a:defRPr sz="2240" b="1"/>
            </a:lvl7pPr>
            <a:lvl8pPr marL="4480560" indent="0">
              <a:buNone/>
              <a:defRPr sz="2240" b="1"/>
            </a:lvl8pPr>
            <a:lvl9pPr marL="5120640" indent="0">
              <a:buNone/>
              <a:defRPr sz="224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80811" y="3507105"/>
            <a:ext cx="5442347" cy="515842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388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9800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208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2347" y="1382397"/>
            <a:ext cx="6480810" cy="6823075"/>
          </a:xfrm>
        </p:spPr>
        <p:txBody>
          <a:bodyPr/>
          <a:lstStyle>
            <a:lvl1pPr>
              <a:defRPr sz="4480"/>
            </a:lvl1pPr>
            <a:lvl2pPr>
              <a:defRPr sz="3920"/>
            </a:lvl2pPr>
            <a:lvl3pPr>
              <a:defRPr sz="336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63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448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42347" y="1382397"/>
            <a:ext cx="6480810" cy="6823075"/>
          </a:xfrm>
        </p:spPr>
        <p:txBody>
          <a:bodyPr anchor="t"/>
          <a:lstStyle>
            <a:lvl1pPr marL="0" indent="0">
              <a:buNone/>
              <a:defRPr sz="4480"/>
            </a:lvl1pPr>
            <a:lvl2pPr marL="640080" indent="0">
              <a:buNone/>
              <a:defRPr sz="3920"/>
            </a:lvl2pPr>
            <a:lvl3pPr marL="1280160" indent="0">
              <a:buNone/>
              <a:defRPr sz="3360"/>
            </a:lvl3pPr>
            <a:lvl4pPr marL="1920240" indent="0">
              <a:buNone/>
              <a:defRPr sz="2800"/>
            </a:lvl4pPr>
            <a:lvl5pPr marL="2560320" indent="0">
              <a:buNone/>
              <a:defRPr sz="2800"/>
            </a:lvl5pPr>
            <a:lvl6pPr marL="3200400" indent="0">
              <a:buNone/>
              <a:defRPr sz="2800"/>
            </a:lvl6pPr>
            <a:lvl7pPr marL="3840480" indent="0">
              <a:buNone/>
              <a:defRPr sz="2800"/>
            </a:lvl7pPr>
            <a:lvl8pPr marL="4480560" indent="0">
              <a:buNone/>
              <a:defRPr sz="2800"/>
            </a:lvl8pPr>
            <a:lvl9pPr marL="5120640" indent="0">
              <a:buNone/>
              <a:defRPr sz="28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2240"/>
            </a:lvl1pPr>
            <a:lvl2pPr marL="640080" indent="0">
              <a:buNone/>
              <a:defRPr sz="1960"/>
            </a:lvl2pPr>
            <a:lvl3pPr marL="1280160" indent="0">
              <a:buNone/>
              <a:defRPr sz="1680"/>
            </a:lvl3pPr>
            <a:lvl4pPr marL="1920240" indent="0">
              <a:buNone/>
              <a:defRPr sz="1400"/>
            </a:lvl4pPr>
            <a:lvl5pPr marL="2560320" indent="0">
              <a:buNone/>
              <a:defRPr sz="1400"/>
            </a:lvl5pPr>
            <a:lvl6pPr marL="3200400" indent="0">
              <a:buNone/>
              <a:defRPr sz="1400"/>
            </a:lvl6pPr>
            <a:lvl7pPr marL="3840480" indent="0">
              <a:buNone/>
              <a:defRPr sz="1400"/>
            </a:lvl7pPr>
            <a:lvl8pPr marL="4480560" indent="0">
              <a:buNone/>
              <a:defRPr sz="1400"/>
            </a:lvl8pPr>
            <a:lvl9pPr marL="5120640" indent="0">
              <a:buNone/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5408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80110" y="511177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011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D2514D-59B6-4AE4-9320-461890BB5393}" type="datetimeFigureOut">
              <a:rPr lang="en-GB" smtClean="0"/>
              <a:t>14/01/2019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530" y="8898892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1130" y="8898892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8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B10DD9-75DA-497B-8010-C3E11A194C9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796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280160" rtl="0" eaLnBrk="1" latinLnBrk="0" hangingPunct="1">
        <a:lnSpc>
          <a:spcPct val="90000"/>
        </a:lnSpc>
        <a:spcBef>
          <a:spcPct val="0"/>
        </a:spcBef>
        <a:buNone/>
        <a:defRPr sz="61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20040" indent="-320040" algn="l" defTabSz="1280160" rtl="0" eaLnBrk="1" latinLnBrk="0" hangingPunct="1">
        <a:lnSpc>
          <a:spcPct val="90000"/>
        </a:lnSpc>
        <a:spcBef>
          <a:spcPts val="1400"/>
        </a:spcBef>
        <a:buFont typeface="Arial" panose="020B0604020202020204" pitchFamily="34" charset="0"/>
        <a:buChar char="•"/>
        <a:defRPr sz="3920" kern="1200">
          <a:solidFill>
            <a:schemeClr val="tx1"/>
          </a:solidFill>
          <a:latin typeface="+mn-lt"/>
          <a:ea typeface="+mn-ea"/>
          <a:cs typeface="+mn-cs"/>
        </a:defRPr>
      </a:lvl1pPr>
      <a:lvl2pPr marL="9601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6002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2402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88036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52044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416052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440680" indent="-320040" algn="l" defTabSz="1280160" rtl="0" eaLnBrk="1" latinLnBrk="0" hangingPunct="1">
        <a:lnSpc>
          <a:spcPct val="90000"/>
        </a:lnSpc>
        <a:spcBef>
          <a:spcPts val="7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801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19202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4pPr>
      <a:lvl5pPr marL="256032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5pPr>
      <a:lvl6pPr marL="320040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6pPr>
      <a:lvl7pPr marL="384048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7pPr>
      <a:lvl8pPr marL="448056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8pPr>
      <a:lvl9pPr marL="5120640" algn="l" defTabSz="1280160" rtl="0" eaLnBrk="1" latinLnBrk="0" hangingPunct="1">
        <a:defRPr sz="25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03566"/>
              </p:ext>
            </p:extLst>
          </p:nvPr>
        </p:nvGraphicFramePr>
        <p:xfrm>
          <a:off x="313512" y="492378"/>
          <a:ext cx="12213768" cy="81980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5628">
                  <a:extLst>
                    <a:ext uri="{9D8B030D-6E8A-4147-A177-3AD203B41FA5}">
                      <a16:colId xmlns:a16="http://schemas.microsoft.com/office/drawing/2014/main" val="1390439898"/>
                    </a:ext>
                  </a:extLst>
                </a:gridCol>
                <a:gridCol w="968826">
                  <a:extLst>
                    <a:ext uri="{9D8B030D-6E8A-4147-A177-3AD203B41FA5}">
                      <a16:colId xmlns:a16="http://schemas.microsoft.com/office/drawing/2014/main" val="1088071614"/>
                    </a:ext>
                  </a:extLst>
                </a:gridCol>
                <a:gridCol w="1066802">
                  <a:extLst>
                    <a:ext uri="{9D8B030D-6E8A-4147-A177-3AD203B41FA5}">
                      <a16:colId xmlns:a16="http://schemas.microsoft.com/office/drawing/2014/main" val="981857967"/>
                    </a:ext>
                  </a:extLst>
                </a:gridCol>
                <a:gridCol w="1336763">
                  <a:extLst>
                    <a:ext uri="{9D8B030D-6E8A-4147-A177-3AD203B41FA5}">
                      <a16:colId xmlns:a16="http://schemas.microsoft.com/office/drawing/2014/main" val="1837365837"/>
                    </a:ext>
                  </a:extLst>
                </a:gridCol>
                <a:gridCol w="698865">
                  <a:extLst>
                    <a:ext uri="{9D8B030D-6E8A-4147-A177-3AD203B41FA5}">
                      <a16:colId xmlns:a16="http://schemas.microsoft.com/office/drawing/2014/main" val="2865237147"/>
                    </a:ext>
                  </a:extLst>
                </a:gridCol>
                <a:gridCol w="1569718">
                  <a:extLst>
                    <a:ext uri="{9D8B030D-6E8A-4147-A177-3AD203B41FA5}">
                      <a16:colId xmlns:a16="http://schemas.microsoft.com/office/drawing/2014/main" val="2850577993"/>
                    </a:ext>
                  </a:extLst>
                </a:gridCol>
                <a:gridCol w="465910">
                  <a:extLst>
                    <a:ext uri="{9D8B030D-6E8A-4147-A177-3AD203B41FA5}">
                      <a16:colId xmlns:a16="http://schemas.microsoft.com/office/drawing/2014/main" val="1959715596"/>
                    </a:ext>
                  </a:extLst>
                </a:gridCol>
                <a:gridCol w="1802673">
                  <a:extLst>
                    <a:ext uri="{9D8B030D-6E8A-4147-A177-3AD203B41FA5}">
                      <a16:colId xmlns:a16="http://schemas.microsoft.com/office/drawing/2014/main" val="3133430678"/>
                    </a:ext>
                  </a:extLst>
                </a:gridCol>
                <a:gridCol w="232955">
                  <a:extLst>
                    <a:ext uri="{9D8B030D-6E8A-4147-A177-3AD203B41FA5}">
                      <a16:colId xmlns:a16="http://schemas.microsoft.com/office/drawing/2014/main" val="1029060361"/>
                    </a:ext>
                  </a:extLst>
                </a:gridCol>
                <a:gridCol w="2035628">
                  <a:extLst>
                    <a:ext uri="{9D8B030D-6E8A-4147-A177-3AD203B41FA5}">
                      <a16:colId xmlns:a16="http://schemas.microsoft.com/office/drawing/2014/main" val="3808516709"/>
                    </a:ext>
                  </a:extLst>
                </a:gridCol>
              </a:tblGrid>
              <a:tr h="431072">
                <a:tc gridSpan="2">
                  <a:txBody>
                    <a:bodyPr/>
                    <a:lstStyle/>
                    <a:p>
                      <a:pPr algn="ctr"/>
                      <a:r>
                        <a:rPr lang="en-GB" sz="2400" b="1" dirty="0" smtClean="0"/>
                        <a:t>Strand 2</a:t>
                      </a:r>
                      <a:r>
                        <a:rPr lang="en-GB" sz="2400" b="1" baseline="0" dirty="0" smtClean="0"/>
                        <a:t> </a:t>
                      </a:r>
                      <a:r>
                        <a:rPr lang="en-GB" sz="2400" b="1" dirty="0" smtClean="0"/>
                        <a:t>Create</a:t>
                      </a:r>
                      <a:r>
                        <a:rPr lang="en-GB" sz="2400" b="1" baseline="0" dirty="0" smtClean="0"/>
                        <a:t>  </a:t>
                      </a:r>
                    </a:p>
                    <a:p>
                      <a:pPr algn="ctr"/>
                      <a:r>
                        <a:rPr lang="en-GB" sz="2400" b="1" baseline="0" dirty="0" smtClean="0"/>
                        <a:t>Design Thinking</a:t>
                      </a:r>
                      <a:endParaRPr lang="en-GB" sz="40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1" dirty="0"/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baseline="0" dirty="0" smtClean="0"/>
                        <a:t>A Level Product Design</a:t>
                      </a:r>
                      <a:endParaRPr lang="en-GB" sz="2800" b="1" dirty="0" smtClean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GB" sz="14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Name:                   </a:t>
                      </a:r>
                      <a:endParaRPr lang="en-GB" sz="14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1400" b="1" dirty="0" smtClean="0"/>
                        <a:t>Target Grade:</a:t>
                      </a:r>
                      <a:endParaRPr lang="en-GB" sz="1400" b="1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835560"/>
                  </a:ext>
                </a:extLst>
              </a:tr>
              <a:tr h="431072">
                <a:tc>
                  <a:txBody>
                    <a:bodyPr/>
                    <a:lstStyle/>
                    <a:p>
                      <a:pPr algn="ctr"/>
                      <a:r>
                        <a:rPr lang="en-GB" sz="1400" b="1" smtClean="0">
                          <a:solidFill>
                            <a:schemeClr val="tx1"/>
                          </a:solidFill>
                        </a:rPr>
                        <a:t>PLC Section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Page in folder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What it should include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baseline="0" dirty="0" smtClean="0">
                          <a:solidFill>
                            <a:schemeClr val="tx1"/>
                          </a:solidFill>
                        </a:rPr>
                        <a:t>      </a:t>
                      </a:r>
                      <a:r>
                        <a:rPr lang="en-GB" sz="1400" b="1" baseline="0" dirty="0" err="1" smtClean="0">
                          <a:solidFill>
                            <a:schemeClr val="tx1"/>
                          </a:solidFill>
                        </a:rPr>
                        <a:t>eedback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      </a:t>
                      </a:r>
                      <a:r>
                        <a:rPr lang="en-GB" sz="1400" b="1" dirty="0" err="1" smtClean="0">
                          <a:solidFill>
                            <a:schemeClr val="tx1"/>
                          </a:solidFill>
                        </a:rPr>
                        <a:t>ction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dirty="0" smtClean="0">
                          <a:solidFill>
                            <a:schemeClr val="tx1"/>
                          </a:solidFill>
                        </a:rPr>
                        <a:t>        </a:t>
                      </a:r>
                      <a:r>
                        <a:rPr lang="en-GB" sz="1400" b="1" dirty="0" err="1" smtClean="0">
                          <a:solidFill>
                            <a:schemeClr val="tx1"/>
                          </a:solidFill>
                        </a:rPr>
                        <a:t>esponse</a:t>
                      </a:r>
                      <a:endParaRPr lang="en-GB" sz="1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078774"/>
                  </a:ext>
                </a:extLst>
              </a:tr>
              <a:tr h="1126671">
                <a:tc>
                  <a:txBody>
                    <a:bodyPr/>
                    <a:lstStyle/>
                    <a:p>
                      <a:pPr algn="l"/>
                      <a:r>
                        <a:rPr lang="en-GB" sz="2000" b="1" i="1" u="none" strike="noStrike" baseline="0" dirty="0" smtClean="0">
                          <a:solidFill>
                            <a:srgbClr val="FF0000"/>
                          </a:solidFill>
                          <a:latin typeface="Calibri"/>
                        </a:rPr>
                        <a:t>A</a:t>
                      </a:r>
                    </a:p>
                    <a:p>
                      <a:pPr algn="l"/>
                      <a:endParaRPr lang="en-GB" sz="1600" b="1" i="1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/>
                      <a:r>
                        <a:rPr lang="en-GB" sz="1600" b="1" i="1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Generation of initial ideas </a:t>
                      </a:r>
                      <a:endParaRPr lang="en-GB" sz="16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Different and relevant design approaches that lead to ideas that fully avoid design fixation, offer scope for challenge and fully reflect requirements. 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3311235"/>
                  </a:ext>
                </a:extLst>
              </a:tr>
              <a:tr h="1126671">
                <a:tc>
                  <a:txBody>
                    <a:bodyPr/>
                    <a:lstStyle/>
                    <a:p>
                      <a:pPr algn="l"/>
                      <a:r>
                        <a:rPr lang="en-GB" sz="2000" b="1" i="1" u="none" strike="noStrike" baseline="0" dirty="0" smtClean="0">
                          <a:solidFill>
                            <a:srgbClr val="FF0000"/>
                          </a:solidFill>
                          <a:latin typeface="Calibri"/>
                        </a:rPr>
                        <a:t>B</a:t>
                      </a:r>
                    </a:p>
                    <a:p>
                      <a:pPr algn="l"/>
                      <a:endParaRPr lang="en-GB" sz="1600" b="1" i="1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/>
                      <a:r>
                        <a:rPr lang="en-GB" sz="1600" b="1" i="1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Design developments </a:t>
                      </a:r>
                      <a:endParaRPr lang="en-GB" sz="16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Iterative developments are comprehensive and progressive, incorporating all technical requirements and fully respond to identified next-steps of development. 	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940959"/>
                  </a:ext>
                </a:extLst>
              </a:tr>
              <a:tr h="1126671">
                <a:tc>
                  <a:txBody>
                    <a:bodyPr/>
                    <a:lstStyle/>
                    <a:p>
                      <a:pPr algn="l"/>
                      <a:r>
                        <a:rPr lang="en-GB" sz="2000" b="1" i="1" u="none" strike="noStrike" baseline="0" dirty="0" smtClean="0">
                          <a:solidFill>
                            <a:srgbClr val="FF0000"/>
                          </a:solidFill>
                          <a:latin typeface="Calibri"/>
                        </a:rPr>
                        <a:t>C</a:t>
                      </a:r>
                    </a:p>
                    <a:p>
                      <a:pPr algn="l"/>
                      <a:endParaRPr lang="en-GB" sz="1600" b="1" i="1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l"/>
                      <a:r>
                        <a:rPr lang="en-GB" sz="1600" b="1" i="1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Development of final design solution(s) </a:t>
                      </a:r>
                      <a:endParaRPr lang="en-GB" sz="16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Clear and comprehensive progression from earlier developments and all of the identified opportunities and requirements have been met. 	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53002"/>
                  </a:ext>
                </a:extLst>
              </a:tr>
              <a:tr h="1126671">
                <a:tc>
                  <a:txBody>
                    <a:bodyPr/>
                    <a:lstStyle/>
                    <a:p>
                      <a:pPr algn="l"/>
                      <a:r>
                        <a:rPr lang="en-GB" sz="2000" b="1" i="1" u="none" strike="noStrike" baseline="0" dirty="0" smtClean="0">
                          <a:solidFill>
                            <a:srgbClr val="FF0000"/>
                          </a:solidFill>
                          <a:latin typeface="Calibri"/>
                        </a:rPr>
                        <a:t>D</a:t>
                      </a:r>
                    </a:p>
                    <a:p>
                      <a:pPr algn="l"/>
                      <a:r>
                        <a:rPr lang="en-GB" sz="1600" b="1" i="1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Critical thinking </a:t>
                      </a:r>
                      <a:endParaRPr lang="en-GB" sz="16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en-GB" sz="16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lang="en-GB" sz="16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Clear and systematic evidence of innovation* throughout the design process. 	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33305"/>
                  </a:ext>
                </a:extLst>
              </a:tr>
              <a:tr h="157835">
                <a:tc gridSpan="10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9408788"/>
                  </a:ext>
                </a:extLst>
              </a:tr>
              <a:tr h="281668">
                <a:tc>
                  <a:txBody>
                    <a:bodyPr/>
                    <a:lstStyle/>
                    <a:p>
                      <a:pPr marL="0" marR="0" indent="0" algn="ctr" defTabSz="128016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 smtClean="0">
                          <a:solidFill>
                            <a:srgbClr val="0000FF"/>
                          </a:solidFill>
                        </a:rPr>
                        <a:t>A:15 B:13 C:11 D:9 E:7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spc="300" dirty="0" smtClean="0"/>
                        <a:t>1  2  3  4  5 </a:t>
                      </a:r>
                      <a:endParaRPr lang="en-GB" sz="1400" b="1" spc="300" dirty="0"/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spc="300" dirty="0" smtClean="0"/>
                        <a:t>6  7  8</a:t>
                      </a:r>
                      <a:r>
                        <a:rPr lang="en-GB" sz="1400" b="1" spc="300" baseline="0" dirty="0" smtClean="0"/>
                        <a:t>  9 </a:t>
                      </a:r>
                      <a:endParaRPr lang="en-GB" sz="1400" b="1" spc="300" dirty="0"/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spc="300" baseline="0" dirty="0" smtClean="0"/>
                        <a:t>10  11  12  13 </a:t>
                      </a:r>
                      <a:endParaRPr lang="en-GB" sz="1400" b="1" spc="300" dirty="0"/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GB" sz="1400" b="1" spc="300" baseline="0" dirty="0" smtClean="0"/>
                        <a:t>14  15  16 </a:t>
                      </a:r>
                      <a:endParaRPr lang="en-GB" sz="1400" b="1" spc="300" dirty="0"/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b="1" spc="300" baseline="0" dirty="0" smtClean="0"/>
                        <a:t>17  18  </a:t>
                      </a:r>
                      <a:r>
                        <a:rPr lang="en-GB" sz="1400" b="1" spc="300" dirty="0" smtClean="0"/>
                        <a:t>19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3129582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6316458" y="1192160"/>
            <a:ext cx="42030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 smtClean="0">
                <a:ln w="22225">
                  <a:solidFill>
                    <a:schemeClr val="accent6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lumMod val="60000"/>
                    <a:lumOff val="40000"/>
                  </a:schemeClr>
                </a:solidFill>
                <a:effectLst/>
              </a:rPr>
              <a:t>F</a:t>
            </a:r>
            <a:endParaRPr lang="en-US" sz="4000" b="1" cap="none" spc="0" dirty="0">
              <a:ln w="22225">
                <a:solidFill>
                  <a:schemeClr val="accent6">
                    <a:lumMod val="50000"/>
                  </a:schemeClr>
                </a:solidFill>
                <a:prstDash val="solid"/>
              </a:ln>
              <a:solidFill>
                <a:schemeClr val="accent6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653672" y="1192160"/>
            <a:ext cx="49564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>
                <a:ln w="22225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</a:rPr>
              <a:t>A</a:t>
            </a:r>
            <a:endParaRPr lang="en-US" sz="4000" b="1" cap="none" spc="0" dirty="0">
              <a:ln w="22225">
                <a:solidFill>
                  <a:srgbClr val="C00000"/>
                </a:solidFill>
                <a:prstDash val="solid"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0829624" y="1192160"/>
            <a:ext cx="47320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ln w="22225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</a:rPr>
              <a:t>R</a:t>
            </a:r>
            <a:endParaRPr lang="en-US" sz="4000" b="1" cap="none" spc="0" dirty="0">
              <a:ln w="22225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873048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262</TotalTime>
  <Words>149</Words>
  <Application>Microsoft Office PowerPoint</Application>
  <PresentationFormat>A3 Paper (297x420 mm)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WRIGHT</dc:creator>
  <cp:lastModifiedBy>Steve HOLDEN</cp:lastModifiedBy>
  <cp:revision>21</cp:revision>
  <cp:lastPrinted>2018-10-02T09:34:30Z</cp:lastPrinted>
  <dcterms:created xsi:type="dcterms:W3CDTF">2018-10-02T08:55:32Z</dcterms:created>
  <dcterms:modified xsi:type="dcterms:W3CDTF">2019-01-14T13:27:43Z</dcterms:modified>
</cp:coreProperties>
</file>