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7010400" cy="929640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001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584" y="108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322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95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931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599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907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46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388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80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208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796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08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2514D-59B6-4AE4-9320-461890BB5393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10DD9-75DA-497B-8010-C3E11A194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79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03566"/>
              </p:ext>
            </p:extLst>
          </p:nvPr>
        </p:nvGraphicFramePr>
        <p:xfrm>
          <a:off x="313512" y="492378"/>
          <a:ext cx="12213768" cy="819803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5628">
                  <a:extLst>
                    <a:ext uri="{9D8B030D-6E8A-4147-A177-3AD203B41FA5}">
                      <a16:colId xmlns:a16="http://schemas.microsoft.com/office/drawing/2014/main" val="1390439898"/>
                    </a:ext>
                  </a:extLst>
                </a:gridCol>
                <a:gridCol w="968826">
                  <a:extLst>
                    <a:ext uri="{9D8B030D-6E8A-4147-A177-3AD203B41FA5}">
                      <a16:colId xmlns:a16="http://schemas.microsoft.com/office/drawing/2014/main" val="1088071614"/>
                    </a:ext>
                  </a:extLst>
                </a:gridCol>
                <a:gridCol w="1066802">
                  <a:extLst>
                    <a:ext uri="{9D8B030D-6E8A-4147-A177-3AD203B41FA5}">
                      <a16:colId xmlns:a16="http://schemas.microsoft.com/office/drawing/2014/main" val="981857967"/>
                    </a:ext>
                  </a:extLst>
                </a:gridCol>
                <a:gridCol w="1336763">
                  <a:extLst>
                    <a:ext uri="{9D8B030D-6E8A-4147-A177-3AD203B41FA5}">
                      <a16:colId xmlns:a16="http://schemas.microsoft.com/office/drawing/2014/main" val="1837365837"/>
                    </a:ext>
                  </a:extLst>
                </a:gridCol>
                <a:gridCol w="698865">
                  <a:extLst>
                    <a:ext uri="{9D8B030D-6E8A-4147-A177-3AD203B41FA5}">
                      <a16:colId xmlns:a16="http://schemas.microsoft.com/office/drawing/2014/main" val="2865237147"/>
                    </a:ext>
                  </a:extLst>
                </a:gridCol>
                <a:gridCol w="1569718">
                  <a:extLst>
                    <a:ext uri="{9D8B030D-6E8A-4147-A177-3AD203B41FA5}">
                      <a16:colId xmlns:a16="http://schemas.microsoft.com/office/drawing/2014/main" val="2850577993"/>
                    </a:ext>
                  </a:extLst>
                </a:gridCol>
                <a:gridCol w="465910">
                  <a:extLst>
                    <a:ext uri="{9D8B030D-6E8A-4147-A177-3AD203B41FA5}">
                      <a16:colId xmlns:a16="http://schemas.microsoft.com/office/drawing/2014/main" val="1959715596"/>
                    </a:ext>
                  </a:extLst>
                </a:gridCol>
                <a:gridCol w="1802673">
                  <a:extLst>
                    <a:ext uri="{9D8B030D-6E8A-4147-A177-3AD203B41FA5}">
                      <a16:colId xmlns:a16="http://schemas.microsoft.com/office/drawing/2014/main" val="3133430678"/>
                    </a:ext>
                  </a:extLst>
                </a:gridCol>
                <a:gridCol w="232955">
                  <a:extLst>
                    <a:ext uri="{9D8B030D-6E8A-4147-A177-3AD203B41FA5}">
                      <a16:colId xmlns:a16="http://schemas.microsoft.com/office/drawing/2014/main" val="1029060361"/>
                    </a:ext>
                  </a:extLst>
                </a:gridCol>
                <a:gridCol w="2035628">
                  <a:extLst>
                    <a:ext uri="{9D8B030D-6E8A-4147-A177-3AD203B41FA5}">
                      <a16:colId xmlns:a16="http://schemas.microsoft.com/office/drawing/2014/main" val="3808516709"/>
                    </a:ext>
                  </a:extLst>
                </a:gridCol>
              </a:tblGrid>
              <a:tr h="431072"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b="1" dirty="0" smtClean="0"/>
                        <a:t>Strand 2</a:t>
                      </a:r>
                      <a:r>
                        <a:rPr lang="en-GB" sz="2400" b="1" baseline="0" dirty="0" smtClean="0"/>
                        <a:t> </a:t>
                      </a:r>
                      <a:r>
                        <a:rPr lang="en-GB" sz="2400" b="1" dirty="0" smtClean="0"/>
                        <a:t>Create</a:t>
                      </a:r>
                      <a:r>
                        <a:rPr lang="en-GB" sz="2400" b="1" baseline="0" dirty="0" smtClean="0"/>
                        <a:t>  </a:t>
                      </a:r>
                    </a:p>
                    <a:p>
                      <a:pPr algn="ctr"/>
                      <a:r>
                        <a:rPr lang="en-GB" sz="2400" b="1" baseline="0" dirty="0" smtClean="0"/>
                        <a:t>Design Thinking</a:t>
                      </a:r>
                      <a:endParaRPr lang="en-GB" sz="40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/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baseline="0" dirty="0" smtClean="0"/>
                        <a:t>A Level Product Design</a:t>
                      </a:r>
                      <a:endParaRPr lang="en-GB" sz="2800" b="1" dirty="0" smtClean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400" b="1" dirty="0" smtClean="0"/>
                        <a:t>Name:                   </a:t>
                      </a:r>
                      <a:endParaRPr lang="en-GB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400" b="1" dirty="0" smtClean="0"/>
                        <a:t>Target Grade:</a:t>
                      </a:r>
                      <a:endParaRPr lang="en-GB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4835560"/>
                  </a:ext>
                </a:extLst>
              </a:tr>
              <a:tr h="431072">
                <a:tc>
                  <a:txBody>
                    <a:bodyPr/>
                    <a:lstStyle/>
                    <a:p>
                      <a:pPr algn="ctr"/>
                      <a:r>
                        <a:rPr lang="en-GB" sz="1400" b="1" smtClean="0">
                          <a:solidFill>
                            <a:schemeClr val="tx1"/>
                          </a:solidFill>
                        </a:rPr>
                        <a:t>PLC Section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Page in folder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What it should include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baseline="0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en-GB" sz="1400" b="1" baseline="0" dirty="0" err="1" smtClean="0">
                          <a:solidFill>
                            <a:schemeClr val="tx1"/>
                          </a:solidFill>
                        </a:rPr>
                        <a:t>eedback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      </a:t>
                      </a:r>
                      <a:r>
                        <a:rPr lang="en-GB" sz="1400" b="1" dirty="0" err="1" smtClean="0">
                          <a:solidFill>
                            <a:schemeClr val="tx1"/>
                          </a:solidFill>
                        </a:rPr>
                        <a:t>ction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dirty="0" smtClean="0">
                          <a:solidFill>
                            <a:schemeClr val="tx1"/>
                          </a:solidFill>
                        </a:rPr>
                        <a:t>        </a:t>
                      </a:r>
                      <a:r>
                        <a:rPr lang="en-GB" sz="1400" b="1" dirty="0" err="1" smtClean="0">
                          <a:solidFill>
                            <a:schemeClr val="tx1"/>
                          </a:solidFill>
                        </a:rPr>
                        <a:t>esponse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078774"/>
                  </a:ext>
                </a:extLst>
              </a:tr>
              <a:tr h="1126671">
                <a:tc>
                  <a:txBody>
                    <a:bodyPr/>
                    <a:lstStyle/>
                    <a:p>
                      <a:pPr algn="l"/>
                      <a:r>
                        <a:rPr lang="en-GB" sz="2000" b="1" i="1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A</a:t>
                      </a:r>
                    </a:p>
                    <a:p>
                      <a:pPr algn="l"/>
                      <a:endParaRPr lang="en-GB" sz="1600" b="1" i="1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/>
                      <a:r>
                        <a:rPr lang="en-GB" sz="1600" b="1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Generation of initial ideas </a:t>
                      </a:r>
                      <a:endParaRPr lang="en-GB" sz="16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6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Different and relevant design approaches that lead to ideas that fully avoid design fixation, offer scope for challenge and fully reflect requirements. 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3311235"/>
                  </a:ext>
                </a:extLst>
              </a:tr>
              <a:tr h="1126671">
                <a:tc>
                  <a:txBody>
                    <a:bodyPr/>
                    <a:lstStyle/>
                    <a:p>
                      <a:pPr algn="l"/>
                      <a:r>
                        <a:rPr lang="en-GB" sz="2000" b="1" i="1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B</a:t>
                      </a:r>
                    </a:p>
                    <a:p>
                      <a:pPr algn="l"/>
                      <a:endParaRPr lang="en-GB" sz="1600" b="1" i="1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/>
                      <a:r>
                        <a:rPr lang="en-GB" sz="1600" b="1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Design developments </a:t>
                      </a:r>
                      <a:endParaRPr lang="en-GB" sz="16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6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Iterative developments are comprehensive and progressive, incorporating all technical requirements and fully respond to identified next-steps of development. 	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40959"/>
                  </a:ext>
                </a:extLst>
              </a:tr>
              <a:tr h="1126671">
                <a:tc>
                  <a:txBody>
                    <a:bodyPr/>
                    <a:lstStyle/>
                    <a:p>
                      <a:pPr algn="l"/>
                      <a:r>
                        <a:rPr lang="en-GB" sz="2000" b="1" i="1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C</a:t>
                      </a:r>
                    </a:p>
                    <a:p>
                      <a:pPr algn="l"/>
                      <a:endParaRPr lang="en-GB" sz="1600" b="1" i="1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/>
                      <a:r>
                        <a:rPr lang="en-GB" sz="1600" b="1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Development of final design solution(s) </a:t>
                      </a:r>
                      <a:endParaRPr lang="en-GB" sz="16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6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Clear and comprehensive progression from earlier developments and all of the identified opportunities and requirements have been met. 	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353002"/>
                  </a:ext>
                </a:extLst>
              </a:tr>
              <a:tr h="1126671">
                <a:tc>
                  <a:txBody>
                    <a:bodyPr/>
                    <a:lstStyle/>
                    <a:p>
                      <a:pPr algn="l"/>
                      <a:r>
                        <a:rPr lang="en-GB" sz="2000" b="1" i="1" u="none" strike="noStrike" baseline="0" dirty="0" smtClean="0">
                          <a:solidFill>
                            <a:srgbClr val="FF0000"/>
                          </a:solidFill>
                          <a:latin typeface="Calibri"/>
                        </a:rPr>
                        <a:t>D</a:t>
                      </a:r>
                    </a:p>
                    <a:p>
                      <a:pPr algn="l"/>
                      <a:r>
                        <a:rPr lang="en-GB" sz="1600" b="1" i="1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Critical thinking </a:t>
                      </a:r>
                      <a:endParaRPr lang="en-GB" sz="16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6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GB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Clear and systematic evidence of innovation* throughout the design process. 	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000" b="0" i="0" u="none" strike="noStrike" baseline="0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33305"/>
                  </a:ext>
                </a:extLst>
              </a:tr>
              <a:tr h="157835">
                <a:tc gridSpan="10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9408788"/>
                  </a:ext>
                </a:extLst>
              </a:tr>
              <a:tr h="281668">
                <a:tc>
                  <a:txBody>
                    <a:bodyPr/>
                    <a:lstStyle/>
                    <a:p>
                      <a:pPr marL="0" marR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 smtClean="0">
                          <a:solidFill>
                            <a:srgbClr val="0000FF"/>
                          </a:solidFill>
                        </a:rPr>
                        <a:t>A:15 B:13 C:11 D:9 E:7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spc="300" dirty="0" smtClean="0"/>
                        <a:t>1  2  3  4  5 </a:t>
                      </a:r>
                      <a:endParaRPr lang="en-GB" sz="1400" b="1" spc="300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spc="300" dirty="0" smtClean="0"/>
                        <a:t>6  7  8</a:t>
                      </a:r>
                      <a:r>
                        <a:rPr lang="en-GB" sz="1400" b="1" spc="300" baseline="0" dirty="0" smtClean="0"/>
                        <a:t>  9 </a:t>
                      </a:r>
                      <a:endParaRPr lang="en-GB" sz="1400" b="1" spc="300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spc="300" baseline="0" dirty="0" smtClean="0"/>
                        <a:t>10  11  12  13 </a:t>
                      </a:r>
                      <a:endParaRPr lang="en-GB" sz="1400" b="1" spc="3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spc="300" baseline="0" dirty="0" smtClean="0"/>
                        <a:t>14  15  16 </a:t>
                      </a:r>
                      <a:endParaRPr lang="en-GB" sz="1400" b="1" spc="300" dirty="0"/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spc="300" baseline="0" dirty="0" smtClean="0"/>
                        <a:t>17  18  </a:t>
                      </a:r>
                      <a:r>
                        <a:rPr lang="en-GB" sz="1400" b="1" spc="300" dirty="0" smtClean="0"/>
                        <a:t>19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129582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316458" y="1192160"/>
            <a:ext cx="420308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22225">
                  <a:solidFill>
                    <a:schemeClr val="accent6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F</a:t>
            </a:r>
            <a:endParaRPr lang="en-US" sz="4000" b="1" cap="none" spc="0" dirty="0">
              <a:ln w="22225">
                <a:solidFill>
                  <a:schemeClr val="accent6">
                    <a:lumMod val="50000"/>
                  </a:schemeClr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53672" y="1192160"/>
            <a:ext cx="49564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22225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</a:rPr>
              <a:t>A</a:t>
            </a:r>
            <a:endParaRPr lang="en-US" sz="4000" b="1" cap="none" spc="0" dirty="0">
              <a:ln w="22225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829624" y="1192160"/>
            <a:ext cx="47320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ln w="22225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</a:rPr>
              <a:t>R</a:t>
            </a:r>
            <a:endParaRPr lang="en-US" sz="4000" b="1" cap="none" spc="0" dirty="0">
              <a:ln w="22225">
                <a:solidFill>
                  <a:schemeClr val="accent1">
                    <a:lumMod val="5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8730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</TotalTime>
  <Words>149</Words>
  <Application>Microsoft Office PowerPoint</Application>
  <PresentationFormat>A3 Paper (297x420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WRIGHT</dc:creator>
  <cp:lastModifiedBy>Steve HOLDEN</cp:lastModifiedBy>
  <cp:revision>21</cp:revision>
  <cp:lastPrinted>2018-10-02T09:34:30Z</cp:lastPrinted>
  <dcterms:created xsi:type="dcterms:W3CDTF">2018-10-02T08:55:32Z</dcterms:created>
  <dcterms:modified xsi:type="dcterms:W3CDTF">2019-01-14T13:27:43Z</dcterms:modified>
</cp:coreProperties>
</file>