
<file path=[Content_Types].xml><?xml version="1.0" encoding="utf-8"?>
<Types xmlns="http://schemas.openxmlformats.org/package/2006/content-types">
  <Default Extension="mpg" ContentType="video/mpeg"/>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91" r:id="rId2"/>
    <p:sldId id="292" r:id="rId3"/>
    <p:sldId id="256" r:id="rId4"/>
    <p:sldId id="285" r:id="rId5"/>
    <p:sldId id="258" r:id="rId6"/>
    <p:sldId id="259" r:id="rId7"/>
    <p:sldId id="260" r:id="rId8"/>
    <p:sldId id="261" r:id="rId9"/>
    <p:sldId id="262" r:id="rId10"/>
    <p:sldId id="263" r:id="rId11"/>
    <p:sldId id="264" r:id="rId12"/>
    <p:sldId id="265" r:id="rId13"/>
    <p:sldId id="290" r:id="rId14"/>
    <p:sldId id="267" r:id="rId15"/>
    <p:sldId id="268" r:id="rId16"/>
    <p:sldId id="269" r:id="rId17"/>
    <p:sldId id="270" r:id="rId18"/>
    <p:sldId id="271" r:id="rId19"/>
    <p:sldId id="272" r:id="rId20"/>
    <p:sldId id="273" r:id="rId21"/>
    <p:sldId id="274" r:id="rId22"/>
    <p:sldId id="275" r:id="rId23"/>
    <p:sldId id="276" r:id="rId24"/>
    <p:sldId id="286" r:id="rId25"/>
    <p:sldId id="288" r:id="rId26"/>
    <p:sldId id="287" r:id="rId27"/>
    <p:sldId id="289" r:id="rId2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7" d="100"/>
          <a:sy n="107" d="100"/>
        </p:scale>
        <p:origin x="-78"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D994230A-22E1-4910-BC18-5598DE1FE016}" type="datetimeFigureOut">
              <a:rPr lang="en-US"/>
              <a:pPr>
                <a:defRPr/>
              </a:pPr>
              <a:t>9/19/2013</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005CD06D-C204-4190-945A-4A52DAA4A2D0}" type="slidenum">
              <a:rPr lang="en-GB"/>
              <a:pPr>
                <a:defRPr/>
              </a:pPr>
              <a:t>‹#›</a:t>
            </a:fld>
            <a:endParaRPr lang="en-GB"/>
          </a:p>
        </p:txBody>
      </p:sp>
    </p:spTree>
    <p:extLst>
      <p:ext uri="{BB962C8B-B14F-4D97-AF65-F5344CB8AC3E}">
        <p14:creationId xmlns:p14="http://schemas.microsoft.com/office/powerpoint/2010/main" val="28574119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p>
        </p:txBody>
      </p:sp>
      <p:sp>
        <p:nvSpPr>
          <p:cNvPr id="33796"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FD9A909F-05DB-4236-88B6-B4651C2156E8}" type="slidenum">
              <a:rPr lang="en-GB" sz="1200">
                <a:latin typeface="+mn-lt"/>
              </a:rPr>
              <a:pPr algn="r">
                <a:defRPr/>
              </a:pPr>
              <a:t>3</a:t>
            </a:fld>
            <a:endParaRPr lang="en-GB" sz="1200">
              <a:latin typeface="+mn-lt"/>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p>
        </p:txBody>
      </p:sp>
      <p:sp>
        <p:nvSpPr>
          <p:cNvPr id="43012"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CD8D883B-E34C-4C12-A1E9-385E7BED29F1}" type="slidenum">
              <a:rPr lang="en-GB" sz="1200">
                <a:latin typeface="+mn-lt"/>
              </a:rPr>
              <a:pPr algn="r">
                <a:defRPr/>
              </a:pPr>
              <a:t>12</a:t>
            </a:fld>
            <a:endParaRPr lang="en-GB" sz="1200">
              <a:latin typeface="+mn-lt"/>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48247854-97A6-4FA1-992F-202D102867CD}" type="slidenum">
              <a:rPr lang="en-GB" sz="1200">
                <a:latin typeface="+mn-lt"/>
              </a:rPr>
              <a:pPr algn="r" fontAlgn="auto">
                <a:spcBef>
                  <a:spcPts val="0"/>
                </a:spcBef>
                <a:spcAft>
                  <a:spcPts val="0"/>
                </a:spcAft>
                <a:defRPr/>
              </a:pPr>
              <a:t>13</a:t>
            </a:fld>
            <a:endParaRPr lang="en-GB" sz="1200">
              <a:latin typeface="+mn-lt"/>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p>
        </p:txBody>
      </p:sp>
      <p:sp>
        <p:nvSpPr>
          <p:cNvPr id="45060"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7FAAA202-8630-4C88-918C-9187AAF27089}" type="slidenum">
              <a:rPr lang="en-GB" sz="1200">
                <a:latin typeface="+mn-lt"/>
              </a:rPr>
              <a:pPr algn="r">
                <a:defRPr/>
              </a:pPr>
              <a:t>14</a:t>
            </a:fld>
            <a:endParaRPr lang="en-GB" sz="1200">
              <a:latin typeface="+mn-lt"/>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p>
        </p:txBody>
      </p:sp>
      <p:sp>
        <p:nvSpPr>
          <p:cNvPr id="46084"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CD7BE98D-E553-4329-866C-530247908B2A}" type="slidenum">
              <a:rPr lang="en-GB" sz="1200">
                <a:latin typeface="+mn-lt"/>
              </a:rPr>
              <a:pPr algn="r">
                <a:defRPr/>
              </a:pPr>
              <a:t>15</a:t>
            </a:fld>
            <a:endParaRPr lang="en-GB" sz="1200">
              <a:latin typeface="+mn-lt"/>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p>
        </p:txBody>
      </p:sp>
      <p:sp>
        <p:nvSpPr>
          <p:cNvPr id="47108"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6564866D-2D1B-4156-B264-8E35A11A8516}" type="slidenum">
              <a:rPr lang="en-GB" sz="1200">
                <a:latin typeface="+mn-lt"/>
              </a:rPr>
              <a:pPr algn="r">
                <a:defRPr/>
              </a:pPr>
              <a:t>16</a:t>
            </a:fld>
            <a:endParaRPr lang="en-GB" sz="1200">
              <a:latin typeface="+mn-lt"/>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p>
        </p:txBody>
      </p:sp>
      <p:sp>
        <p:nvSpPr>
          <p:cNvPr id="48132"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73C23A22-6FB6-45B7-BECC-063A4490D53D}" type="slidenum">
              <a:rPr lang="en-GB" sz="1200">
                <a:latin typeface="+mn-lt"/>
              </a:rPr>
              <a:pPr algn="r">
                <a:defRPr/>
              </a:pPr>
              <a:t>17</a:t>
            </a:fld>
            <a:endParaRPr lang="en-GB" sz="1200">
              <a:latin typeface="+mn-lt"/>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p>
        </p:txBody>
      </p:sp>
      <p:sp>
        <p:nvSpPr>
          <p:cNvPr id="49156"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D5A989CB-8909-4A62-9656-18B56D62C2A3}" type="slidenum">
              <a:rPr lang="en-GB" sz="1200">
                <a:latin typeface="+mn-lt"/>
              </a:rPr>
              <a:pPr algn="r">
                <a:defRPr/>
              </a:pPr>
              <a:t>18</a:t>
            </a:fld>
            <a:endParaRPr lang="en-GB" sz="1200">
              <a:latin typeface="+mn-lt"/>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p>
        </p:txBody>
      </p:sp>
      <p:sp>
        <p:nvSpPr>
          <p:cNvPr id="50180"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1054B1D1-2434-4DBC-AB46-78DCA7F35F14}" type="slidenum">
              <a:rPr lang="en-GB" sz="1200">
                <a:latin typeface="+mn-lt"/>
              </a:rPr>
              <a:pPr algn="r">
                <a:defRPr/>
              </a:pPr>
              <a:t>19</a:t>
            </a:fld>
            <a:endParaRPr lang="en-GB" sz="1200">
              <a:latin typeface="+mn-lt"/>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p>
        </p:txBody>
      </p:sp>
      <p:sp>
        <p:nvSpPr>
          <p:cNvPr id="51204"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E4765233-2987-40EA-BB77-07C3FFE575C7}" type="slidenum">
              <a:rPr lang="en-GB" sz="1200">
                <a:latin typeface="+mn-lt"/>
              </a:rPr>
              <a:pPr algn="r">
                <a:defRPr/>
              </a:pPr>
              <a:t>20</a:t>
            </a:fld>
            <a:endParaRPr lang="en-GB" sz="1200">
              <a:latin typeface="+mn-lt"/>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p>
        </p:txBody>
      </p:sp>
      <p:sp>
        <p:nvSpPr>
          <p:cNvPr id="52228"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0F88AF23-B18C-4831-8332-08411E91A3DF}" type="slidenum">
              <a:rPr lang="en-GB" sz="1200">
                <a:latin typeface="+mn-lt"/>
              </a:rPr>
              <a:pPr algn="r">
                <a:defRPr/>
              </a:pPr>
              <a:t>21</a:t>
            </a:fld>
            <a:endParaRPr lang="en-GB" sz="1200">
              <a:latin typeface="+mn-lt"/>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p>
        </p:txBody>
      </p:sp>
      <p:sp>
        <p:nvSpPr>
          <p:cNvPr id="34820"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A1A6F197-1344-4755-963C-30B519CADD82}" type="slidenum">
              <a:rPr lang="en-GB" sz="1200">
                <a:latin typeface="+mn-lt"/>
              </a:rPr>
              <a:pPr algn="r">
                <a:defRPr/>
              </a:pPr>
              <a:t>4</a:t>
            </a:fld>
            <a:endParaRPr lang="en-GB" sz="1200">
              <a:latin typeface="+mn-lt"/>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p>
        </p:txBody>
      </p:sp>
      <p:sp>
        <p:nvSpPr>
          <p:cNvPr id="53252"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C1E8FD9D-E44A-4CC2-858B-25448614226D}" type="slidenum">
              <a:rPr lang="en-GB" sz="1200">
                <a:latin typeface="+mn-lt"/>
              </a:rPr>
              <a:pPr algn="r">
                <a:defRPr/>
              </a:pPr>
              <a:t>22</a:t>
            </a:fld>
            <a:endParaRPr lang="en-GB" sz="1200">
              <a:latin typeface="+mn-lt"/>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p>
        </p:txBody>
      </p:sp>
      <p:sp>
        <p:nvSpPr>
          <p:cNvPr id="54276"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A6B1B138-0058-47AF-9CE7-020F3B0C9D0D}" type="slidenum">
              <a:rPr lang="en-GB" sz="1200">
                <a:latin typeface="+mn-lt"/>
              </a:rPr>
              <a:pPr algn="r">
                <a:defRPr/>
              </a:pPr>
              <a:t>23</a:t>
            </a:fld>
            <a:endParaRPr lang="en-GB" sz="1200">
              <a:latin typeface="+mn-lt"/>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38723722-A0EA-454A-BCC2-36418AF03EF3}" type="slidenum">
              <a:rPr lang="en-GB" sz="1200">
                <a:latin typeface="+mn-lt"/>
              </a:rPr>
              <a:pPr algn="r" fontAlgn="auto">
                <a:spcBef>
                  <a:spcPts val="0"/>
                </a:spcBef>
                <a:spcAft>
                  <a:spcPts val="0"/>
                </a:spcAft>
                <a:defRPr/>
              </a:pPr>
              <a:t>24</a:t>
            </a:fld>
            <a:endParaRPr lang="en-GB" sz="1200">
              <a:latin typeface="+mn-lt"/>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73FB28B2-AD3F-4975-A734-E96201E012DD}" type="slidenum">
              <a:rPr lang="en-GB" sz="1200">
                <a:latin typeface="+mn-lt"/>
              </a:rPr>
              <a:pPr algn="r" fontAlgn="auto">
                <a:spcBef>
                  <a:spcPts val="0"/>
                </a:spcBef>
                <a:spcAft>
                  <a:spcPts val="0"/>
                </a:spcAft>
                <a:defRPr/>
              </a:pPr>
              <a:t>25</a:t>
            </a:fld>
            <a:endParaRPr lang="en-GB" sz="1200">
              <a:latin typeface="+mn-lt"/>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8048059A-E4F3-4BFF-955D-D3EA8ABC3C6E}" type="slidenum">
              <a:rPr lang="en-GB" sz="1200">
                <a:latin typeface="+mn-lt"/>
              </a:rPr>
              <a:pPr algn="r" fontAlgn="auto">
                <a:spcBef>
                  <a:spcPts val="0"/>
                </a:spcBef>
                <a:spcAft>
                  <a:spcPts val="0"/>
                </a:spcAft>
                <a:defRPr/>
              </a:pPr>
              <a:t>26</a:t>
            </a:fld>
            <a:endParaRPr lang="en-GB" sz="1200">
              <a:latin typeface="+mn-lt"/>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39EDF74B-DAB0-4E48-9622-AB3ECE358424}" type="slidenum">
              <a:rPr lang="en-GB" sz="1200">
                <a:latin typeface="+mn-lt"/>
              </a:rPr>
              <a:pPr algn="r" fontAlgn="auto">
                <a:spcBef>
                  <a:spcPts val="0"/>
                </a:spcBef>
                <a:spcAft>
                  <a:spcPts val="0"/>
                </a:spcAft>
                <a:defRPr/>
              </a:pPr>
              <a:t>27</a:t>
            </a:fld>
            <a:endParaRPr lang="en-GB" sz="1200">
              <a:latin typeface="+mn-lt"/>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p>
        </p:txBody>
      </p:sp>
      <p:sp>
        <p:nvSpPr>
          <p:cNvPr id="35844"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0983FB24-5304-4B4E-A97D-375FC79A62CF}" type="slidenum">
              <a:rPr lang="en-GB" sz="1200">
                <a:latin typeface="+mn-lt"/>
              </a:rPr>
              <a:pPr algn="r">
                <a:defRPr/>
              </a:pPr>
              <a:t>5</a:t>
            </a:fld>
            <a:endParaRPr lang="en-GB" sz="1200">
              <a:latin typeface="+mn-lt"/>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p>
        </p:txBody>
      </p:sp>
      <p:sp>
        <p:nvSpPr>
          <p:cNvPr id="36868"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B1660228-99C0-42E4-B6F5-9F63F600D0C4}" type="slidenum">
              <a:rPr lang="en-GB" sz="1200">
                <a:latin typeface="+mn-lt"/>
              </a:rPr>
              <a:pPr algn="r">
                <a:defRPr/>
              </a:pPr>
              <a:t>6</a:t>
            </a:fld>
            <a:endParaRPr lang="en-GB" sz="1200">
              <a:latin typeface="+mn-lt"/>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p>
        </p:txBody>
      </p:sp>
      <p:sp>
        <p:nvSpPr>
          <p:cNvPr id="37892"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7F58C0EE-FBEF-46E8-8D15-03D3FF0D1056}" type="slidenum">
              <a:rPr lang="en-GB" sz="1200">
                <a:latin typeface="+mn-lt"/>
              </a:rPr>
              <a:pPr algn="r">
                <a:defRPr/>
              </a:pPr>
              <a:t>7</a:t>
            </a:fld>
            <a:endParaRPr lang="en-GB" sz="1200">
              <a:latin typeface="+mn-lt"/>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p>
        </p:txBody>
      </p:sp>
      <p:sp>
        <p:nvSpPr>
          <p:cNvPr id="38916"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2E0E8737-0A91-482F-8FD4-8973348B5643}" type="slidenum">
              <a:rPr lang="en-GB" sz="1200">
                <a:latin typeface="+mn-lt"/>
              </a:rPr>
              <a:pPr algn="r">
                <a:defRPr/>
              </a:pPr>
              <a:t>8</a:t>
            </a:fld>
            <a:endParaRPr lang="en-GB" sz="1200">
              <a:latin typeface="+mn-lt"/>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p>
        </p:txBody>
      </p:sp>
      <p:sp>
        <p:nvSpPr>
          <p:cNvPr id="39940"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53AB469F-1ED1-4EC2-BDC9-0DADF491FE99}" type="slidenum">
              <a:rPr lang="en-GB" sz="1200">
                <a:latin typeface="+mn-lt"/>
              </a:rPr>
              <a:pPr algn="r">
                <a:defRPr/>
              </a:pPr>
              <a:t>9</a:t>
            </a:fld>
            <a:endParaRPr lang="en-GB" sz="1200">
              <a:latin typeface="+mn-lt"/>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p>
        </p:txBody>
      </p:sp>
      <p:sp>
        <p:nvSpPr>
          <p:cNvPr id="40964"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3703F98F-C4E4-4034-A04A-64865F6315FE}" type="slidenum">
              <a:rPr lang="en-GB" sz="1200">
                <a:latin typeface="+mn-lt"/>
              </a:rPr>
              <a:pPr algn="r">
                <a:defRPr/>
              </a:pPr>
              <a:t>10</a:t>
            </a:fld>
            <a:endParaRPr lang="en-GB" sz="1200">
              <a:latin typeface="+mn-lt"/>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p>
        </p:txBody>
      </p:sp>
      <p:sp>
        <p:nvSpPr>
          <p:cNvPr id="41988"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21628F57-8591-4FE8-9654-279DDA34BE22}" type="slidenum">
              <a:rPr lang="en-GB" sz="1200">
                <a:latin typeface="+mn-lt"/>
              </a:rPr>
              <a:pPr algn="r">
                <a:defRPr/>
              </a:pPr>
              <a:t>11</a:t>
            </a:fld>
            <a:endParaRPr lang="en-GB" sz="1200">
              <a:latin typeface="+mn-lt"/>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smtClean="0"/>
            </a:lvl1pPr>
          </a:lstStyle>
          <a:p>
            <a:pPr>
              <a:defRPr/>
            </a:pPr>
            <a:fld id="{C3170031-FA11-472A-A820-C613C8C14A30}" type="datetimeFigureOut">
              <a:rPr lang="en-US"/>
              <a:pPr>
                <a:defRPr/>
              </a:pPr>
              <a:t>9/19/2013</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smtClean="0"/>
            </a:lvl1pPr>
          </a:lstStyle>
          <a:p>
            <a:pPr>
              <a:defRPr/>
            </a:pPr>
            <a:fld id="{DBB283FF-2BF3-4031-A97A-9378E5169823}" type="slidenum">
              <a:rPr lang="en-GB"/>
              <a:pPr>
                <a:defRPr/>
              </a:pPr>
              <a:t>‹#›</a:t>
            </a:fld>
            <a:endParaRPr lang="en-GB"/>
          </a:p>
        </p:txBody>
      </p:sp>
    </p:spTree>
    <p:extLst>
      <p:ext uri="{BB962C8B-B14F-4D97-AF65-F5344CB8AC3E}">
        <p14:creationId xmlns:p14="http://schemas.microsoft.com/office/powerpoint/2010/main" val="25386519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smtClean="0"/>
            </a:lvl1pPr>
          </a:lstStyle>
          <a:p>
            <a:pPr>
              <a:defRPr/>
            </a:pPr>
            <a:fld id="{C2C91872-AC32-4814-B28A-724A46D1EA30}" type="datetimeFigureOut">
              <a:rPr lang="en-US"/>
              <a:pPr>
                <a:defRPr/>
              </a:pPr>
              <a:t>9/19/2013</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smtClean="0"/>
            </a:lvl1pPr>
          </a:lstStyle>
          <a:p>
            <a:pPr>
              <a:defRPr/>
            </a:pPr>
            <a:fld id="{159844BA-03FA-4CDF-8301-26F1DA0ABD75}" type="slidenum">
              <a:rPr lang="en-GB"/>
              <a:pPr>
                <a:defRPr/>
              </a:pPr>
              <a:t>‹#›</a:t>
            </a:fld>
            <a:endParaRPr lang="en-GB"/>
          </a:p>
        </p:txBody>
      </p:sp>
    </p:spTree>
    <p:extLst>
      <p:ext uri="{BB962C8B-B14F-4D97-AF65-F5344CB8AC3E}">
        <p14:creationId xmlns:p14="http://schemas.microsoft.com/office/powerpoint/2010/main" val="2786031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smtClean="0"/>
            </a:lvl1pPr>
          </a:lstStyle>
          <a:p>
            <a:pPr>
              <a:defRPr/>
            </a:pPr>
            <a:fld id="{7C53D651-23E5-44BD-8AAE-61421A2BE0DA}" type="datetimeFigureOut">
              <a:rPr lang="en-US"/>
              <a:pPr>
                <a:defRPr/>
              </a:pPr>
              <a:t>9/19/2013</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smtClean="0"/>
            </a:lvl1pPr>
          </a:lstStyle>
          <a:p>
            <a:pPr>
              <a:defRPr/>
            </a:pPr>
            <a:fld id="{FF7F320B-B64D-4727-A34D-A63421D7258B}" type="slidenum">
              <a:rPr lang="en-GB"/>
              <a:pPr>
                <a:defRPr/>
              </a:pPr>
              <a:t>‹#›</a:t>
            </a:fld>
            <a:endParaRPr lang="en-GB"/>
          </a:p>
        </p:txBody>
      </p:sp>
    </p:spTree>
    <p:extLst>
      <p:ext uri="{BB962C8B-B14F-4D97-AF65-F5344CB8AC3E}">
        <p14:creationId xmlns:p14="http://schemas.microsoft.com/office/powerpoint/2010/main" val="1516340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smtClean="0"/>
            </a:lvl1pPr>
          </a:lstStyle>
          <a:p>
            <a:pPr>
              <a:defRPr/>
            </a:pPr>
            <a:fld id="{A822DA4B-959C-410D-9313-A7A7787DF998}" type="datetimeFigureOut">
              <a:rPr lang="en-US"/>
              <a:pPr>
                <a:defRPr/>
              </a:pPr>
              <a:t>9/19/2013</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smtClean="0"/>
            </a:lvl1pPr>
          </a:lstStyle>
          <a:p>
            <a:pPr>
              <a:defRPr/>
            </a:pPr>
            <a:fld id="{A9BDCABE-D876-43F1-B0CC-8D4664706647}" type="slidenum">
              <a:rPr lang="en-GB"/>
              <a:pPr>
                <a:defRPr/>
              </a:pPr>
              <a:t>‹#›</a:t>
            </a:fld>
            <a:endParaRPr lang="en-GB"/>
          </a:p>
        </p:txBody>
      </p:sp>
    </p:spTree>
    <p:extLst>
      <p:ext uri="{BB962C8B-B14F-4D97-AF65-F5344CB8AC3E}">
        <p14:creationId xmlns:p14="http://schemas.microsoft.com/office/powerpoint/2010/main" val="1343166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smtClean="0"/>
            </a:lvl1pPr>
          </a:lstStyle>
          <a:p>
            <a:pPr>
              <a:defRPr/>
            </a:pPr>
            <a:fld id="{BE265996-FF19-4748-8866-C6371DCFEF7B}" type="datetimeFigureOut">
              <a:rPr lang="en-US"/>
              <a:pPr>
                <a:defRPr/>
              </a:pPr>
              <a:t>9/19/2013</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smtClean="0"/>
            </a:lvl1pPr>
          </a:lstStyle>
          <a:p>
            <a:pPr>
              <a:defRPr/>
            </a:pPr>
            <a:fld id="{A071010B-6358-4379-B4A4-44C40CD9ECB5}" type="slidenum">
              <a:rPr lang="en-GB"/>
              <a:pPr>
                <a:defRPr/>
              </a:pPr>
              <a:t>‹#›</a:t>
            </a:fld>
            <a:endParaRPr lang="en-GB"/>
          </a:p>
        </p:txBody>
      </p:sp>
    </p:spTree>
    <p:extLst>
      <p:ext uri="{BB962C8B-B14F-4D97-AF65-F5344CB8AC3E}">
        <p14:creationId xmlns:p14="http://schemas.microsoft.com/office/powerpoint/2010/main" val="3522491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smtClean="0"/>
            </a:lvl1pPr>
          </a:lstStyle>
          <a:p>
            <a:pPr>
              <a:defRPr/>
            </a:pPr>
            <a:fld id="{1E27CA31-9D34-476A-9F8E-AD4444D30840}" type="datetimeFigureOut">
              <a:rPr lang="en-US"/>
              <a:pPr>
                <a:defRPr/>
              </a:pPr>
              <a:t>9/19/2013</a:t>
            </a:fld>
            <a:endParaRPr lang="en-GB"/>
          </a:p>
        </p:txBody>
      </p:sp>
      <p:sp>
        <p:nvSpPr>
          <p:cNvPr id="6" name="Footer Placeholder 5"/>
          <p:cNvSpPr>
            <a:spLocks noGrp="1"/>
          </p:cNvSpPr>
          <p:nvPr>
            <p:ph type="ftr" sz="quarter" idx="11"/>
          </p:nvPr>
        </p:nvSpPr>
        <p:spPr/>
        <p:txBody>
          <a:bodyPr/>
          <a:lstStyle>
            <a:lvl1pPr>
              <a:defRPr/>
            </a:lvl1pPr>
          </a:lstStyle>
          <a:p>
            <a:pPr>
              <a:defRPr/>
            </a:pPr>
            <a:endParaRPr lang="en-GB"/>
          </a:p>
        </p:txBody>
      </p:sp>
      <p:sp>
        <p:nvSpPr>
          <p:cNvPr id="7" name="Slide Number Placeholder 6"/>
          <p:cNvSpPr>
            <a:spLocks noGrp="1"/>
          </p:cNvSpPr>
          <p:nvPr>
            <p:ph type="sldNum" sz="quarter" idx="12"/>
          </p:nvPr>
        </p:nvSpPr>
        <p:spPr/>
        <p:txBody>
          <a:bodyPr/>
          <a:lstStyle>
            <a:lvl1pPr>
              <a:defRPr smtClean="0"/>
            </a:lvl1pPr>
          </a:lstStyle>
          <a:p>
            <a:pPr>
              <a:defRPr/>
            </a:pPr>
            <a:fld id="{89BE4C9F-1065-48B3-AF26-2DCB11E0B86B}" type="slidenum">
              <a:rPr lang="en-GB"/>
              <a:pPr>
                <a:defRPr/>
              </a:pPr>
              <a:t>‹#›</a:t>
            </a:fld>
            <a:endParaRPr lang="en-GB"/>
          </a:p>
        </p:txBody>
      </p:sp>
    </p:spTree>
    <p:extLst>
      <p:ext uri="{BB962C8B-B14F-4D97-AF65-F5344CB8AC3E}">
        <p14:creationId xmlns:p14="http://schemas.microsoft.com/office/powerpoint/2010/main" val="898447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smtClean="0"/>
            </a:lvl1pPr>
          </a:lstStyle>
          <a:p>
            <a:pPr>
              <a:defRPr/>
            </a:pPr>
            <a:fld id="{6C86483E-2364-40D0-89CF-59E60C268EF5}" type="datetimeFigureOut">
              <a:rPr lang="en-US"/>
              <a:pPr>
                <a:defRPr/>
              </a:pPr>
              <a:t>9/19/2013</a:t>
            </a:fld>
            <a:endParaRPr lang="en-GB"/>
          </a:p>
        </p:txBody>
      </p:sp>
      <p:sp>
        <p:nvSpPr>
          <p:cNvPr id="8" name="Footer Placeholder 7"/>
          <p:cNvSpPr>
            <a:spLocks noGrp="1"/>
          </p:cNvSpPr>
          <p:nvPr>
            <p:ph type="ftr" sz="quarter" idx="11"/>
          </p:nvPr>
        </p:nvSpPr>
        <p:spPr/>
        <p:txBody>
          <a:bodyPr/>
          <a:lstStyle>
            <a:lvl1pPr>
              <a:defRPr/>
            </a:lvl1pPr>
          </a:lstStyle>
          <a:p>
            <a:pPr>
              <a:defRPr/>
            </a:pPr>
            <a:endParaRPr lang="en-GB"/>
          </a:p>
        </p:txBody>
      </p:sp>
      <p:sp>
        <p:nvSpPr>
          <p:cNvPr id="9" name="Slide Number Placeholder 8"/>
          <p:cNvSpPr>
            <a:spLocks noGrp="1"/>
          </p:cNvSpPr>
          <p:nvPr>
            <p:ph type="sldNum" sz="quarter" idx="12"/>
          </p:nvPr>
        </p:nvSpPr>
        <p:spPr/>
        <p:txBody>
          <a:bodyPr/>
          <a:lstStyle>
            <a:lvl1pPr>
              <a:defRPr smtClean="0"/>
            </a:lvl1pPr>
          </a:lstStyle>
          <a:p>
            <a:pPr>
              <a:defRPr/>
            </a:pPr>
            <a:fld id="{3BF76E69-BE18-4F75-B37F-15E3F3435C3D}" type="slidenum">
              <a:rPr lang="en-GB"/>
              <a:pPr>
                <a:defRPr/>
              </a:pPr>
              <a:t>‹#›</a:t>
            </a:fld>
            <a:endParaRPr lang="en-GB"/>
          </a:p>
        </p:txBody>
      </p:sp>
    </p:spTree>
    <p:extLst>
      <p:ext uri="{BB962C8B-B14F-4D97-AF65-F5344CB8AC3E}">
        <p14:creationId xmlns:p14="http://schemas.microsoft.com/office/powerpoint/2010/main" val="212778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smtClean="0"/>
            </a:lvl1pPr>
          </a:lstStyle>
          <a:p>
            <a:pPr>
              <a:defRPr/>
            </a:pPr>
            <a:fld id="{C413E482-ADA7-4215-81F6-64AB780EF191}" type="datetimeFigureOut">
              <a:rPr lang="en-US"/>
              <a:pPr>
                <a:defRPr/>
              </a:pPr>
              <a:t>9/19/2013</a:t>
            </a:fld>
            <a:endParaRPr lang="en-GB"/>
          </a:p>
        </p:txBody>
      </p:sp>
      <p:sp>
        <p:nvSpPr>
          <p:cNvPr id="4" name="Footer Placeholder 3"/>
          <p:cNvSpPr>
            <a:spLocks noGrp="1"/>
          </p:cNvSpPr>
          <p:nvPr>
            <p:ph type="ftr" sz="quarter" idx="11"/>
          </p:nvPr>
        </p:nvSpPr>
        <p:spPr/>
        <p:txBody>
          <a:bodyPr/>
          <a:lstStyle>
            <a:lvl1pPr>
              <a:defRPr/>
            </a:lvl1pPr>
          </a:lstStyle>
          <a:p>
            <a:pPr>
              <a:defRPr/>
            </a:pPr>
            <a:endParaRPr lang="en-GB"/>
          </a:p>
        </p:txBody>
      </p:sp>
      <p:sp>
        <p:nvSpPr>
          <p:cNvPr id="5" name="Slide Number Placeholder 4"/>
          <p:cNvSpPr>
            <a:spLocks noGrp="1"/>
          </p:cNvSpPr>
          <p:nvPr>
            <p:ph type="sldNum" sz="quarter" idx="12"/>
          </p:nvPr>
        </p:nvSpPr>
        <p:spPr/>
        <p:txBody>
          <a:bodyPr/>
          <a:lstStyle>
            <a:lvl1pPr>
              <a:defRPr smtClean="0"/>
            </a:lvl1pPr>
          </a:lstStyle>
          <a:p>
            <a:pPr>
              <a:defRPr/>
            </a:pPr>
            <a:fld id="{12AA1D6D-FFA3-4739-B8CA-80A1ED78C9AA}" type="slidenum">
              <a:rPr lang="en-GB"/>
              <a:pPr>
                <a:defRPr/>
              </a:pPr>
              <a:t>‹#›</a:t>
            </a:fld>
            <a:endParaRPr lang="en-GB"/>
          </a:p>
        </p:txBody>
      </p:sp>
    </p:spTree>
    <p:extLst>
      <p:ext uri="{BB962C8B-B14F-4D97-AF65-F5344CB8AC3E}">
        <p14:creationId xmlns:p14="http://schemas.microsoft.com/office/powerpoint/2010/main" val="3885296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vl1pPr>
          </a:lstStyle>
          <a:p>
            <a:pPr>
              <a:defRPr/>
            </a:pPr>
            <a:fld id="{F4409371-63FC-4BC6-878D-7AFB5A657FA9}" type="datetimeFigureOut">
              <a:rPr lang="en-US"/>
              <a:pPr>
                <a:defRPr/>
              </a:pPr>
              <a:t>9/19/2013</a:t>
            </a:fld>
            <a:endParaRPr lang="en-GB"/>
          </a:p>
        </p:txBody>
      </p:sp>
      <p:sp>
        <p:nvSpPr>
          <p:cNvPr id="3" name="Footer Placeholder 2"/>
          <p:cNvSpPr>
            <a:spLocks noGrp="1"/>
          </p:cNvSpPr>
          <p:nvPr>
            <p:ph type="ftr" sz="quarter" idx="11"/>
          </p:nvPr>
        </p:nvSpPr>
        <p:spPr/>
        <p:txBody>
          <a:bodyPr/>
          <a:lstStyle>
            <a:lvl1pPr>
              <a:defRPr/>
            </a:lvl1pPr>
          </a:lstStyle>
          <a:p>
            <a:pPr>
              <a:defRPr/>
            </a:pPr>
            <a:endParaRPr lang="en-GB"/>
          </a:p>
        </p:txBody>
      </p:sp>
      <p:sp>
        <p:nvSpPr>
          <p:cNvPr id="4" name="Slide Number Placeholder 3"/>
          <p:cNvSpPr>
            <a:spLocks noGrp="1"/>
          </p:cNvSpPr>
          <p:nvPr>
            <p:ph type="sldNum" sz="quarter" idx="12"/>
          </p:nvPr>
        </p:nvSpPr>
        <p:spPr/>
        <p:txBody>
          <a:bodyPr/>
          <a:lstStyle>
            <a:lvl1pPr>
              <a:defRPr smtClean="0"/>
            </a:lvl1pPr>
          </a:lstStyle>
          <a:p>
            <a:pPr>
              <a:defRPr/>
            </a:pPr>
            <a:fld id="{583EBE6C-1437-4439-BC11-ACFB90B5FAA7}" type="slidenum">
              <a:rPr lang="en-GB"/>
              <a:pPr>
                <a:defRPr/>
              </a:pPr>
              <a:t>‹#›</a:t>
            </a:fld>
            <a:endParaRPr lang="en-GB"/>
          </a:p>
        </p:txBody>
      </p:sp>
    </p:spTree>
    <p:extLst>
      <p:ext uri="{BB962C8B-B14F-4D97-AF65-F5344CB8AC3E}">
        <p14:creationId xmlns:p14="http://schemas.microsoft.com/office/powerpoint/2010/main" val="957600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vl1pPr>
          </a:lstStyle>
          <a:p>
            <a:pPr>
              <a:defRPr/>
            </a:pPr>
            <a:fld id="{921CBD40-7C28-4791-8FFD-198D33693C89}" type="datetimeFigureOut">
              <a:rPr lang="en-US"/>
              <a:pPr>
                <a:defRPr/>
              </a:pPr>
              <a:t>9/19/2013</a:t>
            </a:fld>
            <a:endParaRPr lang="en-GB"/>
          </a:p>
        </p:txBody>
      </p:sp>
      <p:sp>
        <p:nvSpPr>
          <p:cNvPr id="6" name="Footer Placeholder 5"/>
          <p:cNvSpPr>
            <a:spLocks noGrp="1"/>
          </p:cNvSpPr>
          <p:nvPr>
            <p:ph type="ftr" sz="quarter" idx="11"/>
          </p:nvPr>
        </p:nvSpPr>
        <p:spPr/>
        <p:txBody>
          <a:bodyPr/>
          <a:lstStyle>
            <a:lvl1pPr>
              <a:defRPr/>
            </a:lvl1pPr>
          </a:lstStyle>
          <a:p>
            <a:pPr>
              <a:defRPr/>
            </a:pPr>
            <a:endParaRPr lang="en-GB"/>
          </a:p>
        </p:txBody>
      </p:sp>
      <p:sp>
        <p:nvSpPr>
          <p:cNvPr id="7" name="Slide Number Placeholder 6"/>
          <p:cNvSpPr>
            <a:spLocks noGrp="1"/>
          </p:cNvSpPr>
          <p:nvPr>
            <p:ph type="sldNum" sz="quarter" idx="12"/>
          </p:nvPr>
        </p:nvSpPr>
        <p:spPr/>
        <p:txBody>
          <a:bodyPr/>
          <a:lstStyle>
            <a:lvl1pPr>
              <a:defRPr smtClean="0"/>
            </a:lvl1pPr>
          </a:lstStyle>
          <a:p>
            <a:pPr>
              <a:defRPr/>
            </a:pPr>
            <a:fld id="{EEC6CD75-17CB-4D9A-BF74-7800CC36DDFD}" type="slidenum">
              <a:rPr lang="en-GB"/>
              <a:pPr>
                <a:defRPr/>
              </a:pPr>
              <a:t>‹#›</a:t>
            </a:fld>
            <a:endParaRPr lang="en-GB"/>
          </a:p>
        </p:txBody>
      </p:sp>
    </p:spTree>
    <p:extLst>
      <p:ext uri="{BB962C8B-B14F-4D97-AF65-F5344CB8AC3E}">
        <p14:creationId xmlns:p14="http://schemas.microsoft.com/office/powerpoint/2010/main" val="31345237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vl1pPr>
          </a:lstStyle>
          <a:p>
            <a:pPr>
              <a:defRPr/>
            </a:pPr>
            <a:fld id="{CDA90C3E-0384-495A-B532-06FB471145C4}" type="datetimeFigureOut">
              <a:rPr lang="en-US"/>
              <a:pPr>
                <a:defRPr/>
              </a:pPr>
              <a:t>9/19/2013</a:t>
            </a:fld>
            <a:endParaRPr lang="en-GB"/>
          </a:p>
        </p:txBody>
      </p:sp>
      <p:sp>
        <p:nvSpPr>
          <p:cNvPr id="6" name="Footer Placeholder 5"/>
          <p:cNvSpPr>
            <a:spLocks noGrp="1"/>
          </p:cNvSpPr>
          <p:nvPr>
            <p:ph type="ftr" sz="quarter" idx="11"/>
          </p:nvPr>
        </p:nvSpPr>
        <p:spPr/>
        <p:txBody>
          <a:bodyPr/>
          <a:lstStyle>
            <a:lvl1pPr>
              <a:defRPr/>
            </a:lvl1pPr>
          </a:lstStyle>
          <a:p>
            <a:pPr>
              <a:defRPr/>
            </a:pPr>
            <a:endParaRPr lang="en-GB"/>
          </a:p>
        </p:txBody>
      </p:sp>
      <p:sp>
        <p:nvSpPr>
          <p:cNvPr id="7" name="Slide Number Placeholder 6"/>
          <p:cNvSpPr>
            <a:spLocks noGrp="1"/>
          </p:cNvSpPr>
          <p:nvPr>
            <p:ph type="sldNum" sz="quarter" idx="12"/>
          </p:nvPr>
        </p:nvSpPr>
        <p:spPr/>
        <p:txBody>
          <a:bodyPr/>
          <a:lstStyle>
            <a:lvl1pPr>
              <a:defRPr smtClean="0"/>
            </a:lvl1pPr>
          </a:lstStyle>
          <a:p>
            <a:pPr>
              <a:defRPr/>
            </a:pPr>
            <a:fld id="{8F5BED07-08DF-4EB6-9FDE-347C95989648}" type="slidenum">
              <a:rPr lang="en-GB"/>
              <a:pPr>
                <a:defRPr/>
              </a:pPr>
              <a:t>‹#›</a:t>
            </a:fld>
            <a:endParaRPr lang="en-GB"/>
          </a:p>
        </p:txBody>
      </p:sp>
    </p:spTree>
    <p:extLst>
      <p:ext uri="{BB962C8B-B14F-4D97-AF65-F5344CB8AC3E}">
        <p14:creationId xmlns:p14="http://schemas.microsoft.com/office/powerpoint/2010/main" val="1781585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33A01385-765E-4449-8FDD-6916043C520C}" type="datetimeFigureOut">
              <a:rPr lang="en-US"/>
              <a:pPr>
                <a:defRPr/>
              </a:pPr>
              <a:t>9/19/2013</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8123A77D-8B59-4A4C-8897-4BC3B11BE4EE}"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0" fontAlgn="base" hangingPunct="0">
        <a:spcBef>
          <a:spcPct val="0"/>
        </a:spcBef>
        <a:spcAft>
          <a:spcPct val="0"/>
        </a:spcAft>
        <a:defRPr sz="4400">
          <a:solidFill>
            <a:schemeClr val="tx1"/>
          </a:solidFill>
          <a:latin typeface="Calibri" pitchFamily="34" charset="0"/>
        </a:defRPr>
      </a:lvl6pPr>
      <a:lvl7pPr marL="914400" algn="ctr" rtl="0" eaLnBrk="0" fontAlgn="base" hangingPunct="0">
        <a:spcBef>
          <a:spcPct val="0"/>
        </a:spcBef>
        <a:spcAft>
          <a:spcPct val="0"/>
        </a:spcAft>
        <a:defRPr sz="4400">
          <a:solidFill>
            <a:schemeClr val="tx1"/>
          </a:solidFill>
          <a:latin typeface="Calibri" pitchFamily="34" charset="0"/>
        </a:defRPr>
      </a:lvl7pPr>
      <a:lvl8pPr marL="1371600" algn="ctr" rtl="0" eaLnBrk="0" fontAlgn="base" hangingPunct="0">
        <a:spcBef>
          <a:spcPct val="0"/>
        </a:spcBef>
        <a:spcAft>
          <a:spcPct val="0"/>
        </a:spcAft>
        <a:defRPr sz="4400">
          <a:solidFill>
            <a:schemeClr val="tx1"/>
          </a:solidFill>
          <a:latin typeface="Calibri" pitchFamily="34" charset="0"/>
        </a:defRPr>
      </a:lvl8pPr>
      <a:lvl9pPr marL="1828800" algn="ctr" rtl="0" eaLnBrk="0" fontAlgn="base" hangingPunct="0">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g"/><Relationship Id="rId1" Type="http://schemas.microsoft.com/office/2007/relationships/media" Target="../media/media4.mpg"/><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g"/><Relationship Id="rId1" Type="http://schemas.microsoft.com/office/2007/relationships/media" Target="../media/media5.mpg"/><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g"/><Relationship Id="rId1" Type="http://schemas.microsoft.com/office/2007/relationships/media" Target="../media/media6.mpg"/><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9.jpeg"/><Relationship Id="rId2" Type="http://schemas.openxmlformats.org/officeDocument/2006/relationships/video" Target="../media/media7.mpg"/><Relationship Id="rId1" Type="http://schemas.microsoft.com/office/2007/relationships/media" Target="../media/media7.mpg"/><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slideLayout" Target="../slideLayouts/slideLayout7.xml"/><Relationship Id="rId7" Type="http://schemas.openxmlformats.org/officeDocument/2006/relationships/image" Target="../media/image38.jpeg"/><Relationship Id="rId2" Type="http://schemas.openxmlformats.org/officeDocument/2006/relationships/video" Target="../media/media8.mpg"/><Relationship Id="rId1" Type="http://schemas.microsoft.com/office/2007/relationships/media" Target="../media/media8.mpg"/><Relationship Id="rId6" Type="http://schemas.openxmlformats.org/officeDocument/2006/relationships/image" Target="../media/image37.jpeg"/><Relationship Id="rId5" Type="http://schemas.openxmlformats.org/officeDocument/2006/relationships/image" Target="../media/image36.png"/><Relationship Id="rId10" Type="http://schemas.openxmlformats.org/officeDocument/2006/relationships/image" Target="../media/image41.jpeg"/><Relationship Id="rId4" Type="http://schemas.openxmlformats.org/officeDocument/2006/relationships/notesSlide" Target="../notesSlides/notesSlide22.xml"/><Relationship Id="rId9" Type="http://schemas.openxmlformats.org/officeDocument/2006/relationships/image" Target="../media/image40.jpeg"/></Relationships>
</file>

<file path=ppt/slides/_rels/slide25.xml.rels><?xml version="1.0" encoding="UTF-8" standalone="yes"?>
<Relationships xmlns="http://schemas.openxmlformats.org/package/2006/relationships"><Relationship Id="rId8" Type="http://schemas.openxmlformats.org/officeDocument/2006/relationships/image" Target="../media/image43.png"/><Relationship Id="rId3" Type="http://schemas.microsoft.com/office/2007/relationships/media" Target="../media/media10.wmv"/><Relationship Id="rId7" Type="http://schemas.openxmlformats.org/officeDocument/2006/relationships/image" Target="../media/image42.jpeg"/><Relationship Id="rId2" Type="http://schemas.openxmlformats.org/officeDocument/2006/relationships/video" Target="../media/media9.wmv"/><Relationship Id="rId1" Type="http://schemas.microsoft.com/office/2007/relationships/media" Target="../media/media9.wmv"/><Relationship Id="rId6" Type="http://schemas.openxmlformats.org/officeDocument/2006/relationships/notesSlide" Target="../notesSlides/notesSlide23.xml"/><Relationship Id="rId5" Type="http://schemas.openxmlformats.org/officeDocument/2006/relationships/slideLayout" Target="../slideLayouts/slideLayout7.xml"/><Relationship Id="rId4" Type="http://schemas.openxmlformats.org/officeDocument/2006/relationships/video" Target="../media/media10.wmv"/><Relationship Id="rId9"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video" Target="../media/media1.mpg"/><Relationship Id="rId1" Type="http://schemas.microsoft.com/office/2007/relationships/media" Target="../media/media1.mpg"/><Relationship Id="rId6" Type="http://schemas.openxmlformats.org/officeDocument/2006/relationships/image" Target="../media/image4.jpeg"/><Relationship Id="rId5" Type="http://schemas.openxmlformats.org/officeDocument/2006/relationships/image" Target="../media/image2.jpe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g"/><Relationship Id="rId1" Type="http://schemas.microsoft.com/office/2007/relationships/media" Target="../media/media2.mpg"/><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g"/><Relationship Id="rId1" Type="http://schemas.microsoft.com/office/2007/relationships/media" Target="../media/media3.mpg"/><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p:cNvSpPr>
          <p:nvPr>
            <p:ph type="ctrTitle"/>
          </p:nvPr>
        </p:nvSpPr>
        <p:spPr>
          <a:xfrm>
            <a:off x="304800" y="1143000"/>
            <a:ext cx="8534400" cy="2457450"/>
          </a:xfrm>
        </p:spPr>
        <p:txBody>
          <a:bodyPr/>
          <a:lstStyle/>
          <a:p>
            <a:pPr algn="l"/>
            <a:r>
              <a:rPr kumimoji="1" lang="en-GB" sz="3600" b="1"/>
              <a:t>AS PRODUCT STUDY: </a:t>
            </a:r>
            <a:br>
              <a:rPr kumimoji="1" lang="en-GB" sz="3600" b="1"/>
            </a:br>
            <a:r>
              <a:rPr kumimoji="1" lang="en-GB" sz="3600" b="1"/>
              <a:t>UNIT F522</a:t>
            </a:r>
            <a:br>
              <a:rPr kumimoji="1" lang="en-GB" sz="3600" b="1"/>
            </a:br>
            <a:r>
              <a:rPr kumimoji="1" lang="en-GB" sz="2800" b="1"/>
              <a:t>FIRST TEACHING SEPTEMBER  2008</a:t>
            </a:r>
            <a:br>
              <a:rPr kumimoji="1" lang="en-GB" sz="2800" b="1"/>
            </a:br>
            <a:r>
              <a:rPr kumimoji="1" lang="en-GB" sz="2400" b="1"/>
              <a:t>120 MARKS - 30 HOURS - 20 A3 SHEETS or PP SLIDES</a:t>
            </a:r>
            <a:br>
              <a:rPr kumimoji="1" lang="en-GB" sz="2400" b="1"/>
            </a:br>
            <a:endParaRPr kumimoji="1" lang="en-US" sz="2400" b="1"/>
          </a:p>
        </p:txBody>
      </p:sp>
      <p:sp>
        <p:nvSpPr>
          <p:cNvPr id="3075" name="Rectangle 3"/>
          <p:cNvSpPr>
            <a:spLocks noGrp="1"/>
          </p:cNvSpPr>
          <p:nvPr>
            <p:ph type="subTitle" idx="1"/>
          </p:nvPr>
        </p:nvSpPr>
        <p:spPr/>
        <p:txBody>
          <a:bodyPr/>
          <a:lstStyle/>
          <a:p>
            <a:r>
              <a:rPr lang="en-GB" b="1"/>
              <a:t>PROJECT 5_F522_EX</a:t>
            </a:r>
          </a:p>
          <a:p>
            <a:r>
              <a:rPr lang="en-GB" b="1"/>
              <a:t>119 MARKS</a:t>
            </a:r>
            <a:endParaRPr lang="en-US" b="1"/>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76200" y="74613"/>
            <a:ext cx="914400" cy="1587"/>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cxnSp>
        <p:nvCxnSpPr>
          <p:cNvPr id="13" name="Straight Connector 12"/>
          <p:cNvCxnSpPr/>
          <p:nvPr/>
        </p:nvCxnSpPr>
        <p:spPr>
          <a:xfrm rot="5400000">
            <a:off x="-304799" y="457200"/>
            <a:ext cx="762000" cy="3175"/>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pic>
        <p:nvPicPr>
          <p:cNvPr id="19460" name="Picture 2" descr="41%2Bzo0RwTnL"/>
          <p:cNvPicPr>
            <a:picLocks noChangeAspect="1" noChangeArrowheads="1"/>
          </p:cNvPicPr>
          <p:nvPr/>
        </p:nvPicPr>
        <p:blipFill>
          <a:blip r:embed="rId3">
            <a:clrChange>
              <a:clrFrom>
                <a:srgbClr val="FFFFFF"/>
              </a:clrFrom>
              <a:clrTo>
                <a:srgbClr val="FFFFFF">
                  <a:alpha val="0"/>
                </a:srgbClr>
              </a:clrTo>
            </a:clrChange>
            <a:lum bright="-6000" contrast="18000"/>
            <a:extLst>
              <a:ext uri="{28A0092B-C50C-407E-A947-70E740481C1C}">
                <a14:useLocalDpi xmlns:a14="http://schemas.microsoft.com/office/drawing/2010/main" val="0"/>
              </a:ext>
            </a:extLst>
          </a:blip>
          <a:srcRect l="32396"/>
          <a:stretch>
            <a:fillRect/>
          </a:stretch>
        </p:blipFill>
        <p:spPr bwMode="auto">
          <a:xfrm rot="2497603">
            <a:off x="7839075" y="5626100"/>
            <a:ext cx="955675"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0" name="Right Triangle 19"/>
          <p:cNvSpPr/>
          <p:nvPr/>
        </p:nvSpPr>
        <p:spPr>
          <a:xfrm rot="11942981" flipH="1">
            <a:off x="8016875" y="5478463"/>
            <a:ext cx="1033463" cy="87312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cxnSp>
        <p:nvCxnSpPr>
          <p:cNvPr id="14" name="Straight Connector 13"/>
          <p:cNvCxnSpPr/>
          <p:nvPr/>
        </p:nvCxnSpPr>
        <p:spPr>
          <a:xfrm>
            <a:off x="8837613" y="6702425"/>
            <a:ext cx="152400" cy="1588"/>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cxnSp>
        <p:nvCxnSpPr>
          <p:cNvPr id="15" name="Straight Connector 14"/>
          <p:cNvCxnSpPr/>
          <p:nvPr/>
        </p:nvCxnSpPr>
        <p:spPr>
          <a:xfrm rot="5400000">
            <a:off x="8570913" y="6286500"/>
            <a:ext cx="839788" cy="1587"/>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sp>
        <p:nvSpPr>
          <p:cNvPr id="19464" name="TextBox 20"/>
          <p:cNvSpPr txBox="1">
            <a:spLocks noChangeArrowheads="1"/>
          </p:cNvSpPr>
          <p:nvPr/>
        </p:nvSpPr>
        <p:spPr bwMode="auto">
          <a:xfrm>
            <a:off x="7315200" y="6477000"/>
            <a:ext cx="1676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1400" b="1">
                <a:solidFill>
                  <a:srgbClr val="FFC000"/>
                </a:solidFill>
                <a:latin typeface="Verdana" pitchFamily="34" charset="0"/>
              </a:rPr>
              <a:t>OLIVIA FORTY</a:t>
            </a:r>
          </a:p>
        </p:txBody>
      </p:sp>
      <p:pic>
        <p:nvPicPr>
          <p:cNvPr id="19465" name="Picture 9" descr="comparison chart2.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200" y="228600"/>
            <a:ext cx="8915400" cy="630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76200" y="74613"/>
            <a:ext cx="914400" cy="1587"/>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cxnSp>
        <p:nvCxnSpPr>
          <p:cNvPr id="13" name="Straight Connector 12"/>
          <p:cNvCxnSpPr/>
          <p:nvPr/>
        </p:nvCxnSpPr>
        <p:spPr>
          <a:xfrm rot="5400000">
            <a:off x="-304799" y="457200"/>
            <a:ext cx="762000" cy="3175"/>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cxnSp>
        <p:nvCxnSpPr>
          <p:cNvPr id="14" name="Straight Connector 13"/>
          <p:cNvCxnSpPr/>
          <p:nvPr/>
        </p:nvCxnSpPr>
        <p:spPr>
          <a:xfrm>
            <a:off x="8837613" y="6702425"/>
            <a:ext cx="152400" cy="1588"/>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cxnSp>
        <p:nvCxnSpPr>
          <p:cNvPr id="15" name="Straight Connector 14"/>
          <p:cNvCxnSpPr/>
          <p:nvPr/>
        </p:nvCxnSpPr>
        <p:spPr>
          <a:xfrm rot="5400000">
            <a:off x="8570913" y="6286500"/>
            <a:ext cx="839788" cy="1587"/>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pic>
        <p:nvPicPr>
          <p:cNvPr id="21510" name="Picture 2" descr="41%2Bzo0RwTnL"/>
          <p:cNvPicPr>
            <a:picLocks noChangeAspect="1" noChangeArrowheads="1"/>
          </p:cNvPicPr>
          <p:nvPr/>
        </p:nvPicPr>
        <p:blipFill>
          <a:blip r:embed="rId3">
            <a:clrChange>
              <a:clrFrom>
                <a:srgbClr val="FFFFFF"/>
              </a:clrFrom>
              <a:clrTo>
                <a:srgbClr val="FFFFFF">
                  <a:alpha val="0"/>
                </a:srgbClr>
              </a:clrTo>
            </a:clrChange>
            <a:lum bright="-6000" contrast="18000"/>
            <a:extLst>
              <a:ext uri="{28A0092B-C50C-407E-A947-70E740481C1C}">
                <a14:useLocalDpi xmlns:a14="http://schemas.microsoft.com/office/drawing/2010/main" val="0"/>
              </a:ext>
            </a:extLst>
          </a:blip>
          <a:srcRect l="32396"/>
          <a:stretch>
            <a:fillRect/>
          </a:stretch>
        </p:blipFill>
        <p:spPr bwMode="auto">
          <a:xfrm rot="2497603">
            <a:off x="7839075" y="5626100"/>
            <a:ext cx="955675"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0" name="Right Triangle 19"/>
          <p:cNvSpPr/>
          <p:nvPr/>
        </p:nvSpPr>
        <p:spPr>
          <a:xfrm rot="11942981" flipH="1">
            <a:off x="8016875" y="5478463"/>
            <a:ext cx="1033463" cy="87312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1512" name="TextBox 20"/>
          <p:cNvSpPr txBox="1">
            <a:spLocks noChangeArrowheads="1"/>
          </p:cNvSpPr>
          <p:nvPr/>
        </p:nvSpPr>
        <p:spPr bwMode="auto">
          <a:xfrm>
            <a:off x="7315200" y="6477000"/>
            <a:ext cx="1676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1400" b="1">
                <a:solidFill>
                  <a:srgbClr val="FFC000"/>
                </a:solidFill>
                <a:latin typeface="Verdana" pitchFamily="34" charset="0"/>
              </a:rPr>
              <a:t>OLIVIA FORTY</a:t>
            </a:r>
          </a:p>
        </p:txBody>
      </p:sp>
      <p:pic>
        <p:nvPicPr>
          <p:cNvPr id="21513" name="Picture 8" descr="moral and social implications.jpg"/>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95263"/>
            <a:ext cx="9144000" cy="646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76200" y="74613"/>
            <a:ext cx="914400" cy="1587"/>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cxnSp>
        <p:nvCxnSpPr>
          <p:cNvPr id="13" name="Straight Connector 12"/>
          <p:cNvCxnSpPr/>
          <p:nvPr/>
        </p:nvCxnSpPr>
        <p:spPr>
          <a:xfrm rot="5400000">
            <a:off x="-304799" y="455612"/>
            <a:ext cx="762000" cy="3175"/>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cxnSp>
        <p:nvCxnSpPr>
          <p:cNvPr id="14" name="Straight Connector 13"/>
          <p:cNvCxnSpPr/>
          <p:nvPr/>
        </p:nvCxnSpPr>
        <p:spPr>
          <a:xfrm>
            <a:off x="8837613" y="6702425"/>
            <a:ext cx="152400" cy="1588"/>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cxnSp>
        <p:nvCxnSpPr>
          <p:cNvPr id="15" name="Straight Connector 14"/>
          <p:cNvCxnSpPr/>
          <p:nvPr/>
        </p:nvCxnSpPr>
        <p:spPr>
          <a:xfrm rot="5400000">
            <a:off x="8570913" y="6286500"/>
            <a:ext cx="839788" cy="1587"/>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pic>
        <p:nvPicPr>
          <p:cNvPr id="23558" name="Picture 2" descr="41%2Bzo0RwTnL"/>
          <p:cNvPicPr>
            <a:picLocks noChangeAspect="1" noChangeArrowheads="1"/>
          </p:cNvPicPr>
          <p:nvPr/>
        </p:nvPicPr>
        <p:blipFill>
          <a:blip r:embed="rId3">
            <a:clrChange>
              <a:clrFrom>
                <a:srgbClr val="FFFFFF"/>
              </a:clrFrom>
              <a:clrTo>
                <a:srgbClr val="FFFFFF">
                  <a:alpha val="0"/>
                </a:srgbClr>
              </a:clrTo>
            </a:clrChange>
            <a:lum bright="-6000" contrast="18000"/>
            <a:extLst>
              <a:ext uri="{28A0092B-C50C-407E-A947-70E740481C1C}">
                <a14:useLocalDpi xmlns:a14="http://schemas.microsoft.com/office/drawing/2010/main" val="0"/>
              </a:ext>
            </a:extLst>
          </a:blip>
          <a:srcRect l="32396"/>
          <a:stretch>
            <a:fillRect/>
          </a:stretch>
        </p:blipFill>
        <p:spPr bwMode="auto">
          <a:xfrm rot="2497603">
            <a:off x="7839075" y="5626100"/>
            <a:ext cx="955675"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0" name="Right Triangle 19"/>
          <p:cNvSpPr/>
          <p:nvPr/>
        </p:nvSpPr>
        <p:spPr>
          <a:xfrm rot="11942981" flipH="1">
            <a:off x="8016875" y="5478463"/>
            <a:ext cx="1033463" cy="87312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3560" name="TextBox 20"/>
          <p:cNvSpPr txBox="1">
            <a:spLocks noChangeArrowheads="1"/>
          </p:cNvSpPr>
          <p:nvPr/>
        </p:nvSpPr>
        <p:spPr bwMode="auto">
          <a:xfrm>
            <a:off x="7315200" y="6477000"/>
            <a:ext cx="1676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1400" b="1">
                <a:solidFill>
                  <a:srgbClr val="FFC000"/>
                </a:solidFill>
                <a:latin typeface="Verdana" pitchFamily="34" charset="0"/>
              </a:rPr>
              <a:t>OLIVIA FORTY</a:t>
            </a:r>
          </a:p>
        </p:txBody>
      </p:sp>
      <p:pic>
        <p:nvPicPr>
          <p:cNvPr id="23561" name="Picture 9" descr="FINAL brief and spec.jpg"/>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499" t="5891" r="3333" b="4561"/>
          <a:stretch>
            <a:fillRect/>
          </a:stretch>
        </p:blipFill>
        <p:spPr bwMode="auto">
          <a:xfrm>
            <a:off x="76200" y="404813"/>
            <a:ext cx="8915400" cy="599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76200" y="74613"/>
            <a:ext cx="914400" cy="1587"/>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cxnSp>
        <p:nvCxnSpPr>
          <p:cNvPr id="5" name="Straight Connector 4"/>
          <p:cNvCxnSpPr/>
          <p:nvPr/>
        </p:nvCxnSpPr>
        <p:spPr>
          <a:xfrm rot="5400000">
            <a:off x="-304799" y="457200"/>
            <a:ext cx="762000" cy="3175"/>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cxnSp>
        <p:nvCxnSpPr>
          <p:cNvPr id="6" name="Straight Connector 5"/>
          <p:cNvCxnSpPr/>
          <p:nvPr/>
        </p:nvCxnSpPr>
        <p:spPr>
          <a:xfrm>
            <a:off x="8837613" y="6702425"/>
            <a:ext cx="152400" cy="1588"/>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cxnSp>
        <p:nvCxnSpPr>
          <p:cNvPr id="7" name="Straight Connector 6"/>
          <p:cNvCxnSpPr/>
          <p:nvPr/>
        </p:nvCxnSpPr>
        <p:spPr>
          <a:xfrm rot="5400000">
            <a:off x="8570913" y="6286500"/>
            <a:ext cx="839788" cy="1587"/>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sp>
        <p:nvSpPr>
          <p:cNvPr id="25606" name="TextBox 20"/>
          <p:cNvSpPr txBox="1">
            <a:spLocks noChangeArrowheads="1"/>
          </p:cNvSpPr>
          <p:nvPr/>
        </p:nvSpPr>
        <p:spPr bwMode="auto">
          <a:xfrm>
            <a:off x="7315200" y="6477000"/>
            <a:ext cx="1676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1400" b="1">
                <a:solidFill>
                  <a:srgbClr val="FFC000"/>
                </a:solidFill>
                <a:latin typeface="Verdana" pitchFamily="34" charset="0"/>
              </a:rPr>
              <a:t>OLIVIA FORTY</a:t>
            </a:r>
          </a:p>
        </p:txBody>
      </p:sp>
      <p:pic>
        <p:nvPicPr>
          <p:cNvPr id="25607" name="Picture 8" descr="FI.jp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1691" r="1639"/>
          <a:stretch>
            <a:fillRect/>
          </a:stretch>
        </p:blipFill>
        <p:spPr bwMode="auto">
          <a:xfrm>
            <a:off x="0" y="198438"/>
            <a:ext cx="9144000" cy="646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9" descr="dt ad l6_0024.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63513"/>
            <a:ext cx="9144000" cy="646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76200" y="74613"/>
            <a:ext cx="914400" cy="1587"/>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cxnSp>
        <p:nvCxnSpPr>
          <p:cNvPr id="13" name="Straight Connector 12"/>
          <p:cNvCxnSpPr/>
          <p:nvPr/>
        </p:nvCxnSpPr>
        <p:spPr>
          <a:xfrm rot="5400000">
            <a:off x="-304799" y="457200"/>
            <a:ext cx="762000" cy="3175"/>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cxnSp>
        <p:nvCxnSpPr>
          <p:cNvPr id="14" name="Straight Connector 13"/>
          <p:cNvCxnSpPr/>
          <p:nvPr/>
        </p:nvCxnSpPr>
        <p:spPr>
          <a:xfrm>
            <a:off x="8837613" y="6702425"/>
            <a:ext cx="152400" cy="1588"/>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cxnSp>
        <p:nvCxnSpPr>
          <p:cNvPr id="15" name="Straight Connector 14"/>
          <p:cNvCxnSpPr/>
          <p:nvPr/>
        </p:nvCxnSpPr>
        <p:spPr>
          <a:xfrm rot="5400000">
            <a:off x="8570913" y="6286500"/>
            <a:ext cx="839788" cy="1587"/>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sp>
        <p:nvSpPr>
          <p:cNvPr id="27655" name="TextBox 20"/>
          <p:cNvSpPr txBox="1">
            <a:spLocks noChangeArrowheads="1"/>
          </p:cNvSpPr>
          <p:nvPr/>
        </p:nvSpPr>
        <p:spPr bwMode="auto">
          <a:xfrm>
            <a:off x="7315200" y="6477000"/>
            <a:ext cx="1676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1400" b="1">
                <a:solidFill>
                  <a:srgbClr val="FFC000"/>
                </a:solidFill>
                <a:latin typeface="Verdana" pitchFamily="34" charset="0"/>
              </a:rPr>
              <a:t>OLIVIA FORTY</a:t>
            </a:r>
          </a:p>
        </p:txBody>
      </p:sp>
      <p:pic>
        <p:nvPicPr>
          <p:cNvPr id="10" name="VE090406004.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l="7500" r="5000" b="30000"/>
          <a:stretch>
            <a:fillRect/>
          </a:stretch>
        </p:blipFill>
        <p:spPr bwMode="auto">
          <a:xfrm>
            <a:off x="177800" y="4648200"/>
            <a:ext cx="27940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7" name="TextBox 4"/>
          <p:cNvSpPr txBox="1">
            <a:spLocks noChangeArrowheads="1"/>
          </p:cNvSpPr>
          <p:nvPr/>
        </p:nvSpPr>
        <p:spPr bwMode="auto">
          <a:xfrm>
            <a:off x="228600" y="6096000"/>
            <a:ext cx="26670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900" b="1" dirty="0">
                <a:solidFill>
                  <a:schemeClr val="bg1"/>
                </a:solidFill>
                <a:latin typeface="Verdana" pitchFamily="34" charset="0"/>
              </a:rPr>
              <a:t>PLEASE CLICK HERE FOR VIDEO</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p:cTn id="7" fill="hold" display="0">
                  <p:stCondLst>
                    <p:cond delay="indefinite"/>
                  </p:stCondLst>
                  <p:endCondLst>
                    <p:cond evt="onNext" delay="0">
                      <p:tgtEl>
                        <p:sldTgt/>
                      </p:tgtEl>
                    </p:cond>
                    <p:cond evt="onPrev" delay="0">
                      <p:tgtEl>
                        <p:sldTgt/>
                      </p:tgtEl>
                    </p:cond>
                  </p:endCondLst>
                </p:cTn>
                <p:tgtEl>
                  <p:spTgt spid="10"/>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8" descr="dt ad l6_0023.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228600"/>
            <a:ext cx="9144000" cy="646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76200" y="74613"/>
            <a:ext cx="914400" cy="1587"/>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cxnSp>
        <p:nvCxnSpPr>
          <p:cNvPr id="13" name="Straight Connector 12"/>
          <p:cNvCxnSpPr/>
          <p:nvPr/>
        </p:nvCxnSpPr>
        <p:spPr>
          <a:xfrm rot="5400000">
            <a:off x="-304799" y="457200"/>
            <a:ext cx="762000" cy="3175"/>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cxnSp>
        <p:nvCxnSpPr>
          <p:cNvPr id="14" name="Straight Connector 13"/>
          <p:cNvCxnSpPr/>
          <p:nvPr/>
        </p:nvCxnSpPr>
        <p:spPr>
          <a:xfrm>
            <a:off x="8837613" y="6702425"/>
            <a:ext cx="152400" cy="1588"/>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cxnSp>
        <p:nvCxnSpPr>
          <p:cNvPr id="15" name="Straight Connector 14"/>
          <p:cNvCxnSpPr/>
          <p:nvPr/>
        </p:nvCxnSpPr>
        <p:spPr>
          <a:xfrm rot="5400000">
            <a:off x="8570913" y="6286500"/>
            <a:ext cx="839788" cy="1587"/>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sp>
        <p:nvSpPr>
          <p:cNvPr id="29703" name="TextBox 20"/>
          <p:cNvSpPr txBox="1">
            <a:spLocks noChangeArrowheads="1"/>
          </p:cNvSpPr>
          <p:nvPr/>
        </p:nvSpPr>
        <p:spPr bwMode="auto">
          <a:xfrm>
            <a:off x="7315200" y="6477000"/>
            <a:ext cx="1676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1400" b="1">
                <a:solidFill>
                  <a:srgbClr val="FFC000"/>
                </a:solidFill>
                <a:latin typeface="Verdana" pitchFamily="34" charset="0"/>
              </a:rPr>
              <a:t>OLIVIA FORTY</a:t>
            </a:r>
          </a:p>
        </p:txBody>
      </p:sp>
      <p:pic>
        <p:nvPicPr>
          <p:cNvPr id="29704" name="Picture 7" descr="SNC00160.jpg"/>
          <p:cNvPicPr>
            <a:picLocks noChangeAspect="1"/>
          </p:cNvPicPr>
          <p:nvPr/>
        </p:nvPicPr>
        <p:blipFill>
          <a:blip r:embed="rId4">
            <a:extLst>
              <a:ext uri="{28A0092B-C50C-407E-A947-70E740481C1C}">
                <a14:useLocalDpi xmlns:a14="http://schemas.microsoft.com/office/drawing/2010/main" val="0"/>
              </a:ext>
            </a:extLst>
          </a:blip>
          <a:srcRect t="20000" b="25555"/>
          <a:stretch>
            <a:fillRect/>
          </a:stretch>
        </p:blipFill>
        <p:spPr bwMode="auto">
          <a:xfrm>
            <a:off x="1219200" y="152400"/>
            <a:ext cx="1295400"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7" descr="SNC0016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0"/>
            <a:ext cx="9906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76200" y="74613"/>
            <a:ext cx="914400" cy="1587"/>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cxnSp>
        <p:nvCxnSpPr>
          <p:cNvPr id="13" name="Straight Connector 12"/>
          <p:cNvCxnSpPr/>
          <p:nvPr/>
        </p:nvCxnSpPr>
        <p:spPr>
          <a:xfrm rot="5400000">
            <a:off x="-304799" y="457200"/>
            <a:ext cx="762000" cy="3175"/>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cxnSp>
        <p:nvCxnSpPr>
          <p:cNvPr id="14" name="Straight Connector 13"/>
          <p:cNvCxnSpPr/>
          <p:nvPr/>
        </p:nvCxnSpPr>
        <p:spPr>
          <a:xfrm>
            <a:off x="8837613" y="6702425"/>
            <a:ext cx="152400" cy="1588"/>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cxnSp>
        <p:nvCxnSpPr>
          <p:cNvPr id="15" name="Straight Connector 14"/>
          <p:cNvCxnSpPr/>
          <p:nvPr/>
        </p:nvCxnSpPr>
        <p:spPr>
          <a:xfrm rot="5400000">
            <a:off x="8570913" y="6286500"/>
            <a:ext cx="839788" cy="1587"/>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sp>
        <p:nvSpPr>
          <p:cNvPr id="31751" name="TextBox 20"/>
          <p:cNvSpPr txBox="1">
            <a:spLocks noChangeArrowheads="1"/>
          </p:cNvSpPr>
          <p:nvPr/>
        </p:nvSpPr>
        <p:spPr bwMode="auto">
          <a:xfrm>
            <a:off x="7315200" y="6477000"/>
            <a:ext cx="1676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1400" b="1">
                <a:solidFill>
                  <a:srgbClr val="FFC000"/>
                </a:solidFill>
                <a:latin typeface="Verdana" pitchFamily="34" charset="0"/>
              </a:rPr>
              <a:t>OLIVIA FORTY</a:t>
            </a:r>
          </a:p>
        </p:txBody>
      </p:sp>
      <p:pic>
        <p:nvPicPr>
          <p:cNvPr id="31752" name="Picture 8" descr="dt ad l6_0022.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75" y="152400"/>
            <a:ext cx="9159875"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8" descr="dt ad l6_002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228600"/>
            <a:ext cx="9051925"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76200" y="74613"/>
            <a:ext cx="914400" cy="1587"/>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cxnSp>
        <p:nvCxnSpPr>
          <p:cNvPr id="13" name="Straight Connector 12"/>
          <p:cNvCxnSpPr/>
          <p:nvPr/>
        </p:nvCxnSpPr>
        <p:spPr>
          <a:xfrm rot="5400000">
            <a:off x="-304799" y="457200"/>
            <a:ext cx="762000" cy="3175"/>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cxnSp>
        <p:nvCxnSpPr>
          <p:cNvPr id="14" name="Straight Connector 13"/>
          <p:cNvCxnSpPr/>
          <p:nvPr/>
        </p:nvCxnSpPr>
        <p:spPr>
          <a:xfrm>
            <a:off x="8837613" y="6702425"/>
            <a:ext cx="152400" cy="1588"/>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cxnSp>
        <p:nvCxnSpPr>
          <p:cNvPr id="15" name="Straight Connector 14"/>
          <p:cNvCxnSpPr/>
          <p:nvPr/>
        </p:nvCxnSpPr>
        <p:spPr>
          <a:xfrm rot="5400000">
            <a:off x="8570913" y="6286500"/>
            <a:ext cx="839788" cy="1587"/>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sp>
        <p:nvSpPr>
          <p:cNvPr id="33799" name="TextBox 20"/>
          <p:cNvSpPr txBox="1">
            <a:spLocks noChangeArrowheads="1"/>
          </p:cNvSpPr>
          <p:nvPr/>
        </p:nvSpPr>
        <p:spPr bwMode="auto">
          <a:xfrm>
            <a:off x="7315200" y="6477000"/>
            <a:ext cx="1676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1400" b="1">
                <a:solidFill>
                  <a:srgbClr val="FFC000"/>
                </a:solidFill>
                <a:latin typeface="Verdana" pitchFamily="34" charset="0"/>
              </a:rPr>
              <a:t>OLIVIA FORTY</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8" descr="dt ad l6_0026.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20650"/>
            <a:ext cx="9144000" cy="646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76200" y="74613"/>
            <a:ext cx="914400" cy="1587"/>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cxnSp>
        <p:nvCxnSpPr>
          <p:cNvPr id="13" name="Straight Connector 12"/>
          <p:cNvCxnSpPr/>
          <p:nvPr/>
        </p:nvCxnSpPr>
        <p:spPr>
          <a:xfrm rot="5400000">
            <a:off x="-304799" y="457200"/>
            <a:ext cx="762000" cy="3175"/>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cxnSp>
        <p:nvCxnSpPr>
          <p:cNvPr id="14" name="Straight Connector 13"/>
          <p:cNvCxnSpPr/>
          <p:nvPr/>
        </p:nvCxnSpPr>
        <p:spPr>
          <a:xfrm>
            <a:off x="8837613" y="6702425"/>
            <a:ext cx="152400" cy="1588"/>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cxnSp>
        <p:nvCxnSpPr>
          <p:cNvPr id="15" name="Straight Connector 14"/>
          <p:cNvCxnSpPr/>
          <p:nvPr/>
        </p:nvCxnSpPr>
        <p:spPr>
          <a:xfrm rot="5400000">
            <a:off x="8570913" y="6286500"/>
            <a:ext cx="839788" cy="1587"/>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sp>
        <p:nvSpPr>
          <p:cNvPr id="35847" name="TextBox 20"/>
          <p:cNvSpPr txBox="1">
            <a:spLocks noChangeArrowheads="1"/>
          </p:cNvSpPr>
          <p:nvPr/>
        </p:nvSpPr>
        <p:spPr bwMode="auto">
          <a:xfrm>
            <a:off x="7315200" y="6477000"/>
            <a:ext cx="1676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1400" b="1">
                <a:solidFill>
                  <a:srgbClr val="FFC000"/>
                </a:solidFill>
                <a:latin typeface="Verdana" pitchFamily="34" charset="0"/>
              </a:rPr>
              <a:t>OLIVIA FORTY</a:t>
            </a:r>
          </a:p>
        </p:txBody>
      </p:sp>
      <p:pic>
        <p:nvPicPr>
          <p:cNvPr id="10" name="VE090406003.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5334000" y="3962400"/>
            <a:ext cx="23622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9" name="TextBox 8"/>
          <p:cNvSpPr txBox="1">
            <a:spLocks noChangeArrowheads="1"/>
          </p:cNvSpPr>
          <p:nvPr/>
        </p:nvSpPr>
        <p:spPr bwMode="auto">
          <a:xfrm>
            <a:off x="5334000" y="5486400"/>
            <a:ext cx="25146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1000" b="1">
                <a:solidFill>
                  <a:schemeClr val="bg1"/>
                </a:solidFill>
                <a:latin typeface="Verdana" pitchFamily="34" charset="0"/>
              </a:rPr>
              <a:t>PLEASE CLICK HERE FOR VIDEO</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p:cTn id="7" fill="hold" display="0">
                  <p:stCondLst>
                    <p:cond delay="indefinite"/>
                  </p:stCondLst>
                  <p:endCondLst>
                    <p:cond evt="onNext" delay="0">
                      <p:tgtEl>
                        <p:sldTgt/>
                      </p:tgtEl>
                    </p:cond>
                    <p:cond evt="onPrev" delay="0">
                      <p:tgtEl>
                        <p:sldTgt/>
                      </p:tgtEl>
                    </p:cond>
                  </p:endCondLst>
                </p:cTn>
                <p:tgtEl>
                  <p:spTgt spid="10"/>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8" descr="dt ad l6_0027.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63513"/>
            <a:ext cx="9144000" cy="646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76200" y="74613"/>
            <a:ext cx="914400" cy="1587"/>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cxnSp>
        <p:nvCxnSpPr>
          <p:cNvPr id="13" name="Straight Connector 12"/>
          <p:cNvCxnSpPr/>
          <p:nvPr/>
        </p:nvCxnSpPr>
        <p:spPr>
          <a:xfrm rot="5400000">
            <a:off x="-304799" y="457200"/>
            <a:ext cx="762000" cy="3175"/>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cxnSp>
        <p:nvCxnSpPr>
          <p:cNvPr id="14" name="Straight Connector 13"/>
          <p:cNvCxnSpPr/>
          <p:nvPr/>
        </p:nvCxnSpPr>
        <p:spPr>
          <a:xfrm>
            <a:off x="8837613" y="6702425"/>
            <a:ext cx="152400" cy="1588"/>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cxnSp>
        <p:nvCxnSpPr>
          <p:cNvPr id="15" name="Straight Connector 14"/>
          <p:cNvCxnSpPr/>
          <p:nvPr/>
        </p:nvCxnSpPr>
        <p:spPr>
          <a:xfrm rot="5400000">
            <a:off x="8570913" y="6286500"/>
            <a:ext cx="839788" cy="1587"/>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sp>
        <p:nvSpPr>
          <p:cNvPr id="37895" name="TextBox 20"/>
          <p:cNvSpPr txBox="1">
            <a:spLocks noChangeArrowheads="1"/>
          </p:cNvSpPr>
          <p:nvPr/>
        </p:nvSpPr>
        <p:spPr bwMode="auto">
          <a:xfrm>
            <a:off x="7315200" y="6477000"/>
            <a:ext cx="1676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1400" b="1">
                <a:solidFill>
                  <a:srgbClr val="FFC000"/>
                </a:solidFill>
                <a:latin typeface="Verdana" pitchFamily="34" charset="0"/>
              </a:rPr>
              <a:t>OLIVIA FORTY</a:t>
            </a:r>
          </a:p>
        </p:txBody>
      </p:sp>
      <p:pic>
        <p:nvPicPr>
          <p:cNvPr id="10" name="VE090406002.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4800600" y="3962400"/>
            <a:ext cx="23876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7" name="TextBox 9"/>
          <p:cNvSpPr txBox="1">
            <a:spLocks noChangeArrowheads="1"/>
          </p:cNvSpPr>
          <p:nvPr/>
        </p:nvSpPr>
        <p:spPr bwMode="auto">
          <a:xfrm>
            <a:off x="4800600" y="5468938"/>
            <a:ext cx="28194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1000" b="1">
                <a:solidFill>
                  <a:schemeClr val="bg1"/>
                </a:solidFill>
                <a:latin typeface="Verdana" pitchFamily="34" charset="0"/>
              </a:rPr>
              <a:t>PLEASE CLICK HERE FOR VIDEO</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p:cTn id="7" fill="hold" display="0">
                  <p:stCondLst>
                    <p:cond delay="indefinite"/>
                  </p:stCondLst>
                  <p:endCondLst>
                    <p:cond evt="onNext" delay="0">
                      <p:tgtEl>
                        <p:sldTgt/>
                      </p:tgtEl>
                    </p:cond>
                    <p:cond evt="onPrev" delay="0">
                      <p:tgtEl>
                        <p:sldTgt/>
                      </p:tgtEl>
                    </p:cond>
                  </p:endCondLst>
                </p:cTn>
                <p:tgtEl>
                  <p:spTgt spid="10"/>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p:cNvSpPr>
          <p:nvPr>
            <p:ph type="title"/>
          </p:nvPr>
        </p:nvSpPr>
        <p:spPr>
          <a:xfrm>
            <a:off x="152400" y="274638"/>
            <a:ext cx="4343400" cy="1143000"/>
          </a:xfrm>
        </p:spPr>
        <p:txBody>
          <a:bodyPr/>
          <a:lstStyle/>
          <a:p>
            <a:pPr algn="l"/>
            <a:r>
              <a:rPr lang="en-GB" sz="2800" b="1"/>
              <a:t>PROJECT 5_F522_EX</a:t>
            </a:r>
            <a:endParaRPr lang="en-US" sz="2800" b="1"/>
          </a:p>
        </p:txBody>
      </p:sp>
      <p:sp>
        <p:nvSpPr>
          <p:cNvPr id="4099" name="Rectangle 3"/>
          <p:cNvSpPr>
            <a:spLocks noGrp="1"/>
          </p:cNvSpPr>
          <p:nvPr>
            <p:ph type="body" sz="half" idx="1"/>
          </p:nvPr>
        </p:nvSpPr>
        <p:spPr/>
        <p:txBody>
          <a:bodyPr/>
          <a:lstStyle/>
          <a:p>
            <a:r>
              <a:rPr lang="en-GB" b="1"/>
              <a:t>This is an exemplar project of outstanding quality. It should provide an excellent example to inspire more able students.</a:t>
            </a:r>
            <a:r>
              <a:rPr lang="en-US"/>
              <a:t> </a:t>
            </a:r>
          </a:p>
          <a:p>
            <a:r>
              <a:rPr lang="en-GB" b="1"/>
              <a:t>Maximum marks in most assessment sections </a:t>
            </a:r>
            <a:endParaRPr lang="en-US" b="1"/>
          </a:p>
        </p:txBody>
      </p:sp>
      <p:sp>
        <p:nvSpPr>
          <p:cNvPr id="4100" name="Rectangle 4"/>
          <p:cNvSpPr>
            <a:spLocks noGrp="1"/>
          </p:cNvSpPr>
          <p:nvPr>
            <p:ph type="body" sz="half" idx="2"/>
          </p:nvPr>
        </p:nvSpPr>
        <p:spPr/>
        <p:txBody>
          <a:bodyPr/>
          <a:lstStyle/>
          <a:p>
            <a:endParaRPr lang="en-US"/>
          </a:p>
        </p:txBody>
      </p:sp>
      <p:pic>
        <p:nvPicPr>
          <p:cNvPr id="4101" name="Picture 5" descr="5_F522C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0"/>
            <a:ext cx="44958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8" descr="dt ad l6_0028.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52400"/>
            <a:ext cx="9144000" cy="646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76200" y="74613"/>
            <a:ext cx="914400" cy="1587"/>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cxnSp>
        <p:nvCxnSpPr>
          <p:cNvPr id="13" name="Straight Connector 12"/>
          <p:cNvCxnSpPr/>
          <p:nvPr/>
        </p:nvCxnSpPr>
        <p:spPr>
          <a:xfrm rot="5400000">
            <a:off x="-304799" y="457200"/>
            <a:ext cx="762000" cy="3175"/>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cxnSp>
        <p:nvCxnSpPr>
          <p:cNvPr id="14" name="Straight Connector 13"/>
          <p:cNvCxnSpPr/>
          <p:nvPr/>
        </p:nvCxnSpPr>
        <p:spPr>
          <a:xfrm>
            <a:off x="8837613" y="6702425"/>
            <a:ext cx="152400" cy="1588"/>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cxnSp>
        <p:nvCxnSpPr>
          <p:cNvPr id="15" name="Straight Connector 14"/>
          <p:cNvCxnSpPr/>
          <p:nvPr/>
        </p:nvCxnSpPr>
        <p:spPr>
          <a:xfrm rot="5400000">
            <a:off x="8570913" y="6286500"/>
            <a:ext cx="839788" cy="1587"/>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sp>
        <p:nvSpPr>
          <p:cNvPr id="39943" name="TextBox 20"/>
          <p:cNvSpPr txBox="1">
            <a:spLocks noChangeArrowheads="1"/>
          </p:cNvSpPr>
          <p:nvPr/>
        </p:nvSpPr>
        <p:spPr bwMode="auto">
          <a:xfrm>
            <a:off x="7315200" y="6477000"/>
            <a:ext cx="1676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1400" b="1">
                <a:solidFill>
                  <a:srgbClr val="FFC000"/>
                </a:solidFill>
                <a:latin typeface="Verdana" pitchFamily="34" charset="0"/>
              </a:rPr>
              <a:t>OLIVIA FORTY</a:t>
            </a:r>
          </a:p>
        </p:txBody>
      </p:sp>
      <p:pic>
        <p:nvPicPr>
          <p:cNvPr id="8" name="SNC00106.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914400" y="1066800"/>
            <a:ext cx="28956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5" name="Picture 8" descr="SNC00115.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867400" y="3352800"/>
            <a:ext cx="21844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6" name="TextBox 9"/>
          <p:cNvSpPr txBox="1">
            <a:spLocks noChangeArrowheads="1"/>
          </p:cNvSpPr>
          <p:nvPr/>
        </p:nvSpPr>
        <p:spPr bwMode="auto">
          <a:xfrm>
            <a:off x="990600" y="1143000"/>
            <a:ext cx="2819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1000" b="1">
                <a:solidFill>
                  <a:schemeClr val="bg1"/>
                </a:solidFill>
                <a:latin typeface="Verdana" pitchFamily="34" charset="0"/>
              </a:rPr>
              <a:t>PLEASE CLICK HERE FOR VIDEO</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8" descr="dt ad l6_002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152400"/>
            <a:ext cx="9159875"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76200" y="74613"/>
            <a:ext cx="914400" cy="1587"/>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cxnSp>
        <p:nvCxnSpPr>
          <p:cNvPr id="13" name="Straight Connector 12"/>
          <p:cNvCxnSpPr/>
          <p:nvPr/>
        </p:nvCxnSpPr>
        <p:spPr>
          <a:xfrm rot="5400000">
            <a:off x="-304799" y="457200"/>
            <a:ext cx="762000" cy="3175"/>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cxnSp>
        <p:nvCxnSpPr>
          <p:cNvPr id="14" name="Straight Connector 13"/>
          <p:cNvCxnSpPr/>
          <p:nvPr/>
        </p:nvCxnSpPr>
        <p:spPr>
          <a:xfrm>
            <a:off x="8837613" y="6702425"/>
            <a:ext cx="152400" cy="1588"/>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cxnSp>
        <p:nvCxnSpPr>
          <p:cNvPr id="15" name="Straight Connector 14"/>
          <p:cNvCxnSpPr/>
          <p:nvPr/>
        </p:nvCxnSpPr>
        <p:spPr>
          <a:xfrm rot="5400000">
            <a:off x="8570913" y="6286500"/>
            <a:ext cx="839788" cy="1587"/>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sp>
        <p:nvSpPr>
          <p:cNvPr id="41991" name="TextBox 20"/>
          <p:cNvSpPr txBox="1">
            <a:spLocks noChangeArrowheads="1"/>
          </p:cNvSpPr>
          <p:nvPr/>
        </p:nvSpPr>
        <p:spPr bwMode="auto">
          <a:xfrm>
            <a:off x="7315200" y="6477000"/>
            <a:ext cx="1676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1400" b="1">
                <a:solidFill>
                  <a:srgbClr val="FFC000"/>
                </a:solidFill>
                <a:latin typeface="Verdana" pitchFamily="34" charset="0"/>
              </a:rPr>
              <a:t>OLIVIA FORTY</a:t>
            </a:r>
          </a:p>
        </p:txBody>
      </p:sp>
      <p:pic>
        <p:nvPicPr>
          <p:cNvPr id="41992" name="Picture 7" descr="SNC00097.jpg"/>
          <p:cNvPicPr>
            <a:picLocks noChangeAspect="1"/>
          </p:cNvPicPr>
          <p:nvPr/>
        </p:nvPicPr>
        <p:blipFill>
          <a:blip r:embed="rId4">
            <a:extLst>
              <a:ext uri="{28A0092B-C50C-407E-A947-70E740481C1C}">
                <a14:useLocalDpi xmlns:a14="http://schemas.microsoft.com/office/drawing/2010/main" val="0"/>
              </a:ext>
            </a:extLst>
          </a:blip>
          <a:srcRect t="17857" b="17857"/>
          <a:stretch>
            <a:fillRect/>
          </a:stretch>
        </p:blipFill>
        <p:spPr bwMode="auto">
          <a:xfrm>
            <a:off x="5029200" y="3581400"/>
            <a:ext cx="2438400" cy="209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8" descr="dt ad l6_003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63513"/>
            <a:ext cx="9144000" cy="646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76200" y="74613"/>
            <a:ext cx="914400" cy="1587"/>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cxnSp>
        <p:nvCxnSpPr>
          <p:cNvPr id="13" name="Straight Connector 12"/>
          <p:cNvCxnSpPr/>
          <p:nvPr/>
        </p:nvCxnSpPr>
        <p:spPr>
          <a:xfrm rot="5400000">
            <a:off x="-304799" y="457200"/>
            <a:ext cx="762000" cy="3175"/>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cxnSp>
        <p:nvCxnSpPr>
          <p:cNvPr id="14" name="Straight Connector 13"/>
          <p:cNvCxnSpPr/>
          <p:nvPr/>
        </p:nvCxnSpPr>
        <p:spPr>
          <a:xfrm>
            <a:off x="8837613" y="6702425"/>
            <a:ext cx="152400" cy="1588"/>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cxnSp>
        <p:nvCxnSpPr>
          <p:cNvPr id="15" name="Straight Connector 14"/>
          <p:cNvCxnSpPr/>
          <p:nvPr/>
        </p:nvCxnSpPr>
        <p:spPr>
          <a:xfrm rot="5400000">
            <a:off x="8570913" y="6286500"/>
            <a:ext cx="839788" cy="1587"/>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sp>
        <p:nvSpPr>
          <p:cNvPr id="44039" name="TextBox 20"/>
          <p:cNvSpPr txBox="1">
            <a:spLocks noChangeArrowheads="1"/>
          </p:cNvSpPr>
          <p:nvPr/>
        </p:nvSpPr>
        <p:spPr bwMode="auto">
          <a:xfrm>
            <a:off x="7315200" y="6477000"/>
            <a:ext cx="1676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1400" b="1">
                <a:solidFill>
                  <a:srgbClr val="FFC000"/>
                </a:solidFill>
                <a:latin typeface="Verdana" pitchFamily="34" charset="0"/>
              </a:rPr>
              <a:t>OLIVIA FORTY</a:t>
            </a:r>
          </a:p>
        </p:txBody>
      </p:sp>
      <p:pic>
        <p:nvPicPr>
          <p:cNvPr id="44040" name="Picture 7" descr="SNC00125.jpg"/>
          <p:cNvPicPr>
            <a:picLocks noChangeAspect="1"/>
          </p:cNvPicPr>
          <p:nvPr/>
        </p:nvPicPr>
        <p:blipFill>
          <a:blip r:embed="rId4">
            <a:lum bright="-10000" contrast="10000"/>
            <a:extLst>
              <a:ext uri="{28A0092B-C50C-407E-A947-70E740481C1C}">
                <a14:useLocalDpi xmlns:a14="http://schemas.microsoft.com/office/drawing/2010/main" val="0"/>
              </a:ext>
            </a:extLst>
          </a:blip>
          <a:srcRect/>
          <a:stretch>
            <a:fillRect/>
          </a:stretch>
        </p:blipFill>
        <p:spPr bwMode="auto">
          <a:xfrm>
            <a:off x="4419600" y="457200"/>
            <a:ext cx="2336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1" name="Picture 8" descr="SNC00138.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27600" y="3657600"/>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9" descr="final design.jpg"/>
          <p:cNvPicPr>
            <a:picLocks noChangeAspect="1"/>
          </p:cNvPicPr>
          <p:nvPr/>
        </p:nvPicPr>
        <p:blipFill>
          <a:blip r:embed="rId3" cstate="print">
            <a:extLst>
              <a:ext uri="{28A0092B-C50C-407E-A947-70E740481C1C}">
                <a14:useLocalDpi xmlns:a14="http://schemas.microsoft.com/office/drawing/2010/main" val="0"/>
              </a:ext>
            </a:extLst>
          </a:blip>
          <a:srcRect t="513"/>
          <a:stretch>
            <a:fillRect/>
          </a:stretch>
        </p:blipFill>
        <p:spPr bwMode="auto">
          <a:xfrm>
            <a:off x="0" y="228600"/>
            <a:ext cx="9144000" cy="643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76200" y="74613"/>
            <a:ext cx="914400" cy="1587"/>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cxnSp>
        <p:nvCxnSpPr>
          <p:cNvPr id="13" name="Straight Connector 12"/>
          <p:cNvCxnSpPr/>
          <p:nvPr/>
        </p:nvCxnSpPr>
        <p:spPr>
          <a:xfrm rot="5400000">
            <a:off x="-304799" y="457200"/>
            <a:ext cx="762000" cy="3175"/>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cxnSp>
        <p:nvCxnSpPr>
          <p:cNvPr id="14" name="Straight Connector 13"/>
          <p:cNvCxnSpPr/>
          <p:nvPr/>
        </p:nvCxnSpPr>
        <p:spPr>
          <a:xfrm>
            <a:off x="8837613" y="6702425"/>
            <a:ext cx="152400" cy="1588"/>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cxnSp>
        <p:nvCxnSpPr>
          <p:cNvPr id="15" name="Straight Connector 14"/>
          <p:cNvCxnSpPr/>
          <p:nvPr/>
        </p:nvCxnSpPr>
        <p:spPr>
          <a:xfrm rot="5400000">
            <a:off x="8570913" y="6286500"/>
            <a:ext cx="839788" cy="1587"/>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sp>
        <p:nvSpPr>
          <p:cNvPr id="46087" name="TextBox 20"/>
          <p:cNvSpPr txBox="1">
            <a:spLocks noChangeArrowheads="1"/>
          </p:cNvSpPr>
          <p:nvPr/>
        </p:nvSpPr>
        <p:spPr bwMode="auto">
          <a:xfrm>
            <a:off x="7315200" y="6477000"/>
            <a:ext cx="1676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1400" b="1">
                <a:solidFill>
                  <a:srgbClr val="FFC000"/>
                </a:solidFill>
                <a:latin typeface="Verdana" pitchFamily="34" charset="0"/>
              </a:rPr>
              <a:t>OLIVIA FORTY</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E090424002.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4724400" y="476250"/>
            <a:ext cx="396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76200" y="150813"/>
            <a:ext cx="914400" cy="1587"/>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cxnSp>
        <p:nvCxnSpPr>
          <p:cNvPr id="7" name="Straight Connector 6"/>
          <p:cNvCxnSpPr/>
          <p:nvPr/>
        </p:nvCxnSpPr>
        <p:spPr>
          <a:xfrm rot="5400000">
            <a:off x="-304799" y="531812"/>
            <a:ext cx="762000" cy="3175"/>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cxnSp>
        <p:nvCxnSpPr>
          <p:cNvPr id="8" name="Straight Connector 7"/>
          <p:cNvCxnSpPr/>
          <p:nvPr/>
        </p:nvCxnSpPr>
        <p:spPr>
          <a:xfrm>
            <a:off x="8837613" y="6702425"/>
            <a:ext cx="152400" cy="1588"/>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cxnSp>
        <p:nvCxnSpPr>
          <p:cNvPr id="9" name="Straight Connector 8"/>
          <p:cNvCxnSpPr/>
          <p:nvPr/>
        </p:nvCxnSpPr>
        <p:spPr>
          <a:xfrm rot="5400000">
            <a:off x="8570913" y="6286500"/>
            <a:ext cx="839788" cy="1587"/>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sp>
        <p:nvSpPr>
          <p:cNvPr id="12" name="TextBox 11"/>
          <p:cNvSpPr txBox="1"/>
          <p:nvPr/>
        </p:nvSpPr>
        <p:spPr>
          <a:xfrm>
            <a:off x="4648200" y="3657600"/>
            <a:ext cx="4267200" cy="2892425"/>
          </a:xfrm>
          <a:prstGeom prst="rect">
            <a:avLst/>
          </a:prstGeom>
          <a:noFill/>
        </p:spPr>
        <p:txBody>
          <a:bodyPr>
            <a:spAutoFit/>
          </a:bodyPr>
          <a:lstStyle/>
          <a:p>
            <a:pPr>
              <a:defRPr/>
            </a:pPr>
            <a:r>
              <a:rPr lang="en-GB" sz="1200" b="1" dirty="0">
                <a:solidFill>
                  <a:schemeClr val="tx1">
                    <a:lumMod val="50000"/>
                    <a:lumOff val="50000"/>
                  </a:schemeClr>
                </a:solidFill>
                <a:latin typeface="Verdana" pitchFamily="34" charset="0"/>
                <a:ea typeface="Verdana" pitchFamily="34" charset="0"/>
                <a:cs typeface="Verdana" pitchFamily="34" charset="0"/>
              </a:rPr>
              <a:t>The verdict:</a:t>
            </a:r>
          </a:p>
          <a:p>
            <a:pPr>
              <a:defRPr/>
            </a:pPr>
            <a:endParaRPr lang="en-GB" sz="500" b="1" dirty="0">
              <a:solidFill>
                <a:schemeClr val="tx1">
                  <a:lumMod val="50000"/>
                  <a:lumOff val="50000"/>
                </a:schemeClr>
              </a:solidFill>
              <a:latin typeface="Verdana" pitchFamily="34" charset="0"/>
              <a:ea typeface="Verdana" pitchFamily="34" charset="0"/>
              <a:cs typeface="Verdana" pitchFamily="34" charset="0"/>
            </a:endParaRPr>
          </a:p>
          <a:p>
            <a:pPr>
              <a:buFont typeface="Arial" pitchFamily="34" charset="0"/>
              <a:buChar char="•"/>
              <a:defRPr/>
            </a:pPr>
            <a:r>
              <a:rPr lang="en-GB" sz="1100" dirty="0">
                <a:solidFill>
                  <a:srgbClr val="92D050"/>
                </a:solidFill>
                <a:latin typeface="Verdana" pitchFamily="34" charset="0"/>
                <a:ea typeface="Verdana" pitchFamily="34" charset="0"/>
                <a:cs typeface="Verdana" pitchFamily="34" charset="0"/>
              </a:rPr>
              <a:t> aesthetically pleasing</a:t>
            </a:r>
          </a:p>
          <a:p>
            <a:pPr>
              <a:buFont typeface="Arial" pitchFamily="34" charset="0"/>
              <a:buChar char="•"/>
              <a:defRPr/>
            </a:pPr>
            <a:r>
              <a:rPr lang="en-GB" sz="1100" dirty="0">
                <a:solidFill>
                  <a:srgbClr val="92D050"/>
                </a:solidFill>
                <a:latin typeface="Verdana" pitchFamily="34" charset="0"/>
                <a:ea typeface="Verdana" pitchFamily="34" charset="0"/>
                <a:cs typeface="Verdana" pitchFamily="34" charset="0"/>
              </a:rPr>
              <a:t> quite comfortable to hold</a:t>
            </a:r>
          </a:p>
          <a:p>
            <a:pPr>
              <a:buFont typeface="Arial" pitchFamily="34" charset="0"/>
              <a:buChar char="•"/>
              <a:defRPr/>
            </a:pPr>
            <a:r>
              <a:rPr lang="en-GB" sz="1100" dirty="0">
                <a:solidFill>
                  <a:srgbClr val="92D050"/>
                </a:solidFill>
                <a:latin typeface="Verdana" pitchFamily="34" charset="0"/>
                <a:ea typeface="Verdana" pitchFamily="34" charset="0"/>
                <a:cs typeface="Verdana" pitchFamily="34" charset="0"/>
              </a:rPr>
              <a:t> stand is useful, especially whilst rinsing items.</a:t>
            </a:r>
          </a:p>
          <a:p>
            <a:pPr>
              <a:buFont typeface="Arial" pitchFamily="34" charset="0"/>
              <a:buChar char="•"/>
              <a:defRPr/>
            </a:pPr>
            <a:r>
              <a:rPr lang="en-GB" sz="1100" dirty="0">
                <a:solidFill>
                  <a:srgbClr val="92D050"/>
                </a:solidFill>
                <a:latin typeface="Verdana" pitchFamily="34" charset="0"/>
                <a:ea typeface="Verdana" pitchFamily="34" charset="0"/>
                <a:cs typeface="Verdana" pitchFamily="34" charset="0"/>
              </a:rPr>
              <a:t> flexible brush head is useful – it means the brush follows the shape of the crockery, particularly round items.</a:t>
            </a:r>
          </a:p>
          <a:p>
            <a:pPr>
              <a:defRPr/>
            </a:pPr>
            <a:endParaRPr lang="en-GB" sz="500" dirty="0">
              <a:latin typeface="Verdana" pitchFamily="34" charset="0"/>
              <a:ea typeface="Verdana" pitchFamily="34" charset="0"/>
              <a:cs typeface="Verdana" pitchFamily="34" charset="0"/>
            </a:endParaRPr>
          </a:p>
          <a:p>
            <a:pPr>
              <a:buFont typeface="Arial" pitchFamily="34" charset="0"/>
              <a:buChar char="•"/>
              <a:defRPr/>
            </a:pPr>
            <a:r>
              <a:rPr lang="en-GB" sz="1100" dirty="0">
                <a:solidFill>
                  <a:srgbClr val="FFC000"/>
                </a:solidFill>
                <a:latin typeface="Verdana" pitchFamily="34" charset="0"/>
                <a:ea typeface="Verdana" pitchFamily="34" charset="0"/>
                <a:cs typeface="Verdana" pitchFamily="34" charset="0"/>
              </a:rPr>
              <a:t> not so comfortable for people with small hands – grooves for fingers are too far apart.</a:t>
            </a:r>
          </a:p>
          <a:p>
            <a:pPr>
              <a:buFont typeface="Arial" pitchFamily="34" charset="0"/>
              <a:buChar char="•"/>
              <a:defRPr/>
            </a:pPr>
            <a:r>
              <a:rPr lang="en-GB" sz="1100" dirty="0">
                <a:solidFill>
                  <a:srgbClr val="FFC000"/>
                </a:solidFill>
                <a:latin typeface="Verdana" pitchFamily="34" charset="0"/>
                <a:ea typeface="Verdana" pitchFamily="34" charset="0"/>
                <a:cs typeface="Verdana" pitchFamily="34" charset="0"/>
              </a:rPr>
              <a:t> gap in bristles means some parts of cylindrical items are missed out.</a:t>
            </a:r>
          </a:p>
          <a:p>
            <a:pPr>
              <a:defRPr/>
            </a:pPr>
            <a:endParaRPr lang="en-GB" sz="1100" dirty="0">
              <a:latin typeface="Verdana" pitchFamily="34" charset="0"/>
              <a:ea typeface="Verdana" pitchFamily="34" charset="0"/>
              <a:cs typeface="Verdana" pitchFamily="34" charset="0"/>
            </a:endParaRPr>
          </a:p>
          <a:p>
            <a:pPr>
              <a:defRPr/>
            </a:pPr>
            <a:r>
              <a:rPr lang="en-GB" sz="1200" b="1" dirty="0">
                <a:solidFill>
                  <a:schemeClr val="tx1">
                    <a:lumMod val="50000"/>
                    <a:lumOff val="50000"/>
                  </a:schemeClr>
                </a:solidFill>
                <a:latin typeface="Verdana" pitchFamily="34" charset="0"/>
                <a:ea typeface="Verdana" pitchFamily="34" charset="0"/>
                <a:cs typeface="Verdana" pitchFamily="34" charset="0"/>
              </a:rPr>
              <a:t>Suggested improvements:</a:t>
            </a:r>
          </a:p>
          <a:p>
            <a:pPr>
              <a:defRPr/>
            </a:pPr>
            <a:endParaRPr lang="en-GB" sz="500" dirty="0">
              <a:solidFill>
                <a:schemeClr val="tx1">
                  <a:lumMod val="50000"/>
                  <a:lumOff val="50000"/>
                </a:schemeClr>
              </a:solidFill>
              <a:latin typeface="Verdana" pitchFamily="34" charset="0"/>
              <a:ea typeface="Verdana" pitchFamily="34" charset="0"/>
              <a:cs typeface="Verdana" pitchFamily="34" charset="0"/>
            </a:endParaRPr>
          </a:p>
          <a:p>
            <a:pPr>
              <a:buFont typeface="Arial" pitchFamily="34" charset="0"/>
              <a:buChar char="•"/>
              <a:defRPr/>
            </a:pPr>
            <a:r>
              <a:rPr lang="en-GB" sz="1100" dirty="0">
                <a:solidFill>
                  <a:schemeClr val="tx1">
                    <a:lumMod val="50000"/>
                    <a:lumOff val="50000"/>
                  </a:schemeClr>
                </a:solidFill>
                <a:latin typeface="Verdana" pitchFamily="34" charset="0"/>
                <a:ea typeface="Verdana" pitchFamily="34" charset="0"/>
                <a:cs typeface="Verdana" pitchFamily="34" charset="0"/>
              </a:rPr>
              <a:t> more subtle shape of handle</a:t>
            </a:r>
          </a:p>
          <a:p>
            <a:pPr>
              <a:buFont typeface="Arial" pitchFamily="34" charset="0"/>
              <a:buChar char="•"/>
              <a:defRPr/>
            </a:pPr>
            <a:r>
              <a:rPr lang="en-GB" sz="1100" dirty="0">
                <a:solidFill>
                  <a:schemeClr val="tx1">
                    <a:lumMod val="50000"/>
                    <a:lumOff val="50000"/>
                  </a:schemeClr>
                </a:solidFill>
                <a:latin typeface="Verdana" pitchFamily="34" charset="0"/>
                <a:ea typeface="Verdana" pitchFamily="34" charset="0"/>
                <a:cs typeface="Verdana" pitchFamily="34" charset="0"/>
              </a:rPr>
              <a:t> more bristles on brush head</a:t>
            </a:r>
            <a:endParaRPr lang="en-GB" sz="1100" dirty="0">
              <a:latin typeface="Verdana" pitchFamily="34" charset="0"/>
              <a:ea typeface="Verdana" pitchFamily="34" charset="0"/>
              <a:cs typeface="Verdana" pitchFamily="34" charset="0"/>
            </a:endParaRPr>
          </a:p>
        </p:txBody>
      </p:sp>
      <p:sp>
        <p:nvSpPr>
          <p:cNvPr id="13" name="TextBox 12"/>
          <p:cNvSpPr txBox="1"/>
          <p:nvPr/>
        </p:nvSpPr>
        <p:spPr>
          <a:xfrm>
            <a:off x="4648200" y="3427413"/>
            <a:ext cx="4495800" cy="230187"/>
          </a:xfrm>
          <a:prstGeom prst="rect">
            <a:avLst/>
          </a:prstGeom>
          <a:noFill/>
        </p:spPr>
        <p:txBody>
          <a:bodyPr>
            <a:spAutoFit/>
          </a:bodyPr>
          <a:lstStyle/>
          <a:p>
            <a:pPr>
              <a:defRPr/>
            </a:pPr>
            <a:r>
              <a:rPr lang="en-GB" sz="900" b="1" dirty="0">
                <a:solidFill>
                  <a:schemeClr val="tx1">
                    <a:lumMod val="50000"/>
                    <a:lumOff val="50000"/>
                  </a:schemeClr>
                </a:solidFill>
                <a:latin typeface="Verdana" pitchFamily="34" charset="0"/>
                <a:ea typeface="Verdana" pitchFamily="34" charset="0"/>
                <a:cs typeface="Verdana" pitchFamily="34" charset="0"/>
              </a:rPr>
              <a:t>Lizzie Marx, 17 - student</a:t>
            </a:r>
          </a:p>
        </p:txBody>
      </p:sp>
      <p:sp>
        <p:nvSpPr>
          <p:cNvPr id="48137" name="TextBox 13"/>
          <p:cNvSpPr txBox="1">
            <a:spLocks noChangeArrowheads="1"/>
          </p:cNvSpPr>
          <p:nvPr/>
        </p:nvSpPr>
        <p:spPr bwMode="auto">
          <a:xfrm>
            <a:off x="5105400" y="457200"/>
            <a:ext cx="3048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1200" b="1">
                <a:solidFill>
                  <a:schemeClr val="bg1"/>
                </a:solidFill>
                <a:latin typeface="Verdana" pitchFamily="34" charset="0"/>
              </a:rPr>
              <a:t>PLEASE CLICK HERE FOR VIDEO</a:t>
            </a:r>
          </a:p>
        </p:txBody>
      </p:sp>
      <p:sp>
        <p:nvSpPr>
          <p:cNvPr id="15" name="TextBox 14"/>
          <p:cNvSpPr txBox="1"/>
          <p:nvPr/>
        </p:nvSpPr>
        <p:spPr>
          <a:xfrm>
            <a:off x="990600" y="87313"/>
            <a:ext cx="3048000" cy="369887"/>
          </a:xfrm>
          <a:prstGeom prst="rect">
            <a:avLst/>
          </a:prstGeom>
          <a:noFill/>
        </p:spPr>
        <p:txBody>
          <a:bodyPr>
            <a:spAutoFit/>
          </a:bodyPr>
          <a:lstStyle/>
          <a:p>
            <a:pPr>
              <a:defRPr/>
            </a:pPr>
            <a:r>
              <a:rPr lang="en-GB" b="1" dirty="0">
                <a:solidFill>
                  <a:schemeClr val="tx1">
                    <a:lumMod val="50000"/>
                    <a:lumOff val="50000"/>
                  </a:schemeClr>
                </a:solidFill>
                <a:latin typeface="Verdana" pitchFamily="34" charset="0"/>
                <a:ea typeface="Verdana" pitchFamily="34" charset="0"/>
                <a:cs typeface="Verdana" pitchFamily="34" charset="0"/>
              </a:rPr>
              <a:t>EVALUATION</a:t>
            </a:r>
          </a:p>
        </p:txBody>
      </p:sp>
      <p:sp>
        <p:nvSpPr>
          <p:cNvPr id="16" name="Rectangle 15"/>
          <p:cNvSpPr/>
          <p:nvPr/>
        </p:nvSpPr>
        <p:spPr>
          <a:xfrm>
            <a:off x="4572000" y="381000"/>
            <a:ext cx="4267200" cy="6324600"/>
          </a:xfrm>
          <a:prstGeom prst="rect">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8140" name="TextBox 18"/>
          <p:cNvSpPr txBox="1">
            <a:spLocks noChangeArrowheads="1"/>
          </p:cNvSpPr>
          <p:nvPr/>
        </p:nvSpPr>
        <p:spPr bwMode="auto">
          <a:xfrm>
            <a:off x="6096000" y="119063"/>
            <a:ext cx="28194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1100">
                <a:solidFill>
                  <a:srgbClr val="92D050"/>
                </a:solidFill>
              </a:rPr>
              <a:t>POSITIVE POINTS    </a:t>
            </a:r>
            <a:r>
              <a:rPr lang="en-GB" sz="1100">
                <a:solidFill>
                  <a:srgbClr val="FFC000"/>
                </a:solidFill>
              </a:rPr>
              <a:t>NEGATIVE POINTS</a:t>
            </a:r>
          </a:p>
        </p:txBody>
      </p:sp>
      <p:sp>
        <p:nvSpPr>
          <p:cNvPr id="18" name="TextBox 17"/>
          <p:cNvSpPr txBox="1"/>
          <p:nvPr/>
        </p:nvSpPr>
        <p:spPr>
          <a:xfrm>
            <a:off x="4495800" y="119063"/>
            <a:ext cx="3048000" cy="261937"/>
          </a:xfrm>
          <a:prstGeom prst="rect">
            <a:avLst/>
          </a:prstGeom>
          <a:noFill/>
        </p:spPr>
        <p:txBody>
          <a:bodyPr>
            <a:spAutoFit/>
          </a:bodyPr>
          <a:lstStyle/>
          <a:p>
            <a:pPr>
              <a:defRPr/>
            </a:pPr>
            <a:r>
              <a:rPr lang="en-GB" sz="1100" b="1" dirty="0">
                <a:solidFill>
                  <a:schemeClr val="tx1">
                    <a:lumMod val="50000"/>
                    <a:lumOff val="50000"/>
                  </a:schemeClr>
                </a:solidFill>
                <a:latin typeface="Verdana" pitchFamily="34" charset="0"/>
                <a:ea typeface="Verdana" pitchFamily="34" charset="0"/>
                <a:cs typeface="Verdana" pitchFamily="34" charset="0"/>
              </a:rPr>
              <a:t>TESTING:</a:t>
            </a:r>
          </a:p>
        </p:txBody>
      </p:sp>
      <p:sp>
        <p:nvSpPr>
          <p:cNvPr id="21" name="TextBox 20"/>
          <p:cNvSpPr txBox="1"/>
          <p:nvPr/>
        </p:nvSpPr>
        <p:spPr>
          <a:xfrm>
            <a:off x="152400" y="609600"/>
            <a:ext cx="3048000" cy="276225"/>
          </a:xfrm>
          <a:prstGeom prst="rect">
            <a:avLst/>
          </a:prstGeom>
          <a:noFill/>
        </p:spPr>
        <p:txBody>
          <a:bodyPr>
            <a:spAutoFit/>
          </a:bodyPr>
          <a:lstStyle/>
          <a:p>
            <a:pPr>
              <a:defRPr/>
            </a:pPr>
            <a:r>
              <a:rPr lang="en-GB" sz="1200" b="1" dirty="0">
                <a:solidFill>
                  <a:schemeClr val="tx1">
                    <a:lumMod val="50000"/>
                    <a:lumOff val="50000"/>
                  </a:schemeClr>
                </a:solidFill>
                <a:latin typeface="Verdana" pitchFamily="34" charset="0"/>
                <a:ea typeface="Verdana" pitchFamily="34" charset="0"/>
                <a:cs typeface="Verdana" pitchFamily="34" charset="0"/>
              </a:rPr>
              <a:t>FINAL MODEL:</a:t>
            </a:r>
          </a:p>
        </p:txBody>
      </p:sp>
      <p:pic>
        <p:nvPicPr>
          <p:cNvPr id="48143" name="Picture 21" descr="SNC00153.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5425" y="4343400"/>
            <a:ext cx="2946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4" name="Picture 22" descr="SNC00154.jpg"/>
          <p:cNvPicPr>
            <a:picLocks noChangeAspect="1"/>
          </p:cNvPicPr>
          <p:nvPr/>
        </p:nvPicPr>
        <p:blipFill>
          <a:blip r:embed="rId7">
            <a:extLst>
              <a:ext uri="{28A0092B-C50C-407E-A947-70E740481C1C}">
                <a14:useLocalDpi xmlns:a14="http://schemas.microsoft.com/office/drawing/2010/main" val="0"/>
              </a:ext>
            </a:extLst>
          </a:blip>
          <a:srcRect l="16049" r="14815"/>
          <a:stretch>
            <a:fillRect/>
          </a:stretch>
        </p:blipFill>
        <p:spPr bwMode="auto">
          <a:xfrm>
            <a:off x="3273425" y="4343400"/>
            <a:ext cx="11461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5" name="Straight Arrow Connector 24"/>
          <p:cNvCxnSpPr/>
          <p:nvPr/>
        </p:nvCxnSpPr>
        <p:spPr>
          <a:xfrm>
            <a:off x="2359025" y="5486400"/>
            <a:ext cx="1143000" cy="152400"/>
          </a:xfrm>
          <a:prstGeom prst="straightConnector1">
            <a:avLst/>
          </a:prstGeom>
          <a:ln w="76200">
            <a:tailEnd type="arrow"/>
          </a:ln>
        </p:spPr>
        <p:style>
          <a:lnRef idx="1">
            <a:schemeClr val="accent6"/>
          </a:lnRef>
          <a:fillRef idx="0">
            <a:schemeClr val="accent6"/>
          </a:fillRef>
          <a:effectRef idx="0">
            <a:schemeClr val="accent6"/>
          </a:effectRef>
          <a:fontRef idx="minor">
            <a:schemeClr val="tx1"/>
          </a:fontRef>
        </p:style>
      </p:cxnSp>
      <p:pic>
        <p:nvPicPr>
          <p:cNvPr id="48146" name="Picture 26" descr="SNC00150.jpg"/>
          <p:cNvPicPr>
            <a:picLocks noChangeAspect="1"/>
          </p:cNvPicPr>
          <p:nvPr/>
        </p:nvPicPr>
        <p:blipFill>
          <a:blip r:embed="rId8">
            <a:lum bright="10000"/>
            <a:extLst>
              <a:ext uri="{28A0092B-C50C-407E-A947-70E740481C1C}">
                <a14:useLocalDpi xmlns:a14="http://schemas.microsoft.com/office/drawing/2010/main" val="0"/>
              </a:ext>
            </a:extLst>
          </a:blip>
          <a:srcRect l="12807" r="27859"/>
          <a:stretch>
            <a:fillRect/>
          </a:stretch>
        </p:blipFill>
        <p:spPr bwMode="auto">
          <a:xfrm>
            <a:off x="225425" y="1219200"/>
            <a:ext cx="135572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7" name="Picture 27" descr="SNC00152.jpg"/>
          <p:cNvPicPr>
            <a:picLocks noChangeAspect="1"/>
          </p:cNvPicPr>
          <p:nvPr/>
        </p:nvPicPr>
        <p:blipFill>
          <a:blip r:embed="rId9">
            <a:lum bright="10000"/>
            <a:extLst>
              <a:ext uri="{28A0092B-C50C-407E-A947-70E740481C1C}">
                <a14:useLocalDpi xmlns:a14="http://schemas.microsoft.com/office/drawing/2010/main" val="0"/>
              </a:ext>
            </a:extLst>
          </a:blip>
          <a:srcRect l="16466" r="16917"/>
          <a:stretch>
            <a:fillRect/>
          </a:stretch>
        </p:blipFill>
        <p:spPr bwMode="auto">
          <a:xfrm>
            <a:off x="1444625" y="1219200"/>
            <a:ext cx="1524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8" name="Picture 25" descr="SNC00151.jpg"/>
          <p:cNvPicPr>
            <a:picLocks noChangeAspect="1"/>
          </p:cNvPicPr>
          <p:nvPr/>
        </p:nvPicPr>
        <p:blipFill>
          <a:blip r:embed="rId10">
            <a:extLst>
              <a:ext uri="{28A0092B-C50C-407E-A947-70E740481C1C}">
                <a14:useLocalDpi xmlns:a14="http://schemas.microsoft.com/office/drawing/2010/main" val="0"/>
              </a:ext>
            </a:extLst>
          </a:blip>
          <a:srcRect l="18279" r="32886"/>
          <a:stretch>
            <a:fillRect/>
          </a:stretch>
        </p:blipFill>
        <p:spPr bwMode="auto">
          <a:xfrm>
            <a:off x="3076575" y="609600"/>
            <a:ext cx="13398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228600"/>
            <a:ext cx="4267200" cy="6324600"/>
          </a:xfrm>
          <a:prstGeom prst="rect">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4" name="Straight Connector 3"/>
          <p:cNvCxnSpPr/>
          <p:nvPr/>
        </p:nvCxnSpPr>
        <p:spPr>
          <a:xfrm>
            <a:off x="76200" y="74613"/>
            <a:ext cx="914400" cy="1587"/>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cxnSp>
        <p:nvCxnSpPr>
          <p:cNvPr id="5" name="Straight Connector 4"/>
          <p:cNvCxnSpPr/>
          <p:nvPr/>
        </p:nvCxnSpPr>
        <p:spPr>
          <a:xfrm rot="5400000">
            <a:off x="-304799" y="457200"/>
            <a:ext cx="762000" cy="3175"/>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cxnSp>
        <p:nvCxnSpPr>
          <p:cNvPr id="6" name="Straight Connector 5"/>
          <p:cNvCxnSpPr/>
          <p:nvPr/>
        </p:nvCxnSpPr>
        <p:spPr>
          <a:xfrm>
            <a:off x="8913813" y="6777038"/>
            <a:ext cx="152400" cy="1587"/>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cxnSp>
        <p:nvCxnSpPr>
          <p:cNvPr id="7" name="Straight Connector 6"/>
          <p:cNvCxnSpPr/>
          <p:nvPr/>
        </p:nvCxnSpPr>
        <p:spPr>
          <a:xfrm rot="5400000">
            <a:off x="8647113" y="6361113"/>
            <a:ext cx="839787" cy="1587"/>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sp>
        <p:nvSpPr>
          <p:cNvPr id="19" name="TextBox 18"/>
          <p:cNvSpPr txBox="1"/>
          <p:nvPr/>
        </p:nvSpPr>
        <p:spPr>
          <a:xfrm>
            <a:off x="228600" y="3438525"/>
            <a:ext cx="4267200" cy="2124075"/>
          </a:xfrm>
          <a:prstGeom prst="rect">
            <a:avLst/>
          </a:prstGeom>
          <a:noFill/>
        </p:spPr>
        <p:txBody>
          <a:bodyPr>
            <a:spAutoFit/>
          </a:bodyPr>
          <a:lstStyle/>
          <a:p>
            <a:pPr>
              <a:defRPr/>
            </a:pPr>
            <a:r>
              <a:rPr lang="en-GB" sz="1000" b="1" dirty="0">
                <a:solidFill>
                  <a:schemeClr val="tx1">
                    <a:lumMod val="50000"/>
                    <a:lumOff val="50000"/>
                  </a:schemeClr>
                </a:solidFill>
                <a:latin typeface="Verdana" pitchFamily="34" charset="0"/>
                <a:ea typeface="Verdana" pitchFamily="34" charset="0"/>
                <a:cs typeface="Verdana" pitchFamily="34" charset="0"/>
              </a:rPr>
              <a:t>The verdict:</a:t>
            </a:r>
          </a:p>
          <a:p>
            <a:pPr>
              <a:defRPr/>
            </a:pPr>
            <a:endParaRPr lang="en-GB" sz="200" b="1" dirty="0">
              <a:solidFill>
                <a:schemeClr val="tx1">
                  <a:lumMod val="50000"/>
                  <a:lumOff val="50000"/>
                </a:schemeClr>
              </a:solidFill>
              <a:latin typeface="Verdana" pitchFamily="34" charset="0"/>
              <a:ea typeface="Verdana" pitchFamily="34" charset="0"/>
              <a:cs typeface="Verdana" pitchFamily="34" charset="0"/>
            </a:endParaRPr>
          </a:p>
          <a:p>
            <a:pPr>
              <a:buFont typeface="Arial" pitchFamily="34" charset="0"/>
              <a:buChar char="•"/>
              <a:defRPr/>
            </a:pPr>
            <a:r>
              <a:rPr lang="en-GB" sz="900" dirty="0">
                <a:solidFill>
                  <a:srgbClr val="92D050"/>
                </a:solidFill>
                <a:latin typeface="Verdana" pitchFamily="34" charset="0"/>
                <a:ea typeface="Verdana" pitchFamily="34" charset="0"/>
                <a:cs typeface="Verdana" pitchFamily="34" charset="0"/>
              </a:rPr>
              <a:t> aesthetically pleasing – ‘very elegant’</a:t>
            </a:r>
          </a:p>
          <a:p>
            <a:pPr>
              <a:buFont typeface="Arial" pitchFamily="34" charset="0"/>
              <a:buChar char="•"/>
              <a:defRPr/>
            </a:pPr>
            <a:r>
              <a:rPr lang="en-GB" sz="900" dirty="0">
                <a:solidFill>
                  <a:srgbClr val="92D050"/>
                </a:solidFill>
                <a:latin typeface="Verdana" pitchFamily="34" charset="0"/>
                <a:ea typeface="Verdana" pitchFamily="34" charset="0"/>
                <a:cs typeface="Verdana" pitchFamily="34" charset="0"/>
              </a:rPr>
              <a:t> extremely comfortable to hold</a:t>
            </a:r>
          </a:p>
          <a:p>
            <a:pPr>
              <a:buFont typeface="Arial" pitchFamily="34" charset="0"/>
              <a:buChar char="•"/>
              <a:defRPr/>
            </a:pPr>
            <a:r>
              <a:rPr lang="en-GB" sz="900" dirty="0">
                <a:solidFill>
                  <a:srgbClr val="92D050"/>
                </a:solidFill>
                <a:latin typeface="Verdana" pitchFamily="34" charset="0"/>
                <a:ea typeface="Verdana" pitchFamily="34" charset="0"/>
                <a:cs typeface="Verdana" pitchFamily="34" charset="0"/>
              </a:rPr>
              <a:t> very good reach – wide action</a:t>
            </a:r>
          </a:p>
          <a:p>
            <a:pPr>
              <a:buFont typeface="Arial" pitchFamily="34" charset="0"/>
              <a:buChar char="•"/>
              <a:defRPr/>
            </a:pPr>
            <a:r>
              <a:rPr lang="en-GB" sz="900" dirty="0">
                <a:solidFill>
                  <a:srgbClr val="92D050"/>
                </a:solidFill>
                <a:latin typeface="Verdana" pitchFamily="34" charset="0"/>
                <a:ea typeface="Verdana" pitchFamily="34" charset="0"/>
                <a:cs typeface="Verdana" pitchFamily="34" charset="0"/>
              </a:rPr>
              <a:t> cleans items well</a:t>
            </a:r>
          </a:p>
          <a:p>
            <a:pPr>
              <a:buFont typeface="Arial" pitchFamily="34" charset="0"/>
              <a:buChar char="•"/>
              <a:defRPr/>
            </a:pPr>
            <a:r>
              <a:rPr lang="en-GB" sz="900" dirty="0">
                <a:solidFill>
                  <a:srgbClr val="92D050"/>
                </a:solidFill>
                <a:latin typeface="Verdana" pitchFamily="34" charset="0"/>
                <a:ea typeface="Verdana" pitchFamily="34" charset="0"/>
                <a:cs typeface="Verdana" pitchFamily="34" charset="0"/>
              </a:rPr>
              <a:t> easy to use – head gives it a ‘secondary action’ </a:t>
            </a:r>
          </a:p>
          <a:p>
            <a:pPr>
              <a:buFont typeface="Arial" pitchFamily="34" charset="0"/>
              <a:buChar char="•"/>
              <a:defRPr/>
            </a:pPr>
            <a:r>
              <a:rPr lang="en-GB" sz="900" dirty="0">
                <a:solidFill>
                  <a:srgbClr val="92D050"/>
                </a:solidFill>
                <a:latin typeface="Verdana" pitchFamily="34" charset="0"/>
                <a:ea typeface="Verdana" pitchFamily="34" charset="0"/>
                <a:cs typeface="Verdana" pitchFamily="34" charset="0"/>
              </a:rPr>
              <a:t> head is good for getting into corners</a:t>
            </a:r>
          </a:p>
          <a:p>
            <a:pPr>
              <a:buFont typeface="Arial" pitchFamily="34" charset="0"/>
              <a:buChar char="•"/>
              <a:defRPr/>
            </a:pPr>
            <a:endParaRPr lang="en-GB" sz="900" dirty="0">
              <a:solidFill>
                <a:srgbClr val="92D050"/>
              </a:solidFill>
              <a:latin typeface="Verdana" pitchFamily="34" charset="0"/>
              <a:ea typeface="Verdana" pitchFamily="34" charset="0"/>
              <a:cs typeface="Verdana" pitchFamily="34" charset="0"/>
            </a:endParaRPr>
          </a:p>
          <a:p>
            <a:pPr>
              <a:buFont typeface="Arial" pitchFamily="34" charset="0"/>
              <a:buChar char="•"/>
              <a:defRPr/>
            </a:pPr>
            <a:r>
              <a:rPr lang="en-GB" sz="900" dirty="0">
                <a:solidFill>
                  <a:srgbClr val="FFC000"/>
                </a:solidFill>
                <a:latin typeface="Verdana" pitchFamily="34" charset="0"/>
                <a:ea typeface="Verdana" pitchFamily="34" charset="0"/>
                <a:cs typeface="Verdana" pitchFamily="34" charset="0"/>
              </a:rPr>
              <a:t> stand can sometimes unbalance</a:t>
            </a:r>
          </a:p>
          <a:p>
            <a:pPr>
              <a:defRPr/>
            </a:pPr>
            <a:endParaRPr lang="en-GB" sz="900" dirty="0">
              <a:latin typeface="Verdana" pitchFamily="34" charset="0"/>
              <a:ea typeface="Verdana" pitchFamily="34" charset="0"/>
              <a:cs typeface="Verdana" pitchFamily="34" charset="0"/>
            </a:endParaRPr>
          </a:p>
          <a:p>
            <a:pPr>
              <a:defRPr/>
            </a:pPr>
            <a:r>
              <a:rPr lang="en-GB" sz="1000" b="1" dirty="0">
                <a:solidFill>
                  <a:schemeClr val="tx1">
                    <a:lumMod val="50000"/>
                    <a:lumOff val="50000"/>
                  </a:schemeClr>
                </a:solidFill>
                <a:latin typeface="Verdana" pitchFamily="34" charset="0"/>
                <a:ea typeface="Verdana" pitchFamily="34" charset="0"/>
                <a:cs typeface="Verdana" pitchFamily="34" charset="0"/>
              </a:rPr>
              <a:t>Suggested improvements:</a:t>
            </a:r>
          </a:p>
          <a:p>
            <a:pPr>
              <a:defRPr/>
            </a:pPr>
            <a:endParaRPr lang="en-GB" sz="200" dirty="0">
              <a:solidFill>
                <a:schemeClr val="tx1">
                  <a:lumMod val="50000"/>
                  <a:lumOff val="50000"/>
                </a:schemeClr>
              </a:solidFill>
              <a:latin typeface="Verdana" pitchFamily="34" charset="0"/>
              <a:ea typeface="Verdana" pitchFamily="34" charset="0"/>
              <a:cs typeface="Verdana" pitchFamily="34" charset="0"/>
            </a:endParaRPr>
          </a:p>
          <a:p>
            <a:pPr>
              <a:buFont typeface="Arial" pitchFamily="34" charset="0"/>
              <a:buChar char="•"/>
              <a:defRPr/>
            </a:pPr>
            <a:r>
              <a:rPr lang="en-GB" sz="900" dirty="0">
                <a:solidFill>
                  <a:schemeClr val="tx1">
                    <a:lumMod val="50000"/>
                    <a:lumOff val="50000"/>
                  </a:schemeClr>
                </a:solidFill>
                <a:latin typeface="Verdana" pitchFamily="34" charset="0"/>
                <a:ea typeface="Verdana" pitchFamily="34" charset="0"/>
                <a:cs typeface="Verdana" pitchFamily="34" charset="0"/>
              </a:rPr>
              <a:t> stiffer spine – so doesn’t move </a:t>
            </a:r>
          </a:p>
          <a:p>
            <a:pPr>
              <a:defRPr/>
            </a:pPr>
            <a:r>
              <a:rPr lang="en-GB" sz="900" dirty="0">
                <a:solidFill>
                  <a:schemeClr val="tx1">
                    <a:lumMod val="50000"/>
                    <a:lumOff val="50000"/>
                  </a:schemeClr>
                </a:solidFill>
                <a:latin typeface="Verdana" pitchFamily="34" charset="0"/>
                <a:ea typeface="Verdana" pitchFamily="34" charset="0"/>
                <a:cs typeface="Verdana" pitchFamily="34" charset="0"/>
              </a:rPr>
              <a:t>around so easily</a:t>
            </a:r>
          </a:p>
          <a:p>
            <a:pPr>
              <a:defRPr/>
            </a:pPr>
            <a:endParaRPr lang="en-GB" sz="900" dirty="0">
              <a:latin typeface="Verdana" pitchFamily="34" charset="0"/>
              <a:ea typeface="Verdana" pitchFamily="34" charset="0"/>
              <a:cs typeface="Verdana" pitchFamily="34" charset="0"/>
            </a:endParaRPr>
          </a:p>
        </p:txBody>
      </p:sp>
      <p:sp>
        <p:nvSpPr>
          <p:cNvPr id="22" name="TextBox 13"/>
          <p:cNvSpPr txBox="1">
            <a:spLocks noChangeArrowheads="1"/>
          </p:cNvSpPr>
          <p:nvPr/>
        </p:nvSpPr>
        <p:spPr bwMode="auto">
          <a:xfrm>
            <a:off x="228600" y="5486400"/>
            <a:ext cx="2286000" cy="846138"/>
          </a:xfrm>
          <a:prstGeom prst="rect">
            <a:avLst/>
          </a:prstGeom>
          <a:noFill/>
          <a:ln w="9525">
            <a:noFill/>
            <a:miter lim="800000"/>
            <a:headEnd/>
            <a:tailEnd/>
          </a:ln>
        </p:spPr>
        <p:txBody>
          <a:bodyPr>
            <a:spAutoFit/>
          </a:bodyPr>
          <a:lstStyle/>
          <a:p>
            <a:pPr>
              <a:defRPr/>
            </a:pPr>
            <a:r>
              <a:rPr lang="en-GB" sz="800" b="1" dirty="0">
                <a:solidFill>
                  <a:schemeClr val="bg1">
                    <a:lumMod val="50000"/>
                  </a:schemeClr>
                </a:solidFill>
                <a:latin typeface="Verdana" pitchFamily="34" charset="0"/>
                <a:ea typeface="Verdana" pitchFamily="34" charset="0"/>
                <a:cs typeface="Verdana" pitchFamily="34" charset="0"/>
              </a:rPr>
              <a:t>In comparison to the original brush:</a:t>
            </a:r>
          </a:p>
          <a:p>
            <a:pPr>
              <a:defRPr/>
            </a:pPr>
            <a:endParaRPr lang="en-GB" sz="100" dirty="0">
              <a:solidFill>
                <a:schemeClr val="bg1">
                  <a:lumMod val="50000"/>
                </a:schemeClr>
              </a:solidFill>
              <a:latin typeface="Verdana" pitchFamily="34" charset="0"/>
              <a:ea typeface="Verdana" pitchFamily="34" charset="0"/>
              <a:cs typeface="Verdana" pitchFamily="34" charset="0"/>
            </a:endParaRPr>
          </a:p>
          <a:p>
            <a:pPr>
              <a:buFont typeface="Arial" pitchFamily="34" charset="0"/>
              <a:buChar char="•"/>
              <a:defRPr/>
            </a:pPr>
            <a:r>
              <a:rPr lang="en-GB" sz="800" dirty="0">
                <a:solidFill>
                  <a:srgbClr val="92D050"/>
                </a:solidFill>
                <a:latin typeface="Verdana" pitchFamily="34" charset="0"/>
                <a:ea typeface="Verdana" pitchFamily="34" charset="0"/>
                <a:cs typeface="Verdana" pitchFamily="34" charset="0"/>
              </a:rPr>
              <a:t> new brush is much more ergonomic</a:t>
            </a:r>
          </a:p>
          <a:p>
            <a:pPr>
              <a:buFont typeface="Arial" pitchFamily="34" charset="0"/>
              <a:buChar char="•"/>
              <a:defRPr/>
            </a:pPr>
            <a:r>
              <a:rPr lang="en-GB" sz="800" dirty="0">
                <a:solidFill>
                  <a:srgbClr val="92D050"/>
                </a:solidFill>
                <a:latin typeface="Verdana" pitchFamily="34" charset="0"/>
                <a:ea typeface="Verdana" pitchFamily="34" charset="0"/>
                <a:cs typeface="Verdana" pitchFamily="34" charset="0"/>
              </a:rPr>
              <a:t> bristles cover wider area – less work.</a:t>
            </a:r>
          </a:p>
          <a:p>
            <a:pPr>
              <a:buFont typeface="Arial" pitchFamily="34" charset="0"/>
              <a:buChar char="•"/>
              <a:defRPr/>
            </a:pPr>
            <a:r>
              <a:rPr lang="en-GB" sz="800" dirty="0">
                <a:solidFill>
                  <a:srgbClr val="FFC000"/>
                </a:solidFill>
                <a:latin typeface="Verdana" pitchFamily="34" charset="0"/>
                <a:ea typeface="Verdana" pitchFamily="34" charset="0"/>
                <a:cs typeface="Verdana" pitchFamily="34" charset="0"/>
              </a:rPr>
              <a:t> less good for scouring because </a:t>
            </a:r>
          </a:p>
          <a:p>
            <a:pPr>
              <a:defRPr/>
            </a:pPr>
            <a:r>
              <a:rPr lang="en-GB" sz="800" dirty="0">
                <a:solidFill>
                  <a:srgbClr val="FFC000"/>
                </a:solidFill>
                <a:latin typeface="Verdana" pitchFamily="34" charset="0"/>
                <a:ea typeface="Verdana" pitchFamily="34" charset="0"/>
                <a:cs typeface="Verdana" pitchFamily="34" charset="0"/>
              </a:rPr>
              <a:t>the bristles are not so close together</a:t>
            </a:r>
          </a:p>
          <a:p>
            <a:pPr>
              <a:buFont typeface="Arial" pitchFamily="34" charset="0"/>
              <a:buChar char="•"/>
              <a:defRPr/>
            </a:pPr>
            <a:r>
              <a:rPr lang="en-GB" sz="800" dirty="0">
                <a:solidFill>
                  <a:srgbClr val="92D050"/>
                </a:solidFill>
                <a:latin typeface="Verdana" pitchFamily="34" charset="0"/>
                <a:ea typeface="Verdana" pitchFamily="34" charset="0"/>
                <a:cs typeface="Verdana" pitchFamily="34" charset="0"/>
              </a:rPr>
              <a:t> offers wider ranging cleaning action.</a:t>
            </a:r>
          </a:p>
        </p:txBody>
      </p:sp>
      <p:sp>
        <p:nvSpPr>
          <p:cNvPr id="23" name="Rectangle 22"/>
          <p:cNvSpPr/>
          <p:nvPr/>
        </p:nvSpPr>
        <p:spPr>
          <a:xfrm>
            <a:off x="4572000" y="228600"/>
            <a:ext cx="4267200" cy="6324600"/>
          </a:xfrm>
          <a:prstGeom prst="rect">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4" name="TextBox 23"/>
          <p:cNvSpPr txBox="1"/>
          <p:nvPr/>
        </p:nvSpPr>
        <p:spPr>
          <a:xfrm>
            <a:off x="4572000" y="381000"/>
            <a:ext cx="1981200" cy="577850"/>
          </a:xfrm>
          <a:prstGeom prst="rect">
            <a:avLst/>
          </a:prstGeom>
          <a:noFill/>
        </p:spPr>
        <p:txBody>
          <a:bodyPr>
            <a:spAutoFit/>
          </a:bodyPr>
          <a:lstStyle/>
          <a:p>
            <a:pPr>
              <a:defRPr/>
            </a:pPr>
            <a:r>
              <a:rPr lang="en-GB" sz="1050" b="1" dirty="0">
                <a:solidFill>
                  <a:schemeClr val="tx1">
                    <a:lumMod val="50000"/>
                    <a:lumOff val="50000"/>
                  </a:schemeClr>
                </a:solidFill>
                <a:latin typeface="Verdana" pitchFamily="34" charset="0"/>
                <a:ea typeface="Verdana" pitchFamily="34" charset="0"/>
                <a:cs typeface="Verdana" pitchFamily="34" charset="0"/>
              </a:rPr>
              <a:t>Interview with Sheena - head chef at Flavours, a cafe in North London:</a:t>
            </a:r>
            <a:endParaRPr lang="en-GB" sz="1050" dirty="0">
              <a:latin typeface="Verdana" pitchFamily="34" charset="0"/>
              <a:ea typeface="Verdana" pitchFamily="34" charset="0"/>
              <a:cs typeface="Verdana" pitchFamily="34" charset="0"/>
            </a:endParaRPr>
          </a:p>
        </p:txBody>
      </p:sp>
      <p:sp>
        <p:nvSpPr>
          <p:cNvPr id="25" name="TextBox 24"/>
          <p:cNvSpPr txBox="1"/>
          <p:nvPr/>
        </p:nvSpPr>
        <p:spPr>
          <a:xfrm>
            <a:off x="4572000" y="1219200"/>
            <a:ext cx="4267200" cy="5502275"/>
          </a:xfrm>
          <a:prstGeom prst="rect">
            <a:avLst/>
          </a:prstGeom>
          <a:noFill/>
        </p:spPr>
        <p:txBody>
          <a:bodyPr>
            <a:spAutoFit/>
          </a:bodyPr>
          <a:lstStyle/>
          <a:p>
            <a:pPr>
              <a:defRPr/>
            </a:pPr>
            <a:r>
              <a:rPr lang="en-GB" sz="950" dirty="0">
                <a:solidFill>
                  <a:schemeClr val="tx1">
                    <a:lumMod val="50000"/>
                    <a:lumOff val="50000"/>
                  </a:schemeClr>
                </a:solidFill>
                <a:latin typeface="Verdana" pitchFamily="34" charset="0"/>
                <a:ea typeface="Verdana" pitchFamily="34" charset="0"/>
                <a:cs typeface="Verdana" pitchFamily="34" charset="0"/>
              </a:rPr>
              <a:t>What are your initial thoughts </a:t>
            </a:r>
          </a:p>
          <a:p>
            <a:pPr>
              <a:defRPr/>
            </a:pPr>
            <a:r>
              <a:rPr lang="en-GB" sz="950" dirty="0">
                <a:solidFill>
                  <a:schemeClr val="tx1">
                    <a:lumMod val="50000"/>
                    <a:lumOff val="50000"/>
                  </a:schemeClr>
                </a:solidFill>
                <a:latin typeface="Verdana" pitchFamily="34" charset="0"/>
                <a:ea typeface="Verdana" pitchFamily="34" charset="0"/>
                <a:cs typeface="Verdana" pitchFamily="34" charset="0"/>
              </a:rPr>
              <a:t>about the brush?</a:t>
            </a:r>
          </a:p>
          <a:p>
            <a:pPr>
              <a:defRPr/>
            </a:pPr>
            <a:r>
              <a:rPr lang="en-GB" sz="950" dirty="0">
                <a:solidFill>
                  <a:srgbClr val="92D050"/>
                </a:solidFill>
                <a:latin typeface="Verdana" pitchFamily="34" charset="0"/>
                <a:ea typeface="Verdana" pitchFamily="34" charset="0"/>
                <a:cs typeface="Verdana" pitchFamily="34" charset="0"/>
              </a:rPr>
              <a:t>It definitely looks like it is a </a:t>
            </a:r>
          </a:p>
          <a:p>
            <a:pPr>
              <a:defRPr/>
            </a:pPr>
            <a:r>
              <a:rPr lang="en-GB" sz="950" dirty="0">
                <a:solidFill>
                  <a:srgbClr val="92D050"/>
                </a:solidFill>
                <a:latin typeface="Verdana" pitchFamily="34" charset="0"/>
                <a:ea typeface="Verdana" pitchFamily="34" charset="0"/>
                <a:cs typeface="Verdana" pitchFamily="34" charset="0"/>
              </a:rPr>
              <a:t>piece of equipment that can </a:t>
            </a:r>
          </a:p>
          <a:p>
            <a:pPr>
              <a:defRPr/>
            </a:pPr>
            <a:r>
              <a:rPr lang="en-GB" sz="950" dirty="0">
                <a:solidFill>
                  <a:srgbClr val="92D050"/>
                </a:solidFill>
                <a:latin typeface="Verdana" pitchFamily="34" charset="0"/>
                <a:ea typeface="Verdana" pitchFamily="34" charset="0"/>
                <a:cs typeface="Verdana" pitchFamily="34" charset="0"/>
              </a:rPr>
              <a:t>handle all types of washing </a:t>
            </a:r>
          </a:p>
          <a:p>
            <a:pPr>
              <a:defRPr/>
            </a:pPr>
            <a:r>
              <a:rPr lang="en-GB" sz="950" dirty="0">
                <a:solidFill>
                  <a:srgbClr val="92D050"/>
                </a:solidFill>
                <a:latin typeface="Verdana" pitchFamily="34" charset="0"/>
                <a:ea typeface="Verdana" pitchFamily="34" charset="0"/>
                <a:cs typeface="Verdana" pitchFamily="34" charset="0"/>
              </a:rPr>
              <a:t>up, especially in a </a:t>
            </a:r>
          </a:p>
          <a:p>
            <a:pPr>
              <a:defRPr/>
            </a:pPr>
            <a:r>
              <a:rPr lang="en-GB" sz="950" dirty="0">
                <a:solidFill>
                  <a:srgbClr val="92D050"/>
                </a:solidFill>
                <a:latin typeface="Verdana" pitchFamily="34" charset="0"/>
                <a:ea typeface="Verdana" pitchFamily="34" charset="0"/>
                <a:cs typeface="Verdana" pitchFamily="34" charset="0"/>
              </a:rPr>
              <a:t>professional kitchen where </a:t>
            </a:r>
          </a:p>
          <a:p>
            <a:pPr>
              <a:defRPr/>
            </a:pPr>
            <a:r>
              <a:rPr lang="en-GB" sz="950" dirty="0">
                <a:solidFill>
                  <a:srgbClr val="92D050"/>
                </a:solidFill>
                <a:latin typeface="Verdana" pitchFamily="34" charset="0"/>
                <a:ea typeface="Verdana" pitchFamily="34" charset="0"/>
                <a:cs typeface="Verdana" pitchFamily="34" charset="0"/>
              </a:rPr>
              <a:t>everything is on a bigger scale</a:t>
            </a:r>
          </a:p>
          <a:p>
            <a:pPr>
              <a:defRPr/>
            </a:pPr>
            <a:r>
              <a:rPr lang="en-GB" sz="950" dirty="0">
                <a:solidFill>
                  <a:srgbClr val="92D050"/>
                </a:solidFill>
                <a:latin typeface="Verdana" pitchFamily="34" charset="0"/>
                <a:ea typeface="Verdana" pitchFamily="34" charset="0"/>
                <a:cs typeface="Verdana" pitchFamily="34" charset="0"/>
              </a:rPr>
              <a:t>than in a domestic kitchen.</a:t>
            </a:r>
          </a:p>
          <a:p>
            <a:pPr>
              <a:defRPr/>
            </a:pPr>
            <a:r>
              <a:rPr lang="en-GB" sz="950" dirty="0">
                <a:solidFill>
                  <a:srgbClr val="92D050"/>
                </a:solidFill>
                <a:latin typeface="Verdana" pitchFamily="34" charset="0"/>
                <a:ea typeface="Verdana" pitchFamily="34" charset="0"/>
                <a:cs typeface="Verdana" pitchFamily="34" charset="0"/>
              </a:rPr>
              <a:t>It looks more like a domestic </a:t>
            </a:r>
          </a:p>
          <a:p>
            <a:pPr>
              <a:defRPr/>
            </a:pPr>
            <a:r>
              <a:rPr lang="en-GB" sz="950" dirty="0">
                <a:solidFill>
                  <a:srgbClr val="92D050"/>
                </a:solidFill>
                <a:latin typeface="Verdana" pitchFamily="34" charset="0"/>
                <a:ea typeface="Verdana" pitchFamily="34" charset="0"/>
                <a:cs typeface="Verdana" pitchFamily="34" charset="0"/>
              </a:rPr>
              <a:t>brush than an industrial one, </a:t>
            </a:r>
          </a:p>
          <a:p>
            <a:pPr>
              <a:defRPr/>
            </a:pPr>
            <a:r>
              <a:rPr lang="en-GB" sz="950" dirty="0">
                <a:solidFill>
                  <a:srgbClr val="92D050"/>
                </a:solidFill>
                <a:latin typeface="Verdana" pitchFamily="34" charset="0"/>
                <a:ea typeface="Verdana" pitchFamily="34" charset="0"/>
                <a:cs typeface="Verdana" pitchFamily="34" charset="0"/>
              </a:rPr>
              <a:t>however, so </a:t>
            </a:r>
            <a:r>
              <a:rPr lang="en-GB" sz="950" dirty="0">
                <a:solidFill>
                  <a:srgbClr val="FFC000"/>
                </a:solidFill>
                <a:latin typeface="Verdana" pitchFamily="34" charset="0"/>
                <a:ea typeface="Verdana" pitchFamily="34" charset="0"/>
                <a:cs typeface="Verdana" pitchFamily="34" charset="0"/>
              </a:rPr>
              <a:t>I doubt if many people in the catering industry would buy it for their kitchen. I think they would tend to choose a cheaper brush. </a:t>
            </a:r>
          </a:p>
          <a:p>
            <a:pPr>
              <a:defRPr/>
            </a:pPr>
            <a:endParaRPr lang="en-GB" sz="950" dirty="0">
              <a:solidFill>
                <a:schemeClr val="tx1">
                  <a:lumMod val="50000"/>
                  <a:lumOff val="50000"/>
                </a:schemeClr>
              </a:solidFill>
              <a:latin typeface="Verdana" pitchFamily="34" charset="0"/>
              <a:ea typeface="Verdana" pitchFamily="34" charset="0"/>
              <a:cs typeface="Verdana" pitchFamily="34" charset="0"/>
            </a:endParaRPr>
          </a:p>
          <a:p>
            <a:pPr>
              <a:defRPr/>
            </a:pPr>
            <a:r>
              <a:rPr lang="en-GB" sz="950" dirty="0">
                <a:solidFill>
                  <a:schemeClr val="tx1">
                    <a:lumMod val="50000"/>
                    <a:lumOff val="50000"/>
                  </a:schemeClr>
                </a:solidFill>
                <a:latin typeface="Verdana" pitchFamily="34" charset="0"/>
                <a:ea typeface="Verdana" pitchFamily="34" charset="0"/>
                <a:cs typeface="Verdana" pitchFamily="34" charset="0"/>
              </a:rPr>
              <a:t>Is it comfortable to hold?</a:t>
            </a:r>
          </a:p>
          <a:p>
            <a:pPr>
              <a:defRPr/>
            </a:pPr>
            <a:r>
              <a:rPr lang="en-GB" sz="950" dirty="0">
                <a:solidFill>
                  <a:srgbClr val="92D050"/>
                </a:solidFill>
                <a:latin typeface="Verdana" pitchFamily="34" charset="0"/>
                <a:ea typeface="Verdana" pitchFamily="34" charset="0"/>
                <a:cs typeface="Verdana" pitchFamily="34" charset="0"/>
              </a:rPr>
              <a:t>Very comfortable, the hand grips fit the hands well – you could wash up with it for hours! It fits my fingers perfectly. </a:t>
            </a:r>
          </a:p>
          <a:p>
            <a:pPr>
              <a:defRPr/>
            </a:pPr>
            <a:endParaRPr lang="en-GB" sz="950" dirty="0">
              <a:latin typeface="Verdana" pitchFamily="34" charset="0"/>
              <a:ea typeface="Verdana" pitchFamily="34" charset="0"/>
              <a:cs typeface="Verdana" pitchFamily="34" charset="0"/>
            </a:endParaRPr>
          </a:p>
          <a:p>
            <a:pPr>
              <a:defRPr/>
            </a:pPr>
            <a:r>
              <a:rPr lang="en-GB" sz="950" dirty="0">
                <a:solidFill>
                  <a:schemeClr val="tx1">
                    <a:lumMod val="50000"/>
                    <a:lumOff val="50000"/>
                  </a:schemeClr>
                </a:solidFill>
                <a:latin typeface="Verdana" pitchFamily="34" charset="0"/>
                <a:ea typeface="Verdana" pitchFamily="34" charset="0"/>
                <a:cs typeface="Verdana" pitchFamily="34" charset="0"/>
              </a:rPr>
              <a:t>Does it clean the dishes well?</a:t>
            </a:r>
          </a:p>
          <a:p>
            <a:pPr>
              <a:defRPr/>
            </a:pPr>
            <a:r>
              <a:rPr lang="en-GB" sz="950" dirty="0">
                <a:solidFill>
                  <a:srgbClr val="92D050"/>
                </a:solidFill>
                <a:latin typeface="Verdana" pitchFamily="34" charset="0"/>
                <a:ea typeface="Verdana" pitchFamily="34" charset="0"/>
                <a:cs typeface="Verdana" pitchFamily="34" charset="0"/>
              </a:rPr>
              <a:t>Yes - it fits into the corners and it really bends along as you go, especially in bigger things like pans where it can fully reach the base. It has a very sturdy grip.</a:t>
            </a:r>
          </a:p>
          <a:p>
            <a:pPr>
              <a:defRPr/>
            </a:pPr>
            <a:endParaRPr lang="en-GB" sz="950" dirty="0">
              <a:latin typeface="Verdana" pitchFamily="34" charset="0"/>
              <a:ea typeface="Verdana" pitchFamily="34" charset="0"/>
              <a:cs typeface="Verdana" pitchFamily="34" charset="0"/>
            </a:endParaRPr>
          </a:p>
          <a:p>
            <a:pPr>
              <a:defRPr/>
            </a:pPr>
            <a:r>
              <a:rPr lang="en-GB" sz="950" dirty="0">
                <a:solidFill>
                  <a:schemeClr val="tx1">
                    <a:lumMod val="50000"/>
                    <a:lumOff val="50000"/>
                  </a:schemeClr>
                </a:solidFill>
                <a:latin typeface="Verdana" pitchFamily="34" charset="0"/>
                <a:ea typeface="Verdana" pitchFamily="34" charset="0"/>
                <a:cs typeface="Verdana" pitchFamily="34" charset="0"/>
              </a:rPr>
              <a:t>Is it easy to use?</a:t>
            </a:r>
          </a:p>
          <a:p>
            <a:pPr>
              <a:defRPr/>
            </a:pPr>
            <a:r>
              <a:rPr lang="en-GB" sz="950" dirty="0">
                <a:solidFill>
                  <a:srgbClr val="92D050"/>
                </a:solidFill>
                <a:latin typeface="Verdana" pitchFamily="34" charset="0"/>
                <a:ea typeface="Verdana" pitchFamily="34" charset="0"/>
                <a:cs typeface="Verdana" pitchFamily="34" charset="0"/>
              </a:rPr>
              <a:t>Yep – its pretty straight forward. </a:t>
            </a:r>
          </a:p>
          <a:p>
            <a:pPr>
              <a:defRPr/>
            </a:pPr>
            <a:endParaRPr lang="en-GB" sz="950" dirty="0">
              <a:latin typeface="Verdana" pitchFamily="34" charset="0"/>
              <a:ea typeface="Verdana" pitchFamily="34" charset="0"/>
              <a:cs typeface="Verdana" pitchFamily="34" charset="0"/>
            </a:endParaRPr>
          </a:p>
          <a:p>
            <a:pPr>
              <a:defRPr/>
            </a:pPr>
            <a:r>
              <a:rPr lang="en-GB" sz="950" dirty="0">
                <a:solidFill>
                  <a:schemeClr val="tx1">
                    <a:lumMod val="50000"/>
                    <a:lumOff val="50000"/>
                  </a:schemeClr>
                </a:solidFill>
                <a:latin typeface="Verdana" pitchFamily="34" charset="0"/>
                <a:ea typeface="Verdana" pitchFamily="34" charset="0"/>
                <a:cs typeface="Verdana" pitchFamily="34" charset="0"/>
              </a:rPr>
              <a:t>What do you think of the flexible brush head?</a:t>
            </a:r>
          </a:p>
          <a:p>
            <a:pPr>
              <a:defRPr/>
            </a:pPr>
            <a:r>
              <a:rPr lang="en-GB" sz="950" dirty="0">
                <a:solidFill>
                  <a:srgbClr val="92D050"/>
                </a:solidFill>
                <a:latin typeface="Verdana" pitchFamily="34" charset="0"/>
                <a:ea typeface="Verdana" pitchFamily="34" charset="0"/>
                <a:cs typeface="Verdana" pitchFamily="34" charset="0"/>
              </a:rPr>
              <a:t>Yes I think that’s definitely a plus because a lot of brushes don’t have it, but its useful – especially for things like pans and bowls with wide curves. </a:t>
            </a:r>
          </a:p>
          <a:p>
            <a:pPr>
              <a:defRPr/>
            </a:pPr>
            <a:endParaRPr lang="en-GB" sz="950" dirty="0">
              <a:latin typeface="Verdana" pitchFamily="34" charset="0"/>
              <a:ea typeface="Verdana" pitchFamily="34" charset="0"/>
              <a:cs typeface="Verdana" pitchFamily="34" charset="0"/>
            </a:endParaRPr>
          </a:p>
          <a:p>
            <a:pPr>
              <a:defRPr/>
            </a:pPr>
            <a:r>
              <a:rPr lang="en-GB" sz="950" dirty="0">
                <a:solidFill>
                  <a:schemeClr val="tx1">
                    <a:lumMod val="50000"/>
                    <a:lumOff val="50000"/>
                  </a:schemeClr>
                </a:solidFill>
                <a:latin typeface="Verdana" pitchFamily="34" charset="0"/>
                <a:ea typeface="Verdana" pitchFamily="34" charset="0"/>
                <a:cs typeface="Verdana" pitchFamily="34" charset="0"/>
              </a:rPr>
              <a:t>Can you suggest and improvements?</a:t>
            </a:r>
          </a:p>
          <a:p>
            <a:pPr>
              <a:defRPr/>
            </a:pPr>
            <a:r>
              <a:rPr lang="en-GB" sz="950" dirty="0">
                <a:solidFill>
                  <a:srgbClr val="FFC000"/>
                </a:solidFill>
                <a:latin typeface="Verdana" pitchFamily="34" charset="0"/>
                <a:ea typeface="Verdana" pitchFamily="34" charset="0"/>
                <a:cs typeface="Verdana" pitchFamily="34" charset="0"/>
              </a:rPr>
              <a:t>I would say that maybe you could just make the part where the bristles are extra sturdy in case you have something really tough that you have to get off the side of a pan or a dish for example. </a:t>
            </a:r>
            <a:endParaRPr lang="en-GB" sz="950" dirty="0">
              <a:latin typeface="Verdana" pitchFamily="34" charset="0"/>
              <a:ea typeface="Verdana" pitchFamily="34" charset="0"/>
              <a:cs typeface="Verdana" pitchFamily="34" charset="0"/>
            </a:endParaRPr>
          </a:p>
        </p:txBody>
      </p:sp>
      <p:pic>
        <p:nvPicPr>
          <p:cNvPr id="50188" name="Picture 13" descr="SNC00146.jpg"/>
          <p:cNvPicPr>
            <a:picLocks noChangeAspect="1"/>
          </p:cNvPicPr>
          <p:nvPr/>
        </p:nvPicPr>
        <p:blipFill>
          <a:blip r:embed="rId7">
            <a:extLst>
              <a:ext uri="{28A0092B-C50C-407E-A947-70E740481C1C}">
                <a14:useLocalDpi xmlns:a14="http://schemas.microsoft.com/office/drawing/2010/main" val="0"/>
              </a:ext>
            </a:extLst>
          </a:blip>
          <a:srcRect b="17949"/>
          <a:stretch>
            <a:fillRect/>
          </a:stretch>
        </p:blipFill>
        <p:spPr bwMode="auto">
          <a:xfrm>
            <a:off x="6553200" y="457200"/>
            <a:ext cx="21590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brush.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extLst>
              <a:ext uri="{28A0092B-C50C-407E-A947-70E740481C1C}">
                <a14:useLocalDpi xmlns:a14="http://schemas.microsoft.com/office/drawing/2010/main" val="0"/>
              </a:ext>
            </a:extLst>
          </a:blip>
          <a:srcRect/>
          <a:stretch>
            <a:fillRect/>
          </a:stretch>
        </p:blipFill>
        <p:spPr bwMode="auto">
          <a:xfrm>
            <a:off x="304800" y="304800"/>
            <a:ext cx="3124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90" name="TextBox 13"/>
          <p:cNvSpPr txBox="1">
            <a:spLocks noChangeArrowheads="1"/>
          </p:cNvSpPr>
          <p:nvPr/>
        </p:nvSpPr>
        <p:spPr bwMode="auto">
          <a:xfrm>
            <a:off x="381000" y="3124200"/>
            <a:ext cx="3048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1200" b="1">
                <a:solidFill>
                  <a:schemeClr val="bg1"/>
                </a:solidFill>
                <a:latin typeface="Verdana" pitchFamily="34" charset="0"/>
              </a:rPr>
              <a:t>PLEASE CLICK HERE FOR VIDEO</a:t>
            </a:r>
          </a:p>
        </p:txBody>
      </p:sp>
      <p:pic>
        <p:nvPicPr>
          <p:cNvPr id="21" name="brush 2.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extLst>
              <a:ext uri="{28A0092B-C50C-407E-A947-70E740481C1C}">
                <a14:useLocalDpi xmlns:a14="http://schemas.microsoft.com/office/drawing/2010/main" val="0"/>
              </a:ext>
            </a:extLst>
          </a:blip>
          <a:srcRect/>
          <a:stretch>
            <a:fillRect/>
          </a:stretch>
        </p:blipFill>
        <p:spPr bwMode="auto">
          <a:xfrm>
            <a:off x="2468563" y="4648200"/>
            <a:ext cx="195103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92" name="TextBox 13"/>
          <p:cNvSpPr txBox="1">
            <a:spLocks noChangeArrowheads="1"/>
          </p:cNvSpPr>
          <p:nvPr/>
        </p:nvSpPr>
        <p:spPr bwMode="auto">
          <a:xfrm>
            <a:off x="2590800" y="6324600"/>
            <a:ext cx="21336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700" b="1">
                <a:solidFill>
                  <a:schemeClr val="bg1"/>
                </a:solidFill>
                <a:latin typeface="Verdana" pitchFamily="34" charset="0"/>
              </a:rPr>
              <a:t>PLEASE CLICK HERE FOR VIDEO</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0"/>
                                        </p:tgtEl>
                                      </p:cBhvr>
                                    </p:cmd>
                                  </p:childTnLst>
                                </p:cTn>
                              </p:par>
                            </p:childTnLst>
                          </p:cTn>
                        </p:par>
                      </p:childTnLst>
                    </p:cTn>
                  </p:par>
                </p:childTnLst>
              </p:cTn>
              <p:nextCondLst>
                <p:cond evt="onClick" delay="0">
                  <p:tgtEl>
                    <p:spTgt spid="20"/>
                  </p:tgtEl>
                </p:cond>
              </p:nextCondLst>
            </p:seq>
            <p:video>
              <p:cMediaNode>
                <p:cTn id="7" fill="hold" display="0">
                  <p:stCondLst>
                    <p:cond delay="indefinite"/>
                  </p:stCondLst>
                  <p:endCondLst>
                    <p:cond evt="onNext" delay="0">
                      <p:tgtEl>
                        <p:sldTgt/>
                      </p:tgtEl>
                    </p:cond>
                    <p:cond evt="onPrev" delay="0">
                      <p:tgtEl>
                        <p:sldTgt/>
                      </p:tgtEl>
                    </p:cond>
                  </p:endCondLst>
                </p:cTn>
                <p:tgtEl>
                  <p:spTgt spid="20"/>
                </p:tgtEl>
              </p:cMediaNode>
            </p:video>
            <p:seq concurrent="1" nextAc="seek">
              <p:cTn id="8" restart="whenNotActive" fill="hold" evtFilter="cancelBubble" nodeType="interactiveSeq">
                <p:stCondLst>
                  <p:cond evt="onClick" delay="0">
                    <p:tgtEl>
                      <p:spTgt spid="21"/>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1"/>
                                        </p:tgtEl>
                                      </p:cBhvr>
                                    </p:cmd>
                                  </p:childTnLst>
                                </p:cTn>
                              </p:par>
                            </p:childTnLst>
                          </p:cTn>
                        </p:par>
                      </p:childTnLst>
                    </p:cTn>
                  </p:par>
                </p:childTnLst>
              </p:cTn>
              <p:nextCondLst>
                <p:cond evt="onClick" delay="0">
                  <p:tgtEl>
                    <p:spTgt spid="21"/>
                  </p:tgtEl>
                </p:cond>
              </p:nextCondLst>
            </p:seq>
            <p:video>
              <p:cMediaNode>
                <p:cTn id="13" fill="hold" display="0">
                  <p:stCondLst>
                    <p:cond delay="indefinite"/>
                  </p:stCondLst>
                  <p:endCondLst>
                    <p:cond evt="onNext" delay="0">
                      <p:tgtEl>
                        <p:sldTgt/>
                      </p:tgtEl>
                    </p:cond>
                    <p:cond evt="onPrev" delay="0">
                      <p:tgtEl>
                        <p:sldTgt/>
                      </p:tgtEl>
                    </p:cond>
                  </p:endCondLst>
                </p:cTn>
                <p:tgtEl>
                  <p:spTgt spid="21"/>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76200" y="150813"/>
            <a:ext cx="914400" cy="1587"/>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cxnSp>
        <p:nvCxnSpPr>
          <p:cNvPr id="3" name="Straight Connector 2"/>
          <p:cNvCxnSpPr/>
          <p:nvPr/>
        </p:nvCxnSpPr>
        <p:spPr>
          <a:xfrm rot="5400000">
            <a:off x="-304799" y="531812"/>
            <a:ext cx="762000" cy="3175"/>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cxnSp>
        <p:nvCxnSpPr>
          <p:cNvPr id="4" name="Straight Connector 3"/>
          <p:cNvCxnSpPr/>
          <p:nvPr/>
        </p:nvCxnSpPr>
        <p:spPr>
          <a:xfrm>
            <a:off x="8837613" y="6702425"/>
            <a:ext cx="152400" cy="1588"/>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cxnSp>
        <p:nvCxnSpPr>
          <p:cNvPr id="5" name="Straight Connector 4"/>
          <p:cNvCxnSpPr/>
          <p:nvPr/>
        </p:nvCxnSpPr>
        <p:spPr>
          <a:xfrm rot="5400000">
            <a:off x="8570913" y="6286500"/>
            <a:ext cx="839788" cy="1587"/>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pic>
        <p:nvPicPr>
          <p:cNvPr id="52230" name="Picture 5" descr="summary of results.jp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1157" r="33784"/>
          <a:stretch>
            <a:fillRect/>
          </a:stretch>
        </p:blipFill>
        <p:spPr bwMode="auto">
          <a:xfrm>
            <a:off x="152400" y="304800"/>
            <a:ext cx="6172200" cy="651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914400" y="0"/>
            <a:ext cx="3733800" cy="276225"/>
          </a:xfrm>
          <a:prstGeom prst="rect">
            <a:avLst/>
          </a:prstGeom>
          <a:noFill/>
        </p:spPr>
        <p:txBody>
          <a:bodyPr>
            <a:spAutoFit/>
          </a:bodyPr>
          <a:lstStyle/>
          <a:p>
            <a:pPr>
              <a:defRPr/>
            </a:pPr>
            <a:r>
              <a:rPr lang="en-GB" sz="1200" b="1" dirty="0">
                <a:solidFill>
                  <a:schemeClr val="tx1">
                    <a:lumMod val="50000"/>
                    <a:lumOff val="50000"/>
                  </a:schemeClr>
                </a:solidFill>
                <a:latin typeface="Verdana" pitchFamily="34" charset="0"/>
                <a:ea typeface="Verdana" pitchFamily="34" charset="0"/>
                <a:cs typeface="Verdana" pitchFamily="34" charset="0"/>
              </a:rPr>
              <a:t>EVALUATION : SUMMARY OF RESULTS </a:t>
            </a:r>
          </a:p>
        </p:txBody>
      </p:sp>
      <p:sp>
        <p:nvSpPr>
          <p:cNvPr id="8" name="TextBox 7"/>
          <p:cNvSpPr txBox="1"/>
          <p:nvPr/>
        </p:nvSpPr>
        <p:spPr>
          <a:xfrm>
            <a:off x="6324600" y="228600"/>
            <a:ext cx="1752600" cy="292100"/>
          </a:xfrm>
          <a:prstGeom prst="rect">
            <a:avLst/>
          </a:prstGeom>
          <a:noFill/>
        </p:spPr>
        <p:txBody>
          <a:bodyPr>
            <a:spAutoFit/>
          </a:bodyPr>
          <a:lstStyle/>
          <a:p>
            <a:pPr>
              <a:defRPr/>
            </a:pPr>
            <a:r>
              <a:rPr lang="en-GB" sz="1300" b="1" dirty="0">
                <a:solidFill>
                  <a:schemeClr val="bg1">
                    <a:lumMod val="65000"/>
                  </a:schemeClr>
                </a:solidFill>
                <a:latin typeface="Verdana" pitchFamily="34" charset="0"/>
                <a:ea typeface="Verdana" pitchFamily="34" charset="0"/>
                <a:cs typeface="Verdana" pitchFamily="34" charset="0"/>
              </a:rPr>
              <a:t>CONCLUSION</a:t>
            </a:r>
          </a:p>
        </p:txBody>
      </p:sp>
      <p:sp>
        <p:nvSpPr>
          <p:cNvPr id="9" name="TextBox 8"/>
          <p:cNvSpPr txBox="1"/>
          <p:nvPr/>
        </p:nvSpPr>
        <p:spPr>
          <a:xfrm>
            <a:off x="6324600" y="457200"/>
            <a:ext cx="2667000" cy="6324600"/>
          </a:xfrm>
          <a:prstGeom prst="rect">
            <a:avLst/>
          </a:prstGeom>
          <a:noFill/>
        </p:spPr>
        <p:txBody>
          <a:bodyPr>
            <a:spAutoFit/>
          </a:bodyPr>
          <a:lstStyle/>
          <a:p>
            <a:pPr algn="just">
              <a:defRPr/>
            </a:pPr>
            <a:r>
              <a:rPr lang="en-GB" sz="900" dirty="0">
                <a:solidFill>
                  <a:schemeClr val="bg1">
                    <a:lumMod val="65000"/>
                  </a:schemeClr>
                </a:solidFill>
                <a:latin typeface="Verdana" pitchFamily="34" charset="0"/>
                <a:ea typeface="Verdana" pitchFamily="34" charset="0"/>
                <a:cs typeface="Verdana" pitchFamily="34" charset="0"/>
              </a:rPr>
              <a:t>Although only 10 out of my 18 specification points were met, the ones which can be found in the final product are, in my opinion, the most important. </a:t>
            </a:r>
          </a:p>
          <a:p>
            <a:pPr algn="just">
              <a:defRPr/>
            </a:pPr>
            <a:r>
              <a:rPr lang="en-GB" sz="900" dirty="0">
                <a:solidFill>
                  <a:schemeClr val="bg1">
                    <a:lumMod val="65000"/>
                  </a:schemeClr>
                </a:solidFill>
                <a:latin typeface="Verdana" pitchFamily="34" charset="0"/>
                <a:ea typeface="Verdana" pitchFamily="34" charset="0"/>
                <a:cs typeface="Verdana" pitchFamily="34" charset="0"/>
              </a:rPr>
              <a:t>Most points regarding ergonomics, anthropometrics and general comfort when using the brush were fully met, with the exception of the brush being slightly less comfortable for people with smaller hands. In comparison to the original brush, it was generally found to be much more comfortable. </a:t>
            </a:r>
          </a:p>
          <a:p>
            <a:pPr algn="just">
              <a:defRPr/>
            </a:pPr>
            <a:r>
              <a:rPr lang="en-GB" sz="900" dirty="0">
                <a:solidFill>
                  <a:schemeClr val="bg1">
                    <a:lumMod val="65000"/>
                  </a:schemeClr>
                </a:solidFill>
                <a:latin typeface="Verdana" pitchFamily="34" charset="0"/>
                <a:ea typeface="Verdana" pitchFamily="34" charset="0"/>
                <a:cs typeface="Verdana" pitchFamily="34" charset="0"/>
              </a:rPr>
              <a:t>In terms of efficiency and performance, I found that the brush washes dishes well and the flexible brush head definitely adds to this. Everyone I asked said that this feature made washing up much easier. </a:t>
            </a:r>
          </a:p>
          <a:p>
            <a:pPr algn="just">
              <a:defRPr/>
            </a:pPr>
            <a:r>
              <a:rPr lang="en-GB" sz="900" dirty="0">
                <a:solidFill>
                  <a:schemeClr val="bg1">
                    <a:lumMod val="65000"/>
                  </a:schemeClr>
                </a:solidFill>
                <a:latin typeface="Verdana" pitchFamily="34" charset="0"/>
                <a:ea typeface="Verdana" pitchFamily="34" charset="0"/>
                <a:cs typeface="Verdana" pitchFamily="34" charset="0"/>
              </a:rPr>
              <a:t>Most of the specification points which were not met were ones concerning extra features. In general when designing, I decided that the less complicated the design, the better. I wanted something straight-forward and easy to use, which wasn’t bulky or complicated. Although some people may have found these features useful had I included them, I think that it would ultimately have made it more difficult to use, especially for the elderly or disabled, for whom simplicity is key. </a:t>
            </a:r>
          </a:p>
          <a:p>
            <a:pPr algn="just">
              <a:defRPr/>
            </a:pPr>
            <a:r>
              <a:rPr lang="en-GB" sz="900" dirty="0">
                <a:solidFill>
                  <a:schemeClr val="bg1">
                    <a:lumMod val="65000"/>
                  </a:schemeClr>
                </a:solidFill>
                <a:latin typeface="Verdana" pitchFamily="34" charset="0"/>
                <a:ea typeface="Verdana" pitchFamily="34" charset="0"/>
                <a:cs typeface="Verdana" pitchFamily="34" charset="0"/>
              </a:rPr>
              <a:t>Regarding sustainability, I would have like to have been able to have made my product more sustainable. Although I intended to make the brush heads removable, in practice this was not possible with the sizes I was negotiating. Perhaps if I had designed a less complicated mechanism this would have been easier. As well as this, had I used wood instead of plastic for the brush handle it would have both added extra cost to the product and perhaps been even less sustainable – for example if people had not reused the handles but bought a new one each time. </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76200" y="74613"/>
            <a:ext cx="914400" cy="1587"/>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cxnSp>
        <p:nvCxnSpPr>
          <p:cNvPr id="5" name="Straight Connector 4"/>
          <p:cNvCxnSpPr/>
          <p:nvPr/>
        </p:nvCxnSpPr>
        <p:spPr>
          <a:xfrm rot="5400000">
            <a:off x="-304799" y="457200"/>
            <a:ext cx="762000" cy="3175"/>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cxnSp>
        <p:nvCxnSpPr>
          <p:cNvPr id="6" name="Straight Connector 5"/>
          <p:cNvCxnSpPr/>
          <p:nvPr/>
        </p:nvCxnSpPr>
        <p:spPr>
          <a:xfrm>
            <a:off x="8837613" y="6702425"/>
            <a:ext cx="152400" cy="1588"/>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cxnSp>
        <p:nvCxnSpPr>
          <p:cNvPr id="7" name="Straight Connector 6"/>
          <p:cNvCxnSpPr/>
          <p:nvPr/>
        </p:nvCxnSpPr>
        <p:spPr>
          <a:xfrm rot="5400000">
            <a:off x="8570913" y="6286500"/>
            <a:ext cx="839788" cy="1587"/>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sp>
        <p:nvSpPr>
          <p:cNvPr id="8" name="TextBox 7"/>
          <p:cNvSpPr txBox="1"/>
          <p:nvPr/>
        </p:nvSpPr>
        <p:spPr>
          <a:xfrm>
            <a:off x="152400" y="228600"/>
            <a:ext cx="2590800" cy="246063"/>
          </a:xfrm>
          <a:prstGeom prst="rect">
            <a:avLst/>
          </a:prstGeom>
          <a:noFill/>
        </p:spPr>
        <p:txBody>
          <a:bodyPr>
            <a:spAutoFit/>
          </a:bodyPr>
          <a:lstStyle/>
          <a:p>
            <a:pPr>
              <a:defRPr/>
            </a:pPr>
            <a:r>
              <a:rPr lang="en-GB" sz="1000" b="1" dirty="0">
                <a:solidFill>
                  <a:schemeClr val="tx1">
                    <a:lumMod val="50000"/>
                    <a:lumOff val="50000"/>
                  </a:schemeClr>
                </a:solidFill>
                <a:latin typeface="Verdana" pitchFamily="34" charset="0"/>
                <a:ea typeface="Verdana" pitchFamily="34" charset="0"/>
                <a:cs typeface="Verdana" pitchFamily="34" charset="0"/>
              </a:rPr>
              <a:t>CHANGES TO ORIGINAL DESIGN:</a:t>
            </a:r>
          </a:p>
        </p:txBody>
      </p:sp>
      <p:sp>
        <p:nvSpPr>
          <p:cNvPr id="9" name="TextBox 8"/>
          <p:cNvSpPr txBox="1"/>
          <p:nvPr/>
        </p:nvSpPr>
        <p:spPr>
          <a:xfrm>
            <a:off x="685800" y="4648200"/>
            <a:ext cx="2590800" cy="246063"/>
          </a:xfrm>
          <a:prstGeom prst="rect">
            <a:avLst/>
          </a:prstGeom>
          <a:noFill/>
        </p:spPr>
        <p:txBody>
          <a:bodyPr>
            <a:spAutoFit/>
          </a:bodyPr>
          <a:lstStyle/>
          <a:p>
            <a:pPr>
              <a:defRPr/>
            </a:pPr>
            <a:r>
              <a:rPr lang="en-GB" sz="1000" b="1" dirty="0">
                <a:solidFill>
                  <a:schemeClr val="tx1">
                    <a:lumMod val="50000"/>
                    <a:lumOff val="50000"/>
                  </a:schemeClr>
                </a:solidFill>
                <a:latin typeface="Verdana" pitchFamily="34" charset="0"/>
                <a:ea typeface="Verdana" pitchFamily="34" charset="0"/>
                <a:cs typeface="Verdana" pitchFamily="34" charset="0"/>
              </a:rPr>
              <a:t>FURTHER IMPROVEMENTS:</a:t>
            </a:r>
          </a:p>
        </p:txBody>
      </p:sp>
      <p:sp>
        <p:nvSpPr>
          <p:cNvPr id="10" name="TextBox 9"/>
          <p:cNvSpPr txBox="1"/>
          <p:nvPr/>
        </p:nvSpPr>
        <p:spPr>
          <a:xfrm>
            <a:off x="4267200" y="287338"/>
            <a:ext cx="3581400" cy="246062"/>
          </a:xfrm>
          <a:prstGeom prst="rect">
            <a:avLst/>
          </a:prstGeom>
          <a:noFill/>
        </p:spPr>
        <p:txBody>
          <a:bodyPr>
            <a:spAutoFit/>
          </a:bodyPr>
          <a:lstStyle/>
          <a:p>
            <a:pPr>
              <a:defRPr/>
            </a:pPr>
            <a:r>
              <a:rPr lang="en-GB" sz="1000" b="1" dirty="0">
                <a:solidFill>
                  <a:schemeClr val="tx1">
                    <a:lumMod val="50000"/>
                    <a:lumOff val="50000"/>
                  </a:schemeClr>
                </a:solidFill>
                <a:latin typeface="Verdana" pitchFamily="34" charset="0"/>
                <a:ea typeface="Verdana" pitchFamily="34" charset="0"/>
                <a:cs typeface="Verdana" pitchFamily="34" charset="0"/>
              </a:rPr>
              <a:t>EVALUATION – RESULTS AND CONCLUSIONS:</a:t>
            </a:r>
          </a:p>
        </p:txBody>
      </p:sp>
      <p:pic>
        <p:nvPicPr>
          <p:cNvPr id="54281" name="Picture 11" descr="changes.jpg"/>
          <p:cNvPicPr>
            <a:picLocks noChangeAspect="1"/>
          </p:cNvPicPr>
          <p:nvPr/>
        </p:nvPicPr>
        <p:blipFill>
          <a:blip r:embed="rId3" cstate="print">
            <a:clrChange>
              <a:clrFrom>
                <a:srgbClr val="FFFFFF"/>
              </a:clrFrom>
              <a:clrTo>
                <a:srgbClr val="FFFFFF">
                  <a:alpha val="0"/>
                </a:srgbClr>
              </a:clrTo>
            </a:clrChange>
            <a:lum bright="-20000" contrast="10000"/>
            <a:extLst>
              <a:ext uri="{28A0092B-C50C-407E-A947-70E740481C1C}">
                <a14:useLocalDpi xmlns:a14="http://schemas.microsoft.com/office/drawing/2010/main" val="0"/>
              </a:ext>
            </a:extLst>
          </a:blip>
          <a:srcRect t="1691" r="43333" b="38219"/>
          <a:stretch>
            <a:fillRect/>
          </a:stretch>
        </p:blipFill>
        <p:spPr bwMode="auto">
          <a:xfrm>
            <a:off x="76200" y="381000"/>
            <a:ext cx="5181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2" name="Picture 12" descr="FI.jpg"/>
          <p:cNvPicPr>
            <a:picLocks noChangeAspect="1"/>
          </p:cNvPicPr>
          <p:nvPr/>
        </p:nvPicPr>
        <p:blipFill>
          <a:blip r:embed="rId4" cstate="print">
            <a:clrChange>
              <a:clrFrom>
                <a:srgbClr val="FFFFFF"/>
              </a:clrFrom>
              <a:clrTo>
                <a:srgbClr val="FFFFFF">
                  <a:alpha val="0"/>
                </a:srgbClr>
              </a:clrTo>
            </a:clrChange>
            <a:lum bright="-20000" contrast="10000"/>
            <a:extLst>
              <a:ext uri="{28A0092B-C50C-407E-A947-70E740481C1C}">
                <a14:useLocalDpi xmlns:a14="http://schemas.microsoft.com/office/drawing/2010/main" val="0"/>
              </a:ext>
            </a:extLst>
          </a:blip>
          <a:srcRect t="64069"/>
          <a:stretch>
            <a:fillRect/>
          </a:stretch>
        </p:blipFill>
        <p:spPr bwMode="auto">
          <a:xfrm>
            <a:off x="76200" y="4592638"/>
            <a:ext cx="8912225" cy="226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4267200" y="833438"/>
            <a:ext cx="4724400" cy="2062162"/>
          </a:xfrm>
          <a:prstGeom prst="rect">
            <a:avLst/>
          </a:prstGeom>
          <a:noFill/>
        </p:spPr>
        <p:txBody>
          <a:bodyPr>
            <a:spAutoFit/>
          </a:bodyPr>
          <a:lstStyle/>
          <a:p>
            <a:pPr algn="just">
              <a:defRPr/>
            </a:pPr>
            <a:r>
              <a:rPr lang="en-GB" sz="800" dirty="0">
                <a:solidFill>
                  <a:schemeClr val="bg1">
                    <a:lumMod val="65000"/>
                  </a:schemeClr>
                </a:solidFill>
                <a:latin typeface="Verdana" pitchFamily="34" charset="0"/>
                <a:ea typeface="Verdana" pitchFamily="34" charset="0"/>
                <a:cs typeface="Verdana" pitchFamily="34" charset="0"/>
              </a:rPr>
              <a:t>From modelling the washing up brush, I found that most features of my design were successful, and would work if the brush was mass produced. For example, the casting of the handle worked well, which indicates that it has no weak areas and would withstand industrial injection moulding. However, I did realise that the way I had designed the removable heads was not possible, and that it would need to be much simpler to work. In the end, I decided to scrap the idea of removable heads, but in hindsight I could have changed the design to the one shown below, where a clasp similar to that on a bicycle helmet could be used to attach the head to the handle. </a:t>
            </a:r>
          </a:p>
          <a:p>
            <a:pPr algn="just">
              <a:defRPr/>
            </a:pPr>
            <a:r>
              <a:rPr lang="en-GB" sz="800" dirty="0">
                <a:solidFill>
                  <a:schemeClr val="bg1">
                    <a:lumMod val="65000"/>
                  </a:schemeClr>
                </a:solidFill>
                <a:latin typeface="Verdana" pitchFamily="34" charset="0"/>
                <a:ea typeface="Verdana" pitchFamily="34" charset="0"/>
                <a:cs typeface="Verdana" pitchFamily="34" charset="0"/>
              </a:rPr>
              <a:t>It was during the modelling process also that I decided to add a slight indent onto the 	top of the brush handle. After doing a ‘first draft’ version of my 	handle, I asked several people what they thought, and whether they 	found it comfortable. One piece of feedback I received was that it 	would be more comfortable if there was a place to 	put one’s thumb 	when putting pressure on the brush whilst using it to scrub really 	hard stains, so I 	added this to the design. </a:t>
            </a:r>
          </a:p>
          <a:p>
            <a:pPr algn="just">
              <a:defRPr/>
            </a:pPr>
            <a:endParaRPr lang="en-GB" sz="800" dirty="0">
              <a:solidFill>
                <a:schemeClr val="bg1">
                  <a:lumMod val="65000"/>
                </a:schemeClr>
              </a:solidFill>
              <a:latin typeface="Verdana" pitchFamily="34" charset="0"/>
              <a:ea typeface="Verdana" pitchFamily="34" charset="0"/>
              <a:cs typeface="Verdana" pitchFamily="34" charset="0"/>
            </a:endParaRPr>
          </a:p>
        </p:txBody>
      </p:sp>
      <p:sp>
        <p:nvSpPr>
          <p:cNvPr id="17" name="TextBox 16"/>
          <p:cNvSpPr txBox="1"/>
          <p:nvPr/>
        </p:nvSpPr>
        <p:spPr>
          <a:xfrm>
            <a:off x="4267200" y="638175"/>
            <a:ext cx="3581400" cy="200025"/>
          </a:xfrm>
          <a:prstGeom prst="rect">
            <a:avLst/>
          </a:prstGeom>
          <a:noFill/>
        </p:spPr>
        <p:txBody>
          <a:bodyPr>
            <a:spAutoFit/>
          </a:bodyPr>
          <a:lstStyle/>
          <a:p>
            <a:pPr>
              <a:defRPr/>
            </a:pPr>
            <a:r>
              <a:rPr lang="en-GB" sz="700" b="1" dirty="0">
                <a:solidFill>
                  <a:schemeClr val="tx1">
                    <a:lumMod val="50000"/>
                    <a:lumOff val="50000"/>
                  </a:schemeClr>
                </a:solidFill>
                <a:latin typeface="Verdana" pitchFamily="34" charset="0"/>
                <a:ea typeface="Verdana" pitchFamily="34" charset="0"/>
                <a:cs typeface="Verdana" pitchFamily="34" charset="0"/>
              </a:rPr>
              <a:t>AFTER  MODELLING:</a:t>
            </a:r>
          </a:p>
        </p:txBody>
      </p:sp>
      <p:sp>
        <p:nvSpPr>
          <p:cNvPr id="18" name="TextBox 17"/>
          <p:cNvSpPr txBox="1"/>
          <p:nvPr/>
        </p:nvSpPr>
        <p:spPr>
          <a:xfrm>
            <a:off x="2971800" y="2924175"/>
            <a:ext cx="3581400" cy="200025"/>
          </a:xfrm>
          <a:prstGeom prst="rect">
            <a:avLst/>
          </a:prstGeom>
          <a:noFill/>
        </p:spPr>
        <p:txBody>
          <a:bodyPr>
            <a:spAutoFit/>
          </a:bodyPr>
          <a:lstStyle/>
          <a:p>
            <a:pPr>
              <a:defRPr/>
            </a:pPr>
            <a:r>
              <a:rPr lang="en-GB" sz="700" b="1" dirty="0">
                <a:solidFill>
                  <a:schemeClr val="tx1">
                    <a:lumMod val="50000"/>
                    <a:lumOff val="50000"/>
                  </a:schemeClr>
                </a:solidFill>
                <a:latin typeface="Verdana" pitchFamily="34" charset="0"/>
                <a:ea typeface="Verdana" pitchFamily="34" charset="0"/>
                <a:cs typeface="Verdana" pitchFamily="34" charset="0"/>
              </a:rPr>
              <a:t>AFTER  TESTING:</a:t>
            </a:r>
          </a:p>
        </p:txBody>
      </p:sp>
      <p:sp>
        <p:nvSpPr>
          <p:cNvPr id="19" name="TextBox 18"/>
          <p:cNvSpPr txBox="1"/>
          <p:nvPr/>
        </p:nvSpPr>
        <p:spPr>
          <a:xfrm>
            <a:off x="2971800" y="3125788"/>
            <a:ext cx="6019800" cy="1570037"/>
          </a:xfrm>
          <a:prstGeom prst="rect">
            <a:avLst/>
          </a:prstGeom>
          <a:noFill/>
        </p:spPr>
        <p:txBody>
          <a:bodyPr>
            <a:spAutoFit/>
          </a:bodyPr>
          <a:lstStyle/>
          <a:p>
            <a:pPr algn="just">
              <a:defRPr/>
            </a:pPr>
            <a:r>
              <a:rPr lang="en-GB" sz="800" dirty="0">
                <a:solidFill>
                  <a:schemeClr val="bg1">
                    <a:lumMod val="65000"/>
                  </a:schemeClr>
                </a:solidFill>
                <a:latin typeface="Verdana" pitchFamily="34" charset="0"/>
                <a:ea typeface="Verdana" pitchFamily="34" charset="0"/>
                <a:cs typeface="Verdana" pitchFamily="34" charset="0"/>
              </a:rPr>
              <a:t>From testing my brush I discovered that although the deep grooves in the handle are comfortable for me and most people, some people do not find them comfortable, especially those with smaller hands. As a result, in my ‘further improvements section, a added a design where the handle is much smoother, and as a result, much more universal. </a:t>
            </a:r>
          </a:p>
          <a:p>
            <a:pPr algn="just">
              <a:defRPr/>
            </a:pPr>
            <a:r>
              <a:rPr lang="en-GB" sz="800" dirty="0">
                <a:solidFill>
                  <a:schemeClr val="bg1">
                    <a:lumMod val="65000"/>
                  </a:schemeClr>
                </a:solidFill>
                <a:latin typeface="Verdana" pitchFamily="34" charset="0"/>
                <a:ea typeface="Verdana" pitchFamily="34" charset="0"/>
                <a:cs typeface="Verdana" pitchFamily="34" charset="0"/>
              </a:rPr>
              <a:t>As well as this, I found that the way I had modelled the brush head made it very weak at one small point – where the two front sections meet the section which is attached to the handle. This means that the brush head risks becoming very weak and falling off. As a result, to prevent this happening, I decided that if the piece of polypropylene down the centre was thicker where the head attaches to the handle (as shown below), it would reduce the risk of becoming worn and breaking. </a:t>
            </a:r>
          </a:p>
          <a:p>
            <a:pPr algn="just">
              <a:defRPr/>
            </a:pPr>
            <a:r>
              <a:rPr lang="en-GB" sz="800" dirty="0">
                <a:solidFill>
                  <a:schemeClr val="bg1">
                    <a:lumMod val="65000"/>
                  </a:schemeClr>
                </a:solidFill>
                <a:latin typeface="Verdana" pitchFamily="34" charset="0"/>
                <a:ea typeface="Verdana" pitchFamily="34" charset="0"/>
                <a:cs typeface="Verdana" pitchFamily="34" charset="0"/>
              </a:rPr>
              <a:t>Another thing I learned from testing the product is that the  stand is more useful than I had anticipated – instead of being useful only for storing the brush when it was not being used, I found that it is also useful in between using it to do the washing up, for example when rinsing items or refilling the sink.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76200" y="74613"/>
            <a:ext cx="914400" cy="1587"/>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cxnSp>
        <p:nvCxnSpPr>
          <p:cNvPr id="13" name="Straight Connector 12"/>
          <p:cNvCxnSpPr/>
          <p:nvPr/>
        </p:nvCxnSpPr>
        <p:spPr>
          <a:xfrm rot="5400000">
            <a:off x="-304799" y="457200"/>
            <a:ext cx="762000" cy="3175"/>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cxnSp>
        <p:nvCxnSpPr>
          <p:cNvPr id="14" name="Straight Connector 13"/>
          <p:cNvCxnSpPr/>
          <p:nvPr/>
        </p:nvCxnSpPr>
        <p:spPr>
          <a:xfrm>
            <a:off x="8837613" y="6702425"/>
            <a:ext cx="152400" cy="1588"/>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cxnSp>
        <p:nvCxnSpPr>
          <p:cNvPr id="15" name="Straight Connector 14"/>
          <p:cNvCxnSpPr/>
          <p:nvPr/>
        </p:nvCxnSpPr>
        <p:spPr>
          <a:xfrm rot="5400000">
            <a:off x="8570913" y="6286500"/>
            <a:ext cx="839788" cy="1587"/>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pic>
        <p:nvPicPr>
          <p:cNvPr id="5126" name="Picture 2" descr="41%2Bzo0RwTnL"/>
          <p:cNvPicPr>
            <a:picLocks noChangeAspect="1" noChangeArrowheads="1"/>
          </p:cNvPicPr>
          <p:nvPr/>
        </p:nvPicPr>
        <p:blipFill>
          <a:blip r:embed="rId3">
            <a:clrChange>
              <a:clrFrom>
                <a:srgbClr val="FFFFFF"/>
              </a:clrFrom>
              <a:clrTo>
                <a:srgbClr val="FFFFFF">
                  <a:alpha val="0"/>
                </a:srgbClr>
              </a:clrTo>
            </a:clrChange>
            <a:lum bright="-6000" contrast="18000"/>
            <a:extLst>
              <a:ext uri="{28A0092B-C50C-407E-A947-70E740481C1C}">
                <a14:useLocalDpi xmlns:a14="http://schemas.microsoft.com/office/drawing/2010/main" val="0"/>
              </a:ext>
            </a:extLst>
          </a:blip>
          <a:srcRect l="32396"/>
          <a:stretch>
            <a:fillRect/>
          </a:stretch>
        </p:blipFill>
        <p:spPr bwMode="auto">
          <a:xfrm rot="2497603">
            <a:off x="7839075" y="5626100"/>
            <a:ext cx="955675"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0" name="Right Triangle 19"/>
          <p:cNvSpPr/>
          <p:nvPr/>
        </p:nvSpPr>
        <p:spPr>
          <a:xfrm rot="11942981" flipH="1">
            <a:off x="8016875" y="5478463"/>
            <a:ext cx="1033463" cy="87312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128" name="TextBox 20"/>
          <p:cNvSpPr txBox="1">
            <a:spLocks noChangeArrowheads="1"/>
          </p:cNvSpPr>
          <p:nvPr/>
        </p:nvSpPr>
        <p:spPr bwMode="auto">
          <a:xfrm>
            <a:off x="3352800" y="3200400"/>
            <a:ext cx="2362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1600" b="1">
                <a:solidFill>
                  <a:srgbClr val="FFC000"/>
                </a:solidFill>
                <a:latin typeface="Verdana" pitchFamily="34" charset="0"/>
              </a:rPr>
              <a:t>OLIVIA FORTY</a:t>
            </a:r>
          </a:p>
        </p:txBody>
      </p:sp>
      <p:sp>
        <p:nvSpPr>
          <p:cNvPr id="5129" name="TextBox 20"/>
          <p:cNvSpPr txBox="1">
            <a:spLocks noChangeArrowheads="1"/>
          </p:cNvSpPr>
          <p:nvPr/>
        </p:nvSpPr>
        <p:spPr bwMode="auto">
          <a:xfrm>
            <a:off x="3352800" y="3505200"/>
            <a:ext cx="3352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1000" b="1">
                <a:solidFill>
                  <a:srgbClr val="FFC000"/>
                </a:solidFill>
                <a:latin typeface="Verdana" pitchFamily="34" charset="0"/>
              </a:rPr>
              <a:t>candidate number: 6250</a:t>
            </a:r>
          </a:p>
        </p:txBody>
      </p:sp>
      <p:sp>
        <p:nvSpPr>
          <p:cNvPr id="5130" name="TextBox 20"/>
          <p:cNvSpPr txBox="1">
            <a:spLocks noChangeArrowheads="1"/>
          </p:cNvSpPr>
          <p:nvPr/>
        </p:nvSpPr>
        <p:spPr bwMode="auto">
          <a:xfrm>
            <a:off x="3352800" y="3733800"/>
            <a:ext cx="3352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1000" b="1">
                <a:solidFill>
                  <a:srgbClr val="FFC000"/>
                </a:solidFill>
                <a:latin typeface="Verdana" pitchFamily="34" charset="0"/>
              </a:rPr>
              <a:t>centre number: 10514</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76200" y="74613"/>
            <a:ext cx="914400" cy="1587"/>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cxnSp>
        <p:nvCxnSpPr>
          <p:cNvPr id="13" name="Straight Connector 12"/>
          <p:cNvCxnSpPr/>
          <p:nvPr/>
        </p:nvCxnSpPr>
        <p:spPr>
          <a:xfrm rot="5400000">
            <a:off x="-304799" y="457200"/>
            <a:ext cx="762000" cy="3175"/>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cxnSp>
        <p:nvCxnSpPr>
          <p:cNvPr id="14" name="Straight Connector 13"/>
          <p:cNvCxnSpPr/>
          <p:nvPr/>
        </p:nvCxnSpPr>
        <p:spPr>
          <a:xfrm>
            <a:off x="8837613" y="6702425"/>
            <a:ext cx="152400" cy="1588"/>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cxnSp>
        <p:nvCxnSpPr>
          <p:cNvPr id="15" name="Straight Connector 14"/>
          <p:cNvCxnSpPr/>
          <p:nvPr/>
        </p:nvCxnSpPr>
        <p:spPr>
          <a:xfrm rot="5400000">
            <a:off x="8570913" y="6286500"/>
            <a:ext cx="839788" cy="1587"/>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pic>
        <p:nvPicPr>
          <p:cNvPr id="7174" name="Picture 2" descr="41%2Bzo0RwTnL"/>
          <p:cNvPicPr>
            <a:picLocks noChangeAspect="1" noChangeArrowheads="1"/>
          </p:cNvPicPr>
          <p:nvPr/>
        </p:nvPicPr>
        <p:blipFill>
          <a:blip r:embed="rId3">
            <a:clrChange>
              <a:clrFrom>
                <a:srgbClr val="FFFFFF"/>
              </a:clrFrom>
              <a:clrTo>
                <a:srgbClr val="FFFFFF">
                  <a:alpha val="0"/>
                </a:srgbClr>
              </a:clrTo>
            </a:clrChange>
            <a:lum bright="-6000" contrast="18000"/>
            <a:extLst>
              <a:ext uri="{28A0092B-C50C-407E-A947-70E740481C1C}">
                <a14:useLocalDpi xmlns:a14="http://schemas.microsoft.com/office/drawing/2010/main" val="0"/>
              </a:ext>
            </a:extLst>
          </a:blip>
          <a:srcRect l="32396"/>
          <a:stretch>
            <a:fillRect/>
          </a:stretch>
        </p:blipFill>
        <p:spPr bwMode="auto">
          <a:xfrm rot="2497603">
            <a:off x="7839075" y="5626100"/>
            <a:ext cx="955675"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0" name="Right Triangle 19"/>
          <p:cNvSpPr/>
          <p:nvPr/>
        </p:nvSpPr>
        <p:spPr>
          <a:xfrm rot="11942981" flipH="1">
            <a:off x="8016875" y="5478463"/>
            <a:ext cx="1033463" cy="87312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176" name="TextBox 20"/>
          <p:cNvSpPr txBox="1">
            <a:spLocks noChangeArrowheads="1"/>
          </p:cNvSpPr>
          <p:nvPr/>
        </p:nvSpPr>
        <p:spPr bwMode="auto">
          <a:xfrm>
            <a:off x="7315200" y="6477000"/>
            <a:ext cx="1676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1400" b="1">
                <a:solidFill>
                  <a:srgbClr val="FFC000"/>
                </a:solidFill>
                <a:latin typeface="Verdana" pitchFamily="34" charset="0"/>
              </a:rPr>
              <a:t>OLIVIA FORTY</a:t>
            </a:r>
          </a:p>
        </p:txBody>
      </p:sp>
      <p:pic>
        <p:nvPicPr>
          <p:cNvPr id="7177" name="Picture 21" descr="Copy of intro2.jpg"/>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200" y="76200"/>
            <a:ext cx="9285288" cy="656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ight Triangle 19"/>
          <p:cNvSpPr/>
          <p:nvPr/>
        </p:nvSpPr>
        <p:spPr>
          <a:xfrm rot="11942981" flipH="1">
            <a:off x="8016875" y="5478463"/>
            <a:ext cx="1033463" cy="87312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cxnSp>
        <p:nvCxnSpPr>
          <p:cNvPr id="7" name="Straight Connector 6"/>
          <p:cNvCxnSpPr/>
          <p:nvPr/>
        </p:nvCxnSpPr>
        <p:spPr>
          <a:xfrm>
            <a:off x="77788" y="76200"/>
            <a:ext cx="914400" cy="1588"/>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cxnSp>
        <p:nvCxnSpPr>
          <p:cNvPr id="8" name="Straight Connector 7"/>
          <p:cNvCxnSpPr/>
          <p:nvPr/>
        </p:nvCxnSpPr>
        <p:spPr>
          <a:xfrm rot="5400000">
            <a:off x="-303212" y="458787"/>
            <a:ext cx="762000" cy="3175"/>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cxnSp>
        <p:nvCxnSpPr>
          <p:cNvPr id="11" name="Straight Connector 10"/>
          <p:cNvCxnSpPr/>
          <p:nvPr/>
        </p:nvCxnSpPr>
        <p:spPr>
          <a:xfrm>
            <a:off x="8837613" y="6702425"/>
            <a:ext cx="152400" cy="1588"/>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cxnSp>
        <p:nvCxnSpPr>
          <p:cNvPr id="12" name="Straight Connector 11"/>
          <p:cNvCxnSpPr/>
          <p:nvPr/>
        </p:nvCxnSpPr>
        <p:spPr>
          <a:xfrm rot="5400000">
            <a:off x="8570913" y="6286500"/>
            <a:ext cx="839788" cy="1587"/>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pic>
        <p:nvPicPr>
          <p:cNvPr id="9223" name="Picture 2" descr="41%2Bzo0RwTnL"/>
          <p:cNvPicPr>
            <a:picLocks noChangeAspect="1" noChangeArrowheads="1"/>
          </p:cNvPicPr>
          <p:nvPr/>
        </p:nvPicPr>
        <p:blipFill>
          <a:blip r:embed="rId5">
            <a:clrChange>
              <a:clrFrom>
                <a:srgbClr val="FFFFFF"/>
              </a:clrFrom>
              <a:clrTo>
                <a:srgbClr val="FFFFFF">
                  <a:alpha val="0"/>
                </a:srgbClr>
              </a:clrTo>
            </a:clrChange>
            <a:lum bright="-6000" contrast="18000"/>
            <a:extLst>
              <a:ext uri="{28A0092B-C50C-407E-A947-70E740481C1C}">
                <a14:useLocalDpi xmlns:a14="http://schemas.microsoft.com/office/drawing/2010/main" val="0"/>
              </a:ext>
            </a:extLst>
          </a:blip>
          <a:srcRect l="32396"/>
          <a:stretch>
            <a:fillRect/>
          </a:stretch>
        </p:blipFill>
        <p:spPr bwMode="auto">
          <a:xfrm rot="2497603">
            <a:off x="7839075" y="5626100"/>
            <a:ext cx="955675"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14" name="Right Triangle 13"/>
          <p:cNvSpPr/>
          <p:nvPr/>
        </p:nvSpPr>
        <p:spPr>
          <a:xfrm rot="11942981" flipH="1">
            <a:off x="8016875" y="5478463"/>
            <a:ext cx="1033463" cy="87312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9225" name="TextBox 20"/>
          <p:cNvSpPr txBox="1">
            <a:spLocks noChangeArrowheads="1"/>
          </p:cNvSpPr>
          <p:nvPr/>
        </p:nvSpPr>
        <p:spPr bwMode="auto">
          <a:xfrm>
            <a:off x="7315200" y="6477000"/>
            <a:ext cx="1676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1400" b="1">
                <a:solidFill>
                  <a:srgbClr val="FFC000"/>
                </a:solidFill>
                <a:latin typeface="Verdana" pitchFamily="34" charset="0"/>
              </a:rPr>
              <a:t>OLIVIA FORTY</a:t>
            </a:r>
          </a:p>
        </p:txBody>
      </p:sp>
      <p:pic>
        <p:nvPicPr>
          <p:cNvPr id="9226" name="Picture 8" descr="dt_0025.jp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304800"/>
            <a:ext cx="9144000" cy="646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SNC00059.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1727200" y="152400"/>
            <a:ext cx="2844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8" name="TextBox 4"/>
          <p:cNvSpPr txBox="1">
            <a:spLocks noChangeArrowheads="1"/>
          </p:cNvSpPr>
          <p:nvPr/>
        </p:nvSpPr>
        <p:spPr bwMode="auto">
          <a:xfrm>
            <a:off x="1752600" y="2057400"/>
            <a:ext cx="2819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1000" b="1">
                <a:solidFill>
                  <a:schemeClr val="bg1"/>
                </a:solidFill>
                <a:latin typeface="Verdana" pitchFamily="34" charset="0"/>
              </a:rPr>
              <a:t>PLEASE CLICK HERE FOR VIDEO</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ight Triangle 9"/>
          <p:cNvSpPr/>
          <p:nvPr/>
        </p:nvSpPr>
        <p:spPr>
          <a:xfrm rot="11942981" flipH="1">
            <a:off x="8016875" y="5478463"/>
            <a:ext cx="1033463" cy="87312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11267" name="Picture 6" descr="dt abbie l 6_000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975" y="152400"/>
            <a:ext cx="9036050" cy="638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p:nvCxnSpPr>
        <p:spPr>
          <a:xfrm>
            <a:off x="76200" y="74613"/>
            <a:ext cx="914400" cy="1587"/>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cxnSp>
        <p:nvCxnSpPr>
          <p:cNvPr id="9" name="Straight Connector 8"/>
          <p:cNvCxnSpPr/>
          <p:nvPr/>
        </p:nvCxnSpPr>
        <p:spPr>
          <a:xfrm rot="5400000">
            <a:off x="-304799" y="457200"/>
            <a:ext cx="762000" cy="3175"/>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cxnSp>
        <p:nvCxnSpPr>
          <p:cNvPr id="11" name="Straight Connector 10"/>
          <p:cNvCxnSpPr/>
          <p:nvPr/>
        </p:nvCxnSpPr>
        <p:spPr>
          <a:xfrm>
            <a:off x="8837613" y="6702425"/>
            <a:ext cx="152400" cy="1588"/>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cxnSp>
        <p:nvCxnSpPr>
          <p:cNvPr id="12" name="Straight Connector 11"/>
          <p:cNvCxnSpPr/>
          <p:nvPr/>
        </p:nvCxnSpPr>
        <p:spPr>
          <a:xfrm rot="5400000">
            <a:off x="8570913" y="6286500"/>
            <a:ext cx="839788" cy="1587"/>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sp>
        <p:nvSpPr>
          <p:cNvPr id="13" name="Rectangle 12"/>
          <p:cNvSpPr/>
          <p:nvPr/>
        </p:nvSpPr>
        <p:spPr>
          <a:xfrm>
            <a:off x="2667000" y="990600"/>
            <a:ext cx="9144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273" name="TextBox 20"/>
          <p:cNvSpPr txBox="1">
            <a:spLocks noChangeArrowheads="1"/>
          </p:cNvSpPr>
          <p:nvPr/>
        </p:nvSpPr>
        <p:spPr bwMode="auto">
          <a:xfrm>
            <a:off x="7315200" y="6477000"/>
            <a:ext cx="1676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1400" b="1">
                <a:solidFill>
                  <a:srgbClr val="FFC000"/>
                </a:solidFill>
                <a:latin typeface="Verdana" pitchFamily="34" charset="0"/>
              </a:rPr>
              <a:t>OLIVIA FORTY</a:t>
            </a:r>
          </a:p>
        </p:txBody>
      </p:sp>
      <p:pic>
        <p:nvPicPr>
          <p:cNvPr id="4" name="SNC00061.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1828800" y="1600200"/>
            <a:ext cx="13922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5" name="TextBox 4"/>
          <p:cNvSpPr txBox="1">
            <a:spLocks noChangeArrowheads="1"/>
          </p:cNvSpPr>
          <p:nvPr/>
        </p:nvSpPr>
        <p:spPr bwMode="auto">
          <a:xfrm>
            <a:off x="1828800" y="2590800"/>
            <a:ext cx="16002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500" b="1">
                <a:solidFill>
                  <a:schemeClr val="bg1"/>
                </a:solidFill>
                <a:latin typeface="Verdana" pitchFamily="34" charset="0"/>
              </a:rPr>
              <a:t>PLEASE CLICK HERE FOR VIDEO</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5" descr="dt abbie l 6_000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228600"/>
            <a:ext cx="9144000" cy="646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li's video 1.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228600" y="2903538"/>
            <a:ext cx="1752600" cy="151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7848600" y="3429000"/>
            <a:ext cx="1219200"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3317" name="TextBox 4"/>
          <p:cNvSpPr txBox="1">
            <a:spLocks noChangeArrowheads="1"/>
          </p:cNvSpPr>
          <p:nvPr/>
        </p:nvSpPr>
        <p:spPr bwMode="auto">
          <a:xfrm>
            <a:off x="228600" y="4235450"/>
            <a:ext cx="16764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600" b="1" dirty="0">
                <a:solidFill>
                  <a:schemeClr val="bg1"/>
                </a:solidFill>
                <a:latin typeface="Verdana" pitchFamily="34" charset="0"/>
              </a:rPr>
              <a:t>PLEASE CLICK HERE FOR VIDEO</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8" descr="dt_0003.jpg"/>
          <p:cNvPicPr>
            <a:picLocks noChangeAspect="1"/>
          </p:cNvPicPr>
          <p:nvPr/>
        </p:nvPicPr>
        <p:blipFill>
          <a:blip r:embed="rId3" cstate="print">
            <a:extLst>
              <a:ext uri="{28A0092B-C50C-407E-A947-70E740481C1C}">
                <a14:useLocalDpi xmlns:a14="http://schemas.microsoft.com/office/drawing/2010/main" val="0"/>
              </a:ext>
            </a:extLst>
          </a:blip>
          <a:srcRect l="-20" t="1178"/>
          <a:stretch>
            <a:fillRect/>
          </a:stretch>
        </p:blipFill>
        <p:spPr bwMode="auto">
          <a:xfrm>
            <a:off x="-76200" y="152400"/>
            <a:ext cx="9220200" cy="644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8" descr="dt_000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63513"/>
            <a:ext cx="9144000" cy="646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TotalTime>
  <Words>1372</Words>
  <Application>Microsoft Office PowerPoint</Application>
  <PresentationFormat>On-screen Show (4:3)</PresentationFormat>
  <Paragraphs>147</Paragraphs>
  <Slides>27</Slides>
  <Notes>25</Notes>
  <HiddenSlides>0</HiddenSlides>
  <MMClips>10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AS PRODUCT STUDY:  UNIT F522 FIRST TEACHING SEPTEMBER  2008 120 MARKS - 30 HOURS - 20 A3 SHEETS or PP SLIDES </vt:lpstr>
      <vt:lpstr>PROJECT 5_F522_EX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City of London School for Girls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99fortyo</dc:creator>
  <cp:lastModifiedBy>John FARNELL</cp:lastModifiedBy>
  <cp:revision>254</cp:revision>
  <dcterms:created xsi:type="dcterms:W3CDTF">2009-09-26T14:21:09Z</dcterms:created>
  <dcterms:modified xsi:type="dcterms:W3CDTF">2013-09-19T14:04:33Z</dcterms:modified>
</cp:coreProperties>
</file>