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BF3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4" d="100"/>
          <a:sy n="94" d="100"/>
        </p:scale>
        <p:origin x="-882" y="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A4861-095D-4195-B193-A6808A4495C1}" type="datetimeFigureOut">
              <a:rPr lang="en-GB" smtClean="0"/>
              <a:pPr/>
              <a:t>07/05/2014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9F33C-420C-4842-BA16-AC19B4E073F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A4861-095D-4195-B193-A6808A4495C1}" type="datetimeFigureOut">
              <a:rPr lang="en-GB" smtClean="0"/>
              <a:pPr/>
              <a:t>07/05/2014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9F33C-420C-4842-BA16-AC19B4E073F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A4861-095D-4195-B193-A6808A4495C1}" type="datetimeFigureOut">
              <a:rPr lang="en-GB" smtClean="0"/>
              <a:pPr/>
              <a:t>07/05/2014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9F33C-420C-4842-BA16-AC19B4E073F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A4861-095D-4195-B193-A6808A4495C1}" type="datetimeFigureOut">
              <a:rPr lang="en-GB" smtClean="0"/>
              <a:pPr/>
              <a:t>07/05/2014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9F33C-420C-4842-BA16-AC19B4E073F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A4861-095D-4195-B193-A6808A4495C1}" type="datetimeFigureOut">
              <a:rPr lang="en-GB" smtClean="0"/>
              <a:pPr/>
              <a:t>07/05/2014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9F33C-420C-4842-BA16-AC19B4E073F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A4861-095D-4195-B193-A6808A4495C1}" type="datetimeFigureOut">
              <a:rPr lang="en-GB" smtClean="0"/>
              <a:pPr/>
              <a:t>07/05/2014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9F33C-420C-4842-BA16-AC19B4E073F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A4861-095D-4195-B193-A6808A4495C1}" type="datetimeFigureOut">
              <a:rPr lang="en-GB" smtClean="0"/>
              <a:pPr/>
              <a:t>07/05/2014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9F33C-420C-4842-BA16-AC19B4E073F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A4861-095D-4195-B193-A6808A4495C1}" type="datetimeFigureOut">
              <a:rPr lang="en-GB" smtClean="0"/>
              <a:pPr/>
              <a:t>07/05/2014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9F33C-420C-4842-BA16-AC19B4E073F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A4861-095D-4195-B193-A6808A4495C1}" type="datetimeFigureOut">
              <a:rPr lang="en-GB" smtClean="0"/>
              <a:pPr/>
              <a:t>07/05/2014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9F33C-420C-4842-BA16-AC19B4E073F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A4861-095D-4195-B193-A6808A4495C1}" type="datetimeFigureOut">
              <a:rPr lang="en-GB" smtClean="0"/>
              <a:pPr/>
              <a:t>07/05/2014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9F33C-420C-4842-BA16-AC19B4E073F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A4861-095D-4195-B193-A6808A4495C1}" type="datetimeFigureOut">
              <a:rPr lang="en-GB" smtClean="0"/>
              <a:pPr/>
              <a:t>07/05/2014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9F33C-420C-4842-BA16-AC19B4E073F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2A4861-095D-4195-B193-A6808A4495C1}" type="datetimeFigureOut">
              <a:rPr lang="en-GB" smtClean="0"/>
              <a:pPr/>
              <a:t>07/05/2014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79F33C-420C-4842-BA16-AC19B4E073F3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Evo Stik Contact Adhesive 250ml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08580" y="1700808"/>
            <a:ext cx="4355908" cy="5112568"/>
          </a:xfrm>
          <a:prstGeom prst="rect">
            <a:avLst/>
          </a:prstGeom>
          <a:noFill/>
        </p:spPr>
      </p:pic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107504" y="48565"/>
          <a:ext cx="4320480" cy="676481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20480"/>
              </a:tblGrid>
              <a:tr h="494352">
                <a:tc>
                  <a:txBody>
                    <a:bodyPr/>
                    <a:lstStyle/>
                    <a:p>
                      <a:r>
                        <a:rPr lang="en-GB" b="1" dirty="0" smtClean="0">
                          <a:solidFill>
                            <a:schemeClr val="tx1"/>
                          </a:solidFill>
                        </a:rPr>
                        <a:t>Materials it can be used on:</a:t>
                      </a:r>
                      <a:endParaRPr lang="en-GB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94349">
                <a:tc>
                  <a:txBody>
                    <a:bodyPr/>
                    <a:lstStyle/>
                    <a:p>
                      <a:r>
                        <a:rPr lang="en-GB" dirty="0" smtClean="0"/>
                        <a:t>Wood,</a:t>
                      </a:r>
                      <a:r>
                        <a:rPr lang="en-GB" baseline="0" dirty="0" smtClean="0"/>
                        <a:t> plastic, metal.</a:t>
                      </a:r>
                      <a:endParaRPr lang="en-GB" dirty="0"/>
                    </a:p>
                  </a:txBody>
                  <a:tcPr/>
                </a:tc>
              </a:tr>
              <a:tr h="41451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b="1" dirty="0" smtClean="0"/>
                        <a:t>Use: </a:t>
                      </a:r>
                    </a:p>
                  </a:txBody>
                  <a:tcPr/>
                </a:tc>
              </a:tr>
              <a:tr h="995111">
                <a:tc>
                  <a:txBody>
                    <a:bodyPr/>
                    <a:lstStyle/>
                    <a:p>
                      <a:r>
                        <a:rPr lang="en-GB" dirty="0" smtClean="0"/>
                        <a:t>The</a:t>
                      </a:r>
                      <a:r>
                        <a:rPr lang="en-GB" baseline="0" dirty="0" smtClean="0"/>
                        <a:t> adhesive is w</a:t>
                      </a:r>
                      <a:r>
                        <a:rPr lang="en-GB" dirty="0" smtClean="0"/>
                        <a:t>ater</a:t>
                      </a:r>
                      <a:r>
                        <a:rPr lang="en-GB" baseline="0" dirty="0" smtClean="0"/>
                        <a:t>proof. Ideal for plastic laminates to chipboard for kitchen worktops.</a:t>
                      </a:r>
                      <a:endParaRPr lang="en-GB" dirty="0"/>
                    </a:p>
                  </a:txBody>
                  <a:tcPr/>
                </a:tc>
              </a:tr>
              <a:tr h="39804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b="1" dirty="0" smtClean="0"/>
                        <a:t>Strength :</a:t>
                      </a:r>
                    </a:p>
                  </a:txBody>
                  <a:tcPr/>
                </a:tc>
              </a:tr>
              <a:tr h="497210">
                <a:tc>
                  <a:txBody>
                    <a:bodyPr/>
                    <a:lstStyle/>
                    <a:p>
                      <a:r>
                        <a:rPr lang="en-GB" dirty="0" smtClean="0"/>
                        <a:t>Gives a medium strength joint. </a:t>
                      </a:r>
                      <a:endParaRPr lang="en-GB" dirty="0"/>
                    </a:p>
                  </a:txBody>
                  <a:tcPr/>
                </a:tc>
              </a:tr>
              <a:tr h="398045">
                <a:tc>
                  <a:txBody>
                    <a:bodyPr/>
                    <a:lstStyle/>
                    <a:p>
                      <a:r>
                        <a:rPr lang="en-GB" b="1" dirty="0" smtClean="0"/>
                        <a:t>Form: </a:t>
                      </a:r>
                      <a:endParaRPr lang="en-GB" b="1" dirty="0"/>
                    </a:p>
                  </a:txBody>
                  <a:tcPr/>
                </a:tc>
              </a:tr>
              <a:tr h="697741">
                <a:tc>
                  <a:txBody>
                    <a:bodyPr/>
                    <a:lstStyle/>
                    <a:p>
                      <a:r>
                        <a:rPr lang="en-GB" dirty="0" smtClean="0"/>
                        <a:t>Comes in a liquid form and is applied using a spreader. </a:t>
                      </a:r>
                      <a:endParaRPr lang="en-GB" dirty="0"/>
                    </a:p>
                  </a:txBody>
                  <a:tcPr/>
                </a:tc>
              </a:tr>
              <a:tr h="432939">
                <a:tc>
                  <a:txBody>
                    <a:bodyPr/>
                    <a:lstStyle/>
                    <a:p>
                      <a:r>
                        <a:rPr lang="en-GB" b="1" dirty="0" smtClean="0"/>
                        <a:t>How to use:</a:t>
                      </a:r>
                      <a:endParaRPr lang="en-GB" b="1" dirty="0"/>
                    </a:p>
                  </a:txBody>
                  <a:tcPr/>
                </a:tc>
              </a:tr>
              <a:tr h="1120729">
                <a:tc>
                  <a:txBody>
                    <a:bodyPr/>
                    <a:lstStyle/>
                    <a:p>
                      <a:r>
                        <a:rPr lang="en-GB" dirty="0" smtClean="0"/>
                        <a:t>A thin layer is applied to both surfaces.</a:t>
                      </a:r>
                      <a:r>
                        <a:rPr lang="en-GB" baseline="0" dirty="0" smtClean="0"/>
                        <a:t> Then the surfaces are left to “touch dry”, then they are pressed together. </a:t>
                      </a:r>
                      <a:endParaRPr lang="en-GB" dirty="0"/>
                    </a:p>
                  </a:txBody>
                  <a:tcPr/>
                </a:tc>
              </a:tr>
              <a:tr h="423728">
                <a:tc>
                  <a:txBody>
                    <a:bodyPr/>
                    <a:lstStyle/>
                    <a:p>
                      <a:r>
                        <a:rPr lang="en-GB" b="1" dirty="0" smtClean="0"/>
                        <a:t>Drying time:</a:t>
                      </a:r>
                      <a:endParaRPr lang="en-GB" b="1" dirty="0"/>
                    </a:p>
                  </a:txBody>
                  <a:tcPr/>
                </a:tc>
              </a:tr>
              <a:tr h="398045">
                <a:tc>
                  <a:txBody>
                    <a:bodyPr/>
                    <a:lstStyle/>
                    <a:p>
                      <a:r>
                        <a:rPr lang="en-GB" dirty="0" smtClean="0"/>
                        <a:t>Instant.</a:t>
                      </a:r>
                      <a:endParaRPr lang="en-GB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4499992" y="-125526"/>
            <a:ext cx="4644008" cy="193899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60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Contact adhesive </a:t>
            </a:r>
            <a:endParaRPr lang="en-US" sz="60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107504" y="48566"/>
          <a:ext cx="4320480" cy="6620793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4320480"/>
              </a:tblGrid>
              <a:tr h="522474"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Materials it can be used on:</a:t>
                      </a:r>
                      <a:endParaRPr lang="en-GB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BF3F3"/>
                    </a:solidFill>
                  </a:tcPr>
                </a:tc>
              </a:tr>
              <a:tr h="522471">
                <a:tc>
                  <a:txBody>
                    <a:bodyPr/>
                    <a:lstStyle/>
                    <a:p>
                      <a:r>
                        <a:rPr lang="en-GB" dirty="0" smtClean="0"/>
                        <a:t>Wood</a:t>
                      </a:r>
                      <a:r>
                        <a:rPr lang="en-GB" baseline="0" dirty="0" smtClean="0"/>
                        <a:t>.</a:t>
                      </a:r>
                      <a:endParaRPr lang="en-GB" dirty="0"/>
                    </a:p>
                  </a:txBody>
                  <a:tcPr/>
                </a:tc>
              </a:tr>
              <a:tr h="43809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b="1" dirty="0" smtClean="0"/>
                        <a:t>Use: </a:t>
                      </a:r>
                    </a:p>
                  </a:txBody>
                  <a:tcPr/>
                </a:tc>
              </a:tr>
              <a:tr h="719817">
                <a:tc>
                  <a:txBody>
                    <a:bodyPr/>
                    <a:lstStyle/>
                    <a:p>
                      <a:r>
                        <a:rPr lang="en-GB" sz="1800" kern="1200" dirty="0" smtClean="0"/>
                        <a:t>Widely used by woodworkers can be used in the construction of furniture.</a:t>
                      </a:r>
                      <a:r>
                        <a:rPr lang="en-GB" sz="1800" kern="1200" baseline="0" dirty="0" smtClean="0"/>
                        <a:t> </a:t>
                      </a:r>
                      <a:endParaRPr lang="en-GB" dirty="0"/>
                    </a:p>
                  </a:txBody>
                  <a:tcPr/>
                </a:tc>
              </a:tr>
              <a:tr h="42068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b="1" dirty="0" smtClean="0"/>
                        <a:t>Strength :</a:t>
                      </a:r>
                    </a:p>
                  </a:txBody>
                  <a:tcPr/>
                </a:tc>
              </a:tr>
              <a:tr h="525494">
                <a:tc>
                  <a:txBody>
                    <a:bodyPr/>
                    <a:lstStyle/>
                    <a:p>
                      <a:r>
                        <a:rPr lang="en-GB" dirty="0" smtClean="0"/>
                        <a:t>Gives a strong joint. </a:t>
                      </a:r>
                      <a:endParaRPr lang="en-GB" dirty="0"/>
                    </a:p>
                  </a:txBody>
                  <a:tcPr/>
                </a:tc>
              </a:tr>
              <a:tr h="420688">
                <a:tc>
                  <a:txBody>
                    <a:bodyPr/>
                    <a:lstStyle/>
                    <a:p>
                      <a:r>
                        <a:rPr lang="en-GB" b="1" dirty="0" smtClean="0"/>
                        <a:t>Form: </a:t>
                      </a:r>
                      <a:endParaRPr lang="en-GB" b="1" dirty="0"/>
                    </a:p>
                  </a:txBody>
                  <a:tcPr/>
                </a:tc>
              </a:tr>
              <a:tr h="966417">
                <a:tc>
                  <a:txBody>
                    <a:bodyPr/>
                    <a:lstStyle/>
                    <a:p>
                      <a:r>
                        <a:rPr lang="en-GB" dirty="0" smtClean="0"/>
                        <a:t>Comes in a liquid form and is applied using a</a:t>
                      </a:r>
                      <a:r>
                        <a:rPr lang="en-GB" baseline="0" dirty="0" smtClean="0"/>
                        <a:t> brush or can be used straight from the bottle. Dries clear. </a:t>
                      </a:r>
                      <a:endParaRPr lang="en-GB" dirty="0"/>
                    </a:p>
                  </a:txBody>
                  <a:tcPr/>
                </a:tc>
              </a:tr>
              <a:tr h="457567">
                <a:tc>
                  <a:txBody>
                    <a:bodyPr/>
                    <a:lstStyle/>
                    <a:p>
                      <a:r>
                        <a:rPr lang="en-GB" b="1" dirty="0" smtClean="0"/>
                        <a:t>How to use:</a:t>
                      </a:r>
                      <a:endParaRPr lang="en-GB" b="1" dirty="0"/>
                    </a:p>
                  </a:txBody>
                  <a:tcPr/>
                </a:tc>
              </a:tr>
              <a:tr h="758560">
                <a:tc>
                  <a:txBody>
                    <a:bodyPr/>
                    <a:lstStyle/>
                    <a:p>
                      <a:r>
                        <a:rPr lang="en-GB" dirty="0" smtClean="0"/>
                        <a:t>Put on joint then joint must be</a:t>
                      </a:r>
                      <a:r>
                        <a:rPr lang="en-GB" baseline="0" dirty="0" smtClean="0"/>
                        <a:t> held together while glue dries. </a:t>
                      </a:r>
                      <a:endParaRPr lang="en-GB" dirty="0"/>
                    </a:p>
                  </a:txBody>
                  <a:tcPr/>
                </a:tc>
              </a:tr>
              <a:tr h="447832">
                <a:tc>
                  <a:txBody>
                    <a:bodyPr/>
                    <a:lstStyle/>
                    <a:p>
                      <a:r>
                        <a:rPr lang="en-GB" b="1" dirty="0" smtClean="0"/>
                        <a:t>Drying time:</a:t>
                      </a:r>
                      <a:endParaRPr lang="en-GB" b="1" dirty="0"/>
                    </a:p>
                  </a:txBody>
                  <a:tcPr/>
                </a:tc>
              </a:tr>
              <a:tr h="420688">
                <a:tc>
                  <a:txBody>
                    <a:bodyPr/>
                    <a:lstStyle/>
                    <a:p>
                      <a:r>
                        <a:rPr lang="en-GB" dirty="0" smtClean="0"/>
                        <a:t>4-24 hours.</a:t>
                      </a:r>
                      <a:endParaRPr lang="en-GB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4100" name="Picture 4" descr="http://www.poundland.co.uk/images/6513/original/94167-PVA-Glue-250ml.jpg"/>
          <p:cNvPicPr>
            <a:picLocks noChangeAspect="1" noChangeArrowheads="1"/>
          </p:cNvPicPr>
          <p:nvPr/>
        </p:nvPicPr>
        <p:blipFill>
          <a:blip r:embed="rId2" cstate="print"/>
          <a:srcRect l="33264" r="31961"/>
          <a:stretch>
            <a:fillRect/>
          </a:stretch>
        </p:blipFill>
        <p:spPr bwMode="auto">
          <a:xfrm>
            <a:off x="6012160" y="1484784"/>
            <a:ext cx="1887726" cy="5428320"/>
          </a:xfrm>
          <a:prstGeom prst="rect">
            <a:avLst/>
          </a:prstGeom>
          <a:noFill/>
        </p:spPr>
      </p:pic>
      <p:sp>
        <p:nvSpPr>
          <p:cNvPr id="7" name="Rectangle 6"/>
          <p:cNvSpPr/>
          <p:nvPr/>
        </p:nvSpPr>
        <p:spPr>
          <a:xfrm>
            <a:off x="4499992" y="-63971"/>
            <a:ext cx="4644008" cy="169277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6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PVA</a:t>
            </a:r>
          </a:p>
          <a:p>
            <a:pPr algn="ctr"/>
            <a:r>
              <a:rPr lang="en-US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(Polyvinyl acetate)</a:t>
            </a:r>
            <a:endParaRPr lang="en-US" sz="4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107504" y="48566"/>
          <a:ext cx="4320480" cy="6702593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4320480"/>
              </a:tblGrid>
              <a:tr h="522474"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Materials it can be used on:</a:t>
                      </a:r>
                      <a:endParaRPr lang="en-GB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409688">
                <a:tc>
                  <a:txBody>
                    <a:bodyPr/>
                    <a:lstStyle/>
                    <a:p>
                      <a:r>
                        <a:rPr lang="en-GB" dirty="0" smtClean="0"/>
                        <a:t>Wood</a:t>
                      </a:r>
                      <a:r>
                        <a:rPr lang="en-GB" baseline="0" dirty="0" smtClean="0"/>
                        <a:t>.</a:t>
                      </a:r>
                      <a:endParaRPr lang="en-GB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43809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b="1" dirty="0" smtClean="0"/>
                        <a:t>Use: </a:t>
                      </a: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719817">
                <a:tc>
                  <a:txBody>
                    <a:bodyPr/>
                    <a:lstStyle/>
                    <a:p>
                      <a:r>
                        <a:rPr lang="en-GB" dirty="0" smtClean="0"/>
                        <a:t>The</a:t>
                      </a:r>
                      <a:r>
                        <a:rPr lang="en-GB" baseline="0" dirty="0" smtClean="0"/>
                        <a:t> adhesive is w</a:t>
                      </a:r>
                      <a:r>
                        <a:rPr lang="en-GB" dirty="0" smtClean="0"/>
                        <a:t>ater</a:t>
                      </a:r>
                      <a:r>
                        <a:rPr lang="en-GB" baseline="0" dirty="0" smtClean="0"/>
                        <a:t>proof. </a:t>
                      </a:r>
                      <a:r>
                        <a:rPr lang="en-GB" sz="1800" kern="1200" dirty="0" smtClean="0"/>
                        <a:t>Used by woodworkers can be used in the</a:t>
                      </a:r>
                      <a:r>
                        <a:rPr lang="en-GB" sz="1800" kern="1200" baseline="0" dirty="0" smtClean="0"/>
                        <a:t> </a:t>
                      </a:r>
                      <a:r>
                        <a:rPr lang="en-GB" sz="1800" kern="1200" dirty="0" smtClean="0"/>
                        <a:t>construction of furniture.</a:t>
                      </a:r>
                      <a:endParaRPr lang="en-GB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42068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b="1" dirty="0" smtClean="0"/>
                        <a:t>Strength :</a:t>
                      </a: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525494">
                <a:tc>
                  <a:txBody>
                    <a:bodyPr/>
                    <a:lstStyle/>
                    <a:p>
                      <a:r>
                        <a:rPr lang="en-GB" dirty="0" smtClean="0"/>
                        <a:t>Gives a strong joint. </a:t>
                      </a:r>
                      <a:endParaRPr lang="en-GB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420688">
                <a:tc>
                  <a:txBody>
                    <a:bodyPr/>
                    <a:lstStyle/>
                    <a:p>
                      <a:r>
                        <a:rPr lang="en-GB" b="1" dirty="0" smtClean="0"/>
                        <a:t>Form: </a:t>
                      </a:r>
                      <a:endParaRPr lang="en-GB" b="1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966417">
                <a:tc>
                  <a:txBody>
                    <a:bodyPr/>
                    <a:lstStyle/>
                    <a:p>
                      <a:r>
                        <a:rPr lang="en-GB" dirty="0" smtClean="0"/>
                        <a:t>Comes in a powered form and then mixed with water, it is applied using a</a:t>
                      </a:r>
                      <a:r>
                        <a:rPr lang="en-GB" baseline="0" dirty="0" smtClean="0"/>
                        <a:t> brush. Dries an tan colour. </a:t>
                      </a:r>
                      <a:endParaRPr lang="en-GB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457567">
                <a:tc>
                  <a:txBody>
                    <a:bodyPr/>
                    <a:lstStyle/>
                    <a:p>
                      <a:r>
                        <a:rPr lang="en-GB" b="1" dirty="0" smtClean="0"/>
                        <a:t>How to use:</a:t>
                      </a:r>
                      <a:endParaRPr lang="en-GB" b="1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758560">
                <a:tc>
                  <a:txBody>
                    <a:bodyPr/>
                    <a:lstStyle/>
                    <a:p>
                      <a:r>
                        <a:rPr lang="en-GB" dirty="0" smtClean="0"/>
                        <a:t>Put on joint then joint must be</a:t>
                      </a:r>
                      <a:r>
                        <a:rPr lang="en-GB" baseline="0" dirty="0" smtClean="0"/>
                        <a:t> held together while glue dries. </a:t>
                      </a:r>
                      <a:endParaRPr lang="en-GB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447832">
                <a:tc>
                  <a:txBody>
                    <a:bodyPr/>
                    <a:lstStyle/>
                    <a:p>
                      <a:r>
                        <a:rPr lang="en-GB" b="1" dirty="0" smtClean="0"/>
                        <a:t>Drying time:</a:t>
                      </a:r>
                      <a:endParaRPr lang="en-GB" b="1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420688">
                <a:tc>
                  <a:txBody>
                    <a:bodyPr/>
                    <a:lstStyle/>
                    <a:p>
                      <a:r>
                        <a:rPr lang="en-GB" dirty="0" smtClean="0"/>
                        <a:t>6-8 hours.</a:t>
                      </a:r>
                      <a:endParaRPr lang="en-GB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4427984" y="-63971"/>
            <a:ext cx="4716016" cy="203132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Synthetic resin</a:t>
            </a:r>
          </a:p>
          <a:p>
            <a:pPr algn="ctr"/>
            <a:r>
              <a:rPr lang="en-US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“</a:t>
            </a:r>
            <a:r>
              <a:rPr lang="en-US" sz="36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Cascamite</a:t>
            </a:r>
            <a:r>
              <a:rPr lang="en-US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” “</a:t>
            </a:r>
            <a:r>
              <a:rPr lang="en-US" sz="36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Extramite</a:t>
            </a:r>
            <a:r>
              <a:rPr lang="en-US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”</a:t>
            </a:r>
            <a:endParaRPr lang="en-US" sz="24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pic>
        <p:nvPicPr>
          <p:cNvPr id="15362" name="Picture 2" descr="http://www.accesstoretail.com/uploads/partimages/ACM125_101028_25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99992" y="2060848"/>
            <a:ext cx="4572000" cy="4572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http://epoxyresinzone.com/images/7364-10757-2250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51920" y="1138536"/>
            <a:ext cx="5904656" cy="5904656"/>
          </a:xfrm>
          <a:prstGeom prst="rect">
            <a:avLst/>
          </a:prstGeom>
          <a:noFill/>
        </p:spPr>
      </p:pic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107504" y="125413"/>
          <a:ext cx="4320480" cy="654394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20480"/>
              </a:tblGrid>
              <a:tr h="494352">
                <a:tc>
                  <a:txBody>
                    <a:bodyPr/>
                    <a:lstStyle/>
                    <a:p>
                      <a:r>
                        <a:rPr lang="en-GB" b="1" dirty="0" smtClean="0">
                          <a:solidFill>
                            <a:schemeClr val="tx1"/>
                          </a:solidFill>
                        </a:rPr>
                        <a:t>Materials it can be used on:</a:t>
                      </a:r>
                      <a:endParaRPr lang="en-GB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494349">
                <a:tc>
                  <a:txBody>
                    <a:bodyPr/>
                    <a:lstStyle/>
                    <a:p>
                      <a:r>
                        <a:rPr lang="en-GB" dirty="0" smtClean="0"/>
                        <a:t>Wood,</a:t>
                      </a:r>
                      <a:r>
                        <a:rPr lang="en-GB" baseline="0" dirty="0" smtClean="0"/>
                        <a:t> plastic, metal.</a:t>
                      </a:r>
                      <a:endParaRPr lang="en-GB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41451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b="1" dirty="0" smtClean="0"/>
                        <a:t>Use: </a:t>
                      </a: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995111">
                <a:tc>
                  <a:txBody>
                    <a:bodyPr/>
                    <a:lstStyle/>
                    <a:p>
                      <a:r>
                        <a:rPr lang="en-GB" dirty="0" smtClean="0"/>
                        <a:t>The</a:t>
                      </a:r>
                      <a:r>
                        <a:rPr lang="en-GB" baseline="0" dirty="0" smtClean="0"/>
                        <a:t> adhesive is w</a:t>
                      </a:r>
                      <a:r>
                        <a:rPr lang="en-GB" dirty="0" smtClean="0"/>
                        <a:t>ater</a:t>
                      </a:r>
                      <a:r>
                        <a:rPr lang="en-GB" baseline="0" dirty="0" smtClean="0"/>
                        <a:t>proof. Can be used as adhesive and can also be mixed with a filler to bridge/fill gaps. </a:t>
                      </a:r>
                      <a:endParaRPr lang="en-GB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39804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b="1" dirty="0" smtClean="0"/>
                        <a:t>Strength :</a:t>
                      </a: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497210">
                <a:tc>
                  <a:txBody>
                    <a:bodyPr/>
                    <a:lstStyle/>
                    <a:p>
                      <a:r>
                        <a:rPr lang="en-GB" dirty="0" smtClean="0"/>
                        <a:t>Gives a strong joint. </a:t>
                      </a:r>
                      <a:endParaRPr lang="en-GB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398045">
                <a:tc>
                  <a:txBody>
                    <a:bodyPr/>
                    <a:lstStyle/>
                    <a:p>
                      <a:r>
                        <a:rPr lang="en-GB" b="1" dirty="0" smtClean="0"/>
                        <a:t>Form: </a:t>
                      </a:r>
                      <a:endParaRPr lang="en-GB" b="1" dirty="0"/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408886">
                <a:tc>
                  <a:txBody>
                    <a:bodyPr/>
                    <a:lstStyle/>
                    <a:p>
                      <a:r>
                        <a:rPr lang="en-GB" dirty="0" smtClean="0"/>
                        <a:t>Comes in two tubes, a hardener</a:t>
                      </a:r>
                      <a:r>
                        <a:rPr lang="en-GB" baseline="0" dirty="0" smtClean="0"/>
                        <a:t> and a resin.</a:t>
                      </a:r>
                      <a:endParaRPr lang="en-GB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432939">
                <a:tc>
                  <a:txBody>
                    <a:bodyPr/>
                    <a:lstStyle/>
                    <a:p>
                      <a:r>
                        <a:rPr lang="en-GB" b="1" dirty="0" smtClean="0"/>
                        <a:t>How to use:</a:t>
                      </a:r>
                      <a:endParaRPr lang="en-GB" b="1" dirty="0"/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1120729">
                <a:tc>
                  <a:txBody>
                    <a:bodyPr/>
                    <a:lstStyle/>
                    <a:p>
                      <a:r>
                        <a:rPr lang="en-GB" dirty="0" smtClean="0"/>
                        <a:t>Equal amounts of hardener and resin need</a:t>
                      </a:r>
                      <a:r>
                        <a:rPr lang="en-GB" baseline="0" dirty="0" smtClean="0"/>
                        <a:t> to be mixed together and applied with a spreader. J</a:t>
                      </a:r>
                      <a:r>
                        <a:rPr lang="en-GB" dirty="0" smtClean="0"/>
                        <a:t>oint must be</a:t>
                      </a:r>
                      <a:r>
                        <a:rPr lang="en-GB" baseline="0" dirty="0" smtClean="0"/>
                        <a:t> held together while glue dries.</a:t>
                      </a:r>
                      <a:endParaRPr lang="en-GB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423728">
                <a:tc>
                  <a:txBody>
                    <a:bodyPr/>
                    <a:lstStyle/>
                    <a:p>
                      <a:r>
                        <a:rPr lang="en-GB" b="1" dirty="0" smtClean="0"/>
                        <a:t>Drying time:</a:t>
                      </a:r>
                      <a:endParaRPr lang="en-GB" b="1" dirty="0"/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398045">
                <a:tc>
                  <a:txBody>
                    <a:bodyPr/>
                    <a:lstStyle/>
                    <a:p>
                      <a:r>
                        <a:rPr lang="en-GB" dirty="0" smtClean="0"/>
                        <a:t>½-6 hours</a:t>
                      </a:r>
                      <a:endParaRPr lang="en-GB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4499992" y="-27384"/>
            <a:ext cx="4644008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en-US" sz="6000" b="1" dirty="0" smtClean="0">
                <a:ln/>
                <a:solidFill>
                  <a:schemeClr val="accent3"/>
                </a:solidFill>
              </a:rPr>
              <a:t>Epoxy resin</a:t>
            </a:r>
          </a:p>
          <a:p>
            <a:pPr algn="ctr"/>
            <a:r>
              <a:rPr lang="en-US" sz="4800" b="1" dirty="0" smtClean="0">
                <a:ln/>
                <a:solidFill>
                  <a:schemeClr val="accent3"/>
                </a:solidFill>
              </a:rPr>
              <a:t>“Araldite”</a:t>
            </a:r>
            <a:endParaRPr lang="en-US" sz="4800" b="1" dirty="0">
              <a:ln/>
              <a:solidFill>
                <a:schemeClr val="accent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http://www.mcmordiebros.co.uk/images/new/tensol_70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12160" y="2331097"/>
            <a:ext cx="1656184" cy="4526904"/>
          </a:xfrm>
          <a:prstGeom prst="rect">
            <a:avLst/>
          </a:prstGeom>
          <a:noFill/>
        </p:spPr>
      </p:pic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107504" y="44624"/>
          <a:ext cx="4320480" cy="678020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20480"/>
              </a:tblGrid>
              <a:tr h="494352">
                <a:tc>
                  <a:txBody>
                    <a:bodyPr/>
                    <a:lstStyle/>
                    <a:p>
                      <a:r>
                        <a:rPr lang="en-GB" b="1" dirty="0" smtClean="0">
                          <a:solidFill>
                            <a:schemeClr val="tx1"/>
                          </a:solidFill>
                        </a:rPr>
                        <a:t>Materials it can be used on:</a:t>
                      </a:r>
                      <a:endParaRPr lang="en-GB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441752">
                <a:tc>
                  <a:txBody>
                    <a:bodyPr/>
                    <a:lstStyle/>
                    <a:p>
                      <a:r>
                        <a:rPr lang="en-GB" dirty="0" smtClean="0"/>
                        <a:t>Thermoplastics.</a:t>
                      </a:r>
                      <a:endParaRPr lang="en-GB" dirty="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41451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b="1" dirty="0" smtClean="0"/>
                        <a:t>Use: </a:t>
                      </a: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995111">
                <a:tc>
                  <a:txBody>
                    <a:bodyPr/>
                    <a:lstStyle/>
                    <a:p>
                      <a:r>
                        <a:rPr lang="en-GB" dirty="0" smtClean="0"/>
                        <a:t>The</a:t>
                      </a:r>
                      <a:r>
                        <a:rPr lang="en-GB" baseline="0" dirty="0" smtClean="0"/>
                        <a:t> adhesive is w</a:t>
                      </a:r>
                      <a:r>
                        <a:rPr lang="en-GB" dirty="0" smtClean="0"/>
                        <a:t>ater</a:t>
                      </a:r>
                      <a:r>
                        <a:rPr lang="en-GB" baseline="0" dirty="0" smtClean="0"/>
                        <a:t>proof. Form joining plastics such as Acrylic and High Impact Polystyrene. </a:t>
                      </a:r>
                      <a:endParaRPr lang="en-GB" dirty="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39804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b="1" dirty="0" smtClean="0"/>
                        <a:t>Strength :</a:t>
                      </a: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497210">
                <a:tc>
                  <a:txBody>
                    <a:bodyPr/>
                    <a:lstStyle/>
                    <a:p>
                      <a:r>
                        <a:rPr lang="en-GB" dirty="0" smtClean="0"/>
                        <a:t>Gives a medium strength joint. </a:t>
                      </a:r>
                      <a:endParaRPr lang="en-GB" dirty="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398045">
                <a:tc>
                  <a:txBody>
                    <a:bodyPr/>
                    <a:lstStyle/>
                    <a:p>
                      <a:r>
                        <a:rPr lang="en-GB" b="1" dirty="0" smtClean="0"/>
                        <a:t>Form: </a:t>
                      </a:r>
                      <a:endParaRPr lang="en-GB" b="1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697741">
                <a:tc>
                  <a:txBody>
                    <a:bodyPr/>
                    <a:lstStyle/>
                    <a:p>
                      <a:r>
                        <a:rPr lang="en-GB" dirty="0" smtClean="0"/>
                        <a:t>Comes in a liquid form and is applied using a brush. </a:t>
                      </a:r>
                      <a:endParaRPr lang="en-GB" dirty="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432939">
                <a:tc>
                  <a:txBody>
                    <a:bodyPr/>
                    <a:lstStyle/>
                    <a:p>
                      <a:r>
                        <a:rPr lang="en-GB" b="1" dirty="0" smtClean="0"/>
                        <a:t>How to use:</a:t>
                      </a:r>
                      <a:endParaRPr lang="en-GB" b="1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718366">
                <a:tc>
                  <a:txBody>
                    <a:bodyPr/>
                    <a:lstStyle/>
                    <a:p>
                      <a:r>
                        <a:rPr lang="en-GB" dirty="0" smtClean="0"/>
                        <a:t>Put on joint then joint must be</a:t>
                      </a:r>
                      <a:r>
                        <a:rPr lang="en-GB" baseline="0" dirty="0" smtClean="0"/>
                        <a:t> held together. </a:t>
                      </a:r>
                      <a:r>
                        <a:rPr lang="en-GB" baseline="0" dirty="0" err="1" smtClean="0"/>
                        <a:t>Tensol</a:t>
                      </a:r>
                      <a:r>
                        <a:rPr lang="en-GB" baseline="0" dirty="0" smtClean="0"/>
                        <a:t> does not “glue” plastics together, it dissolves the surfaces “fusing” the surfaces together.  </a:t>
                      </a:r>
                      <a:endParaRPr lang="en-GB" dirty="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423728">
                <a:tc>
                  <a:txBody>
                    <a:bodyPr/>
                    <a:lstStyle/>
                    <a:p>
                      <a:r>
                        <a:rPr lang="en-GB" b="1" dirty="0" smtClean="0"/>
                        <a:t>Drying time:</a:t>
                      </a:r>
                      <a:endParaRPr lang="en-GB" b="1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398045">
                <a:tc>
                  <a:txBody>
                    <a:bodyPr/>
                    <a:lstStyle/>
                    <a:p>
                      <a:r>
                        <a:rPr lang="en-GB" dirty="0" smtClean="0"/>
                        <a:t>3-24 hours</a:t>
                      </a:r>
                      <a:endParaRPr lang="en-GB" dirty="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4499992" y="-125526"/>
            <a:ext cx="4644008" cy="267765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algn="ctr"/>
            <a:r>
              <a:rPr lang="en-US" sz="6000" b="1" dirty="0" smtClean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Liquid solvent cement </a:t>
            </a:r>
          </a:p>
          <a:p>
            <a:pPr algn="ctr"/>
            <a:r>
              <a:rPr lang="en-US" sz="4800" b="1" dirty="0" smtClean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“</a:t>
            </a:r>
            <a:r>
              <a:rPr lang="en-US" sz="4800" b="1" dirty="0" err="1" smtClean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Tensol</a:t>
            </a:r>
            <a:r>
              <a:rPr lang="en-US" sz="4800" b="1" dirty="0" smtClean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”</a:t>
            </a:r>
            <a:endParaRPr lang="en-US" sz="4800" b="1" dirty="0">
              <a:ln>
                <a:prstDash val="solid"/>
              </a:ln>
              <a:gradFill rotWithShape="1">
                <a:gsLst>
                  <a:gs pos="0">
                    <a:schemeClr val="accent4">
                      <a:tint val="70000"/>
                      <a:satMod val="200000"/>
                    </a:schemeClr>
                  </a:gs>
                  <a:gs pos="40000">
                    <a:schemeClr val="accent4">
                      <a:tint val="90000"/>
                      <a:satMod val="130000"/>
                    </a:schemeClr>
                  </a:gs>
                  <a:gs pos="50000">
                    <a:schemeClr val="accent4">
                      <a:tint val="90000"/>
                      <a:satMod val="130000"/>
                    </a:schemeClr>
                  </a:gs>
                  <a:gs pos="68000">
                    <a:schemeClr val="accent4">
                      <a:tint val="90000"/>
                      <a:satMod val="130000"/>
                    </a:schemeClr>
                  </a:gs>
                  <a:gs pos="100000">
                    <a:schemeClr val="accent4">
                      <a:tint val="70000"/>
                      <a:satMod val="200000"/>
                    </a:schemeClr>
                  </a:gs>
                </a:gsLst>
                <a:lin ang="5400000"/>
              </a:gradFill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 descr="http://www.howardelectronics.com/steinel/images/WGF-3002L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2971197">
            <a:off x="4274511" y="1335973"/>
            <a:ext cx="5426205" cy="3992492"/>
          </a:xfrm>
          <a:prstGeom prst="rect">
            <a:avLst/>
          </a:prstGeom>
          <a:noFill/>
        </p:spPr>
      </p:pic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107504" y="48565"/>
          <a:ext cx="4320480" cy="662079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20480"/>
              </a:tblGrid>
              <a:tr h="536076">
                <a:tc>
                  <a:txBody>
                    <a:bodyPr/>
                    <a:lstStyle/>
                    <a:p>
                      <a:r>
                        <a:rPr lang="en-GB" b="1" dirty="0" smtClean="0">
                          <a:solidFill>
                            <a:schemeClr val="tx1"/>
                          </a:solidFill>
                        </a:rPr>
                        <a:t>Materials it can be used on:</a:t>
                      </a:r>
                      <a:endParaRPr lang="en-GB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536073">
                <a:tc>
                  <a:txBody>
                    <a:bodyPr/>
                    <a:lstStyle/>
                    <a:p>
                      <a:r>
                        <a:rPr lang="en-GB" dirty="0" smtClean="0"/>
                        <a:t>Wood,</a:t>
                      </a:r>
                      <a:r>
                        <a:rPr lang="en-GB" baseline="0" dirty="0" smtClean="0"/>
                        <a:t> plastic, metal.</a:t>
                      </a:r>
                      <a:endParaRPr lang="en-GB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44950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b="1" dirty="0" smtClean="0"/>
                        <a:t>Use: 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800441">
                <a:tc>
                  <a:txBody>
                    <a:bodyPr/>
                    <a:lstStyle/>
                    <a:p>
                      <a:r>
                        <a:rPr lang="en-GB" dirty="0" smtClean="0"/>
                        <a:t>The</a:t>
                      </a:r>
                      <a:r>
                        <a:rPr lang="en-GB" baseline="0" dirty="0" smtClean="0"/>
                        <a:t> adhesive is w</a:t>
                      </a:r>
                      <a:r>
                        <a:rPr lang="en-GB" dirty="0" smtClean="0"/>
                        <a:t>ater</a:t>
                      </a:r>
                      <a:r>
                        <a:rPr lang="en-GB" baseline="0" dirty="0" smtClean="0"/>
                        <a:t>proof. Only used for modelling or temporary fixings. </a:t>
                      </a:r>
                      <a:endParaRPr lang="en-GB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43164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b="1" dirty="0" smtClean="0"/>
                        <a:t>Strength :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539176">
                <a:tc>
                  <a:txBody>
                    <a:bodyPr/>
                    <a:lstStyle/>
                    <a:p>
                      <a:r>
                        <a:rPr lang="en-GB" dirty="0" smtClean="0"/>
                        <a:t>Gives a weak joint. </a:t>
                      </a:r>
                      <a:endParaRPr lang="en-GB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431641">
                <a:tc>
                  <a:txBody>
                    <a:bodyPr/>
                    <a:lstStyle/>
                    <a:p>
                      <a:r>
                        <a:rPr lang="en-GB" b="1" dirty="0" smtClean="0"/>
                        <a:t>Form: </a:t>
                      </a:r>
                      <a:endParaRPr lang="en-GB" b="1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756632">
                <a:tc>
                  <a:txBody>
                    <a:bodyPr/>
                    <a:lstStyle/>
                    <a:p>
                      <a:r>
                        <a:rPr lang="en-GB" dirty="0" smtClean="0"/>
                        <a:t>Comes in a solid stick</a:t>
                      </a:r>
                      <a:r>
                        <a:rPr lang="en-GB" baseline="0" dirty="0" smtClean="0"/>
                        <a:t> of glue with turns into a liquid when heated. </a:t>
                      </a:r>
                      <a:endParaRPr lang="en-GB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469480">
                <a:tc>
                  <a:txBody>
                    <a:bodyPr/>
                    <a:lstStyle/>
                    <a:p>
                      <a:r>
                        <a:rPr lang="en-GB" b="1" dirty="0" smtClean="0"/>
                        <a:t>How to use:</a:t>
                      </a:r>
                      <a:endParaRPr lang="en-GB" b="1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778998">
                <a:tc>
                  <a:txBody>
                    <a:bodyPr/>
                    <a:lstStyle/>
                    <a:p>
                      <a:r>
                        <a:rPr lang="en-GB" dirty="0" smtClean="0"/>
                        <a:t>Heated in special gun and applied directly</a:t>
                      </a:r>
                      <a:r>
                        <a:rPr lang="en-GB" baseline="0" dirty="0" smtClean="0"/>
                        <a:t> to the joint from the nozzle. </a:t>
                      </a:r>
                      <a:endParaRPr lang="en-GB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459491">
                <a:tc>
                  <a:txBody>
                    <a:bodyPr/>
                    <a:lstStyle/>
                    <a:p>
                      <a:r>
                        <a:rPr lang="en-GB" b="1" dirty="0" smtClean="0"/>
                        <a:t>Drying time:</a:t>
                      </a:r>
                      <a:endParaRPr lang="en-GB" b="1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431641">
                <a:tc>
                  <a:txBody>
                    <a:bodyPr/>
                    <a:lstStyle/>
                    <a:p>
                      <a:r>
                        <a:rPr lang="en-GB" dirty="0" smtClean="0"/>
                        <a:t>On cooling.</a:t>
                      </a:r>
                      <a:r>
                        <a:rPr lang="en-GB" baseline="0" dirty="0" smtClean="0"/>
                        <a:t> </a:t>
                      </a:r>
                      <a:endParaRPr lang="en-GB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4499992" y="188640"/>
            <a:ext cx="4644008" cy="101566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60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</a:rPr>
              <a:t>Hot glue stick</a:t>
            </a:r>
            <a:endParaRPr lang="en-US" sz="6000" b="1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gradFill>
                <a:gsLst>
                  <a:gs pos="0">
                    <a:srgbClr val="FFFFFF">
                      <a:tint val="40000"/>
                      <a:satMod val="250000"/>
                    </a:srgbClr>
                  </a:gs>
                  <a:gs pos="9000">
                    <a:srgbClr val="FFFFFF">
                      <a:tint val="52000"/>
                      <a:satMod val="300000"/>
                    </a:srgbClr>
                  </a:gs>
                  <a:gs pos="50000">
                    <a:srgbClr val="FFFFFF">
                      <a:shade val="20000"/>
                      <a:satMod val="300000"/>
                    </a:srgbClr>
                  </a:gs>
                  <a:gs pos="79000">
                    <a:srgbClr val="FFFFFF">
                      <a:tint val="52000"/>
                      <a:satMod val="300000"/>
                    </a:srgbClr>
                  </a:gs>
                  <a:gs pos="100000">
                    <a:srgbClr val="FFFFFF">
                      <a:tint val="40000"/>
                      <a:satMod val="250000"/>
                    </a:srgbClr>
                  </a:gs>
                </a:gsLst>
                <a:lin ang="5400000"/>
              </a:gra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http://www.discounttrader.com.au/www/734/files/gorillasupergluebottl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44416" y="1052736"/>
            <a:ext cx="6156176" cy="6156176"/>
          </a:xfrm>
          <a:prstGeom prst="rect">
            <a:avLst/>
          </a:prstGeom>
          <a:noFill/>
        </p:spPr>
      </p:pic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107504" y="48566"/>
          <a:ext cx="4320480" cy="662079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20480"/>
              </a:tblGrid>
              <a:tr h="547654">
                <a:tc>
                  <a:txBody>
                    <a:bodyPr/>
                    <a:lstStyle/>
                    <a:p>
                      <a:r>
                        <a:rPr lang="en-GB" b="1" dirty="0" smtClean="0">
                          <a:solidFill>
                            <a:schemeClr val="tx1"/>
                          </a:solidFill>
                        </a:rPr>
                        <a:t>Materials it can be used on:</a:t>
                      </a:r>
                      <a:endParaRPr lang="en-GB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547651">
                <a:tc>
                  <a:txBody>
                    <a:bodyPr/>
                    <a:lstStyle/>
                    <a:p>
                      <a:r>
                        <a:rPr lang="en-GB" dirty="0" smtClean="0"/>
                        <a:t>Wood,</a:t>
                      </a:r>
                      <a:r>
                        <a:rPr lang="en-GB" baseline="0" dirty="0" smtClean="0"/>
                        <a:t> plastic, metal.</a:t>
                      </a:r>
                      <a:endParaRPr lang="en-GB" dirty="0"/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45921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b="1" dirty="0" smtClean="0"/>
                        <a:t>Use: 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754508">
                <a:tc>
                  <a:txBody>
                    <a:bodyPr/>
                    <a:lstStyle/>
                    <a:p>
                      <a:r>
                        <a:rPr lang="en-GB" dirty="0" smtClean="0"/>
                        <a:t>The</a:t>
                      </a:r>
                      <a:r>
                        <a:rPr lang="en-GB" baseline="0" dirty="0" smtClean="0"/>
                        <a:t> adhesive is w</a:t>
                      </a:r>
                      <a:r>
                        <a:rPr lang="en-GB" dirty="0" smtClean="0"/>
                        <a:t>ater</a:t>
                      </a:r>
                      <a:r>
                        <a:rPr lang="en-GB" baseline="0" dirty="0" smtClean="0"/>
                        <a:t>proof. Commonly used to fix breakages around the house. </a:t>
                      </a:r>
                      <a:endParaRPr lang="en-GB" dirty="0"/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44096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b="1" dirty="0" smtClean="0"/>
                        <a:t>Strength :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550821">
                <a:tc>
                  <a:txBody>
                    <a:bodyPr/>
                    <a:lstStyle/>
                    <a:p>
                      <a:r>
                        <a:rPr lang="en-GB" dirty="0" smtClean="0"/>
                        <a:t>Gives a medium strength joint. </a:t>
                      </a:r>
                      <a:endParaRPr lang="en-GB" dirty="0"/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440963">
                <a:tc>
                  <a:txBody>
                    <a:bodyPr/>
                    <a:lstStyle/>
                    <a:p>
                      <a:r>
                        <a:rPr lang="en-GB" b="1" dirty="0" smtClean="0"/>
                        <a:t>Form: </a:t>
                      </a:r>
                      <a:endParaRPr lang="en-GB" b="1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772973">
                <a:tc>
                  <a:txBody>
                    <a:bodyPr/>
                    <a:lstStyle/>
                    <a:p>
                      <a:r>
                        <a:rPr lang="en-GB" dirty="0" smtClean="0"/>
                        <a:t>Comes in a liquid form and is applied direct from the nozzle. </a:t>
                      </a:r>
                      <a:endParaRPr lang="en-GB" dirty="0"/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479620">
                <a:tc>
                  <a:txBody>
                    <a:bodyPr/>
                    <a:lstStyle/>
                    <a:p>
                      <a:r>
                        <a:rPr lang="en-GB" b="1" dirty="0" smtClean="0"/>
                        <a:t>How to use:</a:t>
                      </a:r>
                      <a:endParaRPr lang="en-GB" b="1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71605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/>
                        <a:t>Put on joint then joint must be</a:t>
                      </a:r>
                      <a:r>
                        <a:rPr lang="en-GB" baseline="0" dirty="0" smtClean="0"/>
                        <a:t> held together while glue dries. </a:t>
                      </a:r>
                      <a:endParaRPr lang="en-GB" dirty="0" smtClean="0"/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469416">
                <a:tc>
                  <a:txBody>
                    <a:bodyPr/>
                    <a:lstStyle/>
                    <a:p>
                      <a:r>
                        <a:rPr lang="en-GB" b="1" dirty="0" smtClean="0"/>
                        <a:t>Drying time:</a:t>
                      </a:r>
                      <a:endParaRPr lang="en-GB" b="1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440963">
                <a:tc>
                  <a:txBody>
                    <a:bodyPr/>
                    <a:lstStyle/>
                    <a:p>
                      <a:r>
                        <a:rPr lang="en-GB" dirty="0" smtClean="0"/>
                        <a:t>Instant.</a:t>
                      </a:r>
                      <a:endParaRPr lang="en-GB" dirty="0"/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4499992" y="-125526"/>
            <a:ext cx="4644008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en-US" sz="6000" b="1" dirty="0" err="1" smtClean="0">
                <a:ln/>
                <a:solidFill>
                  <a:srgbClr val="00B0F0"/>
                </a:solidFill>
              </a:rPr>
              <a:t>Cyanocrylate</a:t>
            </a:r>
            <a:r>
              <a:rPr lang="en-US" sz="6000" b="1" dirty="0" smtClean="0">
                <a:ln/>
                <a:solidFill>
                  <a:srgbClr val="00B0F0"/>
                </a:solidFill>
              </a:rPr>
              <a:t> </a:t>
            </a:r>
            <a:r>
              <a:rPr lang="en-US" sz="4800" b="1" dirty="0" smtClean="0">
                <a:ln/>
                <a:solidFill>
                  <a:srgbClr val="00B0F0"/>
                </a:solidFill>
              </a:rPr>
              <a:t>“Super glue”</a:t>
            </a:r>
            <a:endParaRPr lang="en-US" sz="6000" b="1" dirty="0">
              <a:ln/>
              <a:solidFill>
                <a:srgbClr val="00B0F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99</TotalTime>
  <Words>613</Words>
  <Application>Microsoft Office PowerPoint</Application>
  <PresentationFormat>On-screen Show (4:3)</PresentationFormat>
  <Paragraphs>95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Steve HOLDEN</cp:lastModifiedBy>
  <cp:revision>15</cp:revision>
  <dcterms:created xsi:type="dcterms:W3CDTF">2013-01-04T10:54:41Z</dcterms:created>
  <dcterms:modified xsi:type="dcterms:W3CDTF">2014-05-07T14:55:24Z</dcterms:modified>
</cp:coreProperties>
</file>