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4861-095D-4195-B193-A6808A4495C1}" type="datetimeFigureOut">
              <a:rPr lang="en-GB" smtClean="0"/>
              <a:pPr/>
              <a:t>07/05/2014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F33C-420C-4842-BA16-AC19B4E07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4861-095D-4195-B193-A6808A4495C1}" type="datetimeFigureOut">
              <a:rPr lang="en-GB" smtClean="0"/>
              <a:pPr/>
              <a:t>07/05/2014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F33C-420C-4842-BA16-AC19B4E07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4861-095D-4195-B193-A6808A4495C1}" type="datetimeFigureOut">
              <a:rPr lang="en-GB" smtClean="0"/>
              <a:pPr/>
              <a:t>07/05/2014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F33C-420C-4842-BA16-AC19B4E07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4861-095D-4195-B193-A6808A4495C1}" type="datetimeFigureOut">
              <a:rPr lang="en-GB" smtClean="0"/>
              <a:pPr/>
              <a:t>07/05/2014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F33C-420C-4842-BA16-AC19B4E07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4861-095D-4195-B193-A6808A4495C1}" type="datetimeFigureOut">
              <a:rPr lang="en-GB" smtClean="0"/>
              <a:pPr/>
              <a:t>07/05/2014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F33C-420C-4842-BA16-AC19B4E07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4861-095D-4195-B193-A6808A4495C1}" type="datetimeFigureOut">
              <a:rPr lang="en-GB" smtClean="0"/>
              <a:pPr/>
              <a:t>07/05/2014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F33C-420C-4842-BA16-AC19B4E07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4861-095D-4195-B193-A6808A4495C1}" type="datetimeFigureOut">
              <a:rPr lang="en-GB" smtClean="0"/>
              <a:pPr/>
              <a:t>07/05/2014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F33C-420C-4842-BA16-AC19B4E07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4861-095D-4195-B193-A6808A4495C1}" type="datetimeFigureOut">
              <a:rPr lang="en-GB" smtClean="0"/>
              <a:pPr/>
              <a:t>07/05/2014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F33C-420C-4842-BA16-AC19B4E07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4861-095D-4195-B193-A6808A4495C1}" type="datetimeFigureOut">
              <a:rPr lang="en-GB" smtClean="0"/>
              <a:pPr/>
              <a:t>07/05/2014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F33C-420C-4842-BA16-AC19B4E07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4861-095D-4195-B193-A6808A4495C1}" type="datetimeFigureOut">
              <a:rPr lang="en-GB" smtClean="0"/>
              <a:pPr/>
              <a:t>07/05/2014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F33C-420C-4842-BA16-AC19B4E07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4861-095D-4195-B193-A6808A4495C1}" type="datetimeFigureOut">
              <a:rPr lang="en-GB" smtClean="0"/>
              <a:pPr/>
              <a:t>07/05/2014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F33C-420C-4842-BA16-AC19B4E07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A4861-095D-4195-B193-A6808A4495C1}" type="datetimeFigureOut">
              <a:rPr lang="en-GB" smtClean="0"/>
              <a:pPr/>
              <a:t>07/05/2014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9F33C-420C-4842-BA16-AC19B4E07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vo Stik Contact Adhesive 250m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8580" y="1700808"/>
            <a:ext cx="4355908" cy="5112568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7504" y="48565"/>
          <a:ext cx="4320480" cy="6764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</a:tblGrid>
              <a:tr h="494352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Materials it can be used on: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4349">
                <a:tc>
                  <a:txBody>
                    <a:bodyPr/>
                    <a:lstStyle/>
                    <a:p>
                      <a:r>
                        <a:rPr lang="en-GB" dirty="0" smtClean="0"/>
                        <a:t>Wood,</a:t>
                      </a:r>
                      <a:r>
                        <a:rPr lang="en-GB" baseline="0" dirty="0" smtClean="0"/>
                        <a:t> plastic, metal.</a:t>
                      </a:r>
                      <a:endParaRPr lang="en-GB" dirty="0"/>
                    </a:p>
                  </a:txBody>
                  <a:tcPr/>
                </a:tc>
              </a:tr>
              <a:tr h="4145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Use: </a:t>
                      </a:r>
                    </a:p>
                  </a:txBody>
                  <a:tcPr/>
                </a:tc>
              </a:tr>
              <a:tr h="995111">
                <a:tc>
                  <a:txBody>
                    <a:bodyPr/>
                    <a:lstStyle/>
                    <a:p>
                      <a:r>
                        <a:rPr lang="en-GB" dirty="0" smtClean="0"/>
                        <a:t>The</a:t>
                      </a:r>
                      <a:r>
                        <a:rPr lang="en-GB" baseline="0" dirty="0" smtClean="0"/>
                        <a:t> adhesive is w</a:t>
                      </a:r>
                      <a:r>
                        <a:rPr lang="en-GB" dirty="0" smtClean="0"/>
                        <a:t>ater</a:t>
                      </a:r>
                      <a:r>
                        <a:rPr lang="en-GB" baseline="0" dirty="0" smtClean="0"/>
                        <a:t>proof. Ideal for plastic laminates to chipboard for kitchen worktops.</a:t>
                      </a:r>
                      <a:endParaRPr lang="en-GB" dirty="0"/>
                    </a:p>
                  </a:txBody>
                  <a:tcPr/>
                </a:tc>
              </a:tr>
              <a:tr h="398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Strength :</a:t>
                      </a:r>
                    </a:p>
                  </a:txBody>
                  <a:tcPr/>
                </a:tc>
              </a:tr>
              <a:tr h="497210">
                <a:tc>
                  <a:txBody>
                    <a:bodyPr/>
                    <a:lstStyle/>
                    <a:p>
                      <a:r>
                        <a:rPr lang="en-GB" dirty="0" smtClean="0"/>
                        <a:t>Gives a medium strength joint. </a:t>
                      </a:r>
                      <a:endParaRPr lang="en-GB" dirty="0"/>
                    </a:p>
                  </a:txBody>
                  <a:tcPr/>
                </a:tc>
              </a:tr>
              <a:tr h="398045">
                <a:tc>
                  <a:txBody>
                    <a:bodyPr/>
                    <a:lstStyle/>
                    <a:p>
                      <a:r>
                        <a:rPr lang="en-GB" b="1" dirty="0" smtClean="0"/>
                        <a:t>Form: </a:t>
                      </a:r>
                      <a:endParaRPr lang="en-GB" b="1" dirty="0"/>
                    </a:p>
                  </a:txBody>
                  <a:tcPr/>
                </a:tc>
              </a:tr>
              <a:tr h="697741">
                <a:tc>
                  <a:txBody>
                    <a:bodyPr/>
                    <a:lstStyle/>
                    <a:p>
                      <a:r>
                        <a:rPr lang="en-GB" dirty="0" smtClean="0"/>
                        <a:t>Comes in a liquid form and is applied using a spreader. </a:t>
                      </a:r>
                      <a:endParaRPr lang="en-GB" dirty="0"/>
                    </a:p>
                  </a:txBody>
                  <a:tcPr/>
                </a:tc>
              </a:tr>
              <a:tr h="432939">
                <a:tc>
                  <a:txBody>
                    <a:bodyPr/>
                    <a:lstStyle/>
                    <a:p>
                      <a:r>
                        <a:rPr lang="en-GB" b="1" dirty="0" smtClean="0"/>
                        <a:t>How to use:</a:t>
                      </a:r>
                      <a:endParaRPr lang="en-GB" b="1" dirty="0"/>
                    </a:p>
                  </a:txBody>
                  <a:tcPr/>
                </a:tc>
              </a:tr>
              <a:tr h="1120729">
                <a:tc>
                  <a:txBody>
                    <a:bodyPr/>
                    <a:lstStyle/>
                    <a:p>
                      <a:r>
                        <a:rPr lang="en-GB" dirty="0" smtClean="0"/>
                        <a:t>A thin layer is applied to both surfaces.</a:t>
                      </a:r>
                      <a:r>
                        <a:rPr lang="en-GB" baseline="0" dirty="0" smtClean="0"/>
                        <a:t> Then the surfaces are left to “touch dry”, then they are pressed together. </a:t>
                      </a:r>
                      <a:endParaRPr lang="en-GB" dirty="0"/>
                    </a:p>
                  </a:txBody>
                  <a:tcPr/>
                </a:tc>
              </a:tr>
              <a:tr h="423728">
                <a:tc>
                  <a:txBody>
                    <a:bodyPr/>
                    <a:lstStyle/>
                    <a:p>
                      <a:r>
                        <a:rPr lang="en-GB" b="1" dirty="0" smtClean="0"/>
                        <a:t>Drying time:</a:t>
                      </a:r>
                      <a:endParaRPr lang="en-GB" b="1" dirty="0"/>
                    </a:p>
                  </a:txBody>
                  <a:tcPr/>
                </a:tc>
              </a:tr>
              <a:tr h="398045">
                <a:tc>
                  <a:txBody>
                    <a:bodyPr/>
                    <a:lstStyle/>
                    <a:p>
                      <a:r>
                        <a:rPr lang="en-GB" dirty="0" smtClean="0"/>
                        <a:t>Instant.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499992" y="-125526"/>
            <a:ext cx="46440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Contact adhesive </a:t>
            </a:r>
            <a:endParaRPr lang="en-US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7504" y="48566"/>
          <a:ext cx="4320480" cy="662079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80"/>
              </a:tblGrid>
              <a:tr h="522474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Materials it can be used on: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BF3F3"/>
                    </a:solidFill>
                  </a:tcPr>
                </a:tc>
              </a:tr>
              <a:tr h="522471">
                <a:tc>
                  <a:txBody>
                    <a:bodyPr/>
                    <a:lstStyle/>
                    <a:p>
                      <a:r>
                        <a:rPr lang="en-GB" dirty="0" smtClean="0"/>
                        <a:t>Wood</a:t>
                      </a:r>
                      <a:r>
                        <a:rPr lang="en-GB" baseline="0" dirty="0" smtClean="0"/>
                        <a:t>.</a:t>
                      </a:r>
                      <a:endParaRPr lang="en-GB" dirty="0"/>
                    </a:p>
                  </a:txBody>
                  <a:tcPr/>
                </a:tc>
              </a:tr>
              <a:tr h="4380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Use: </a:t>
                      </a:r>
                    </a:p>
                  </a:txBody>
                  <a:tcPr/>
                </a:tc>
              </a:tr>
              <a:tr h="719817">
                <a:tc>
                  <a:txBody>
                    <a:bodyPr/>
                    <a:lstStyle/>
                    <a:p>
                      <a:r>
                        <a:rPr lang="en-GB" sz="1800" kern="1200" dirty="0" smtClean="0"/>
                        <a:t>Widely used by woodworkers can be used in the construction of furniture.</a:t>
                      </a:r>
                      <a:r>
                        <a:rPr lang="en-GB" sz="1800" kern="1200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4206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Strength :</a:t>
                      </a:r>
                    </a:p>
                  </a:txBody>
                  <a:tcPr/>
                </a:tc>
              </a:tr>
              <a:tr h="525494">
                <a:tc>
                  <a:txBody>
                    <a:bodyPr/>
                    <a:lstStyle/>
                    <a:p>
                      <a:r>
                        <a:rPr lang="en-GB" dirty="0" smtClean="0"/>
                        <a:t>Gives a strong joint. </a:t>
                      </a:r>
                      <a:endParaRPr lang="en-GB" dirty="0"/>
                    </a:p>
                  </a:txBody>
                  <a:tcPr/>
                </a:tc>
              </a:tr>
              <a:tr h="420688">
                <a:tc>
                  <a:txBody>
                    <a:bodyPr/>
                    <a:lstStyle/>
                    <a:p>
                      <a:r>
                        <a:rPr lang="en-GB" b="1" dirty="0" smtClean="0"/>
                        <a:t>Form: </a:t>
                      </a:r>
                      <a:endParaRPr lang="en-GB" b="1" dirty="0"/>
                    </a:p>
                  </a:txBody>
                  <a:tcPr/>
                </a:tc>
              </a:tr>
              <a:tr h="966417">
                <a:tc>
                  <a:txBody>
                    <a:bodyPr/>
                    <a:lstStyle/>
                    <a:p>
                      <a:r>
                        <a:rPr lang="en-GB" dirty="0" smtClean="0"/>
                        <a:t>Comes in a liquid form and is applied using a</a:t>
                      </a:r>
                      <a:r>
                        <a:rPr lang="en-GB" baseline="0" dirty="0" smtClean="0"/>
                        <a:t> brush or can be used straight from the bottle. Dries clear. </a:t>
                      </a:r>
                      <a:endParaRPr lang="en-GB" dirty="0"/>
                    </a:p>
                  </a:txBody>
                  <a:tcPr/>
                </a:tc>
              </a:tr>
              <a:tr h="457567">
                <a:tc>
                  <a:txBody>
                    <a:bodyPr/>
                    <a:lstStyle/>
                    <a:p>
                      <a:r>
                        <a:rPr lang="en-GB" b="1" dirty="0" smtClean="0"/>
                        <a:t>How to use:</a:t>
                      </a:r>
                      <a:endParaRPr lang="en-GB" b="1" dirty="0"/>
                    </a:p>
                  </a:txBody>
                  <a:tcPr/>
                </a:tc>
              </a:tr>
              <a:tr h="758560">
                <a:tc>
                  <a:txBody>
                    <a:bodyPr/>
                    <a:lstStyle/>
                    <a:p>
                      <a:r>
                        <a:rPr lang="en-GB" dirty="0" smtClean="0"/>
                        <a:t>Put on joint then joint must be</a:t>
                      </a:r>
                      <a:r>
                        <a:rPr lang="en-GB" baseline="0" dirty="0" smtClean="0"/>
                        <a:t> held together while glue dries. </a:t>
                      </a:r>
                      <a:endParaRPr lang="en-GB" dirty="0"/>
                    </a:p>
                  </a:txBody>
                  <a:tcPr/>
                </a:tc>
              </a:tr>
              <a:tr h="447832">
                <a:tc>
                  <a:txBody>
                    <a:bodyPr/>
                    <a:lstStyle/>
                    <a:p>
                      <a:r>
                        <a:rPr lang="en-GB" b="1" dirty="0" smtClean="0"/>
                        <a:t>Drying time:</a:t>
                      </a:r>
                      <a:endParaRPr lang="en-GB" b="1" dirty="0"/>
                    </a:p>
                  </a:txBody>
                  <a:tcPr/>
                </a:tc>
              </a:tr>
              <a:tr h="420688">
                <a:tc>
                  <a:txBody>
                    <a:bodyPr/>
                    <a:lstStyle/>
                    <a:p>
                      <a:r>
                        <a:rPr lang="en-GB" dirty="0" smtClean="0"/>
                        <a:t>4-24 hours.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100" name="Picture 4" descr="http://www.poundland.co.uk/images/6513/original/94167-PVA-Glue-250ml.jpg"/>
          <p:cNvPicPr>
            <a:picLocks noChangeAspect="1" noChangeArrowheads="1"/>
          </p:cNvPicPr>
          <p:nvPr/>
        </p:nvPicPr>
        <p:blipFill>
          <a:blip r:embed="rId2" cstate="print"/>
          <a:srcRect l="33264" r="31961"/>
          <a:stretch>
            <a:fillRect/>
          </a:stretch>
        </p:blipFill>
        <p:spPr bwMode="auto">
          <a:xfrm>
            <a:off x="6012160" y="1484784"/>
            <a:ext cx="1887726" cy="542832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499992" y="-63971"/>
            <a:ext cx="4644008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PVA</a:t>
            </a:r>
          </a:p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(Polyvinyl acetate)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7504" y="48566"/>
          <a:ext cx="4320480" cy="670259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80"/>
              </a:tblGrid>
              <a:tr h="522474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Materials it can be used on: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09688">
                <a:tc>
                  <a:txBody>
                    <a:bodyPr/>
                    <a:lstStyle/>
                    <a:p>
                      <a:r>
                        <a:rPr lang="en-GB" dirty="0" smtClean="0"/>
                        <a:t>Wood</a:t>
                      </a:r>
                      <a:r>
                        <a:rPr lang="en-GB" baseline="0" dirty="0" smtClean="0"/>
                        <a:t>.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80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Use: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19817">
                <a:tc>
                  <a:txBody>
                    <a:bodyPr/>
                    <a:lstStyle/>
                    <a:p>
                      <a:r>
                        <a:rPr lang="en-GB" dirty="0" smtClean="0"/>
                        <a:t>The</a:t>
                      </a:r>
                      <a:r>
                        <a:rPr lang="en-GB" baseline="0" dirty="0" smtClean="0"/>
                        <a:t> adhesive is w</a:t>
                      </a:r>
                      <a:r>
                        <a:rPr lang="en-GB" dirty="0" smtClean="0"/>
                        <a:t>ater</a:t>
                      </a:r>
                      <a:r>
                        <a:rPr lang="en-GB" baseline="0" dirty="0" smtClean="0"/>
                        <a:t>proof. </a:t>
                      </a:r>
                      <a:r>
                        <a:rPr lang="en-GB" sz="1800" kern="1200" dirty="0" smtClean="0"/>
                        <a:t>Used by woodworkers can be used in the</a:t>
                      </a:r>
                      <a:r>
                        <a:rPr lang="en-GB" sz="1800" kern="1200" baseline="0" dirty="0" smtClean="0"/>
                        <a:t> </a:t>
                      </a:r>
                      <a:r>
                        <a:rPr lang="en-GB" sz="1800" kern="1200" dirty="0" smtClean="0"/>
                        <a:t>construction of furniture.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Strength :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25494">
                <a:tc>
                  <a:txBody>
                    <a:bodyPr/>
                    <a:lstStyle/>
                    <a:p>
                      <a:r>
                        <a:rPr lang="en-GB" dirty="0" smtClean="0"/>
                        <a:t>Gives a strong joint. 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r>
                        <a:rPr lang="en-GB" b="1" dirty="0" smtClean="0"/>
                        <a:t>Form: </a:t>
                      </a:r>
                      <a:endParaRPr lang="en-GB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66417">
                <a:tc>
                  <a:txBody>
                    <a:bodyPr/>
                    <a:lstStyle/>
                    <a:p>
                      <a:r>
                        <a:rPr lang="en-GB" dirty="0" smtClean="0"/>
                        <a:t>Comes in a powered form and then mixed with water, it is applied using a</a:t>
                      </a:r>
                      <a:r>
                        <a:rPr lang="en-GB" baseline="0" dirty="0" smtClean="0"/>
                        <a:t> brush. Dries an tan colour. 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7567">
                <a:tc>
                  <a:txBody>
                    <a:bodyPr/>
                    <a:lstStyle/>
                    <a:p>
                      <a:r>
                        <a:rPr lang="en-GB" b="1" dirty="0" smtClean="0"/>
                        <a:t>How to use:</a:t>
                      </a:r>
                      <a:endParaRPr lang="en-GB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58560">
                <a:tc>
                  <a:txBody>
                    <a:bodyPr/>
                    <a:lstStyle/>
                    <a:p>
                      <a:r>
                        <a:rPr lang="en-GB" dirty="0" smtClean="0"/>
                        <a:t>Put on joint then joint must be</a:t>
                      </a:r>
                      <a:r>
                        <a:rPr lang="en-GB" baseline="0" dirty="0" smtClean="0"/>
                        <a:t> held together while glue dries. 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47832">
                <a:tc>
                  <a:txBody>
                    <a:bodyPr/>
                    <a:lstStyle/>
                    <a:p>
                      <a:r>
                        <a:rPr lang="en-GB" b="1" dirty="0" smtClean="0"/>
                        <a:t>Drying time:</a:t>
                      </a:r>
                      <a:endParaRPr lang="en-GB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r>
                        <a:rPr lang="en-GB" dirty="0" smtClean="0"/>
                        <a:t>6-8 hours.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427984" y="-63971"/>
            <a:ext cx="4716016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Synthetic resin</a:t>
            </a:r>
          </a:p>
          <a:p>
            <a:pPr algn="ctr"/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Cascamite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” “</a:t>
            </a:r>
            <a:r>
              <a:rPr lang="en-U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Extramite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”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5362" name="Picture 2" descr="http://www.accesstoretail.com/uploads/partimages/ACM125_101028_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060848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epoxyresinzone.com/images/7364-10757-22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138536"/>
            <a:ext cx="5904656" cy="5904656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7504" y="125413"/>
          <a:ext cx="4320480" cy="6543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</a:tblGrid>
              <a:tr h="494352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Materials it can be used on: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94349">
                <a:tc>
                  <a:txBody>
                    <a:bodyPr/>
                    <a:lstStyle/>
                    <a:p>
                      <a:r>
                        <a:rPr lang="en-GB" dirty="0" smtClean="0"/>
                        <a:t>Wood,</a:t>
                      </a:r>
                      <a:r>
                        <a:rPr lang="en-GB" baseline="0" dirty="0" smtClean="0"/>
                        <a:t> plastic, metal.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45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Use: 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95111">
                <a:tc>
                  <a:txBody>
                    <a:bodyPr/>
                    <a:lstStyle/>
                    <a:p>
                      <a:r>
                        <a:rPr lang="en-GB" dirty="0" smtClean="0"/>
                        <a:t>The</a:t>
                      </a:r>
                      <a:r>
                        <a:rPr lang="en-GB" baseline="0" dirty="0" smtClean="0"/>
                        <a:t> adhesive is w</a:t>
                      </a:r>
                      <a:r>
                        <a:rPr lang="en-GB" dirty="0" smtClean="0"/>
                        <a:t>ater</a:t>
                      </a:r>
                      <a:r>
                        <a:rPr lang="en-GB" baseline="0" dirty="0" smtClean="0"/>
                        <a:t>proof. Can be used as adhesive and can also be mixed with a filler to bridge/fill gaps. 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8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Strength :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97210">
                <a:tc>
                  <a:txBody>
                    <a:bodyPr/>
                    <a:lstStyle/>
                    <a:p>
                      <a:r>
                        <a:rPr lang="en-GB" dirty="0" smtClean="0"/>
                        <a:t>Gives a strong joint. 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8045">
                <a:tc>
                  <a:txBody>
                    <a:bodyPr/>
                    <a:lstStyle/>
                    <a:p>
                      <a:r>
                        <a:rPr lang="en-GB" b="1" dirty="0" smtClean="0"/>
                        <a:t>Form: </a:t>
                      </a:r>
                      <a:endParaRPr lang="en-GB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08886">
                <a:tc>
                  <a:txBody>
                    <a:bodyPr/>
                    <a:lstStyle/>
                    <a:p>
                      <a:r>
                        <a:rPr lang="en-GB" dirty="0" smtClean="0"/>
                        <a:t>Comes in two tubes, a hardener</a:t>
                      </a:r>
                      <a:r>
                        <a:rPr lang="en-GB" baseline="0" dirty="0" smtClean="0"/>
                        <a:t> and a resin.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2939">
                <a:tc>
                  <a:txBody>
                    <a:bodyPr/>
                    <a:lstStyle/>
                    <a:p>
                      <a:r>
                        <a:rPr lang="en-GB" b="1" dirty="0" smtClean="0"/>
                        <a:t>How to use:</a:t>
                      </a:r>
                      <a:endParaRPr lang="en-GB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120729">
                <a:tc>
                  <a:txBody>
                    <a:bodyPr/>
                    <a:lstStyle/>
                    <a:p>
                      <a:r>
                        <a:rPr lang="en-GB" dirty="0" smtClean="0"/>
                        <a:t>Equal amounts of hardener and resin need</a:t>
                      </a:r>
                      <a:r>
                        <a:rPr lang="en-GB" baseline="0" dirty="0" smtClean="0"/>
                        <a:t> to be mixed together and applied with a spreader. J</a:t>
                      </a:r>
                      <a:r>
                        <a:rPr lang="en-GB" dirty="0" smtClean="0"/>
                        <a:t>oint must be</a:t>
                      </a:r>
                      <a:r>
                        <a:rPr lang="en-GB" baseline="0" dirty="0" smtClean="0"/>
                        <a:t> held together while glue dries.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3728">
                <a:tc>
                  <a:txBody>
                    <a:bodyPr/>
                    <a:lstStyle/>
                    <a:p>
                      <a:r>
                        <a:rPr lang="en-GB" b="1" dirty="0" smtClean="0"/>
                        <a:t>Drying time:</a:t>
                      </a:r>
                      <a:endParaRPr lang="en-GB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98045">
                <a:tc>
                  <a:txBody>
                    <a:bodyPr/>
                    <a:lstStyle/>
                    <a:p>
                      <a:r>
                        <a:rPr lang="en-GB" dirty="0" smtClean="0"/>
                        <a:t>½-6 hours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499992" y="-27384"/>
            <a:ext cx="464400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/>
                <a:solidFill>
                  <a:schemeClr val="accent3"/>
                </a:solidFill>
              </a:rPr>
              <a:t>Epoxy resin</a:t>
            </a:r>
          </a:p>
          <a:p>
            <a:pPr algn="ctr"/>
            <a:r>
              <a:rPr lang="en-US" sz="4800" b="1" dirty="0" smtClean="0">
                <a:ln/>
                <a:solidFill>
                  <a:schemeClr val="accent3"/>
                </a:solidFill>
              </a:rPr>
              <a:t>“Araldite”</a:t>
            </a:r>
            <a:endParaRPr lang="en-US" sz="48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mcmordiebros.co.uk/images/new/tensol_7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331097"/>
            <a:ext cx="1656184" cy="4526904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7504" y="44624"/>
          <a:ext cx="4320480" cy="6780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</a:tblGrid>
              <a:tr h="494352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Materials it can be used on: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41752">
                <a:tc>
                  <a:txBody>
                    <a:bodyPr/>
                    <a:lstStyle/>
                    <a:p>
                      <a:r>
                        <a:rPr lang="en-GB" dirty="0" smtClean="0"/>
                        <a:t>Thermoplastics.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145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Use: 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995111">
                <a:tc>
                  <a:txBody>
                    <a:bodyPr/>
                    <a:lstStyle/>
                    <a:p>
                      <a:r>
                        <a:rPr lang="en-GB" dirty="0" smtClean="0"/>
                        <a:t>The</a:t>
                      </a:r>
                      <a:r>
                        <a:rPr lang="en-GB" baseline="0" dirty="0" smtClean="0"/>
                        <a:t> adhesive is w</a:t>
                      </a:r>
                      <a:r>
                        <a:rPr lang="en-GB" dirty="0" smtClean="0"/>
                        <a:t>ater</a:t>
                      </a:r>
                      <a:r>
                        <a:rPr lang="en-GB" baseline="0" dirty="0" smtClean="0"/>
                        <a:t>proof. Form joining plastics such as Acrylic and High Impact Polystyrene. 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8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Strength :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97210">
                <a:tc>
                  <a:txBody>
                    <a:bodyPr/>
                    <a:lstStyle/>
                    <a:p>
                      <a:r>
                        <a:rPr lang="en-GB" dirty="0" smtClean="0"/>
                        <a:t>Gives a medium strength joint. 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8045">
                <a:tc>
                  <a:txBody>
                    <a:bodyPr/>
                    <a:lstStyle/>
                    <a:p>
                      <a:r>
                        <a:rPr lang="en-GB" b="1" dirty="0" smtClean="0"/>
                        <a:t>Form: </a:t>
                      </a:r>
                      <a:endParaRPr lang="en-GB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97741">
                <a:tc>
                  <a:txBody>
                    <a:bodyPr/>
                    <a:lstStyle/>
                    <a:p>
                      <a:r>
                        <a:rPr lang="en-GB" dirty="0" smtClean="0"/>
                        <a:t>Comes in a liquid form and is applied using a brush. 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32939">
                <a:tc>
                  <a:txBody>
                    <a:bodyPr/>
                    <a:lstStyle/>
                    <a:p>
                      <a:r>
                        <a:rPr lang="en-GB" b="1" dirty="0" smtClean="0"/>
                        <a:t>How to use:</a:t>
                      </a:r>
                      <a:endParaRPr lang="en-GB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18366">
                <a:tc>
                  <a:txBody>
                    <a:bodyPr/>
                    <a:lstStyle/>
                    <a:p>
                      <a:r>
                        <a:rPr lang="en-GB" dirty="0" smtClean="0"/>
                        <a:t>Put on joint then joint must be</a:t>
                      </a:r>
                      <a:r>
                        <a:rPr lang="en-GB" baseline="0" dirty="0" smtClean="0"/>
                        <a:t> held together. </a:t>
                      </a:r>
                      <a:r>
                        <a:rPr lang="en-GB" baseline="0" dirty="0" err="1" smtClean="0"/>
                        <a:t>Tensol</a:t>
                      </a:r>
                      <a:r>
                        <a:rPr lang="en-GB" baseline="0" dirty="0" smtClean="0"/>
                        <a:t> does not “glue” plastics together, it dissolves the surfaces “fusing” the surfaces together.  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3728">
                <a:tc>
                  <a:txBody>
                    <a:bodyPr/>
                    <a:lstStyle/>
                    <a:p>
                      <a:r>
                        <a:rPr lang="en-GB" b="1" dirty="0" smtClean="0"/>
                        <a:t>Drying time:</a:t>
                      </a:r>
                      <a:endParaRPr lang="en-GB" b="1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8045">
                <a:tc>
                  <a:txBody>
                    <a:bodyPr/>
                    <a:lstStyle/>
                    <a:p>
                      <a:r>
                        <a:rPr lang="en-GB" dirty="0" smtClean="0"/>
                        <a:t>3-24 hours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499992" y="-125526"/>
            <a:ext cx="4644008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Liquid solvent cement </a:t>
            </a:r>
          </a:p>
          <a:p>
            <a:pPr algn="ctr"/>
            <a:r>
              <a:rPr lang="en-US" sz="4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“</a:t>
            </a:r>
            <a:r>
              <a:rPr lang="en-US" sz="48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Tensol</a:t>
            </a:r>
            <a:r>
              <a:rPr lang="en-US" sz="4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”</a:t>
            </a:r>
            <a:endParaRPr lang="en-US" sz="48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howardelectronics.com/steinel/images/WGF-3002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971197">
            <a:off x="4274511" y="1335973"/>
            <a:ext cx="5426205" cy="3992492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7504" y="48565"/>
          <a:ext cx="4320480" cy="6620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</a:tblGrid>
              <a:tr h="536076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Materials it can be used on: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6073">
                <a:tc>
                  <a:txBody>
                    <a:bodyPr/>
                    <a:lstStyle/>
                    <a:p>
                      <a:r>
                        <a:rPr lang="en-GB" dirty="0" smtClean="0"/>
                        <a:t>Wood,</a:t>
                      </a:r>
                      <a:r>
                        <a:rPr lang="en-GB" baseline="0" dirty="0" smtClean="0"/>
                        <a:t> plastic, metal.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95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Use: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00441">
                <a:tc>
                  <a:txBody>
                    <a:bodyPr/>
                    <a:lstStyle/>
                    <a:p>
                      <a:r>
                        <a:rPr lang="en-GB" dirty="0" smtClean="0"/>
                        <a:t>The</a:t>
                      </a:r>
                      <a:r>
                        <a:rPr lang="en-GB" baseline="0" dirty="0" smtClean="0"/>
                        <a:t> adhesive is w</a:t>
                      </a:r>
                      <a:r>
                        <a:rPr lang="en-GB" dirty="0" smtClean="0"/>
                        <a:t>ater</a:t>
                      </a:r>
                      <a:r>
                        <a:rPr lang="en-GB" baseline="0" dirty="0" smtClean="0"/>
                        <a:t>proof. Only used for modelling or temporary fixings. 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16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Strength :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9176">
                <a:tc>
                  <a:txBody>
                    <a:bodyPr/>
                    <a:lstStyle/>
                    <a:p>
                      <a:r>
                        <a:rPr lang="en-GB" dirty="0" smtClean="0"/>
                        <a:t>Gives a weak joint. 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1641">
                <a:tc>
                  <a:txBody>
                    <a:bodyPr/>
                    <a:lstStyle/>
                    <a:p>
                      <a:r>
                        <a:rPr lang="en-GB" b="1" dirty="0" smtClean="0"/>
                        <a:t>Form: 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56632">
                <a:tc>
                  <a:txBody>
                    <a:bodyPr/>
                    <a:lstStyle/>
                    <a:p>
                      <a:r>
                        <a:rPr lang="en-GB" dirty="0" smtClean="0"/>
                        <a:t>Comes in a solid stick</a:t>
                      </a:r>
                      <a:r>
                        <a:rPr lang="en-GB" baseline="0" dirty="0" smtClean="0"/>
                        <a:t> of glue with turns into a liquid when heated. 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948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How to use: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78998">
                <a:tc>
                  <a:txBody>
                    <a:bodyPr/>
                    <a:lstStyle/>
                    <a:p>
                      <a:r>
                        <a:rPr lang="en-GB" dirty="0" smtClean="0"/>
                        <a:t>Heated in special gun and applied directly</a:t>
                      </a:r>
                      <a:r>
                        <a:rPr lang="en-GB" baseline="0" dirty="0" smtClean="0"/>
                        <a:t> to the joint from the nozzle. 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9491">
                <a:tc>
                  <a:txBody>
                    <a:bodyPr/>
                    <a:lstStyle/>
                    <a:p>
                      <a:r>
                        <a:rPr lang="en-GB" b="1" dirty="0" smtClean="0"/>
                        <a:t>Drying time:</a:t>
                      </a:r>
                      <a:endParaRPr lang="en-GB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1641">
                <a:tc>
                  <a:txBody>
                    <a:bodyPr/>
                    <a:lstStyle/>
                    <a:p>
                      <a:r>
                        <a:rPr lang="en-GB" dirty="0" smtClean="0"/>
                        <a:t>On cooling.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499992" y="188640"/>
            <a:ext cx="464400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Hot glue stick</a:t>
            </a:r>
            <a:endParaRPr lang="en-US" sz="6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discounttrader.com.au/www/734/files/gorillasupergluebot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4416" y="1052736"/>
            <a:ext cx="6156176" cy="6156176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7504" y="48566"/>
          <a:ext cx="4320480" cy="6620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</a:tblGrid>
              <a:tr h="547654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Materials it can be used on: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7651">
                <a:tc>
                  <a:txBody>
                    <a:bodyPr/>
                    <a:lstStyle/>
                    <a:p>
                      <a:r>
                        <a:rPr lang="en-GB" dirty="0" smtClean="0"/>
                        <a:t>Wood,</a:t>
                      </a:r>
                      <a:r>
                        <a:rPr lang="en-GB" baseline="0" dirty="0" smtClean="0"/>
                        <a:t> plastic, metal.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92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Use: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54508">
                <a:tc>
                  <a:txBody>
                    <a:bodyPr/>
                    <a:lstStyle/>
                    <a:p>
                      <a:r>
                        <a:rPr lang="en-GB" dirty="0" smtClean="0"/>
                        <a:t>The</a:t>
                      </a:r>
                      <a:r>
                        <a:rPr lang="en-GB" baseline="0" dirty="0" smtClean="0"/>
                        <a:t> adhesive is w</a:t>
                      </a:r>
                      <a:r>
                        <a:rPr lang="en-GB" dirty="0" smtClean="0"/>
                        <a:t>ater</a:t>
                      </a:r>
                      <a:r>
                        <a:rPr lang="en-GB" baseline="0" dirty="0" smtClean="0"/>
                        <a:t>proof. Commonly used to fix breakages around the house. 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409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Strength :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0821">
                <a:tc>
                  <a:txBody>
                    <a:bodyPr/>
                    <a:lstStyle/>
                    <a:p>
                      <a:r>
                        <a:rPr lang="en-GB" dirty="0" smtClean="0"/>
                        <a:t>Gives a medium strength joint. 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40963">
                <a:tc>
                  <a:txBody>
                    <a:bodyPr/>
                    <a:lstStyle/>
                    <a:p>
                      <a:r>
                        <a:rPr lang="en-GB" b="1" dirty="0" smtClean="0"/>
                        <a:t>Form: </a:t>
                      </a:r>
                      <a:endParaRPr lang="en-GB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72973">
                <a:tc>
                  <a:txBody>
                    <a:bodyPr/>
                    <a:lstStyle/>
                    <a:p>
                      <a:r>
                        <a:rPr lang="en-GB" dirty="0" smtClean="0"/>
                        <a:t>Comes in a liquid form and is applied direct from the nozzle. 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7962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How to use:</a:t>
                      </a:r>
                      <a:endParaRPr lang="en-GB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16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Put on joint then joint must be</a:t>
                      </a:r>
                      <a:r>
                        <a:rPr lang="en-GB" baseline="0" dirty="0" smtClean="0"/>
                        <a:t> held together while glue dries. </a:t>
                      </a:r>
                      <a:endParaRPr lang="en-GB" dirty="0" smtClean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69416">
                <a:tc>
                  <a:txBody>
                    <a:bodyPr/>
                    <a:lstStyle/>
                    <a:p>
                      <a:r>
                        <a:rPr lang="en-GB" b="1" dirty="0" smtClean="0"/>
                        <a:t>Drying time:</a:t>
                      </a:r>
                      <a:endParaRPr lang="en-GB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0963">
                <a:tc>
                  <a:txBody>
                    <a:bodyPr/>
                    <a:lstStyle/>
                    <a:p>
                      <a:r>
                        <a:rPr lang="en-GB" dirty="0" smtClean="0"/>
                        <a:t>Instant.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499992" y="-125526"/>
            <a:ext cx="464400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000" b="1" dirty="0" err="1" smtClean="0">
                <a:ln/>
                <a:solidFill>
                  <a:srgbClr val="00B0F0"/>
                </a:solidFill>
              </a:rPr>
              <a:t>Cyanocrylate</a:t>
            </a:r>
            <a:r>
              <a:rPr lang="en-US" sz="6000" b="1" dirty="0" smtClean="0">
                <a:ln/>
                <a:solidFill>
                  <a:srgbClr val="00B0F0"/>
                </a:solidFill>
              </a:rPr>
              <a:t> </a:t>
            </a:r>
            <a:r>
              <a:rPr lang="en-US" sz="4800" b="1" dirty="0" smtClean="0">
                <a:ln/>
                <a:solidFill>
                  <a:srgbClr val="00B0F0"/>
                </a:solidFill>
              </a:rPr>
              <a:t>“Super glue”</a:t>
            </a:r>
            <a:endParaRPr lang="en-US" sz="6000" b="1" dirty="0">
              <a:ln/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613</Words>
  <Application>Microsoft Office PowerPoint</Application>
  <PresentationFormat>On-screen Show (4:3)</PresentationFormat>
  <Paragraphs>95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Steve HOLDEN</cp:lastModifiedBy>
  <cp:revision>15</cp:revision>
  <dcterms:created xsi:type="dcterms:W3CDTF">2013-01-04T10:54:41Z</dcterms:created>
  <dcterms:modified xsi:type="dcterms:W3CDTF">2014-05-07T14:55:24Z</dcterms:modified>
</cp:coreProperties>
</file>