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64" r:id="rId5"/>
    <p:sldId id="259" r:id="rId6"/>
    <p:sldId id="265" r:id="rId7"/>
    <p:sldId id="267" r:id="rId8"/>
    <p:sldId id="270" r:id="rId9"/>
    <p:sldId id="269" r:id="rId10"/>
    <p:sldId id="271" r:id="rId11"/>
    <p:sldId id="272" r:id="rId12"/>
    <p:sldId id="260" r:id="rId13"/>
    <p:sldId id="266" r:id="rId14"/>
    <p:sldId id="273" r:id="rId15"/>
    <p:sldId id="261" r:id="rId16"/>
    <p:sldId id="262" r:id="rId17"/>
    <p:sldId id="263" r:id="rId18"/>
    <p:sldId id="275" r:id="rId19"/>
    <p:sldId id="276" r:id="rId20"/>
    <p:sldId id="274"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a:srgbClr val="FFFFCC"/>
    <a:srgbClr val="66FF33"/>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3411" autoAdjust="0"/>
  </p:normalViewPr>
  <p:slideViewPr>
    <p:cSldViewPr snapToGrid="0">
      <p:cViewPr varScale="1">
        <p:scale>
          <a:sx n="80" d="100"/>
          <a:sy n="80" d="100"/>
        </p:scale>
        <p:origin x="12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19D0CE-395D-42BC-B847-4A5B93D37EA1}" type="datetimeFigureOut">
              <a:rPr lang="en-GB" smtClean="0"/>
              <a:t>20/05/2024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1ADDF4-EDFE-4037-911A-3DED4B0133CA}" type="slidenum">
              <a:rPr lang="en-GB" smtClean="0"/>
              <a:t>‹#›</a:t>
            </a:fld>
            <a:endParaRPr lang="en-GB"/>
          </a:p>
        </p:txBody>
      </p:sp>
    </p:spTree>
    <p:extLst>
      <p:ext uri="{BB962C8B-B14F-4D97-AF65-F5344CB8AC3E}">
        <p14:creationId xmlns:p14="http://schemas.microsoft.com/office/powerpoint/2010/main" val="998672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Option 1 – students discuss and work out what emotions might go in here and what</a:t>
            </a:r>
            <a:r>
              <a:rPr lang="en-GB" baseline="0" dirty="0" smtClean="0"/>
              <a:t> the message is. Option is to print out the slide</a:t>
            </a:r>
          </a:p>
          <a:p>
            <a:r>
              <a:rPr lang="en-GB" baseline="0" dirty="0" smtClean="0"/>
              <a:t>Option 2 – do matching exercise from next slide</a:t>
            </a:r>
            <a:endParaRPr lang="en-GB" dirty="0"/>
          </a:p>
        </p:txBody>
      </p:sp>
      <p:sp>
        <p:nvSpPr>
          <p:cNvPr id="4" name="Slide Number Placeholder 3"/>
          <p:cNvSpPr>
            <a:spLocks noGrp="1"/>
          </p:cNvSpPr>
          <p:nvPr>
            <p:ph type="sldNum" sz="quarter" idx="10"/>
          </p:nvPr>
        </p:nvSpPr>
        <p:spPr/>
        <p:txBody>
          <a:bodyPr/>
          <a:lstStyle/>
          <a:p>
            <a:fld id="{071ADDF4-EDFE-4037-911A-3DED4B0133CA}" type="slidenum">
              <a:rPr lang="en-GB" smtClean="0"/>
              <a:t>7</a:t>
            </a:fld>
            <a:endParaRPr lang="en-GB"/>
          </a:p>
        </p:txBody>
      </p:sp>
    </p:spTree>
    <p:extLst>
      <p:ext uri="{BB962C8B-B14F-4D97-AF65-F5344CB8AC3E}">
        <p14:creationId xmlns:p14="http://schemas.microsoft.com/office/powerpoint/2010/main" val="2095217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Go over the answer slide with students to check their matching was correct</a:t>
            </a:r>
          </a:p>
        </p:txBody>
      </p:sp>
      <p:sp>
        <p:nvSpPr>
          <p:cNvPr id="4" name="Slide Number Placeholder 3"/>
          <p:cNvSpPr>
            <a:spLocks noGrp="1"/>
          </p:cNvSpPr>
          <p:nvPr>
            <p:ph type="sldNum" sz="quarter" idx="10"/>
          </p:nvPr>
        </p:nvSpPr>
        <p:spPr/>
        <p:txBody>
          <a:bodyPr/>
          <a:lstStyle/>
          <a:p>
            <a:fld id="{071ADDF4-EDFE-4037-911A-3DED4B0133CA}" type="slidenum">
              <a:rPr lang="en-GB" smtClean="0"/>
              <a:t>29</a:t>
            </a:fld>
            <a:endParaRPr lang="en-GB"/>
          </a:p>
        </p:txBody>
      </p:sp>
    </p:spTree>
    <p:extLst>
      <p:ext uri="{BB962C8B-B14F-4D97-AF65-F5344CB8AC3E}">
        <p14:creationId xmlns:p14="http://schemas.microsoft.com/office/powerpoint/2010/main" val="283280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to students that these are some simple tools to grow our capacity to respond. Some of them we can do at home, some in the classroom and some at break or lunchtime. </a:t>
            </a:r>
          </a:p>
          <a:p>
            <a:r>
              <a:rPr lang="en-US" dirty="0"/>
              <a:t>Emphasize that we are all human and that we will often react to difficult situations, but if we can think about ways of responding instead, we  might just improve the outcome of the situation we are finding challenging. </a:t>
            </a:r>
          </a:p>
          <a:p>
            <a:endParaRPr lang="en-GB" dirty="0"/>
          </a:p>
        </p:txBody>
      </p:sp>
      <p:sp>
        <p:nvSpPr>
          <p:cNvPr id="4" name="Slide Number Placeholder 3"/>
          <p:cNvSpPr>
            <a:spLocks noGrp="1"/>
          </p:cNvSpPr>
          <p:nvPr>
            <p:ph type="sldNum" sz="quarter" idx="5"/>
          </p:nvPr>
        </p:nvSpPr>
        <p:spPr/>
        <p:txBody>
          <a:bodyPr/>
          <a:lstStyle/>
          <a:p>
            <a:fld id="{B22AA482-95EC-495C-86F3-3779F0B14A6D}" type="slidenum">
              <a:rPr lang="en-GB" smtClean="0"/>
              <a:t>33</a:t>
            </a:fld>
            <a:endParaRPr lang="en-GB"/>
          </a:p>
        </p:txBody>
      </p:sp>
    </p:spTree>
    <p:extLst>
      <p:ext uri="{BB962C8B-B14F-4D97-AF65-F5344CB8AC3E}">
        <p14:creationId xmlns:p14="http://schemas.microsoft.com/office/powerpoint/2010/main" val="316363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71ADDF4-EDFE-4037-911A-3DED4B0133CA}" type="slidenum">
              <a:rPr lang="en-GB" smtClean="0"/>
              <a:t>8</a:t>
            </a:fld>
            <a:endParaRPr lang="en-GB"/>
          </a:p>
        </p:txBody>
      </p:sp>
    </p:spTree>
    <p:extLst>
      <p:ext uri="{BB962C8B-B14F-4D97-AF65-F5344CB8AC3E}">
        <p14:creationId xmlns:p14="http://schemas.microsoft.com/office/powerpoint/2010/main" val="3963239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71ADDF4-EDFE-4037-911A-3DED4B0133CA}" type="slidenum">
              <a:rPr lang="en-GB" smtClean="0"/>
              <a:t>17</a:t>
            </a:fld>
            <a:endParaRPr lang="en-GB"/>
          </a:p>
        </p:txBody>
      </p:sp>
    </p:spTree>
    <p:extLst>
      <p:ext uri="{BB962C8B-B14F-4D97-AF65-F5344CB8AC3E}">
        <p14:creationId xmlns:p14="http://schemas.microsoft.com/office/powerpoint/2010/main" val="3766644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Can be done individually, in pairs,</a:t>
            </a:r>
            <a:r>
              <a:rPr lang="en-GB" baseline="0" dirty="0" smtClean="0"/>
              <a:t> or assign one emotion to different groups of students</a:t>
            </a:r>
            <a:endParaRPr lang="en-GB" dirty="0"/>
          </a:p>
        </p:txBody>
      </p:sp>
      <p:sp>
        <p:nvSpPr>
          <p:cNvPr id="4" name="Slide Number Placeholder 3"/>
          <p:cNvSpPr>
            <a:spLocks noGrp="1"/>
          </p:cNvSpPr>
          <p:nvPr>
            <p:ph type="sldNum" sz="quarter" idx="10"/>
          </p:nvPr>
        </p:nvSpPr>
        <p:spPr/>
        <p:txBody>
          <a:bodyPr/>
          <a:lstStyle/>
          <a:p>
            <a:fld id="{071ADDF4-EDFE-4037-911A-3DED4B0133CA}" type="slidenum">
              <a:rPr lang="en-GB" smtClean="0"/>
              <a:t>18</a:t>
            </a:fld>
            <a:endParaRPr lang="en-GB"/>
          </a:p>
        </p:txBody>
      </p:sp>
    </p:spTree>
    <p:extLst>
      <p:ext uri="{BB962C8B-B14F-4D97-AF65-F5344CB8AC3E}">
        <p14:creationId xmlns:p14="http://schemas.microsoft.com/office/powerpoint/2010/main" val="2213676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Can be done individually, in pairs,</a:t>
            </a:r>
            <a:r>
              <a:rPr lang="en-GB" baseline="0" dirty="0" smtClean="0"/>
              <a:t> or assign one emotion to different groups of students</a:t>
            </a:r>
            <a:endParaRPr lang="en-GB" dirty="0"/>
          </a:p>
        </p:txBody>
      </p:sp>
      <p:sp>
        <p:nvSpPr>
          <p:cNvPr id="4" name="Slide Number Placeholder 3"/>
          <p:cNvSpPr>
            <a:spLocks noGrp="1"/>
          </p:cNvSpPr>
          <p:nvPr>
            <p:ph type="sldNum" sz="quarter" idx="10"/>
          </p:nvPr>
        </p:nvSpPr>
        <p:spPr/>
        <p:txBody>
          <a:bodyPr/>
          <a:lstStyle/>
          <a:p>
            <a:fld id="{071ADDF4-EDFE-4037-911A-3DED4B0133CA}" type="slidenum">
              <a:rPr lang="en-GB" smtClean="0"/>
              <a:t>19</a:t>
            </a:fld>
            <a:endParaRPr lang="en-GB"/>
          </a:p>
        </p:txBody>
      </p:sp>
    </p:spTree>
    <p:extLst>
      <p:ext uri="{BB962C8B-B14F-4D97-AF65-F5344CB8AC3E}">
        <p14:creationId xmlns:p14="http://schemas.microsoft.com/office/powerpoint/2010/main" val="1708663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to think about the difference between responding and reacting – first on their own, then with a partner. Then reveal the definitions. </a:t>
            </a:r>
            <a:endParaRPr lang="en-GB" dirty="0"/>
          </a:p>
        </p:txBody>
      </p:sp>
      <p:sp>
        <p:nvSpPr>
          <p:cNvPr id="4" name="Slide Number Placeholder 3"/>
          <p:cNvSpPr>
            <a:spLocks noGrp="1"/>
          </p:cNvSpPr>
          <p:nvPr>
            <p:ph type="sldNum" sz="quarter" idx="5"/>
          </p:nvPr>
        </p:nvSpPr>
        <p:spPr/>
        <p:txBody>
          <a:bodyPr/>
          <a:lstStyle/>
          <a:p>
            <a:fld id="{B22AA482-95EC-495C-86F3-3779F0B14A6D}" type="slidenum">
              <a:rPr lang="en-GB" smtClean="0"/>
              <a:t>23</a:t>
            </a:fld>
            <a:endParaRPr lang="en-GB"/>
          </a:p>
        </p:txBody>
      </p:sp>
    </p:spTree>
    <p:extLst>
      <p:ext uri="{BB962C8B-B14F-4D97-AF65-F5344CB8AC3E}">
        <p14:creationId xmlns:p14="http://schemas.microsoft.com/office/powerpoint/2010/main" val="153683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a reminder of what we have covered so far and is here as a refresher for the students</a:t>
            </a:r>
            <a:endParaRPr lang="en-GB" dirty="0"/>
          </a:p>
        </p:txBody>
      </p:sp>
      <p:sp>
        <p:nvSpPr>
          <p:cNvPr id="4" name="Slide Number Placeholder 3"/>
          <p:cNvSpPr>
            <a:spLocks noGrp="1"/>
          </p:cNvSpPr>
          <p:nvPr>
            <p:ph type="sldNum" sz="quarter" idx="5"/>
          </p:nvPr>
        </p:nvSpPr>
        <p:spPr/>
        <p:txBody>
          <a:bodyPr/>
          <a:lstStyle/>
          <a:p>
            <a:fld id="{B22AA482-95EC-495C-86F3-3779F0B14A6D}" type="slidenum">
              <a:rPr lang="en-GB" smtClean="0"/>
              <a:t>24</a:t>
            </a:fld>
            <a:endParaRPr lang="en-GB"/>
          </a:p>
        </p:txBody>
      </p:sp>
    </p:spTree>
    <p:extLst>
      <p:ext uri="{BB962C8B-B14F-4D97-AF65-F5344CB8AC3E}">
        <p14:creationId xmlns:p14="http://schemas.microsoft.com/office/powerpoint/2010/main" val="2689437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Extension:</a:t>
            </a:r>
            <a:r>
              <a:rPr lang="en-GB" baseline="0" dirty="0"/>
              <a:t> ask students to come up with more classroom scenarios which could generate strong emotions e.g. receiving exam feedback, being asked to move in the seating plan, being given a detention for lateness, getting a disappointing score on a test, being teased by a classmate</a:t>
            </a:r>
          </a:p>
          <a:p>
            <a:r>
              <a:rPr lang="en-GB" baseline="0" dirty="0"/>
              <a:t>Can students generate a list of reactions Vs responses for each scenario?</a:t>
            </a:r>
            <a:endParaRPr lang="en-GB" dirty="0"/>
          </a:p>
        </p:txBody>
      </p:sp>
      <p:sp>
        <p:nvSpPr>
          <p:cNvPr id="4" name="Slide Number Placeholder 3"/>
          <p:cNvSpPr>
            <a:spLocks noGrp="1"/>
          </p:cNvSpPr>
          <p:nvPr>
            <p:ph type="sldNum" sz="quarter" idx="10"/>
          </p:nvPr>
        </p:nvSpPr>
        <p:spPr/>
        <p:txBody>
          <a:bodyPr/>
          <a:lstStyle/>
          <a:p>
            <a:fld id="{B22AA482-95EC-495C-86F3-3779F0B14A6D}" type="slidenum">
              <a:rPr lang="en-GB" smtClean="0"/>
              <a:t>26</a:t>
            </a:fld>
            <a:endParaRPr lang="en-GB"/>
          </a:p>
        </p:txBody>
      </p:sp>
    </p:spTree>
    <p:extLst>
      <p:ext uri="{BB962C8B-B14F-4D97-AF65-F5344CB8AC3E}">
        <p14:creationId xmlns:p14="http://schemas.microsoft.com/office/powerpoint/2010/main" val="2698315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Students</a:t>
            </a:r>
            <a:r>
              <a:rPr lang="en-GB" baseline="0" dirty="0"/>
              <a:t> can work in pairs or groups to match the reactions and responses to the correct situation.</a:t>
            </a:r>
          </a:p>
          <a:p>
            <a:r>
              <a:rPr lang="en-GB" baseline="0" dirty="0"/>
              <a:t>Option to print this slide for your tutor group</a:t>
            </a:r>
            <a:endParaRPr lang="en-GB" dirty="0"/>
          </a:p>
        </p:txBody>
      </p:sp>
      <p:sp>
        <p:nvSpPr>
          <p:cNvPr id="4" name="Slide Number Placeholder 3"/>
          <p:cNvSpPr>
            <a:spLocks noGrp="1"/>
          </p:cNvSpPr>
          <p:nvPr>
            <p:ph type="sldNum" sz="quarter" idx="10"/>
          </p:nvPr>
        </p:nvSpPr>
        <p:spPr/>
        <p:txBody>
          <a:bodyPr/>
          <a:lstStyle/>
          <a:p>
            <a:fld id="{071ADDF4-EDFE-4037-911A-3DED4B0133CA}" type="slidenum">
              <a:rPr lang="en-GB" smtClean="0"/>
              <a:t>28</a:t>
            </a:fld>
            <a:endParaRPr lang="en-GB"/>
          </a:p>
        </p:txBody>
      </p:sp>
    </p:spTree>
    <p:extLst>
      <p:ext uri="{BB962C8B-B14F-4D97-AF65-F5344CB8AC3E}">
        <p14:creationId xmlns:p14="http://schemas.microsoft.com/office/powerpoint/2010/main" val="3984611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C56D5B2-780C-472A-AFCE-B70E54CF97CF}" type="datetimeFigureOut">
              <a:rPr lang="en-GB" smtClean="0"/>
              <a:t>20/05/2024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1034899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56D5B2-780C-472A-AFCE-B70E54CF97CF}" type="datetimeFigureOut">
              <a:rPr lang="en-GB" smtClean="0"/>
              <a:t>20/05/2024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3791125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56D5B2-780C-472A-AFCE-B70E54CF97CF}" type="datetimeFigureOut">
              <a:rPr lang="en-GB" smtClean="0"/>
              <a:t>20/05/2024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1736792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56D5B2-780C-472A-AFCE-B70E54CF97CF}" type="datetimeFigureOut">
              <a:rPr lang="en-GB" smtClean="0"/>
              <a:t>20/05/2024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3890578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56D5B2-780C-472A-AFCE-B70E54CF97CF}" type="datetimeFigureOut">
              <a:rPr lang="en-GB" smtClean="0"/>
              <a:t>20/05/2024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4253018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C56D5B2-780C-472A-AFCE-B70E54CF97CF}" type="datetimeFigureOut">
              <a:rPr lang="en-GB" smtClean="0"/>
              <a:t>20/05/2024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1535241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C56D5B2-780C-472A-AFCE-B70E54CF97CF}" type="datetimeFigureOut">
              <a:rPr lang="en-GB" smtClean="0"/>
              <a:t>20/05/2024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1348218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C56D5B2-780C-472A-AFCE-B70E54CF97CF}" type="datetimeFigureOut">
              <a:rPr lang="en-GB" smtClean="0"/>
              <a:t>20/05/2024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2154379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56D5B2-780C-472A-AFCE-B70E54CF97CF}" type="datetimeFigureOut">
              <a:rPr lang="en-GB" smtClean="0"/>
              <a:t>20/05/2024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1114184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56D5B2-780C-472A-AFCE-B70E54CF97CF}" type="datetimeFigureOut">
              <a:rPr lang="en-GB" smtClean="0"/>
              <a:t>20/05/2024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1913269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56D5B2-780C-472A-AFCE-B70E54CF97CF}" type="datetimeFigureOut">
              <a:rPr lang="en-GB" smtClean="0"/>
              <a:t>20/05/2024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E3F392-D9CD-436E-B6C1-ABDEADC0A5BC}" type="slidenum">
              <a:rPr lang="en-GB" smtClean="0"/>
              <a:t>‹#›</a:t>
            </a:fld>
            <a:endParaRPr lang="en-GB"/>
          </a:p>
        </p:txBody>
      </p:sp>
    </p:spTree>
    <p:extLst>
      <p:ext uri="{BB962C8B-B14F-4D97-AF65-F5344CB8AC3E}">
        <p14:creationId xmlns:p14="http://schemas.microsoft.com/office/powerpoint/2010/main" val="1938278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56D5B2-780C-472A-AFCE-B70E54CF97CF}" type="datetimeFigureOut">
              <a:rPr lang="en-GB" smtClean="0"/>
              <a:t>20/05/2024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E3F392-D9CD-436E-B6C1-ABDEADC0A5BC}" type="slidenum">
              <a:rPr lang="en-GB" smtClean="0"/>
              <a:t>‹#›</a:t>
            </a:fld>
            <a:endParaRPr lang="en-GB"/>
          </a:p>
        </p:txBody>
      </p:sp>
    </p:spTree>
    <p:extLst>
      <p:ext uri="{BB962C8B-B14F-4D97-AF65-F5344CB8AC3E}">
        <p14:creationId xmlns:p14="http://schemas.microsoft.com/office/powerpoint/2010/main" val="555298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07297"/>
            <a:ext cx="9144000" cy="1102665"/>
          </a:xfrm>
          <a:solidFill>
            <a:srgbClr val="FFFFCC"/>
          </a:solidFill>
        </p:spPr>
        <p:txBody>
          <a:bodyPr/>
          <a:lstStyle/>
          <a:p>
            <a:r>
              <a:rPr lang="en-GB" dirty="0" smtClean="0"/>
              <a:t>My emotions and Me</a:t>
            </a:r>
            <a:endParaRPr lang="en-GB" dirty="0"/>
          </a:p>
        </p:txBody>
      </p:sp>
      <p:sp>
        <p:nvSpPr>
          <p:cNvPr id="3" name="Subtitle 2"/>
          <p:cNvSpPr>
            <a:spLocks noGrp="1"/>
          </p:cNvSpPr>
          <p:nvPr>
            <p:ph type="subTitle" idx="1"/>
          </p:nvPr>
        </p:nvSpPr>
        <p:spPr/>
        <p:txBody>
          <a:bodyPr>
            <a:normAutofit/>
          </a:bodyPr>
          <a:lstStyle/>
          <a:p>
            <a:endParaRPr lang="en-GB" i="1" dirty="0" smtClean="0"/>
          </a:p>
        </p:txBody>
      </p:sp>
      <p:pic>
        <p:nvPicPr>
          <p:cNvPr id="4" name="Picture 3"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3725639" y="746449"/>
            <a:ext cx="4849194" cy="1278785"/>
          </a:xfrm>
          <a:prstGeom prst="rect">
            <a:avLst/>
          </a:prstGeom>
          <a:noFill/>
          <a:ln>
            <a:noFill/>
          </a:ln>
        </p:spPr>
      </p:pic>
    </p:spTree>
    <p:extLst>
      <p:ext uri="{BB962C8B-B14F-4D97-AF65-F5344CB8AC3E}">
        <p14:creationId xmlns:p14="http://schemas.microsoft.com/office/powerpoint/2010/main" val="3178720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335833" cy="474630"/>
          </a:xfrm>
          <a:solidFill>
            <a:srgbClr val="FF3399"/>
          </a:solidFill>
        </p:spPr>
        <p:txBody>
          <a:bodyPr>
            <a:normAutofit fontScale="90000"/>
          </a:bodyPr>
          <a:lstStyle/>
          <a:p>
            <a:r>
              <a:rPr lang="en-GB" sz="1600" b="1" dirty="0" smtClean="0"/>
              <a:t>Tutor session 1</a:t>
            </a:r>
            <a:endParaRPr lang="en-GB" sz="1600" b="1" dirty="0"/>
          </a:p>
        </p:txBody>
      </p:sp>
      <p:sp>
        <p:nvSpPr>
          <p:cNvPr id="3" name="Content Placeholder 2"/>
          <p:cNvSpPr>
            <a:spLocks noGrp="1"/>
          </p:cNvSpPr>
          <p:nvPr>
            <p:ph idx="1"/>
          </p:nvPr>
        </p:nvSpPr>
        <p:spPr>
          <a:xfrm>
            <a:off x="903514" y="1948070"/>
            <a:ext cx="10515600" cy="3883562"/>
          </a:xfrm>
          <a:solidFill>
            <a:srgbClr val="FFFFCC"/>
          </a:solidFill>
        </p:spPr>
        <p:txBody>
          <a:bodyPr>
            <a:normAutofit fontScale="85000" lnSpcReduction="20000"/>
          </a:bodyPr>
          <a:lstStyle/>
          <a:p>
            <a:endParaRPr lang="en-GB" dirty="0" smtClean="0"/>
          </a:p>
          <a:p>
            <a:r>
              <a:rPr lang="en-GB" sz="3200" dirty="0" smtClean="0">
                <a:solidFill>
                  <a:srgbClr val="002060"/>
                </a:solidFill>
              </a:rPr>
              <a:t>We experience a lot of emotions every day</a:t>
            </a:r>
          </a:p>
          <a:p>
            <a:r>
              <a:rPr lang="en-GB" sz="3200" dirty="0" smtClean="0">
                <a:solidFill>
                  <a:srgbClr val="002060"/>
                </a:solidFill>
              </a:rPr>
              <a:t>Some are nice emotions</a:t>
            </a:r>
          </a:p>
          <a:p>
            <a:r>
              <a:rPr lang="en-GB" sz="3200" dirty="0" smtClean="0">
                <a:solidFill>
                  <a:srgbClr val="002060"/>
                </a:solidFill>
              </a:rPr>
              <a:t>Some emotions are more challenging</a:t>
            </a:r>
          </a:p>
          <a:p>
            <a:r>
              <a:rPr lang="en-GB" sz="3200" dirty="0" smtClean="0">
                <a:solidFill>
                  <a:srgbClr val="002060"/>
                </a:solidFill>
              </a:rPr>
              <a:t>Some we may not be aware of while we are experiencing them</a:t>
            </a:r>
          </a:p>
          <a:p>
            <a:r>
              <a:rPr lang="en-GB" sz="3200" dirty="0" smtClean="0">
                <a:solidFill>
                  <a:srgbClr val="002060"/>
                </a:solidFill>
              </a:rPr>
              <a:t>Some we “feel” very strongly while we are experiencing them</a:t>
            </a:r>
          </a:p>
          <a:p>
            <a:r>
              <a:rPr lang="en-GB" sz="3200" dirty="0" smtClean="0">
                <a:solidFill>
                  <a:srgbClr val="002060"/>
                </a:solidFill>
              </a:rPr>
              <a:t>But emotions are important as they are messages to us about what is happening</a:t>
            </a:r>
          </a:p>
          <a:p>
            <a:r>
              <a:rPr lang="en-GB" sz="3200" dirty="0" smtClean="0">
                <a:solidFill>
                  <a:srgbClr val="002060"/>
                </a:solidFill>
              </a:rPr>
              <a:t>We need to understand what they feel like so we can manage them</a:t>
            </a:r>
            <a:endParaRPr lang="en-GB" sz="3200" dirty="0"/>
          </a:p>
          <a:p>
            <a:pPr marL="0" indent="0">
              <a:buNone/>
            </a:pPr>
            <a:endParaRPr lang="en-GB" dirty="0"/>
          </a:p>
        </p:txBody>
      </p:sp>
      <p:pic>
        <p:nvPicPr>
          <p:cNvPr id="4" name="Picture 3"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4378290" y="450583"/>
            <a:ext cx="3165509" cy="1125554"/>
          </a:xfrm>
          <a:prstGeom prst="rect">
            <a:avLst/>
          </a:prstGeom>
          <a:noFill/>
          <a:ln w="38100">
            <a:solidFill>
              <a:srgbClr val="7030A0"/>
            </a:solidFill>
          </a:ln>
        </p:spPr>
      </p:pic>
    </p:spTree>
    <p:extLst>
      <p:ext uri="{BB962C8B-B14F-4D97-AF65-F5344CB8AC3E}">
        <p14:creationId xmlns:p14="http://schemas.microsoft.com/office/powerpoint/2010/main" val="14853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07297"/>
            <a:ext cx="9144000" cy="1102665"/>
          </a:xfrm>
          <a:solidFill>
            <a:srgbClr val="FFFFCC"/>
          </a:solidFill>
        </p:spPr>
        <p:txBody>
          <a:bodyPr/>
          <a:lstStyle/>
          <a:p>
            <a:r>
              <a:rPr lang="en-GB" dirty="0" smtClean="0">
                <a:solidFill>
                  <a:srgbClr val="002060"/>
                </a:solidFill>
              </a:rPr>
              <a:t>My emotions and Me</a:t>
            </a:r>
            <a:endParaRPr lang="en-GB" dirty="0">
              <a:solidFill>
                <a:srgbClr val="002060"/>
              </a:solidFill>
            </a:endParaRPr>
          </a:p>
        </p:txBody>
      </p:sp>
      <p:sp>
        <p:nvSpPr>
          <p:cNvPr id="3" name="Subtitle 2"/>
          <p:cNvSpPr>
            <a:spLocks noGrp="1"/>
          </p:cNvSpPr>
          <p:nvPr>
            <p:ph type="subTitle" idx="1"/>
          </p:nvPr>
        </p:nvSpPr>
        <p:spPr/>
        <p:txBody>
          <a:bodyPr>
            <a:normAutofit/>
          </a:bodyPr>
          <a:lstStyle/>
          <a:p>
            <a:endParaRPr lang="en-GB" i="1" dirty="0" smtClean="0"/>
          </a:p>
        </p:txBody>
      </p:sp>
      <p:pic>
        <p:nvPicPr>
          <p:cNvPr id="4" name="Picture 3"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3725639" y="746449"/>
            <a:ext cx="4849194" cy="1278785"/>
          </a:xfrm>
          <a:prstGeom prst="rect">
            <a:avLst/>
          </a:prstGeom>
          <a:noFill/>
          <a:ln>
            <a:noFill/>
          </a:ln>
        </p:spPr>
      </p:pic>
      <p:sp>
        <p:nvSpPr>
          <p:cNvPr id="5" name="Title 1"/>
          <p:cNvSpPr txBox="1">
            <a:spLocks/>
          </p:cNvSpPr>
          <p:nvPr/>
        </p:nvSpPr>
        <p:spPr>
          <a:xfrm>
            <a:off x="170283" y="109148"/>
            <a:ext cx="1335833" cy="474630"/>
          </a:xfrm>
          <a:prstGeom prst="rect">
            <a:avLst/>
          </a:prstGeom>
          <a:solidFill>
            <a:srgbClr val="66FF33"/>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dirty="0" smtClean="0"/>
              <a:t>Tutor session 2</a:t>
            </a:r>
            <a:endParaRPr lang="en-GB" sz="1600" b="1" dirty="0"/>
          </a:p>
        </p:txBody>
      </p:sp>
    </p:spTree>
    <p:extLst>
      <p:ext uri="{BB962C8B-B14F-4D97-AF65-F5344CB8AC3E}">
        <p14:creationId xmlns:p14="http://schemas.microsoft.com/office/powerpoint/2010/main" val="8135940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normAutofit/>
          </a:bodyPr>
          <a:lstStyle/>
          <a:p>
            <a:r>
              <a:rPr lang="en-GB" sz="3600" i="1" dirty="0" smtClean="0">
                <a:solidFill>
                  <a:srgbClr val="002060"/>
                </a:solidFill>
              </a:rPr>
              <a:t>The Emotions triangle</a:t>
            </a:r>
            <a:endParaRPr lang="en-GB" sz="3600" i="1" dirty="0">
              <a:solidFill>
                <a:srgbClr val="002060"/>
              </a:solidFill>
            </a:endParaRPr>
          </a:p>
        </p:txBody>
      </p:sp>
      <p:sp>
        <p:nvSpPr>
          <p:cNvPr id="3" name="Content Placeholder 2"/>
          <p:cNvSpPr>
            <a:spLocks noGrp="1"/>
          </p:cNvSpPr>
          <p:nvPr>
            <p:ph idx="1"/>
          </p:nvPr>
        </p:nvSpPr>
        <p:spPr>
          <a:xfrm>
            <a:off x="838200" y="1825625"/>
            <a:ext cx="6079435" cy="4634810"/>
          </a:xfrm>
          <a:solidFill>
            <a:srgbClr val="FFFFCC"/>
          </a:solidFill>
        </p:spPr>
        <p:txBody>
          <a:bodyPr>
            <a:normAutofit fontScale="92500" lnSpcReduction="10000"/>
          </a:bodyPr>
          <a:lstStyle/>
          <a:p>
            <a:pPr marL="0" indent="0">
              <a:buNone/>
            </a:pPr>
            <a:r>
              <a:rPr lang="en-GB" dirty="0" smtClean="0">
                <a:solidFill>
                  <a:srgbClr val="002060"/>
                </a:solidFill>
              </a:rPr>
              <a:t>Emotions are our brain communicating with us about how we feel</a:t>
            </a:r>
          </a:p>
          <a:p>
            <a:pPr marL="0" indent="0">
              <a:buNone/>
            </a:pPr>
            <a:endParaRPr lang="en-GB" dirty="0" smtClean="0">
              <a:solidFill>
                <a:srgbClr val="002060"/>
              </a:solidFill>
            </a:endParaRPr>
          </a:p>
          <a:p>
            <a:pPr marL="0" indent="0">
              <a:buNone/>
            </a:pPr>
            <a:r>
              <a:rPr lang="en-GB" dirty="0" smtClean="0">
                <a:solidFill>
                  <a:srgbClr val="002060"/>
                </a:solidFill>
              </a:rPr>
              <a:t>Whether are emotions are enjoyable or challenging, these emotions move through our body and we experience them physically as well as emotionally. </a:t>
            </a:r>
            <a:r>
              <a:rPr lang="en-GB" b="1" dirty="0" smtClean="0">
                <a:solidFill>
                  <a:srgbClr val="002060"/>
                </a:solidFill>
              </a:rPr>
              <a:t>This is how we learn to recognise what emotion we are feeling</a:t>
            </a:r>
          </a:p>
          <a:p>
            <a:pPr marL="0" indent="0">
              <a:buNone/>
            </a:pPr>
            <a:endParaRPr lang="en-GB" dirty="0" smtClean="0">
              <a:solidFill>
                <a:srgbClr val="002060"/>
              </a:solidFill>
            </a:endParaRPr>
          </a:p>
          <a:p>
            <a:pPr marL="0" indent="0">
              <a:buNone/>
            </a:pPr>
            <a:r>
              <a:rPr lang="en-GB" dirty="0" smtClean="0">
                <a:solidFill>
                  <a:srgbClr val="002060"/>
                </a:solidFill>
              </a:rPr>
              <a:t>Sometimes these feelings are difficult to experience or to control</a:t>
            </a:r>
          </a:p>
          <a:p>
            <a:pPr marL="0" indent="0">
              <a:buNone/>
            </a:pPr>
            <a:endParaRPr lang="en-GB" dirty="0"/>
          </a:p>
          <a:p>
            <a:pPr marL="0" indent="0">
              <a:buNone/>
            </a:pPr>
            <a:endParaRPr lang="en-GB" dirty="0"/>
          </a:p>
        </p:txBody>
      </p:sp>
      <p:sp>
        <p:nvSpPr>
          <p:cNvPr id="4" name="Title 1"/>
          <p:cNvSpPr txBox="1">
            <a:spLocks/>
          </p:cNvSpPr>
          <p:nvPr/>
        </p:nvSpPr>
        <p:spPr>
          <a:xfrm>
            <a:off x="170283" y="109148"/>
            <a:ext cx="1335833" cy="474630"/>
          </a:xfrm>
          <a:prstGeom prst="rect">
            <a:avLst/>
          </a:prstGeom>
          <a:solidFill>
            <a:srgbClr val="66FF33"/>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dirty="0" smtClean="0"/>
              <a:t>Tutor session 2</a:t>
            </a:r>
            <a:endParaRPr lang="en-GB" sz="1600" b="1" dirty="0"/>
          </a:p>
        </p:txBody>
      </p:sp>
      <p:pic>
        <p:nvPicPr>
          <p:cNvPr id="2050" name="Picture 2" descr="The Kaleidoscope Plus Group on X: &quot;😊 Emotions are communication! 😊  Knowing more about our emotions leads us to recognise that we truly can  commit to caring for ourselves and others a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2296" y="2070238"/>
            <a:ext cx="4605101" cy="2611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97342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6463"/>
            <a:ext cx="10405188" cy="1325563"/>
          </a:xfrm>
          <a:solidFill>
            <a:srgbClr val="FFFFCC"/>
          </a:solidFill>
        </p:spPr>
        <p:txBody>
          <a:bodyPr>
            <a:normAutofit/>
          </a:bodyPr>
          <a:lstStyle/>
          <a:p>
            <a:r>
              <a:rPr lang="en-GB" dirty="0" smtClean="0">
                <a:solidFill>
                  <a:srgbClr val="002060"/>
                </a:solidFill>
              </a:rPr>
              <a:t>Emotion messages and the Emotion </a:t>
            </a:r>
            <a:r>
              <a:rPr lang="en-GB" dirty="0">
                <a:solidFill>
                  <a:srgbClr val="002060"/>
                </a:solidFill>
              </a:rPr>
              <a:t>T</a:t>
            </a:r>
            <a:r>
              <a:rPr lang="en-GB" dirty="0" smtClean="0">
                <a:solidFill>
                  <a:srgbClr val="002060"/>
                </a:solidFill>
              </a:rPr>
              <a:t>riangle</a:t>
            </a:r>
            <a:endParaRPr lang="en-GB" dirty="0">
              <a:solidFill>
                <a:srgbClr val="002060"/>
              </a:solidFill>
            </a:endParaRPr>
          </a:p>
        </p:txBody>
      </p:sp>
      <p:sp>
        <p:nvSpPr>
          <p:cNvPr id="3" name="Content Placeholder 2"/>
          <p:cNvSpPr>
            <a:spLocks noGrp="1"/>
          </p:cNvSpPr>
          <p:nvPr>
            <p:ph idx="1"/>
          </p:nvPr>
        </p:nvSpPr>
        <p:spPr>
          <a:xfrm>
            <a:off x="659295" y="2197379"/>
            <a:ext cx="5777204" cy="3054488"/>
          </a:xfrm>
          <a:solidFill>
            <a:srgbClr val="FFFFCC"/>
          </a:solidFill>
        </p:spPr>
        <p:txBody>
          <a:bodyPr/>
          <a:lstStyle/>
          <a:p>
            <a:pPr marL="0" indent="0">
              <a:buNone/>
            </a:pPr>
            <a:r>
              <a:rPr lang="en-GB" dirty="0">
                <a:solidFill>
                  <a:srgbClr val="002060"/>
                </a:solidFill>
              </a:rPr>
              <a:t>E</a:t>
            </a:r>
            <a:r>
              <a:rPr lang="en-GB" dirty="0" smtClean="0">
                <a:solidFill>
                  <a:srgbClr val="002060"/>
                </a:solidFill>
              </a:rPr>
              <a:t>motion </a:t>
            </a:r>
            <a:r>
              <a:rPr lang="en-GB" dirty="0">
                <a:solidFill>
                  <a:srgbClr val="002060"/>
                </a:solidFill>
              </a:rPr>
              <a:t>messages get through to us in three different ways, through –</a:t>
            </a:r>
          </a:p>
          <a:p>
            <a:r>
              <a:rPr lang="en-GB" dirty="0" smtClean="0">
                <a:solidFill>
                  <a:srgbClr val="002060"/>
                </a:solidFill>
              </a:rPr>
              <a:t>our</a:t>
            </a:r>
            <a:r>
              <a:rPr lang="en-GB" dirty="0">
                <a:solidFill>
                  <a:srgbClr val="002060"/>
                </a:solidFill>
              </a:rPr>
              <a:t> </a:t>
            </a:r>
            <a:r>
              <a:rPr lang="en-GB" b="1" dirty="0">
                <a:solidFill>
                  <a:srgbClr val="002060"/>
                </a:solidFill>
              </a:rPr>
              <a:t>body</a:t>
            </a:r>
            <a:r>
              <a:rPr lang="en-GB" dirty="0">
                <a:solidFill>
                  <a:srgbClr val="002060"/>
                </a:solidFill>
              </a:rPr>
              <a:t> (physical sensations)</a:t>
            </a:r>
          </a:p>
          <a:p>
            <a:r>
              <a:rPr lang="en-GB" dirty="0" smtClean="0">
                <a:solidFill>
                  <a:srgbClr val="002060"/>
                </a:solidFill>
              </a:rPr>
              <a:t>our</a:t>
            </a:r>
            <a:r>
              <a:rPr lang="en-GB" dirty="0">
                <a:solidFill>
                  <a:srgbClr val="002060"/>
                </a:solidFill>
              </a:rPr>
              <a:t> </a:t>
            </a:r>
            <a:r>
              <a:rPr lang="en-GB" b="1" dirty="0">
                <a:solidFill>
                  <a:srgbClr val="002060"/>
                </a:solidFill>
              </a:rPr>
              <a:t>mind </a:t>
            </a:r>
            <a:r>
              <a:rPr lang="en-GB" dirty="0">
                <a:solidFill>
                  <a:srgbClr val="002060"/>
                </a:solidFill>
              </a:rPr>
              <a:t>(thoughts, memories, imagination)</a:t>
            </a:r>
          </a:p>
          <a:p>
            <a:r>
              <a:rPr lang="en-GB" dirty="0" smtClean="0">
                <a:solidFill>
                  <a:srgbClr val="002060"/>
                </a:solidFill>
              </a:rPr>
              <a:t>our</a:t>
            </a:r>
            <a:r>
              <a:rPr lang="en-GB" dirty="0">
                <a:solidFill>
                  <a:srgbClr val="002060"/>
                </a:solidFill>
              </a:rPr>
              <a:t> </a:t>
            </a:r>
            <a:r>
              <a:rPr lang="en-GB" b="1" dirty="0">
                <a:solidFill>
                  <a:srgbClr val="002060"/>
                </a:solidFill>
              </a:rPr>
              <a:t>behaviour</a:t>
            </a:r>
            <a:r>
              <a:rPr lang="en-GB" dirty="0">
                <a:solidFill>
                  <a:srgbClr val="002060"/>
                </a:solidFill>
              </a:rPr>
              <a:t> (urges and actions)</a:t>
            </a:r>
          </a:p>
          <a:p>
            <a:endParaRPr lang="en-GB" dirty="0"/>
          </a:p>
        </p:txBody>
      </p:sp>
      <p:pic>
        <p:nvPicPr>
          <p:cNvPr id="4" name="Picture 3" descr="The Emotion Triangle"/>
          <p:cNvPicPr/>
          <p:nvPr/>
        </p:nvPicPr>
        <p:blipFill>
          <a:blip r:embed="rId2">
            <a:extLst>
              <a:ext uri="{28A0092B-C50C-407E-A947-70E740481C1C}">
                <a14:useLocalDpi xmlns:a14="http://schemas.microsoft.com/office/drawing/2010/main" val="0"/>
              </a:ext>
            </a:extLst>
          </a:blip>
          <a:srcRect/>
          <a:stretch>
            <a:fillRect/>
          </a:stretch>
        </p:blipFill>
        <p:spPr bwMode="auto">
          <a:xfrm>
            <a:off x="6845925" y="1825625"/>
            <a:ext cx="4836696" cy="3797997"/>
          </a:xfrm>
          <a:prstGeom prst="rect">
            <a:avLst/>
          </a:prstGeom>
          <a:noFill/>
          <a:ln>
            <a:noFill/>
          </a:ln>
        </p:spPr>
      </p:pic>
      <p:sp>
        <p:nvSpPr>
          <p:cNvPr id="7" name="Title 1"/>
          <p:cNvSpPr txBox="1">
            <a:spLocks/>
          </p:cNvSpPr>
          <p:nvPr/>
        </p:nvSpPr>
        <p:spPr>
          <a:xfrm>
            <a:off x="170283" y="109148"/>
            <a:ext cx="1335833" cy="474630"/>
          </a:xfrm>
          <a:prstGeom prst="rect">
            <a:avLst/>
          </a:prstGeom>
          <a:solidFill>
            <a:srgbClr val="66FF33"/>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dirty="0" smtClean="0"/>
              <a:t>Tutor session 2</a:t>
            </a:r>
            <a:endParaRPr lang="en-GB" sz="1600" b="1" dirty="0"/>
          </a:p>
        </p:txBody>
      </p:sp>
    </p:spTree>
    <p:extLst>
      <p:ext uri="{BB962C8B-B14F-4D97-AF65-F5344CB8AC3E}">
        <p14:creationId xmlns:p14="http://schemas.microsoft.com/office/powerpoint/2010/main" val="26924335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65126"/>
            <a:ext cx="10306878" cy="757996"/>
          </a:xfrm>
          <a:solidFill>
            <a:srgbClr val="FFFFCC"/>
          </a:solidFill>
        </p:spPr>
        <p:txBody>
          <a:bodyPr>
            <a:normAutofit fontScale="90000"/>
          </a:bodyPr>
          <a:lstStyle/>
          <a:p>
            <a:r>
              <a:rPr lang="en-GB" sz="3600" dirty="0" smtClean="0">
                <a:solidFill>
                  <a:srgbClr val="002060"/>
                </a:solidFill>
              </a:rPr>
              <a:t>Why do we need to be able to identify different emotions?</a:t>
            </a:r>
            <a:endParaRPr lang="en-GB" sz="3600" dirty="0">
              <a:solidFill>
                <a:srgbClr val="002060"/>
              </a:solidFill>
            </a:endParaRPr>
          </a:p>
        </p:txBody>
      </p:sp>
      <p:sp>
        <p:nvSpPr>
          <p:cNvPr id="3" name="Content Placeholder 2"/>
          <p:cNvSpPr>
            <a:spLocks noGrp="1"/>
          </p:cNvSpPr>
          <p:nvPr>
            <p:ph idx="1"/>
          </p:nvPr>
        </p:nvSpPr>
        <p:spPr>
          <a:xfrm>
            <a:off x="838199" y="1391478"/>
            <a:ext cx="10919791" cy="5039139"/>
          </a:xfrm>
          <a:solidFill>
            <a:srgbClr val="FFFFCC"/>
          </a:solidFill>
        </p:spPr>
        <p:txBody>
          <a:bodyPr>
            <a:normAutofit lnSpcReduction="10000"/>
          </a:bodyPr>
          <a:lstStyle/>
          <a:p>
            <a:r>
              <a:rPr lang="en-GB" dirty="0">
                <a:solidFill>
                  <a:srgbClr val="002060"/>
                </a:solidFill>
              </a:rPr>
              <a:t>One big part of emotional awareness is being able to </a:t>
            </a:r>
            <a:r>
              <a:rPr lang="en-GB" b="1" dirty="0">
                <a:solidFill>
                  <a:srgbClr val="002060"/>
                </a:solidFill>
              </a:rPr>
              <a:t>name your emotions and tell them apart.   </a:t>
            </a:r>
          </a:p>
          <a:p>
            <a:r>
              <a:rPr lang="en-GB" dirty="0">
                <a:solidFill>
                  <a:srgbClr val="002060"/>
                </a:solidFill>
              </a:rPr>
              <a:t>This is a skill called labelling and it is an important first step in managing your emotions effectively. </a:t>
            </a:r>
          </a:p>
          <a:p>
            <a:endParaRPr lang="en-GB" dirty="0" smtClean="0">
              <a:solidFill>
                <a:srgbClr val="002060"/>
              </a:solidFill>
            </a:endParaRPr>
          </a:p>
          <a:p>
            <a:r>
              <a:rPr lang="en-GB" dirty="0" smtClean="0">
                <a:solidFill>
                  <a:srgbClr val="002060"/>
                </a:solidFill>
              </a:rPr>
              <a:t>This </a:t>
            </a:r>
            <a:r>
              <a:rPr lang="en-GB" dirty="0">
                <a:solidFill>
                  <a:srgbClr val="002060"/>
                </a:solidFill>
              </a:rPr>
              <a:t>is very useful to know because we can learn to </a:t>
            </a:r>
            <a:r>
              <a:rPr lang="en-GB" b="1" dirty="0">
                <a:solidFill>
                  <a:srgbClr val="002060"/>
                </a:solidFill>
              </a:rPr>
              <a:t>tune-in to our emotions </a:t>
            </a:r>
            <a:r>
              <a:rPr lang="en-GB" dirty="0">
                <a:solidFill>
                  <a:srgbClr val="002060"/>
                </a:solidFill>
              </a:rPr>
              <a:t>better by focusing on these three areas. Think of it as a bit like being a detective – </a:t>
            </a:r>
            <a:r>
              <a:rPr lang="en-GB" b="1" dirty="0">
                <a:solidFill>
                  <a:srgbClr val="002060"/>
                </a:solidFill>
              </a:rPr>
              <a:t>looking for clues in these three </a:t>
            </a:r>
            <a:r>
              <a:rPr lang="en-GB" b="1" dirty="0" smtClean="0">
                <a:solidFill>
                  <a:srgbClr val="002060"/>
                </a:solidFill>
              </a:rPr>
              <a:t>areas (body, mind, behaviour) </a:t>
            </a:r>
            <a:r>
              <a:rPr lang="en-GB" dirty="0">
                <a:solidFill>
                  <a:srgbClr val="002060"/>
                </a:solidFill>
              </a:rPr>
              <a:t>to figure out what we are feeling. </a:t>
            </a:r>
            <a:endParaRPr lang="en-GB" dirty="0" smtClean="0">
              <a:solidFill>
                <a:srgbClr val="002060"/>
              </a:solidFill>
            </a:endParaRPr>
          </a:p>
          <a:p>
            <a:r>
              <a:rPr lang="en-GB" b="1" dirty="0" smtClean="0">
                <a:solidFill>
                  <a:srgbClr val="002060"/>
                </a:solidFill>
              </a:rPr>
              <a:t>It </a:t>
            </a:r>
            <a:r>
              <a:rPr lang="en-GB" b="1" dirty="0">
                <a:solidFill>
                  <a:srgbClr val="002060"/>
                </a:solidFill>
              </a:rPr>
              <a:t>isn’t always easy to learn how to tune-in </a:t>
            </a:r>
            <a:r>
              <a:rPr lang="en-GB" dirty="0">
                <a:solidFill>
                  <a:srgbClr val="002060"/>
                </a:solidFill>
              </a:rPr>
              <a:t>and identify the specific emotion(s) we are feeling, but it is something we can learn to do and get better at with </a:t>
            </a:r>
            <a:r>
              <a:rPr lang="en-GB" dirty="0" smtClean="0">
                <a:solidFill>
                  <a:srgbClr val="002060"/>
                </a:solidFill>
              </a:rPr>
              <a:t>practice by reflecting on what is happening to our bodies when we are experiencing an emotion</a:t>
            </a:r>
            <a:endParaRPr lang="en-GB" dirty="0">
              <a:solidFill>
                <a:srgbClr val="002060"/>
              </a:solidFill>
            </a:endParaRPr>
          </a:p>
          <a:p>
            <a:endParaRPr lang="en-GB" dirty="0"/>
          </a:p>
        </p:txBody>
      </p:sp>
      <p:sp>
        <p:nvSpPr>
          <p:cNvPr id="5" name="Title 1"/>
          <p:cNvSpPr txBox="1">
            <a:spLocks/>
          </p:cNvSpPr>
          <p:nvPr/>
        </p:nvSpPr>
        <p:spPr>
          <a:xfrm>
            <a:off x="170283" y="109148"/>
            <a:ext cx="1335833" cy="474630"/>
          </a:xfrm>
          <a:prstGeom prst="rect">
            <a:avLst/>
          </a:prstGeom>
          <a:solidFill>
            <a:srgbClr val="66FF33"/>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dirty="0" smtClean="0"/>
              <a:t>Tutor session 2</a:t>
            </a:r>
            <a:endParaRPr lang="en-GB" sz="1600" b="1" dirty="0"/>
          </a:p>
        </p:txBody>
      </p:sp>
    </p:spTree>
    <p:extLst>
      <p:ext uri="{BB962C8B-B14F-4D97-AF65-F5344CB8AC3E}">
        <p14:creationId xmlns:p14="http://schemas.microsoft.com/office/powerpoint/2010/main" val="172877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6547" y="255795"/>
            <a:ext cx="6264965" cy="1325563"/>
          </a:xfrm>
          <a:solidFill>
            <a:srgbClr val="FFFFCC"/>
          </a:solidFill>
        </p:spPr>
        <p:txBody>
          <a:bodyPr/>
          <a:lstStyle/>
          <a:p>
            <a:pPr algn="ctr"/>
            <a:r>
              <a:rPr lang="en-GB" dirty="0" smtClean="0">
                <a:solidFill>
                  <a:srgbClr val="002060"/>
                </a:solidFill>
              </a:rPr>
              <a:t>The Emotion Triangle</a:t>
            </a:r>
            <a:endParaRPr lang="en-GB" dirty="0">
              <a:solidFill>
                <a:srgbClr val="002060"/>
              </a:solidFill>
            </a:endParaRPr>
          </a:p>
        </p:txBody>
      </p:sp>
      <p:sp>
        <p:nvSpPr>
          <p:cNvPr id="3" name="Content Placeholder 2"/>
          <p:cNvSpPr>
            <a:spLocks noGrp="1"/>
          </p:cNvSpPr>
          <p:nvPr>
            <p:ph idx="1"/>
          </p:nvPr>
        </p:nvSpPr>
        <p:spPr>
          <a:xfrm>
            <a:off x="8955156" y="1825625"/>
            <a:ext cx="2971801" cy="2209662"/>
          </a:xfrm>
          <a:solidFill>
            <a:srgbClr val="FFFFCC"/>
          </a:solidFill>
        </p:spPr>
        <p:txBody>
          <a:bodyPr/>
          <a:lstStyle/>
          <a:p>
            <a:pPr marL="0" indent="0">
              <a:buNone/>
            </a:pPr>
            <a:r>
              <a:rPr lang="en-GB" dirty="0" smtClean="0">
                <a:solidFill>
                  <a:srgbClr val="002060"/>
                </a:solidFill>
              </a:rPr>
              <a:t>When we experience an emotion, we can sense it in three ways</a:t>
            </a:r>
          </a:p>
          <a:p>
            <a:pPr marL="0" indent="0">
              <a:buNone/>
            </a:pPr>
            <a:endParaRPr lang="en-GB" dirty="0"/>
          </a:p>
        </p:txBody>
      </p:sp>
      <p:pic>
        <p:nvPicPr>
          <p:cNvPr id="4" name="Picture 3" descr="The Emotion Triangle"/>
          <p:cNvPicPr/>
          <p:nvPr/>
        </p:nvPicPr>
        <p:blipFill>
          <a:blip r:embed="rId2">
            <a:extLst>
              <a:ext uri="{28A0092B-C50C-407E-A947-70E740481C1C}">
                <a14:useLocalDpi xmlns:a14="http://schemas.microsoft.com/office/drawing/2010/main" val="0"/>
              </a:ext>
            </a:extLst>
          </a:blip>
          <a:srcRect/>
          <a:stretch>
            <a:fillRect/>
          </a:stretch>
        </p:blipFill>
        <p:spPr bwMode="auto">
          <a:xfrm>
            <a:off x="743490" y="1795261"/>
            <a:ext cx="8141570" cy="4381702"/>
          </a:xfrm>
          <a:prstGeom prst="rect">
            <a:avLst/>
          </a:prstGeom>
          <a:noFill/>
          <a:ln>
            <a:noFill/>
          </a:ln>
        </p:spPr>
      </p:pic>
      <p:sp>
        <p:nvSpPr>
          <p:cNvPr id="5" name="Title 1"/>
          <p:cNvSpPr txBox="1">
            <a:spLocks/>
          </p:cNvSpPr>
          <p:nvPr/>
        </p:nvSpPr>
        <p:spPr>
          <a:xfrm>
            <a:off x="170283" y="109148"/>
            <a:ext cx="1335833" cy="474630"/>
          </a:xfrm>
          <a:prstGeom prst="rect">
            <a:avLst/>
          </a:prstGeom>
          <a:solidFill>
            <a:srgbClr val="66FF33"/>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dirty="0" smtClean="0"/>
              <a:t>Tutor session 2</a:t>
            </a:r>
            <a:endParaRPr lang="en-GB" sz="1600" b="1" dirty="0"/>
          </a:p>
        </p:txBody>
      </p:sp>
    </p:spTree>
    <p:extLst>
      <p:ext uri="{BB962C8B-B14F-4D97-AF65-F5344CB8AC3E}">
        <p14:creationId xmlns:p14="http://schemas.microsoft.com/office/powerpoint/2010/main" val="32690506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6957" y="466957"/>
            <a:ext cx="3266661" cy="835069"/>
          </a:xfrm>
          <a:solidFill>
            <a:srgbClr val="FFFFCC"/>
          </a:solidFill>
        </p:spPr>
        <p:txBody>
          <a:bodyPr/>
          <a:lstStyle/>
          <a:p>
            <a:pPr algn="ctr"/>
            <a:r>
              <a:rPr lang="en-GB" dirty="0" smtClean="0">
                <a:solidFill>
                  <a:srgbClr val="002060"/>
                </a:solidFill>
              </a:rPr>
              <a:t>Anger</a:t>
            </a:r>
            <a:endParaRPr lang="en-GB" dirty="0">
              <a:solidFill>
                <a:srgbClr val="002060"/>
              </a:solidFill>
            </a:endParaRPr>
          </a:p>
        </p:txBody>
      </p:sp>
      <p:sp>
        <p:nvSpPr>
          <p:cNvPr id="3" name="Content Placeholder 2"/>
          <p:cNvSpPr>
            <a:spLocks noGrp="1"/>
          </p:cNvSpPr>
          <p:nvPr>
            <p:ph idx="1"/>
          </p:nvPr>
        </p:nvSpPr>
        <p:spPr>
          <a:xfrm>
            <a:off x="8388626" y="2235511"/>
            <a:ext cx="3243470" cy="3531566"/>
          </a:xfrm>
          <a:solidFill>
            <a:srgbClr val="FFFFCC"/>
          </a:solidFill>
        </p:spPr>
        <p:txBody>
          <a:bodyPr>
            <a:normAutofit fontScale="85000" lnSpcReduction="10000"/>
          </a:bodyPr>
          <a:lstStyle/>
          <a:p>
            <a:r>
              <a:rPr lang="en-GB" dirty="0">
                <a:solidFill>
                  <a:srgbClr val="002060"/>
                </a:solidFill>
              </a:rPr>
              <a:t>For example, when we feel angry at someone </a:t>
            </a:r>
          </a:p>
          <a:p>
            <a:r>
              <a:rPr lang="en-GB" dirty="0" smtClean="0">
                <a:solidFill>
                  <a:srgbClr val="002060"/>
                </a:solidFill>
              </a:rPr>
              <a:t> </a:t>
            </a:r>
            <a:r>
              <a:rPr lang="en-GB" dirty="0">
                <a:solidFill>
                  <a:srgbClr val="002060"/>
                </a:solidFill>
              </a:rPr>
              <a:t>our thoughts may get stuck on what the person is doing (mind)</a:t>
            </a:r>
          </a:p>
          <a:p>
            <a:r>
              <a:rPr lang="en-GB" dirty="0" smtClean="0">
                <a:solidFill>
                  <a:srgbClr val="002060"/>
                </a:solidFill>
              </a:rPr>
              <a:t> </a:t>
            </a:r>
            <a:r>
              <a:rPr lang="en-GB" dirty="0">
                <a:solidFill>
                  <a:srgbClr val="002060"/>
                </a:solidFill>
              </a:rPr>
              <a:t>we feel our heart rate increase (body) and</a:t>
            </a:r>
          </a:p>
          <a:p>
            <a:r>
              <a:rPr lang="en-GB" dirty="0" smtClean="0">
                <a:solidFill>
                  <a:srgbClr val="002060"/>
                </a:solidFill>
              </a:rPr>
              <a:t> </a:t>
            </a:r>
            <a:r>
              <a:rPr lang="en-GB" dirty="0">
                <a:solidFill>
                  <a:srgbClr val="002060"/>
                </a:solidFill>
              </a:rPr>
              <a:t>we feel an urge to confront the situation (behaviour).</a:t>
            </a:r>
          </a:p>
          <a:p>
            <a:endParaRPr lang="en-GB" dirty="0"/>
          </a:p>
        </p:txBody>
      </p:sp>
      <p:pic>
        <p:nvPicPr>
          <p:cNvPr id="4" name="Picture 3" descr="The anger triangle"/>
          <p:cNvPicPr/>
          <p:nvPr/>
        </p:nvPicPr>
        <p:blipFill>
          <a:blip r:embed="rId2">
            <a:extLst>
              <a:ext uri="{28A0092B-C50C-407E-A947-70E740481C1C}">
                <a14:useLocalDpi xmlns:a14="http://schemas.microsoft.com/office/drawing/2010/main" val="0"/>
              </a:ext>
            </a:extLst>
          </a:blip>
          <a:srcRect/>
          <a:stretch>
            <a:fillRect/>
          </a:stretch>
        </p:blipFill>
        <p:spPr bwMode="auto">
          <a:xfrm>
            <a:off x="444121" y="1634207"/>
            <a:ext cx="7495675" cy="4734174"/>
          </a:xfrm>
          <a:prstGeom prst="rect">
            <a:avLst/>
          </a:prstGeom>
          <a:noFill/>
          <a:ln>
            <a:noFill/>
          </a:ln>
        </p:spPr>
      </p:pic>
      <p:sp>
        <p:nvSpPr>
          <p:cNvPr id="5" name="Title 1"/>
          <p:cNvSpPr txBox="1">
            <a:spLocks/>
          </p:cNvSpPr>
          <p:nvPr/>
        </p:nvSpPr>
        <p:spPr>
          <a:xfrm>
            <a:off x="170283" y="109148"/>
            <a:ext cx="1335833" cy="474630"/>
          </a:xfrm>
          <a:prstGeom prst="rect">
            <a:avLst/>
          </a:prstGeom>
          <a:solidFill>
            <a:srgbClr val="66FF33"/>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dirty="0" smtClean="0"/>
              <a:t>Tutor session 2</a:t>
            </a:r>
            <a:endParaRPr lang="en-GB" sz="1600" b="1" dirty="0"/>
          </a:p>
        </p:txBody>
      </p:sp>
    </p:spTree>
    <p:extLst>
      <p:ext uri="{BB962C8B-B14F-4D97-AF65-F5344CB8AC3E}">
        <p14:creationId xmlns:p14="http://schemas.microsoft.com/office/powerpoint/2010/main" val="6881751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2674" y="155115"/>
            <a:ext cx="3594652" cy="898433"/>
          </a:xfrm>
          <a:solidFill>
            <a:srgbClr val="FFFFCC"/>
          </a:solidFill>
        </p:spPr>
        <p:txBody>
          <a:bodyPr/>
          <a:lstStyle/>
          <a:p>
            <a:pPr algn="ctr"/>
            <a:r>
              <a:rPr lang="en-GB" dirty="0" smtClean="0">
                <a:solidFill>
                  <a:srgbClr val="002060"/>
                </a:solidFill>
              </a:rPr>
              <a:t>Sadness</a:t>
            </a:r>
            <a:endParaRPr lang="en-GB" dirty="0">
              <a:solidFill>
                <a:srgbClr val="002060"/>
              </a:solidFill>
            </a:endParaRPr>
          </a:p>
        </p:txBody>
      </p:sp>
      <p:sp>
        <p:nvSpPr>
          <p:cNvPr id="3" name="Content Placeholder 2"/>
          <p:cNvSpPr>
            <a:spLocks noGrp="1"/>
          </p:cNvSpPr>
          <p:nvPr>
            <p:ph idx="1"/>
          </p:nvPr>
        </p:nvSpPr>
        <p:spPr/>
        <p:txBody>
          <a:bodyPr/>
          <a:lstStyle/>
          <a:p>
            <a:endParaRPr lang="en-GB" dirty="0"/>
          </a:p>
        </p:txBody>
      </p:sp>
      <p:pic>
        <p:nvPicPr>
          <p:cNvPr id="4" name="Picture 3" descr="The sadness triangle"/>
          <p:cNvPicPr/>
          <p:nvPr/>
        </p:nvPicPr>
        <p:blipFill>
          <a:blip r:embed="rId3">
            <a:extLst>
              <a:ext uri="{28A0092B-C50C-407E-A947-70E740481C1C}">
                <a14:useLocalDpi xmlns:a14="http://schemas.microsoft.com/office/drawing/2010/main" val="0"/>
              </a:ext>
            </a:extLst>
          </a:blip>
          <a:srcRect/>
          <a:stretch>
            <a:fillRect/>
          </a:stretch>
        </p:blipFill>
        <p:spPr bwMode="auto">
          <a:xfrm>
            <a:off x="370064" y="1361408"/>
            <a:ext cx="8085220" cy="5041231"/>
          </a:xfrm>
          <a:prstGeom prst="rect">
            <a:avLst/>
          </a:prstGeom>
          <a:noFill/>
          <a:ln>
            <a:noFill/>
          </a:ln>
        </p:spPr>
      </p:pic>
      <p:sp>
        <p:nvSpPr>
          <p:cNvPr id="5" name="Title 1"/>
          <p:cNvSpPr txBox="1">
            <a:spLocks/>
          </p:cNvSpPr>
          <p:nvPr/>
        </p:nvSpPr>
        <p:spPr>
          <a:xfrm>
            <a:off x="170283" y="109148"/>
            <a:ext cx="1335833" cy="474630"/>
          </a:xfrm>
          <a:prstGeom prst="rect">
            <a:avLst/>
          </a:prstGeom>
          <a:solidFill>
            <a:srgbClr val="66FF33"/>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dirty="0" smtClean="0"/>
              <a:t>Tutor session 2</a:t>
            </a:r>
            <a:endParaRPr lang="en-GB" sz="1600" b="1" dirty="0"/>
          </a:p>
        </p:txBody>
      </p:sp>
      <p:sp>
        <p:nvSpPr>
          <p:cNvPr id="6" name="Rectangle 5"/>
          <p:cNvSpPr/>
          <p:nvPr/>
        </p:nvSpPr>
        <p:spPr>
          <a:xfrm>
            <a:off x="8618223" y="1918665"/>
            <a:ext cx="3203713" cy="3926716"/>
          </a:xfrm>
          <a:prstGeom prst="rect">
            <a:avLst/>
          </a:prstGeom>
          <a:solidFill>
            <a:srgbClr val="FFFFCC"/>
          </a:solidFill>
        </p:spPr>
        <p:txBody>
          <a:bodyPr wrap="square">
            <a:spAutoFit/>
          </a:bodyPr>
          <a:lstStyle/>
          <a:p>
            <a:pPr>
              <a:lnSpc>
                <a:spcPts val="2475"/>
              </a:lnSpc>
              <a:spcAft>
                <a:spcPts val="800"/>
              </a:spcAft>
            </a:pPr>
            <a:r>
              <a:rPr lang="en-GB" sz="2400" kern="0" dirty="0" smtClean="0">
                <a:solidFill>
                  <a:srgbClr val="002060"/>
                </a:solidFill>
                <a:latin typeface="Source Sans Pro" panose="020B0503030403020204" pitchFamily="34" charset="0"/>
                <a:ea typeface="Times New Roman" panose="02020603050405020304" pitchFamily="18" charset="0"/>
                <a:cs typeface="Times New Roman" panose="02020603050405020304" pitchFamily="18" charset="0"/>
              </a:rPr>
              <a:t>We might </a:t>
            </a:r>
            <a:r>
              <a:rPr lang="en-GB" sz="2400" kern="0" dirty="0">
                <a:solidFill>
                  <a:srgbClr val="002060"/>
                </a:solidFill>
                <a:latin typeface="Source Sans Pro" panose="020B0503030403020204" pitchFamily="34" charset="0"/>
                <a:ea typeface="Times New Roman" panose="02020603050405020304" pitchFamily="18" charset="0"/>
                <a:cs typeface="Times New Roman" panose="02020603050405020304" pitchFamily="18" charset="0"/>
              </a:rPr>
              <a:t>feel sad about a friend moving away -</a:t>
            </a:r>
            <a:endParaRPr lang="en-GB"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ts val="2475"/>
              </a:lnSpc>
              <a:spcAft>
                <a:spcPts val="800"/>
              </a:spcAft>
              <a:buFont typeface="Arial" panose="020B0604020202020204" pitchFamily="34" charset="0"/>
              <a:buChar char="•"/>
            </a:pPr>
            <a:r>
              <a:rPr lang="en-GB" sz="2400" kern="0" dirty="0" smtClean="0">
                <a:solidFill>
                  <a:srgbClr val="002060"/>
                </a:solidFill>
                <a:latin typeface="Source Sans Pro" panose="020B0503030403020204" pitchFamily="34" charset="0"/>
                <a:ea typeface="Times New Roman" panose="02020603050405020304" pitchFamily="18" charset="0"/>
                <a:cs typeface="Times New Roman" panose="02020603050405020304" pitchFamily="18" charset="0"/>
              </a:rPr>
              <a:t> </a:t>
            </a:r>
            <a:r>
              <a:rPr lang="en-GB" sz="2400" kern="0" dirty="0">
                <a:solidFill>
                  <a:srgbClr val="002060"/>
                </a:solidFill>
                <a:latin typeface="Source Sans Pro" panose="020B0503030403020204" pitchFamily="34" charset="0"/>
                <a:ea typeface="Times New Roman" panose="02020603050405020304" pitchFamily="18" charset="0"/>
                <a:cs typeface="Times New Roman" panose="02020603050405020304" pitchFamily="18" charset="0"/>
              </a:rPr>
              <a:t>we are drawn to think about what we have lost (mind)</a:t>
            </a:r>
            <a:endParaRPr lang="en-GB"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ts val="2475"/>
              </a:lnSpc>
              <a:spcAft>
                <a:spcPts val="800"/>
              </a:spcAft>
              <a:buFont typeface="Arial" panose="020B0604020202020204" pitchFamily="34" charset="0"/>
              <a:buChar char="•"/>
            </a:pPr>
            <a:r>
              <a:rPr lang="en-GB" sz="2400" kern="0" dirty="0" smtClean="0">
                <a:solidFill>
                  <a:srgbClr val="002060"/>
                </a:solidFill>
                <a:latin typeface="Source Sans Pro" panose="020B0503030403020204" pitchFamily="34" charset="0"/>
                <a:ea typeface="Times New Roman" panose="02020603050405020304" pitchFamily="18" charset="0"/>
                <a:cs typeface="Times New Roman" panose="02020603050405020304" pitchFamily="18" charset="0"/>
              </a:rPr>
              <a:t>our </a:t>
            </a:r>
            <a:r>
              <a:rPr lang="en-GB" sz="2400" kern="0" dirty="0">
                <a:solidFill>
                  <a:srgbClr val="002060"/>
                </a:solidFill>
                <a:latin typeface="Source Sans Pro" panose="020B0503030403020204" pitchFamily="34" charset="0"/>
                <a:ea typeface="Times New Roman" panose="02020603050405020304" pitchFamily="18" charset="0"/>
                <a:cs typeface="Times New Roman" panose="02020603050405020304" pitchFamily="18" charset="0"/>
              </a:rPr>
              <a:t>bodies slow down (body)</a:t>
            </a:r>
            <a:endParaRPr lang="en-GB"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ts val="2475"/>
              </a:lnSpc>
              <a:spcAft>
                <a:spcPts val="800"/>
              </a:spcAft>
              <a:buFont typeface="Arial" panose="020B0604020202020204" pitchFamily="34" charset="0"/>
              <a:buChar char="•"/>
            </a:pPr>
            <a:r>
              <a:rPr lang="en-GB" sz="2400" kern="0" dirty="0">
                <a:solidFill>
                  <a:srgbClr val="002060"/>
                </a:solidFill>
                <a:latin typeface="Source Sans Pro" panose="020B0503030403020204" pitchFamily="34" charset="0"/>
                <a:ea typeface="Times New Roman" panose="02020603050405020304" pitchFamily="18" charset="0"/>
                <a:cs typeface="Times New Roman" panose="02020603050405020304" pitchFamily="18" charset="0"/>
                <a:sym typeface="Symbol" panose="05050102010706020507" pitchFamily="18" charset="2"/>
              </a:rPr>
              <a:t> </a:t>
            </a:r>
            <a:r>
              <a:rPr lang="en-GB" sz="2400" kern="0" dirty="0" smtClean="0">
                <a:solidFill>
                  <a:srgbClr val="002060"/>
                </a:solidFill>
                <a:latin typeface="Source Sans Pro" panose="020B0503030403020204" pitchFamily="34" charset="0"/>
                <a:ea typeface="Times New Roman" panose="02020603050405020304" pitchFamily="18" charset="0"/>
                <a:cs typeface="Times New Roman" panose="02020603050405020304" pitchFamily="18" charset="0"/>
              </a:rPr>
              <a:t>and </a:t>
            </a:r>
            <a:r>
              <a:rPr lang="en-GB" sz="2400" kern="0" dirty="0">
                <a:solidFill>
                  <a:srgbClr val="002060"/>
                </a:solidFill>
                <a:latin typeface="Source Sans Pro" panose="020B0503030403020204" pitchFamily="34" charset="0"/>
                <a:ea typeface="Times New Roman" panose="02020603050405020304" pitchFamily="18" charset="0"/>
                <a:cs typeface="Times New Roman" panose="02020603050405020304" pitchFamily="18" charset="0"/>
              </a:rPr>
              <a:t>we feel an urge to withdraw (behaviour).</a:t>
            </a:r>
            <a:endParaRPr lang="en-GB"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53568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8190" y="166343"/>
            <a:ext cx="9753601" cy="877266"/>
          </a:xfrm>
          <a:solidFill>
            <a:srgbClr val="FFFFCC"/>
          </a:solidFill>
        </p:spPr>
        <p:txBody>
          <a:bodyPr>
            <a:normAutofit fontScale="90000"/>
          </a:bodyPr>
          <a:lstStyle/>
          <a:p>
            <a:r>
              <a:rPr lang="en-GB" sz="3600" dirty="0" smtClean="0">
                <a:solidFill>
                  <a:srgbClr val="002060"/>
                </a:solidFill>
              </a:rPr>
              <a:t>Work out how these emotions might affect your mind, body and behaviour</a:t>
            </a:r>
            <a:endParaRPr lang="en-GB" sz="36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26888234"/>
              </p:ext>
            </p:extLst>
          </p:nvPr>
        </p:nvGraphicFramePr>
        <p:xfrm>
          <a:off x="838200" y="1133060"/>
          <a:ext cx="10515600" cy="5544648"/>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2484154427"/>
                    </a:ext>
                  </a:extLst>
                </a:gridCol>
                <a:gridCol w="2628900">
                  <a:extLst>
                    <a:ext uri="{9D8B030D-6E8A-4147-A177-3AD203B41FA5}">
                      <a16:colId xmlns:a16="http://schemas.microsoft.com/office/drawing/2014/main" val="4290719064"/>
                    </a:ext>
                  </a:extLst>
                </a:gridCol>
                <a:gridCol w="2628900">
                  <a:extLst>
                    <a:ext uri="{9D8B030D-6E8A-4147-A177-3AD203B41FA5}">
                      <a16:colId xmlns:a16="http://schemas.microsoft.com/office/drawing/2014/main" val="2055440580"/>
                    </a:ext>
                  </a:extLst>
                </a:gridCol>
                <a:gridCol w="2628900">
                  <a:extLst>
                    <a:ext uri="{9D8B030D-6E8A-4147-A177-3AD203B41FA5}">
                      <a16:colId xmlns:a16="http://schemas.microsoft.com/office/drawing/2014/main" val="3576300063"/>
                    </a:ext>
                  </a:extLst>
                </a:gridCol>
              </a:tblGrid>
              <a:tr h="815008">
                <a:tc>
                  <a:txBody>
                    <a:bodyPr/>
                    <a:lstStyle/>
                    <a:p>
                      <a:pPr algn="l">
                        <a:lnSpc>
                          <a:spcPts val="2475"/>
                        </a:lnSpc>
                        <a:spcAft>
                          <a:spcPts val="800"/>
                        </a:spcAft>
                      </a:pPr>
                      <a:r>
                        <a:rPr lang="en-GB" sz="3600" b="0" kern="0" dirty="0">
                          <a:solidFill>
                            <a:srgbClr val="002060"/>
                          </a:solidFill>
                          <a:effectLst/>
                          <a:latin typeface="+mn-lt"/>
                          <a:ea typeface="Times New Roman" panose="02020603050405020304" pitchFamily="18" charset="0"/>
                          <a:cs typeface="Times New Roman" panose="02020603050405020304" pitchFamily="18" charset="0"/>
                        </a:rPr>
                        <a:t> </a:t>
                      </a:r>
                      <a:endParaRPr lang="en-GB" sz="3600" b="0" kern="100" dirty="0">
                        <a:solidFill>
                          <a:srgbClr val="002060"/>
                        </a:solidFill>
                        <a:effectLst/>
                        <a:latin typeface="+mn-lt"/>
                        <a:ea typeface="Calibri" panose="020F0502020204030204" pitchFamily="34" charset="0"/>
                        <a:cs typeface="Times New Roman" panose="02020603050405020304" pitchFamily="18" charset="0"/>
                      </a:endParaRPr>
                    </a:p>
                    <a:p>
                      <a:pPr algn="ctr">
                        <a:lnSpc>
                          <a:spcPts val="2475"/>
                        </a:lnSpc>
                        <a:spcAft>
                          <a:spcPts val="800"/>
                        </a:spcAft>
                      </a:pPr>
                      <a:r>
                        <a:rPr lang="en-GB" sz="3600" b="0" kern="0" dirty="0" smtClean="0">
                          <a:solidFill>
                            <a:srgbClr val="002060"/>
                          </a:solidFill>
                          <a:effectLst/>
                          <a:latin typeface="+mn-lt"/>
                          <a:ea typeface="Times New Roman" panose="02020603050405020304" pitchFamily="18" charset="0"/>
                          <a:cs typeface="Times New Roman" panose="02020603050405020304" pitchFamily="18" charset="0"/>
                        </a:rPr>
                        <a:t>Emotion</a:t>
                      </a:r>
                      <a:endParaRPr lang="en-GB" sz="36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3600" b="0" kern="0" dirty="0" smtClean="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3600" b="0" kern="100" dirty="0" smtClean="0">
                          <a:solidFill>
                            <a:srgbClr val="002060"/>
                          </a:solidFill>
                          <a:effectLst/>
                          <a:latin typeface="+mn-lt"/>
                          <a:ea typeface="Calibri" panose="020F0502020204030204" pitchFamily="34" charset="0"/>
                          <a:cs typeface="Times New Roman" panose="02020603050405020304" pitchFamily="18" charset="0"/>
                        </a:rPr>
                        <a:t>Mind</a:t>
                      </a:r>
                      <a:endParaRPr lang="en-GB" sz="36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3600" b="0" kern="0" dirty="0" smtClean="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3600" b="0" kern="0" dirty="0" smtClean="0">
                          <a:solidFill>
                            <a:srgbClr val="002060"/>
                          </a:solidFill>
                          <a:effectLst/>
                          <a:latin typeface="+mn-lt"/>
                          <a:ea typeface="Calibri" panose="020F0502020204030204" pitchFamily="34" charset="0"/>
                          <a:cs typeface="Times New Roman" panose="02020603050405020304" pitchFamily="18" charset="0"/>
                        </a:rPr>
                        <a:t>Body</a:t>
                      </a:r>
                      <a:endParaRPr lang="en-GB" sz="36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3600" b="0" kern="0" dirty="0" smtClean="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3600" b="0" kern="0" dirty="0" smtClean="0">
                          <a:solidFill>
                            <a:srgbClr val="002060"/>
                          </a:solidFill>
                          <a:effectLst/>
                          <a:latin typeface="+mn-lt"/>
                          <a:ea typeface="Calibri" panose="020F0502020204030204" pitchFamily="34" charset="0"/>
                          <a:cs typeface="Times New Roman" panose="02020603050405020304" pitchFamily="18" charset="0"/>
                        </a:rPr>
                        <a:t>Behaviour</a:t>
                      </a:r>
                      <a:endParaRPr lang="en-GB" sz="36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432951559"/>
                  </a:ext>
                </a:extLst>
              </a:tr>
              <a:tr h="804585">
                <a:tc>
                  <a:txBody>
                    <a:bodyPr/>
                    <a:lstStyle/>
                    <a:p>
                      <a:pPr algn="ctr">
                        <a:lnSpc>
                          <a:spcPts val="2475"/>
                        </a:lnSpc>
                        <a:spcAft>
                          <a:spcPts val="800"/>
                        </a:spcAft>
                      </a:pPr>
                      <a:r>
                        <a:rPr lang="en-GB" sz="2800" b="0" kern="0">
                          <a:solidFill>
                            <a:srgbClr val="002060"/>
                          </a:solidFill>
                          <a:effectLst/>
                          <a:latin typeface="+mn-lt"/>
                          <a:ea typeface="Times New Roman" panose="02020603050405020304" pitchFamily="18" charset="0"/>
                          <a:cs typeface="Times New Roman" panose="02020603050405020304" pitchFamily="18" charset="0"/>
                        </a:rPr>
                        <a:t>Fear</a:t>
                      </a:r>
                      <a:endParaRPr lang="en-GB" sz="2800" b="0" kern="10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2800" b="0" kern="0">
                          <a:solidFill>
                            <a:srgbClr val="002060"/>
                          </a:solidFill>
                          <a:effectLst/>
                          <a:latin typeface="+mn-lt"/>
                          <a:ea typeface="Times New Roman" panose="02020603050405020304" pitchFamily="18" charset="0"/>
                          <a:cs typeface="Times New Roman" panose="02020603050405020304" pitchFamily="18" charset="0"/>
                        </a:rPr>
                        <a:t> </a:t>
                      </a:r>
                      <a:endParaRPr lang="en-GB" sz="28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54971459"/>
                  </a:ext>
                </a:extLst>
              </a:tr>
              <a:tr h="804585">
                <a:tc>
                  <a:txBody>
                    <a:bodyPr/>
                    <a:lstStyle/>
                    <a:p>
                      <a:pPr algn="ctr">
                        <a:lnSpc>
                          <a:spcPts val="2475"/>
                        </a:lnSpc>
                        <a:spcAft>
                          <a:spcPts val="800"/>
                        </a:spcAft>
                      </a:pPr>
                      <a:r>
                        <a:rPr lang="en-GB" sz="2800" b="0" kern="0">
                          <a:solidFill>
                            <a:srgbClr val="002060"/>
                          </a:solidFill>
                          <a:effectLst/>
                          <a:latin typeface="+mn-lt"/>
                          <a:ea typeface="Times New Roman" panose="02020603050405020304" pitchFamily="18" charset="0"/>
                          <a:cs typeface="Times New Roman" panose="02020603050405020304" pitchFamily="18" charset="0"/>
                        </a:rPr>
                        <a:t>Anger</a:t>
                      </a:r>
                      <a:endParaRPr lang="en-GB" sz="2800" b="0" kern="10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2800" b="0" kern="0">
                          <a:solidFill>
                            <a:srgbClr val="002060"/>
                          </a:solidFill>
                          <a:effectLst/>
                          <a:latin typeface="+mn-lt"/>
                          <a:ea typeface="Times New Roman" panose="02020603050405020304" pitchFamily="18" charset="0"/>
                          <a:cs typeface="Times New Roman" panose="02020603050405020304" pitchFamily="18" charset="0"/>
                        </a:rPr>
                        <a:t> </a:t>
                      </a:r>
                      <a:endParaRPr lang="en-GB" sz="28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115726581"/>
                  </a:ext>
                </a:extLst>
              </a:tr>
              <a:tr h="804585">
                <a:tc>
                  <a:txBody>
                    <a:bodyPr/>
                    <a:lstStyle/>
                    <a:p>
                      <a:pPr algn="ctr">
                        <a:lnSpc>
                          <a:spcPts val="2475"/>
                        </a:lnSpc>
                        <a:spcAft>
                          <a:spcPts val="800"/>
                        </a:spcAft>
                      </a:pPr>
                      <a:r>
                        <a:rPr lang="en-GB" sz="2800" b="0" kern="0">
                          <a:solidFill>
                            <a:srgbClr val="002060"/>
                          </a:solidFill>
                          <a:effectLst/>
                          <a:latin typeface="+mn-lt"/>
                          <a:ea typeface="Times New Roman" panose="02020603050405020304" pitchFamily="18" charset="0"/>
                          <a:cs typeface="Times New Roman" panose="02020603050405020304" pitchFamily="18" charset="0"/>
                        </a:rPr>
                        <a:t>Sadness</a:t>
                      </a:r>
                      <a:endParaRPr lang="en-GB" sz="2800" b="0" kern="10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2800" b="0" kern="0">
                          <a:solidFill>
                            <a:srgbClr val="002060"/>
                          </a:solidFill>
                          <a:effectLst/>
                          <a:latin typeface="+mn-lt"/>
                          <a:ea typeface="Times New Roman" panose="02020603050405020304" pitchFamily="18" charset="0"/>
                          <a:cs typeface="Times New Roman" panose="02020603050405020304" pitchFamily="18" charset="0"/>
                        </a:rPr>
                        <a:t> </a:t>
                      </a:r>
                      <a:endParaRPr lang="en-GB" sz="28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033524656"/>
                  </a:ext>
                </a:extLst>
              </a:tr>
              <a:tr h="387432">
                <a:tc>
                  <a:txBody>
                    <a:bodyPr/>
                    <a:lstStyle/>
                    <a:p>
                      <a:pPr algn="ctr">
                        <a:lnSpc>
                          <a:spcPts val="2475"/>
                        </a:lnSpc>
                        <a:spcAft>
                          <a:spcPts val="800"/>
                        </a:spcAft>
                      </a:pPr>
                      <a:r>
                        <a:rPr lang="en-GB" sz="2800" b="0" kern="0" dirty="0" smtClean="0">
                          <a:solidFill>
                            <a:srgbClr val="002060"/>
                          </a:solidFill>
                          <a:effectLst/>
                          <a:latin typeface="+mn-lt"/>
                          <a:ea typeface="Times New Roman" panose="02020603050405020304" pitchFamily="18" charset="0"/>
                          <a:cs typeface="Times New Roman" panose="02020603050405020304" pitchFamily="18" charset="0"/>
                        </a:rPr>
                        <a:t>Guilt</a:t>
                      </a:r>
                    </a:p>
                    <a:p>
                      <a:pPr algn="ctr">
                        <a:lnSpc>
                          <a:spcPts val="2475"/>
                        </a:lnSpc>
                        <a:spcAft>
                          <a:spcPts val="800"/>
                        </a:spcAft>
                      </a:pPr>
                      <a:endParaRPr lang="en-GB" sz="28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037615651"/>
                  </a:ext>
                </a:extLst>
              </a:tr>
              <a:tr h="804585">
                <a:tc>
                  <a:txBody>
                    <a:bodyPr/>
                    <a:lstStyle/>
                    <a:p>
                      <a:pPr algn="ctr">
                        <a:lnSpc>
                          <a:spcPts val="2475"/>
                        </a:lnSpc>
                        <a:spcAft>
                          <a:spcPts val="800"/>
                        </a:spcAft>
                      </a:pPr>
                      <a:r>
                        <a:rPr lang="en-GB" sz="2800" b="0" kern="0">
                          <a:solidFill>
                            <a:srgbClr val="002060"/>
                          </a:solidFill>
                          <a:effectLst/>
                          <a:latin typeface="+mn-lt"/>
                          <a:ea typeface="Times New Roman" panose="02020603050405020304" pitchFamily="18" charset="0"/>
                          <a:cs typeface="Times New Roman" panose="02020603050405020304" pitchFamily="18" charset="0"/>
                        </a:rPr>
                        <a:t>Joy/Happiness</a:t>
                      </a:r>
                      <a:endParaRPr lang="en-GB" sz="2800" b="0" kern="10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2800" b="0" kern="0">
                          <a:solidFill>
                            <a:srgbClr val="002060"/>
                          </a:solidFill>
                          <a:effectLst/>
                          <a:latin typeface="+mn-lt"/>
                          <a:ea typeface="Times New Roman" panose="02020603050405020304" pitchFamily="18" charset="0"/>
                          <a:cs typeface="Times New Roman" panose="02020603050405020304" pitchFamily="18" charset="0"/>
                        </a:rPr>
                        <a:t> </a:t>
                      </a:r>
                      <a:endParaRPr lang="en-GB" sz="28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658132219"/>
                  </a:ext>
                </a:extLst>
              </a:tr>
              <a:tr h="387432">
                <a:tc>
                  <a:txBody>
                    <a:bodyPr/>
                    <a:lstStyle/>
                    <a:p>
                      <a:pPr algn="ctr">
                        <a:lnSpc>
                          <a:spcPts val="2475"/>
                        </a:lnSpc>
                        <a:spcAft>
                          <a:spcPts val="800"/>
                        </a:spcAft>
                      </a:pPr>
                      <a:r>
                        <a:rPr lang="en-GB" sz="2800" b="0" kern="0" dirty="0" smtClean="0">
                          <a:solidFill>
                            <a:srgbClr val="002060"/>
                          </a:solidFill>
                          <a:effectLst/>
                          <a:latin typeface="+mn-lt"/>
                          <a:ea typeface="Times New Roman" panose="02020603050405020304" pitchFamily="18" charset="0"/>
                          <a:cs typeface="Times New Roman" panose="02020603050405020304" pitchFamily="18" charset="0"/>
                        </a:rPr>
                        <a:t>Contentment</a:t>
                      </a:r>
                    </a:p>
                    <a:p>
                      <a:pPr algn="ctr">
                        <a:lnSpc>
                          <a:spcPts val="2475"/>
                        </a:lnSpc>
                        <a:spcAft>
                          <a:spcPts val="800"/>
                        </a:spcAft>
                      </a:pPr>
                      <a:endParaRPr lang="en-GB" sz="28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054080594"/>
                  </a:ext>
                </a:extLst>
              </a:tr>
            </a:tbl>
          </a:graphicData>
        </a:graphic>
      </p:graphicFrame>
      <p:sp>
        <p:nvSpPr>
          <p:cNvPr id="7" name="Title 1"/>
          <p:cNvSpPr txBox="1">
            <a:spLocks/>
          </p:cNvSpPr>
          <p:nvPr/>
        </p:nvSpPr>
        <p:spPr>
          <a:xfrm>
            <a:off x="170283" y="109148"/>
            <a:ext cx="1335833" cy="474630"/>
          </a:xfrm>
          <a:prstGeom prst="rect">
            <a:avLst/>
          </a:prstGeom>
          <a:solidFill>
            <a:srgbClr val="66FF33"/>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dirty="0" smtClean="0"/>
              <a:t>Tutor session 2</a:t>
            </a:r>
            <a:endParaRPr lang="en-GB" sz="1600" b="1" dirty="0"/>
          </a:p>
        </p:txBody>
      </p:sp>
    </p:spTree>
    <p:extLst>
      <p:ext uri="{BB962C8B-B14F-4D97-AF65-F5344CB8AC3E}">
        <p14:creationId xmlns:p14="http://schemas.microsoft.com/office/powerpoint/2010/main" val="4125150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3808" y="109148"/>
            <a:ext cx="9306339" cy="1115805"/>
          </a:xfrm>
          <a:solidFill>
            <a:srgbClr val="FFFFCC"/>
          </a:solidFill>
        </p:spPr>
        <p:txBody>
          <a:bodyPr>
            <a:normAutofit/>
          </a:bodyPr>
          <a:lstStyle/>
          <a:p>
            <a:r>
              <a:rPr lang="en-GB" sz="3600" dirty="0" smtClean="0">
                <a:solidFill>
                  <a:srgbClr val="002060"/>
                </a:solidFill>
              </a:rPr>
              <a:t>Work out how these emotions might affect your mind, body and behaviour</a:t>
            </a:r>
            <a:endParaRPr lang="en-GB" sz="36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45404920"/>
              </p:ext>
            </p:extLst>
          </p:nvPr>
        </p:nvGraphicFramePr>
        <p:xfrm>
          <a:off x="380997" y="1362526"/>
          <a:ext cx="11270975" cy="5525053"/>
        </p:xfrm>
        <a:graphic>
          <a:graphicData uri="http://schemas.openxmlformats.org/drawingml/2006/table">
            <a:tbl>
              <a:tblPr firstRow="1" bandRow="1">
                <a:tableStyleId>{5C22544A-7EE6-4342-B048-85BDC9FD1C3A}</a:tableStyleId>
              </a:tblPr>
              <a:tblGrid>
                <a:gridCol w="2487343">
                  <a:extLst>
                    <a:ext uri="{9D8B030D-6E8A-4147-A177-3AD203B41FA5}">
                      <a16:colId xmlns:a16="http://schemas.microsoft.com/office/drawing/2014/main" val="2484154427"/>
                    </a:ext>
                  </a:extLst>
                </a:gridCol>
                <a:gridCol w="3385358">
                  <a:extLst>
                    <a:ext uri="{9D8B030D-6E8A-4147-A177-3AD203B41FA5}">
                      <a16:colId xmlns:a16="http://schemas.microsoft.com/office/drawing/2014/main" val="4290719064"/>
                    </a:ext>
                  </a:extLst>
                </a:gridCol>
                <a:gridCol w="3171868">
                  <a:extLst>
                    <a:ext uri="{9D8B030D-6E8A-4147-A177-3AD203B41FA5}">
                      <a16:colId xmlns:a16="http://schemas.microsoft.com/office/drawing/2014/main" val="2055440580"/>
                    </a:ext>
                  </a:extLst>
                </a:gridCol>
                <a:gridCol w="2226406">
                  <a:extLst>
                    <a:ext uri="{9D8B030D-6E8A-4147-A177-3AD203B41FA5}">
                      <a16:colId xmlns:a16="http://schemas.microsoft.com/office/drawing/2014/main" val="3576300063"/>
                    </a:ext>
                  </a:extLst>
                </a:gridCol>
              </a:tblGrid>
              <a:tr h="775253">
                <a:tc>
                  <a:txBody>
                    <a:bodyPr/>
                    <a:lstStyle/>
                    <a:p>
                      <a:pPr algn="l">
                        <a:lnSpc>
                          <a:spcPts val="2475"/>
                        </a:lnSpc>
                        <a:spcAft>
                          <a:spcPts val="800"/>
                        </a:spcAft>
                      </a:pPr>
                      <a:r>
                        <a:rPr lang="en-GB" sz="2800" b="0" kern="0" dirty="0">
                          <a:solidFill>
                            <a:srgbClr val="002060"/>
                          </a:solidFill>
                          <a:effectLst/>
                          <a:latin typeface="+mn-lt"/>
                          <a:ea typeface="Times New Roman" panose="02020603050405020304" pitchFamily="18" charset="0"/>
                          <a:cs typeface="Times New Roman" panose="02020603050405020304" pitchFamily="18" charset="0"/>
                        </a:rPr>
                        <a:t> </a:t>
                      </a:r>
                      <a:r>
                        <a:rPr lang="en-GB" sz="2800" b="0" kern="0" dirty="0" smtClean="0">
                          <a:solidFill>
                            <a:srgbClr val="002060"/>
                          </a:solidFill>
                          <a:effectLst/>
                          <a:latin typeface="+mn-lt"/>
                          <a:ea typeface="Times New Roman" panose="02020603050405020304" pitchFamily="18" charset="0"/>
                          <a:cs typeface="Times New Roman" panose="02020603050405020304" pitchFamily="18" charset="0"/>
                        </a:rPr>
                        <a:t>Emotion</a:t>
                      </a:r>
                      <a:endParaRPr lang="en-GB" sz="20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800" b="0" kern="0" dirty="0">
                          <a:solidFill>
                            <a:srgbClr val="002060"/>
                          </a:solidFill>
                          <a:effectLst/>
                          <a:latin typeface="+mn-lt"/>
                          <a:ea typeface="Times New Roman" panose="02020603050405020304" pitchFamily="18" charset="0"/>
                          <a:cs typeface="Times New Roman" panose="02020603050405020304" pitchFamily="18" charset="0"/>
                        </a:rPr>
                        <a:t>Mind</a:t>
                      </a:r>
                      <a:endParaRPr lang="en-GB" sz="20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800" b="0" kern="0" dirty="0">
                          <a:solidFill>
                            <a:srgbClr val="002060"/>
                          </a:solidFill>
                          <a:effectLst/>
                          <a:latin typeface="+mn-lt"/>
                          <a:ea typeface="Times New Roman" panose="02020603050405020304" pitchFamily="18" charset="0"/>
                          <a:cs typeface="Times New Roman" panose="02020603050405020304" pitchFamily="18" charset="0"/>
                        </a:rPr>
                        <a:t>Body</a:t>
                      </a:r>
                      <a:endParaRPr lang="en-GB" sz="20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800" b="0" kern="0" dirty="0">
                          <a:solidFill>
                            <a:srgbClr val="002060"/>
                          </a:solidFill>
                          <a:effectLst/>
                          <a:latin typeface="+mn-lt"/>
                          <a:ea typeface="Times New Roman" panose="02020603050405020304" pitchFamily="18" charset="0"/>
                          <a:cs typeface="Times New Roman" panose="02020603050405020304" pitchFamily="18" charset="0"/>
                        </a:rPr>
                        <a:t>Behaviour</a:t>
                      </a:r>
                      <a:endParaRPr lang="en-GB" sz="20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432951559"/>
                  </a:ext>
                </a:extLst>
              </a:tr>
              <a:tr h="370840">
                <a:tc>
                  <a:txBody>
                    <a:bodyPr/>
                    <a:lstStyle/>
                    <a:p>
                      <a:pPr algn="ctr">
                        <a:lnSpc>
                          <a:spcPts val="2475"/>
                        </a:lnSpc>
                        <a:spcAft>
                          <a:spcPts val="800"/>
                        </a:spcAft>
                      </a:pPr>
                      <a:r>
                        <a:rPr lang="en-GB" sz="2800" b="0" kern="0" dirty="0" smtClean="0">
                          <a:solidFill>
                            <a:srgbClr val="002060"/>
                          </a:solidFill>
                          <a:effectLst/>
                          <a:latin typeface="+mn-lt"/>
                          <a:ea typeface="Times New Roman" panose="02020603050405020304" pitchFamily="18" charset="0"/>
                          <a:cs typeface="Times New Roman" panose="02020603050405020304" pitchFamily="18" charset="0"/>
                        </a:rPr>
                        <a:t>Fear</a:t>
                      </a:r>
                      <a:endParaRPr lang="en-GB" sz="20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600" b="0" kern="0" dirty="0">
                          <a:solidFill>
                            <a:srgbClr val="002060"/>
                          </a:solidFill>
                          <a:effectLst/>
                          <a:latin typeface="+mn-lt"/>
                          <a:ea typeface="Times New Roman" panose="02020603050405020304" pitchFamily="18" charset="0"/>
                          <a:cs typeface="Times New Roman" panose="02020603050405020304" pitchFamily="18" charset="0"/>
                        </a:rPr>
                        <a:t>Thoughts race, imagine the worst,</a:t>
                      </a:r>
                      <a:endParaRPr lang="en-GB" sz="1200" b="0" kern="100" dirty="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1600" b="0" kern="0" dirty="0">
                          <a:solidFill>
                            <a:srgbClr val="002060"/>
                          </a:solidFill>
                          <a:effectLst/>
                          <a:latin typeface="+mn-lt"/>
                          <a:ea typeface="Times New Roman" panose="02020603050405020304" pitchFamily="18" charset="0"/>
                          <a:cs typeface="Times New Roman" panose="02020603050405020304" pitchFamily="18" charset="0"/>
                        </a:rPr>
                        <a:t>mind goes blank</a:t>
                      </a:r>
                      <a:endParaRPr lang="en-GB" sz="12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800" b="0" kern="0" dirty="0">
                          <a:solidFill>
                            <a:srgbClr val="002060"/>
                          </a:solidFill>
                          <a:effectLst/>
                          <a:latin typeface="+mn-lt"/>
                          <a:ea typeface="Times New Roman" panose="02020603050405020304" pitchFamily="18" charset="0"/>
                          <a:cs typeface="Times New Roman" panose="02020603050405020304" pitchFamily="18" charset="0"/>
                        </a:rPr>
                        <a:t>Sweating, heart races, muscles tense, breathing rapid.</a:t>
                      </a: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400" b="0" kern="0" dirty="0">
                          <a:solidFill>
                            <a:srgbClr val="002060"/>
                          </a:solidFill>
                          <a:effectLst/>
                          <a:latin typeface="+mn-lt"/>
                          <a:ea typeface="Times New Roman" panose="02020603050405020304" pitchFamily="18" charset="0"/>
                          <a:cs typeface="Times New Roman" panose="02020603050405020304" pitchFamily="18" charset="0"/>
                        </a:rPr>
                        <a:t>Avoid</a:t>
                      </a:r>
                      <a:endParaRPr lang="en-GB" sz="18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54971459"/>
                  </a:ext>
                </a:extLst>
              </a:tr>
              <a:tr h="370840">
                <a:tc>
                  <a:txBody>
                    <a:bodyPr/>
                    <a:lstStyle/>
                    <a:p>
                      <a:pPr algn="ctr">
                        <a:lnSpc>
                          <a:spcPts val="2475"/>
                        </a:lnSpc>
                        <a:spcAft>
                          <a:spcPts val="800"/>
                        </a:spcAft>
                      </a:pPr>
                      <a:r>
                        <a:rPr lang="en-GB" sz="2800" b="0" kern="0" dirty="0" smtClean="0">
                          <a:solidFill>
                            <a:srgbClr val="002060"/>
                          </a:solidFill>
                          <a:effectLst/>
                          <a:latin typeface="+mn-lt"/>
                          <a:ea typeface="Times New Roman" panose="02020603050405020304" pitchFamily="18" charset="0"/>
                          <a:cs typeface="Times New Roman" panose="02020603050405020304" pitchFamily="18" charset="0"/>
                        </a:rPr>
                        <a:t>Anger</a:t>
                      </a:r>
                      <a:endParaRPr lang="en-GB" sz="20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600" b="0" kern="0">
                          <a:solidFill>
                            <a:srgbClr val="002060"/>
                          </a:solidFill>
                          <a:effectLst/>
                          <a:latin typeface="+mn-lt"/>
                          <a:ea typeface="Times New Roman" panose="02020603050405020304" pitchFamily="18" charset="0"/>
                          <a:cs typeface="Times New Roman" panose="02020603050405020304" pitchFamily="18" charset="0"/>
                        </a:rPr>
                        <a:t>Thoughts race, imagine the worst,</a:t>
                      </a:r>
                      <a:endParaRPr lang="en-GB" sz="1200" b="0" kern="10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1600" b="0" kern="0">
                          <a:solidFill>
                            <a:srgbClr val="002060"/>
                          </a:solidFill>
                          <a:effectLst/>
                          <a:latin typeface="+mn-lt"/>
                          <a:ea typeface="Times New Roman" panose="02020603050405020304" pitchFamily="18" charset="0"/>
                          <a:cs typeface="Times New Roman" panose="02020603050405020304" pitchFamily="18" charset="0"/>
                        </a:rPr>
                        <a:t>mind goes blank</a:t>
                      </a:r>
                      <a:endParaRPr lang="en-GB" sz="12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800" b="0" kern="0" dirty="0">
                          <a:solidFill>
                            <a:srgbClr val="002060"/>
                          </a:solidFill>
                          <a:effectLst/>
                          <a:latin typeface="+mn-lt"/>
                          <a:ea typeface="Times New Roman" panose="02020603050405020304" pitchFamily="18" charset="0"/>
                          <a:cs typeface="Times New Roman" panose="02020603050405020304" pitchFamily="18" charset="0"/>
                        </a:rPr>
                        <a:t>Sweating, heart races, muscles tense, breathing rapid.</a:t>
                      </a: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400" b="0" kern="0" dirty="0">
                          <a:solidFill>
                            <a:srgbClr val="002060"/>
                          </a:solidFill>
                          <a:effectLst/>
                          <a:latin typeface="+mn-lt"/>
                          <a:ea typeface="Times New Roman" panose="02020603050405020304" pitchFamily="18" charset="0"/>
                          <a:cs typeface="Times New Roman" panose="02020603050405020304" pitchFamily="18" charset="0"/>
                        </a:rPr>
                        <a:t>Confront</a:t>
                      </a:r>
                      <a:endParaRPr lang="en-GB" sz="18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115726581"/>
                  </a:ext>
                </a:extLst>
              </a:tr>
              <a:tr h="370840">
                <a:tc>
                  <a:txBody>
                    <a:bodyPr/>
                    <a:lstStyle/>
                    <a:p>
                      <a:pPr algn="ctr">
                        <a:lnSpc>
                          <a:spcPts val="2475"/>
                        </a:lnSpc>
                        <a:spcAft>
                          <a:spcPts val="800"/>
                        </a:spcAft>
                      </a:pPr>
                      <a:r>
                        <a:rPr lang="en-GB" sz="2800" b="0" kern="0" dirty="0" smtClean="0">
                          <a:solidFill>
                            <a:srgbClr val="002060"/>
                          </a:solidFill>
                          <a:effectLst/>
                          <a:latin typeface="+mn-lt"/>
                          <a:ea typeface="Times New Roman" panose="02020603050405020304" pitchFamily="18" charset="0"/>
                          <a:cs typeface="Times New Roman" panose="02020603050405020304" pitchFamily="18" charset="0"/>
                        </a:rPr>
                        <a:t>Sadness</a:t>
                      </a:r>
                      <a:endParaRPr lang="en-GB" sz="20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600" b="0" kern="0">
                          <a:solidFill>
                            <a:srgbClr val="002060"/>
                          </a:solidFill>
                          <a:effectLst/>
                          <a:latin typeface="+mn-lt"/>
                          <a:ea typeface="Times New Roman" panose="02020603050405020304" pitchFamily="18" charset="0"/>
                          <a:cs typeface="Times New Roman" panose="02020603050405020304" pitchFamily="18" charset="0"/>
                        </a:rPr>
                        <a:t>Thoughts slowed, think in circles,</a:t>
                      </a:r>
                      <a:endParaRPr lang="en-GB" sz="1200" b="0" kern="10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1600" b="0" kern="0">
                          <a:solidFill>
                            <a:srgbClr val="002060"/>
                          </a:solidFill>
                          <a:effectLst/>
                          <a:latin typeface="+mn-lt"/>
                          <a:ea typeface="Times New Roman" panose="02020603050405020304" pitchFamily="18" charset="0"/>
                          <a:cs typeface="Times New Roman" panose="02020603050405020304" pitchFamily="18" charset="0"/>
                        </a:rPr>
                        <a:t>focused on the negative</a:t>
                      </a:r>
                      <a:endParaRPr lang="en-GB" sz="1200" b="0" kern="10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800" b="0" kern="0" dirty="0">
                          <a:solidFill>
                            <a:srgbClr val="002060"/>
                          </a:solidFill>
                          <a:effectLst/>
                          <a:latin typeface="+mn-lt"/>
                          <a:ea typeface="Times New Roman" panose="02020603050405020304" pitchFamily="18" charset="0"/>
                          <a:cs typeface="Times New Roman" panose="02020603050405020304" pitchFamily="18" charset="0"/>
                        </a:rPr>
                        <a:t>Heavy, empty, numb, tired</a:t>
                      </a: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400" b="0" kern="0" dirty="0">
                          <a:solidFill>
                            <a:srgbClr val="002060"/>
                          </a:solidFill>
                          <a:effectLst/>
                          <a:latin typeface="+mn-lt"/>
                          <a:ea typeface="Times New Roman" panose="02020603050405020304" pitchFamily="18" charset="0"/>
                          <a:cs typeface="Times New Roman" panose="02020603050405020304" pitchFamily="18" charset="0"/>
                        </a:rPr>
                        <a:t>Withdraw</a:t>
                      </a:r>
                      <a:endParaRPr lang="en-GB" sz="18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033524656"/>
                  </a:ext>
                </a:extLst>
              </a:tr>
              <a:tr h="370840">
                <a:tc>
                  <a:txBody>
                    <a:bodyPr/>
                    <a:lstStyle/>
                    <a:p>
                      <a:pPr algn="ctr">
                        <a:lnSpc>
                          <a:spcPts val="2475"/>
                        </a:lnSpc>
                        <a:spcAft>
                          <a:spcPts val="800"/>
                        </a:spcAft>
                      </a:pPr>
                      <a:r>
                        <a:rPr lang="en-GB" sz="2800" b="0" kern="0" dirty="0">
                          <a:solidFill>
                            <a:srgbClr val="002060"/>
                          </a:solidFill>
                          <a:effectLst/>
                          <a:latin typeface="+mn-lt"/>
                          <a:ea typeface="Times New Roman" panose="02020603050405020304" pitchFamily="18" charset="0"/>
                          <a:cs typeface="Times New Roman" panose="02020603050405020304" pitchFamily="18" charset="0"/>
                        </a:rPr>
                        <a:t>Guilt</a:t>
                      </a:r>
                      <a:endParaRPr lang="en-GB" sz="20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600" b="0" kern="0" dirty="0">
                          <a:solidFill>
                            <a:srgbClr val="002060"/>
                          </a:solidFill>
                          <a:effectLst/>
                          <a:latin typeface="+mn-lt"/>
                          <a:ea typeface="Times New Roman" panose="02020603050405020304" pitchFamily="18" charset="0"/>
                          <a:cs typeface="Times New Roman" panose="02020603050405020304" pitchFamily="18" charset="0"/>
                        </a:rPr>
                        <a:t>Critical focus on self and others’ opinion of self</a:t>
                      </a:r>
                      <a:endParaRPr lang="en-GB" sz="12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800" b="0" kern="0" dirty="0">
                          <a:solidFill>
                            <a:srgbClr val="002060"/>
                          </a:solidFill>
                          <a:effectLst/>
                          <a:latin typeface="+mn-lt"/>
                          <a:ea typeface="Times New Roman" panose="02020603050405020304" pitchFamily="18" charset="0"/>
                          <a:cs typeface="Times New Roman" panose="02020603050405020304" pitchFamily="18" charset="0"/>
                        </a:rPr>
                        <a:t>Sweating, heart races, muscles tense, breathing rapid, heavy, empty, numb, tired</a:t>
                      </a: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400" b="0" kern="0" dirty="0">
                          <a:solidFill>
                            <a:srgbClr val="002060"/>
                          </a:solidFill>
                          <a:effectLst/>
                          <a:latin typeface="+mn-lt"/>
                          <a:ea typeface="Times New Roman" panose="02020603050405020304" pitchFamily="18" charset="0"/>
                          <a:cs typeface="Times New Roman" panose="02020603050405020304" pitchFamily="18" charset="0"/>
                        </a:rPr>
                        <a:t>Hide</a:t>
                      </a:r>
                      <a:endParaRPr lang="en-GB" sz="1800" b="0" kern="100" dirty="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2400" b="0" kern="0" dirty="0">
                          <a:solidFill>
                            <a:srgbClr val="002060"/>
                          </a:solidFill>
                          <a:effectLst/>
                          <a:latin typeface="+mn-lt"/>
                          <a:ea typeface="Times New Roman" panose="02020603050405020304" pitchFamily="18" charset="0"/>
                          <a:cs typeface="Times New Roman" panose="02020603050405020304" pitchFamily="18" charset="0"/>
                        </a:rPr>
                        <a:t> </a:t>
                      </a:r>
                      <a:endParaRPr lang="en-GB" sz="18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037615651"/>
                  </a:ext>
                </a:extLst>
              </a:tr>
              <a:tr h="733839">
                <a:tc>
                  <a:txBody>
                    <a:bodyPr/>
                    <a:lstStyle/>
                    <a:p>
                      <a:pPr algn="ctr">
                        <a:lnSpc>
                          <a:spcPts val="2475"/>
                        </a:lnSpc>
                        <a:spcAft>
                          <a:spcPts val="800"/>
                        </a:spcAft>
                      </a:pPr>
                      <a:r>
                        <a:rPr lang="en-GB" sz="2800" b="0" kern="0" dirty="0" smtClean="0">
                          <a:solidFill>
                            <a:srgbClr val="002060"/>
                          </a:solidFill>
                          <a:effectLst/>
                          <a:latin typeface="+mn-lt"/>
                          <a:ea typeface="Times New Roman" panose="02020603050405020304" pitchFamily="18" charset="0"/>
                          <a:cs typeface="Times New Roman" panose="02020603050405020304" pitchFamily="18" charset="0"/>
                        </a:rPr>
                        <a:t>Joy/Happiness</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600" b="0" kern="0" dirty="0">
                          <a:solidFill>
                            <a:srgbClr val="002060"/>
                          </a:solidFill>
                          <a:effectLst/>
                          <a:latin typeface="+mn-lt"/>
                          <a:ea typeface="Times New Roman" panose="02020603050405020304" pitchFamily="18" charset="0"/>
                          <a:cs typeface="Times New Roman" panose="02020603050405020304" pitchFamily="18" charset="0"/>
                        </a:rPr>
                        <a:t>Thinking fast, focused on the </a:t>
                      </a:r>
                      <a:r>
                        <a:rPr lang="en-GB" sz="1600" b="0" kern="0" dirty="0" smtClean="0">
                          <a:solidFill>
                            <a:srgbClr val="002060"/>
                          </a:solidFill>
                          <a:effectLst/>
                          <a:latin typeface="+mn-lt"/>
                          <a:ea typeface="Times New Roman" panose="02020603050405020304" pitchFamily="18" charset="0"/>
                          <a:cs typeface="Times New Roman" panose="02020603050405020304" pitchFamily="18" charset="0"/>
                        </a:rPr>
                        <a:t>positive</a:t>
                      </a:r>
                    </a:p>
                    <a:p>
                      <a:pPr algn="l">
                        <a:lnSpc>
                          <a:spcPts val="2475"/>
                        </a:lnSpc>
                        <a:spcAft>
                          <a:spcPts val="800"/>
                        </a:spcAft>
                      </a:pPr>
                      <a:endParaRPr lang="en-GB" sz="12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800" b="0" kern="0" dirty="0">
                          <a:solidFill>
                            <a:srgbClr val="002060"/>
                          </a:solidFill>
                          <a:effectLst/>
                          <a:latin typeface="+mn-lt"/>
                          <a:ea typeface="Times New Roman" panose="02020603050405020304" pitchFamily="18" charset="0"/>
                          <a:cs typeface="Times New Roman" panose="02020603050405020304" pitchFamily="18" charset="0"/>
                        </a:rPr>
                        <a:t>Energised</a:t>
                      </a: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400" b="0" kern="0" dirty="0">
                          <a:solidFill>
                            <a:srgbClr val="002060"/>
                          </a:solidFill>
                          <a:effectLst/>
                          <a:latin typeface="+mn-lt"/>
                          <a:ea typeface="Times New Roman" panose="02020603050405020304" pitchFamily="18" charset="0"/>
                          <a:cs typeface="Times New Roman" panose="02020603050405020304" pitchFamily="18" charset="0"/>
                        </a:rPr>
                        <a:t>Approach</a:t>
                      </a:r>
                      <a:endParaRPr lang="en-GB" sz="18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658132219"/>
                  </a:ext>
                </a:extLst>
              </a:tr>
              <a:tr h="370840">
                <a:tc>
                  <a:txBody>
                    <a:bodyPr/>
                    <a:lstStyle/>
                    <a:p>
                      <a:pPr algn="ctr">
                        <a:lnSpc>
                          <a:spcPts val="2475"/>
                        </a:lnSpc>
                        <a:spcAft>
                          <a:spcPts val="800"/>
                        </a:spcAft>
                      </a:pPr>
                      <a:r>
                        <a:rPr lang="en-GB" sz="2800" b="0" kern="0" dirty="0">
                          <a:solidFill>
                            <a:srgbClr val="002060"/>
                          </a:solidFill>
                          <a:effectLst/>
                          <a:latin typeface="+mn-lt"/>
                          <a:ea typeface="Times New Roman" panose="02020603050405020304" pitchFamily="18" charset="0"/>
                          <a:cs typeface="Times New Roman" panose="02020603050405020304" pitchFamily="18" charset="0"/>
                        </a:rPr>
                        <a:t>Contentment</a:t>
                      </a:r>
                      <a:endParaRPr lang="en-GB" sz="20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600" b="0" kern="0" dirty="0">
                          <a:solidFill>
                            <a:srgbClr val="002060"/>
                          </a:solidFill>
                          <a:effectLst/>
                          <a:latin typeface="+mn-lt"/>
                          <a:ea typeface="Times New Roman" panose="02020603050405020304" pitchFamily="18" charset="0"/>
                          <a:cs typeface="Times New Roman" panose="02020603050405020304" pitchFamily="18" charset="0"/>
                        </a:rPr>
                        <a:t>Focused on the moment</a:t>
                      </a:r>
                      <a:endParaRPr lang="en-GB" sz="12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800" b="0" kern="0" dirty="0">
                          <a:solidFill>
                            <a:srgbClr val="002060"/>
                          </a:solidFill>
                          <a:effectLst/>
                          <a:latin typeface="+mn-lt"/>
                          <a:ea typeface="Times New Roman" panose="02020603050405020304" pitchFamily="18" charset="0"/>
                          <a:cs typeface="Times New Roman" panose="02020603050405020304" pitchFamily="18" charset="0"/>
                        </a:rPr>
                        <a:t>Calm and relaxed</a:t>
                      </a:r>
                      <a:endParaRPr lang="en-GB" sz="14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400" b="0" kern="0" dirty="0">
                          <a:solidFill>
                            <a:srgbClr val="002060"/>
                          </a:solidFill>
                          <a:effectLst/>
                          <a:latin typeface="+mn-lt"/>
                          <a:ea typeface="Times New Roman" panose="02020603050405020304" pitchFamily="18" charset="0"/>
                          <a:cs typeface="Times New Roman" panose="02020603050405020304" pitchFamily="18" charset="0"/>
                        </a:rPr>
                        <a:t>Stay</a:t>
                      </a:r>
                      <a:endParaRPr lang="en-GB" sz="1800" b="0" kern="100" dirty="0">
                        <a:solidFill>
                          <a:srgbClr val="002060"/>
                        </a:solidFill>
                        <a:effectLst/>
                        <a:latin typeface="+mn-lt"/>
                        <a:ea typeface="Calibri" panose="020F0502020204030204" pitchFamily="34" charset="0"/>
                        <a:cs typeface="Times New Roman" panose="02020603050405020304" pitchFamily="18" charset="0"/>
                      </a:endParaRPr>
                    </a:p>
                    <a:p>
                      <a:pPr algn="l">
                        <a:lnSpc>
                          <a:spcPts val="2475"/>
                        </a:lnSpc>
                        <a:spcAft>
                          <a:spcPts val="800"/>
                        </a:spcAft>
                      </a:pPr>
                      <a:r>
                        <a:rPr lang="en-GB" sz="2400" b="0" kern="0" dirty="0">
                          <a:solidFill>
                            <a:srgbClr val="002060"/>
                          </a:solidFill>
                          <a:effectLst/>
                          <a:latin typeface="+mn-lt"/>
                          <a:ea typeface="Times New Roman" panose="02020603050405020304" pitchFamily="18" charset="0"/>
                          <a:cs typeface="Times New Roman" panose="02020603050405020304" pitchFamily="18" charset="0"/>
                        </a:rPr>
                        <a:t> </a:t>
                      </a:r>
                      <a:endParaRPr lang="en-GB" sz="1800" b="0" kern="100" dirty="0">
                        <a:solidFill>
                          <a:srgbClr val="002060"/>
                        </a:solidFill>
                        <a:effectLst/>
                        <a:latin typeface="+mn-lt"/>
                        <a:ea typeface="Calibri" panose="020F0502020204030204" pitchFamily="34" charset="0"/>
                        <a:cs typeface="Times New Roman" panose="02020603050405020304" pitchFamily="18" charset="0"/>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054080594"/>
                  </a:ext>
                </a:extLst>
              </a:tr>
            </a:tbl>
          </a:graphicData>
        </a:graphic>
      </p:graphicFrame>
      <p:sp>
        <p:nvSpPr>
          <p:cNvPr id="5" name="Title 1"/>
          <p:cNvSpPr txBox="1">
            <a:spLocks/>
          </p:cNvSpPr>
          <p:nvPr/>
        </p:nvSpPr>
        <p:spPr>
          <a:xfrm>
            <a:off x="170283" y="109148"/>
            <a:ext cx="1335833" cy="474630"/>
          </a:xfrm>
          <a:prstGeom prst="rect">
            <a:avLst/>
          </a:prstGeom>
          <a:solidFill>
            <a:srgbClr val="66FF33"/>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dirty="0" smtClean="0"/>
              <a:t>Tutor session 2</a:t>
            </a:r>
            <a:endParaRPr lang="en-GB" sz="1600" b="1" dirty="0"/>
          </a:p>
        </p:txBody>
      </p:sp>
    </p:spTree>
    <p:extLst>
      <p:ext uri="{BB962C8B-B14F-4D97-AF65-F5344CB8AC3E}">
        <p14:creationId xmlns:p14="http://schemas.microsoft.com/office/powerpoint/2010/main" val="2721018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335833" cy="474630"/>
          </a:xfrm>
          <a:solidFill>
            <a:srgbClr val="FF3399"/>
          </a:solidFill>
        </p:spPr>
        <p:txBody>
          <a:bodyPr>
            <a:normAutofit fontScale="90000"/>
          </a:bodyPr>
          <a:lstStyle/>
          <a:p>
            <a:r>
              <a:rPr lang="en-GB" sz="1600" b="1" dirty="0" smtClean="0"/>
              <a:t>Tutor session 1</a:t>
            </a:r>
            <a:endParaRPr lang="en-GB" sz="1600" b="1" dirty="0"/>
          </a:p>
        </p:txBody>
      </p:sp>
      <p:sp>
        <p:nvSpPr>
          <p:cNvPr id="3" name="Content Placeholder 2"/>
          <p:cNvSpPr>
            <a:spLocks noGrp="1"/>
          </p:cNvSpPr>
          <p:nvPr>
            <p:ph idx="1"/>
          </p:nvPr>
        </p:nvSpPr>
        <p:spPr>
          <a:xfrm>
            <a:off x="903514" y="2058890"/>
            <a:ext cx="10515600" cy="3772742"/>
          </a:xfrm>
          <a:solidFill>
            <a:srgbClr val="FFFFCC"/>
          </a:solidFill>
        </p:spPr>
        <p:txBody>
          <a:bodyPr>
            <a:normAutofit fontScale="92500"/>
          </a:bodyPr>
          <a:lstStyle/>
          <a:p>
            <a:endParaRPr lang="en-GB" dirty="0" smtClean="0"/>
          </a:p>
          <a:p>
            <a:r>
              <a:rPr lang="en-GB" sz="3200" dirty="0" smtClean="0">
                <a:solidFill>
                  <a:srgbClr val="002060"/>
                </a:solidFill>
              </a:rPr>
              <a:t>We experience a lot of emotions every day</a:t>
            </a:r>
          </a:p>
          <a:p>
            <a:r>
              <a:rPr lang="en-GB" sz="3200" dirty="0" smtClean="0">
                <a:solidFill>
                  <a:srgbClr val="002060"/>
                </a:solidFill>
              </a:rPr>
              <a:t>Some are nice emotions</a:t>
            </a:r>
          </a:p>
          <a:p>
            <a:r>
              <a:rPr lang="en-GB" sz="3200" dirty="0" smtClean="0">
                <a:solidFill>
                  <a:srgbClr val="002060"/>
                </a:solidFill>
              </a:rPr>
              <a:t>Some emotions are more challenging</a:t>
            </a:r>
          </a:p>
          <a:p>
            <a:r>
              <a:rPr lang="en-GB" sz="3200" dirty="0" smtClean="0">
                <a:solidFill>
                  <a:srgbClr val="002060"/>
                </a:solidFill>
              </a:rPr>
              <a:t>Some we may not be aware of while we are experiencing them</a:t>
            </a:r>
          </a:p>
          <a:p>
            <a:r>
              <a:rPr lang="en-GB" sz="3200" dirty="0" smtClean="0">
                <a:solidFill>
                  <a:srgbClr val="002060"/>
                </a:solidFill>
              </a:rPr>
              <a:t>Some we “feel” very strongly while we are experiencing them</a:t>
            </a:r>
            <a:endParaRPr lang="en-GB" sz="3200" dirty="0"/>
          </a:p>
          <a:p>
            <a:pPr marL="0" indent="0">
              <a:buNone/>
            </a:pPr>
            <a:endParaRPr lang="en-GB" dirty="0"/>
          </a:p>
        </p:txBody>
      </p:sp>
      <p:pic>
        <p:nvPicPr>
          <p:cNvPr id="4" name="Picture 3"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4378290" y="450583"/>
            <a:ext cx="3165509" cy="1125554"/>
          </a:xfrm>
          <a:prstGeom prst="rect">
            <a:avLst/>
          </a:prstGeom>
          <a:noFill/>
          <a:ln w="38100">
            <a:solidFill>
              <a:srgbClr val="7030A0"/>
            </a:solidFill>
          </a:ln>
        </p:spPr>
      </p:pic>
    </p:spTree>
    <p:extLst>
      <p:ext uri="{BB962C8B-B14F-4D97-AF65-F5344CB8AC3E}">
        <p14:creationId xmlns:p14="http://schemas.microsoft.com/office/powerpoint/2010/main" val="219375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365125"/>
            <a:ext cx="9067800" cy="1325563"/>
          </a:xfrm>
          <a:solidFill>
            <a:srgbClr val="FFFFCC"/>
          </a:solidFill>
        </p:spPr>
        <p:txBody>
          <a:bodyPr>
            <a:normAutofit/>
          </a:bodyPr>
          <a:lstStyle/>
          <a:p>
            <a:r>
              <a:rPr lang="en-GB" sz="3600" dirty="0">
                <a:solidFill>
                  <a:srgbClr val="002060"/>
                </a:solidFill>
              </a:rPr>
              <a:t>Why do we need to be able to identify </a:t>
            </a:r>
            <a:r>
              <a:rPr lang="en-GB" sz="3600" dirty="0" smtClean="0">
                <a:solidFill>
                  <a:srgbClr val="002060"/>
                </a:solidFill>
              </a:rPr>
              <a:t>the different emotions we are feeling?</a:t>
            </a:r>
            <a:endParaRPr lang="en-GB" sz="3600" dirty="0"/>
          </a:p>
        </p:txBody>
      </p:sp>
      <p:sp>
        <p:nvSpPr>
          <p:cNvPr id="3" name="Content Placeholder 2"/>
          <p:cNvSpPr>
            <a:spLocks noGrp="1"/>
          </p:cNvSpPr>
          <p:nvPr>
            <p:ph idx="1"/>
          </p:nvPr>
        </p:nvSpPr>
        <p:spPr>
          <a:xfrm>
            <a:off x="838200" y="2074103"/>
            <a:ext cx="6993835" cy="4137854"/>
          </a:xfrm>
          <a:solidFill>
            <a:srgbClr val="FFFFCC"/>
          </a:solidFill>
        </p:spPr>
        <p:txBody>
          <a:bodyPr>
            <a:normAutofit fontScale="92500" lnSpcReduction="10000"/>
          </a:bodyPr>
          <a:lstStyle/>
          <a:p>
            <a:r>
              <a:rPr lang="en-GB" sz="3500" dirty="0">
                <a:solidFill>
                  <a:srgbClr val="002060"/>
                </a:solidFill>
              </a:rPr>
              <a:t>Learning to become more aware of our emotions is important. After all, they are trying to give us messages to help us survive or get-by in life</a:t>
            </a:r>
            <a:r>
              <a:rPr lang="en-GB" sz="3500" dirty="0" smtClean="0">
                <a:solidFill>
                  <a:srgbClr val="002060"/>
                </a:solidFill>
              </a:rPr>
              <a:t>.</a:t>
            </a:r>
          </a:p>
          <a:p>
            <a:r>
              <a:rPr lang="en-GB" sz="3500" dirty="0" smtClean="0">
                <a:solidFill>
                  <a:srgbClr val="002060"/>
                </a:solidFill>
              </a:rPr>
              <a:t> </a:t>
            </a:r>
            <a:r>
              <a:rPr lang="en-GB" sz="3500" dirty="0">
                <a:solidFill>
                  <a:srgbClr val="002060"/>
                </a:solidFill>
              </a:rPr>
              <a:t>If </a:t>
            </a:r>
            <a:r>
              <a:rPr lang="en-GB" sz="3500" b="1" dirty="0">
                <a:solidFill>
                  <a:srgbClr val="002060"/>
                </a:solidFill>
              </a:rPr>
              <a:t>we don’t recognise and respond </a:t>
            </a:r>
            <a:r>
              <a:rPr lang="en-GB" sz="3500" dirty="0">
                <a:solidFill>
                  <a:srgbClr val="002060"/>
                </a:solidFill>
              </a:rPr>
              <a:t>to our emotions well, they can </a:t>
            </a:r>
            <a:r>
              <a:rPr lang="en-GB" sz="3500" b="1" dirty="0">
                <a:solidFill>
                  <a:srgbClr val="002060"/>
                </a:solidFill>
              </a:rPr>
              <a:t>get more intense over time</a:t>
            </a:r>
            <a:r>
              <a:rPr lang="en-GB" sz="3500" dirty="0">
                <a:solidFill>
                  <a:srgbClr val="002060"/>
                </a:solidFill>
              </a:rPr>
              <a:t>. This is because the emotion is still trying to get the right message through to us.</a:t>
            </a:r>
          </a:p>
          <a:p>
            <a:endParaRPr lang="en-GB" dirty="0"/>
          </a:p>
        </p:txBody>
      </p:sp>
      <p:sp>
        <p:nvSpPr>
          <p:cNvPr id="4" name="Title 1"/>
          <p:cNvSpPr txBox="1">
            <a:spLocks/>
          </p:cNvSpPr>
          <p:nvPr/>
        </p:nvSpPr>
        <p:spPr>
          <a:xfrm>
            <a:off x="170283" y="109148"/>
            <a:ext cx="1335833" cy="474630"/>
          </a:xfrm>
          <a:prstGeom prst="rect">
            <a:avLst/>
          </a:prstGeom>
          <a:solidFill>
            <a:srgbClr val="66FF33"/>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dirty="0" smtClean="0"/>
              <a:t>Tutor session 2</a:t>
            </a:r>
            <a:endParaRPr lang="en-GB" sz="1600" b="1" dirty="0"/>
          </a:p>
        </p:txBody>
      </p:sp>
      <p:pic>
        <p:nvPicPr>
          <p:cNvPr id="3074" name="Picture 2" descr="Inside Out | Disney Movi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3621" y="2146852"/>
            <a:ext cx="2400179" cy="3600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13936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07297"/>
            <a:ext cx="9144000" cy="1102665"/>
          </a:xfrm>
          <a:solidFill>
            <a:srgbClr val="FFFFCC"/>
          </a:solidFill>
        </p:spPr>
        <p:txBody>
          <a:bodyPr/>
          <a:lstStyle/>
          <a:p>
            <a:r>
              <a:rPr lang="en-GB" dirty="0"/>
              <a:t>My emotions and Me</a:t>
            </a:r>
          </a:p>
        </p:txBody>
      </p:sp>
      <p:sp>
        <p:nvSpPr>
          <p:cNvPr id="3" name="Subtitle 2"/>
          <p:cNvSpPr>
            <a:spLocks noGrp="1"/>
          </p:cNvSpPr>
          <p:nvPr>
            <p:ph type="subTitle" idx="1"/>
          </p:nvPr>
        </p:nvSpPr>
        <p:spPr/>
        <p:txBody>
          <a:bodyPr>
            <a:normAutofit/>
          </a:bodyPr>
          <a:lstStyle/>
          <a:p>
            <a:endParaRPr lang="en-US" i="1" dirty="0"/>
          </a:p>
          <a:p>
            <a:r>
              <a:rPr lang="en-GB" sz="2800" i="1" dirty="0"/>
              <a:t>Ways we can respond to our emotions; instead of reacting to them</a:t>
            </a:r>
          </a:p>
        </p:txBody>
      </p:sp>
      <p:pic>
        <p:nvPicPr>
          <p:cNvPr id="4" name="Picture 3"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3725639" y="746449"/>
            <a:ext cx="4849194" cy="1278785"/>
          </a:xfrm>
          <a:prstGeom prst="rect">
            <a:avLst/>
          </a:prstGeom>
          <a:noFill/>
          <a:ln>
            <a:noFill/>
          </a:ln>
        </p:spPr>
      </p:pic>
      <p:sp>
        <p:nvSpPr>
          <p:cNvPr id="5" name="TextBox 4"/>
          <p:cNvSpPr txBox="1"/>
          <p:nvPr/>
        </p:nvSpPr>
        <p:spPr>
          <a:xfrm>
            <a:off x="469232" y="37711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41177777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3514" y="2058890"/>
            <a:ext cx="10515600" cy="3772742"/>
          </a:xfrm>
          <a:solidFill>
            <a:srgbClr val="FFFFCC"/>
          </a:solidFill>
        </p:spPr>
        <p:txBody>
          <a:bodyPr>
            <a:normAutofit fontScale="92500" lnSpcReduction="20000"/>
          </a:bodyPr>
          <a:lstStyle/>
          <a:p>
            <a:pPr marL="0" indent="0">
              <a:buNone/>
            </a:pPr>
            <a:r>
              <a:rPr lang="en-US" dirty="0"/>
              <a:t>So far this year we have looked at how to name our emotions and also how to make links between our emotions and the thoughts they can create in our minds. </a:t>
            </a:r>
          </a:p>
          <a:p>
            <a:pPr marL="0" indent="0">
              <a:buNone/>
            </a:pPr>
            <a:endParaRPr lang="en-US" dirty="0"/>
          </a:p>
          <a:p>
            <a:pPr marL="0" indent="0">
              <a:buNone/>
            </a:pPr>
            <a:r>
              <a:rPr lang="en-US" dirty="0"/>
              <a:t>We have also looked at the Emotions Triangle, of thoughts, feelings and </a:t>
            </a:r>
            <a:r>
              <a:rPr lang="en-US" dirty="0" err="1"/>
              <a:t>behaviours</a:t>
            </a:r>
            <a:r>
              <a:rPr lang="en-US" dirty="0"/>
              <a:t>. </a:t>
            </a:r>
          </a:p>
          <a:p>
            <a:pPr marL="0" indent="0">
              <a:buNone/>
            </a:pPr>
            <a:endParaRPr lang="en-US" dirty="0"/>
          </a:p>
          <a:p>
            <a:pPr marL="0" indent="0">
              <a:buNone/>
            </a:pPr>
            <a:r>
              <a:rPr lang="en-US" dirty="0"/>
              <a:t>In this next session, we will look at some tools to help develop ways of </a:t>
            </a:r>
            <a:r>
              <a:rPr lang="en-US" b="1" dirty="0"/>
              <a:t>responding </a:t>
            </a:r>
            <a:r>
              <a:rPr lang="en-US" dirty="0"/>
              <a:t>to our emotions, rather than </a:t>
            </a:r>
            <a:r>
              <a:rPr lang="en-US" b="1" dirty="0"/>
              <a:t>reacting </a:t>
            </a:r>
            <a:r>
              <a:rPr lang="en-US" dirty="0"/>
              <a:t>to them straight away. These tools can help us to understand and manage our emotions more effectively. </a:t>
            </a:r>
            <a:endParaRPr lang="en-GB" dirty="0"/>
          </a:p>
        </p:txBody>
      </p:sp>
      <p:pic>
        <p:nvPicPr>
          <p:cNvPr id="4" name="Picture 3"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4378290" y="450583"/>
            <a:ext cx="3165509" cy="1125554"/>
          </a:xfrm>
          <a:prstGeom prst="rect">
            <a:avLst/>
          </a:prstGeom>
          <a:noFill/>
          <a:ln w="38100">
            <a:solidFill>
              <a:srgbClr val="7030A0"/>
            </a:solidFill>
          </a:ln>
        </p:spPr>
      </p:pic>
      <p:sp>
        <p:nvSpPr>
          <p:cNvPr id="6" name="Title 5">
            <a:extLst>
              <a:ext uri="{FF2B5EF4-FFF2-40B4-BE49-F238E27FC236}">
                <a16:creationId xmlns:a16="http://schemas.microsoft.com/office/drawing/2014/main" id="{7B57469F-847B-24DF-95C9-53F40B94FFE3}"/>
              </a:ext>
            </a:extLst>
          </p:cNvPr>
          <p:cNvSpPr>
            <a:spLocks noGrp="1"/>
          </p:cNvSpPr>
          <p:nvPr>
            <p:ph type="title"/>
          </p:nvPr>
        </p:nvSpPr>
        <p:spPr/>
        <p:txBody>
          <a:bodyPr/>
          <a:lstStyle/>
          <a:p>
            <a:endParaRPr lang="en-GB"/>
          </a:p>
        </p:txBody>
      </p:sp>
      <p:sp>
        <p:nvSpPr>
          <p:cNvPr id="5" name="TextBox 4"/>
          <p:cNvSpPr txBox="1"/>
          <p:nvPr/>
        </p:nvSpPr>
        <p:spPr>
          <a:xfrm>
            <a:off x="469232" y="37711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422964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282" y="887640"/>
            <a:ext cx="9206983" cy="1379453"/>
          </a:xfrm>
          <a:solidFill>
            <a:srgbClr val="FFFFCC"/>
          </a:solidFill>
        </p:spPr>
        <p:txBody>
          <a:bodyPr>
            <a:normAutofit/>
          </a:bodyPr>
          <a:lstStyle/>
          <a:p>
            <a:r>
              <a:rPr lang="en-US" sz="4000" dirty="0">
                <a:solidFill>
                  <a:srgbClr val="002060"/>
                </a:solidFill>
              </a:rPr>
              <a:t>What is the difference between responding and reacting? Think, pair, share </a:t>
            </a:r>
            <a:r>
              <a:rPr lang="en-US" sz="4000" dirty="0">
                <a:solidFill>
                  <a:srgbClr val="002060"/>
                </a:solidFill>
                <a:sym typeface="Wingdings" panose="05000000000000000000" pitchFamily="2" charset="2"/>
              </a:rPr>
              <a:t></a:t>
            </a:r>
            <a:endParaRPr lang="en-GB" sz="4800" dirty="0"/>
          </a:p>
        </p:txBody>
      </p:sp>
      <p:sp>
        <p:nvSpPr>
          <p:cNvPr id="3" name="Content Placeholder 2"/>
          <p:cNvSpPr>
            <a:spLocks noGrp="1"/>
          </p:cNvSpPr>
          <p:nvPr>
            <p:ph idx="1"/>
          </p:nvPr>
        </p:nvSpPr>
        <p:spPr>
          <a:xfrm>
            <a:off x="838200" y="2743201"/>
            <a:ext cx="10806404" cy="3360716"/>
          </a:xfrm>
          <a:solidFill>
            <a:srgbClr val="FFFFCC"/>
          </a:solidFill>
        </p:spPr>
        <p:txBody>
          <a:bodyPr>
            <a:normAutofit lnSpcReduction="10000"/>
          </a:bodyPr>
          <a:lstStyle/>
          <a:p>
            <a:pPr marL="0" indent="0">
              <a:buNone/>
            </a:pPr>
            <a:r>
              <a:rPr lang="en-GB" sz="3600" dirty="0"/>
              <a:t> </a:t>
            </a:r>
          </a:p>
          <a:p>
            <a:pPr marL="0" indent="0">
              <a:buNone/>
            </a:pPr>
            <a:r>
              <a:rPr lang="en-GB" b="1" i="1" dirty="0"/>
              <a:t>Reacting </a:t>
            </a:r>
          </a:p>
          <a:p>
            <a:pPr marL="0" indent="0">
              <a:buNone/>
            </a:pPr>
            <a:r>
              <a:rPr lang="en-GB" dirty="0"/>
              <a:t>– acting as soon as you feel an emotion</a:t>
            </a:r>
          </a:p>
          <a:p>
            <a:pPr marL="0" indent="0">
              <a:buNone/>
            </a:pPr>
            <a:endParaRPr lang="en-GB" dirty="0"/>
          </a:p>
          <a:p>
            <a:pPr marL="0" indent="0">
              <a:buNone/>
            </a:pPr>
            <a:r>
              <a:rPr lang="en-GB" b="1" i="1" dirty="0"/>
              <a:t>Responding </a:t>
            </a:r>
          </a:p>
          <a:p>
            <a:pPr marL="0" indent="0">
              <a:buNone/>
            </a:pPr>
            <a:r>
              <a:rPr lang="en-GB" dirty="0"/>
              <a:t>–when you feel an emotion, taking a deliberate pause and giving yourself time to choose an appropriate response for the situation you are in </a:t>
            </a:r>
          </a:p>
        </p:txBody>
      </p:sp>
      <p:sp>
        <p:nvSpPr>
          <p:cNvPr id="4" name="TextBox 3"/>
          <p:cNvSpPr txBox="1"/>
          <p:nvPr/>
        </p:nvSpPr>
        <p:spPr>
          <a:xfrm>
            <a:off x="469232" y="37711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4123658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3514" y="2058890"/>
            <a:ext cx="10515600" cy="3772742"/>
          </a:xfrm>
          <a:solidFill>
            <a:srgbClr val="FFFFCC"/>
          </a:solidFill>
        </p:spPr>
        <p:txBody>
          <a:bodyPr>
            <a:normAutofit fontScale="92500"/>
          </a:bodyPr>
          <a:lstStyle/>
          <a:p>
            <a:endParaRPr lang="en-GB" dirty="0"/>
          </a:p>
          <a:p>
            <a:r>
              <a:rPr lang="en-GB" sz="3200" dirty="0">
                <a:solidFill>
                  <a:srgbClr val="002060"/>
                </a:solidFill>
              </a:rPr>
              <a:t>We experience a lot of emotions every day</a:t>
            </a:r>
          </a:p>
          <a:p>
            <a:r>
              <a:rPr lang="en-GB" sz="3200" dirty="0">
                <a:solidFill>
                  <a:srgbClr val="002060"/>
                </a:solidFill>
              </a:rPr>
              <a:t>Some are comfortable emotions</a:t>
            </a:r>
          </a:p>
          <a:p>
            <a:r>
              <a:rPr lang="en-GB" sz="3200" dirty="0">
                <a:solidFill>
                  <a:srgbClr val="002060"/>
                </a:solidFill>
              </a:rPr>
              <a:t>Some emotions are more challenging</a:t>
            </a:r>
          </a:p>
          <a:p>
            <a:r>
              <a:rPr lang="en-GB" sz="3200" dirty="0">
                <a:solidFill>
                  <a:srgbClr val="002060"/>
                </a:solidFill>
              </a:rPr>
              <a:t>Some we may not be aware of while we are experiencing them</a:t>
            </a:r>
          </a:p>
          <a:p>
            <a:r>
              <a:rPr lang="en-GB" sz="3200" dirty="0">
                <a:solidFill>
                  <a:srgbClr val="002060"/>
                </a:solidFill>
              </a:rPr>
              <a:t>Some we “feel” very strongly while we are experiencing them</a:t>
            </a:r>
            <a:endParaRPr lang="en-GB" sz="3200" dirty="0"/>
          </a:p>
          <a:p>
            <a:pPr marL="0" indent="0">
              <a:buNone/>
            </a:pPr>
            <a:endParaRPr lang="en-GB" dirty="0"/>
          </a:p>
        </p:txBody>
      </p:sp>
      <p:pic>
        <p:nvPicPr>
          <p:cNvPr id="4" name="Picture 3" descr="A couple of yellow faces&#10;&#10;Description automatically generated with medium confidence"/>
          <p:cNvPicPr/>
          <p:nvPr/>
        </p:nvPicPr>
        <p:blipFill>
          <a:blip r:embed="rId3">
            <a:extLst>
              <a:ext uri="{28A0092B-C50C-407E-A947-70E740481C1C}">
                <a14:useLocalDpi xmlns:a14="http://schemas.microsoft.com/office/drawing/2010/main" val="0"/>
              </a:ext>
            </a:extLst>
          </a:blip>
          <a:srcRect/>
          <a:stretch>
            <a:fillRect/>
          </a:stretch>
        </p:blipFill>
        <p:spPr bwMode="auto">
          <a:xfrm>
            <a:off x="4378290" y="450583"/>
            <a:ext cx="3165509" cy="1125554"/>
          </a:xfrm>
          <a:prstGeom prst="rect">
            <a:avLst/>
          </a:prstGeom>
          <a:noFill/>
          <a:ln w="38100">
            <a:solidFill>
              <a:srgbClr val="7030A0"/>
            </a:solidFill>
          </a:ln>
        </p:spPr>
      </p:pic>
      <p:sp>
        <p:nvSpPr>
          <p:cNvPr id="6" name="Title 5">
            <a:extLst>
              <a:ext uri="{FF2B5EF4-FFF2-40B4-BE49-F238E27FC236}">
                <a16:creationId xmlns:a16="http://schemas.microsoft.com/office/drawing/2014/main" id="{7B57469F-847B-24DF-95C9-53F40B94FFE3}"/>
              </a:ext>
            </a:extLst>
          </p:cNvPr>
          <p:cNvSpPr>
            <a:spLocks noGrp="1"/>
          </p:cNvSpPr>
          <p:nvPr>
            <p:ph type="title"/>
          </p:nvPr>
        </p:nvSpPr>
        <p:spPr/>
        <p:txBody>
          <a:bodyPr/>
          <a:lstStyle/>
          <a:p>
            <a:endParaRPr lang="en-GB"/>
          </a:p>
        </p:txBody>
      </p:sp>
      <p:sp>
        <p:nvSpPr>
          <p:cNvPr id="5" name="TextBox 4"/>
          <p:cNvSpPr txBox="1"/>
          <p:nvPr/>
        </p:nvSpPr>
        <p:spPr>
          <a:xfrm>
            <a:off x="469232" y="37711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1462832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969" y="812383"/>
            <a:ext cx="9322837" cy="1078663"/>
          </a:xfrm>
          <a:solidFill>
            <a:srgbClr val="FFFFCC"/>
          </a:solidFill>
        </p:spPr>
        <p:txBody>
          <a:bodyPr>
            <a:normAutofit fontScale="90000"/>
          </a:bodyPr>
          <a:lstStyle/>
          <a:p>
            <a:r>
              <a:rPr lang="en-GB" dirty="0">
                <a:solidFill>
                  <a:srgbClr val="002060"/>
                </a:solidFill>
              </a:rPr>
              <a:t>Being able to manage our emotions is called “emotion regulation”.   </a:t>
            </a:r>
          </a:p>
        </p:txBody>
      </p:sp>
      <p:sp>
        <p:nvSpPr>
          <p:cNvPr id="3" name="Content Placeholder 2"/>
          <p:cNvSpPr>
            <a:spLocks noGrp="1"/>
          </p:cNvSpPr>
          <p:nvPr>
            <p:ph idx="1"/>
          </p:nvPr>
        </p:nvSpPr>
        <p:spPr>
          <a:xfrm>
            <a:off x="838199" y="2286000"/>
            <a:ext cx="10515600" cy="4170048"/>
          </a:xfrm>
          <a:solidFill>
            <a:srgbClr val="FFFFCC"/>
          </a:solidFill>
        </p:spPr>
        <p:txBody>
          <a:bodyPr>
            <a:normAutofit/>
          </a:bodyPr>
          <a:lstStyle/>
          <a:p>
            <a:pPr marL="0" indent="0">
              <a:buNone/>
            </a:pPr>
            <a:r>
              <a:rPr lang="en-GB" dirty="0">
                <a:solidFill>
                  <a:srgbClr val="002060"/>
                </a:solidFill>
              </a:rPr>
              <a:t>Today we will be focusing on some tools to help us:</a:t>
            </a:r>
          </a:p>
          <a:p>
            <a:pPr marL="0" indent="0">
              <a:buNone/>
            </a:pPr>
            <a:endParaRPr lang="en-GB" dirty="0">
              <a:solidFill>
                <a:srgbClr val="002060"/>
              </a:solidFill>
            </a:endParaRPr>
          </a:p>
          <a:p>
            <a:pPr lvl="0"/>
            <a:r>
              <a:rPr lang="en-GB" dirty="0">
                <a:solidFill>
                  <a:srgbClr val="002060"/>
                </a:solidFill>
                <a:highlight>
                  <a:srgbClr val="FFFF00"/>
                </a:highlight>
              </a:rPr>
              <a:t>manage our emotional reactions in ways that work well in the long-term</a:t>
            </a:r>
          </a:p>
          <a:p>
            <a:pPr lvl="0"/>
            <a:endParaRPr lang="en-GB" dirty="0">
              <a:solidFill>
                <a:srgbClr val="002060"/>
              </a:solidFill>
              <a:highlight>
                <a:srgbClr val="FFFF00"/>
              </a:highlight>
            </a:endParaRPr>
          </a:p>
          <a:p>
            <a:pPr lvl="0"/>
            <a:endParaRPr lang="en-GB" dirty="0">
              <a:solidFill>
                <a:srgbClr val="002060"/>
              </a:solidFill>
              <a:highlight>
                <a:srgbClr val="FFFF00"/>
              </a:highlight>
            </a:endParaRPr>
          </a:p>
          <a:p>
            <a:pPr lvl="0"/>
            <a:r>
              <a:rPr lang="en-GB" dirty="0">
                <a:solidFill>
                  <a:srgbClr val="002060"/>
                </a:solidFill>
                <a:highlight>
                  <a:srgbClr val="FFFF00"/>
                </a:highlight>
              </a:rPr>
              <a:t>grow our capacity to respond to emotions, rather than always react to them</a:t>
            </a:r>
          </a:p>
        </p:txBody>
      </p:sp>
      <p:sp>
        <p:nvSpPr>
          <p:cNvPr id="4" name="TextBox 3"/>
          <p:cNvSpPr txBox="1"/>
          <p:nvPr/>
        </p:nvSpPr>
        <p:spPr>
          <a:xfrm>
            <a:off x="216569" y="4809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10547324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76145"/>
            <a:ext cx="10515600" cy="4896797"/>
          </a:xfrm>
          <a:solidFill>
            <a:srgbClr val="FFFFCC"/>
          </a:solidFill>
        </p:spPr>
        <p:txBody>
          <a:bodyPr>
            <a:normAutofit fontScale="77500" lnSpcReduction="20000"/>
          </a:bodyPr>
          <a:lstStyle/>
          <a:p>
            <a:endParaRPr lang="en-GB" dirty="0"/>
          </a:p>
          <a:p>
            <a:pPr marL="0" indent="0">
              <a:buNone/>
            </a:pPr>
            <a:r>
              <a:rPr lang="en-GB" dirty="0"/>
              <a:t>In the classroom, it can feel really difficult when we are experiencing a strong emotion. </a:t>
            </a:r>
          </a:p>
          <a:p>
            <a:pPr marL="0" indent="0">
              <a:buNone/>
            </a:pPr>
            <a:endParaRPr lang="en-GB" dirty="0"/>
          </a:p>
          <a:p>
            <a:pPr marL="0" indent="0">
              <a:buNone/>
            </a:pPr>
            <a:r>
              <a:rPr lang="en-GB" dirty="0"/>
              <a:t>Imagine a teacher has asked you to stop talking and focus, but you know that they have chosen the wrong student and it was your friend who was talking. </a:t>
            </a:r>
          </a:p>
          <a:p>
            <a:pPr marL="0" indent="0">
              <a:buNone/>
            </a:pPr>
            <a:endParaRPr lang="en-GB" dirty="0"/>
          </a:p>
          <a:p>
            <a:pPr marL="0" indent="0">
              <a:buNone/>
            </a:pPr>
            <a:r>
              <a:rPr lang="en-GB" dirty="0"/>
              <a:t>You might feel anger in this moment. You also have a choice as to what to do about feeling angry:</a:t>
            </a:r>
          </a:p>
          <a:p>
            <a:pPr marL="0" indent="0">
              <a:buNone/>
            </a:pPr>
            <a:endParaRPr lang="en-GB" dirty="0"/>
          </a:p>
          <a:p>
            <a:pPr marL="514350" indent="-514350">
              <a:buAutoNum type="arabicPeriod"/>
            </a:pPr>
            <a:r>
              <a:rPr lang="en-GB" dirty="0"/>
              <a:t>You can </a:t>
            </a:r>
            <a:r>
              <a:rPr lang="en-GB" b="1" u="sng" dirty="0"/>
              <a:t>react</a:t>
            </a:r>
            <a:r>
              <a:rPr lang="en-GB" u="sng" dirty="0"/>
              <a:t> </a:t>
            </a:r>
            <a:r>
              <a:rPr lang="en-GB" dirty="0"/>
              <a:t>to your anger straight away OR</a:t>
            </a:r>
          </a:p>
          <a:p>
            <a:pPr marL="514350" indent="-514350">
              <a:buAutoNum type="arabicPeriod"/>
            </a:pPr>
            <a:r>
              <a:rPr lang="en-GB" dirty="0"/>
              <a:t>You can try to pause, and try to calm your emotions before </a:t>
            </a:r>
            <a:r>
              <a:rPr lang="en-GB" b="1" u="sng" dirty="0"/>
              <a:t>responding.</a:t>
            </a:r>
            <a:r>
              <a:rPr lang="en-GB" dirty="0"/>
              <a:t> </a:t>
            </a:r>
          </a:p>
          <a:p>
            <a:pPr marL="514350" indent="-514350">
              <a:buAutoNum type="arabicPeriod"/>
            </a:pPr>
            <a:endParaRPr lang="en-GB" dirty="0"/>
          </a:p>
          <a:p>
            <a:pPr marL="0" indent="0">
              <a:buNone/>
            </a:pPr>
            <a:r>
              <a:rPr lang="en-GB" dirty="0"/>
              <a:t>Talk to your partner – what could happen if you </a:t>
            </a:r>
            <a:r>
              <a:rPr lang="en-GB" b="1" i="1" dirty="0"/>
              <a:t>react</a:t>
            </a:r>
            <a:r>
              <a:rPr lang="en-GB" dirty="0"/>
              <a:t> to your emotion (choice 1)? And what could happen if you try to </a:t>
            </a:r>
            <a:r>
              <a:rPr lang="en-GB" b="1" i="1" dirty="0"/>
              <a:t>respond</a:t>
            </a:r>
            <a:r>
              <a:rPr lang="en-GB" dirty="0"/>
              <a:t> to your emotion (choice 2)?</a:t>
            </a:r>
          </a:p>
        </p:txBody>
      </p:sp>
      <p:pic>
        <p:nvPicPr>
          <p:cNvPr id="4" name="Picture 3" descr="A couple of yellow faces&#10;&#10;Description automatically generated with medium confidence"/>
          <p:cNvPicPr/>
          <p:nvPr/>
        </p:nvPicPr>
        <p:blipFill>
          <a:blip r:embed="rId3">
            <a:extLst>
              <a:ext uri="{28A0092B-C50C-407E-A947-70E740481C1C}">
                <a14:useLocalDpi xmlns:a14="http://schemas.microsoft.com/office/drawing/2010/main" val="0"/>
              </a:ext>
            </a:extLst>
          </a:blip>
          <a:srcRect/>
          <a:stretch>
            <a:fillRect/>
          </a:stretch>
        </p:blipFill>
        <p:spPr bwMode="auto">
          <a:xfrm>
            <a:off x="4378290" y="450583"/>
            <a:ext cx="3165509" cy="1125554"/>
          </a:xfrm>
          <a:prstGeom prst="rect">
            <a:avLst/>
          </a:prstGeom>
          <a:noFill/>
          <a:ln w="38100">
            <a:solidFill>
              <a:srgbClr val="7030A0"/>
            </a:solidFill>
          </a:ln>
        </p:spPr>
      </p:pic>
      <p:sp>
        <p:nvSpPr>
          <p:cNvPr id="6" name="Title 5">
            <a:extLst>
              <a:ext uri="{FF2B5EF4-FFF2-40B4-BE49-F238E27FC236}">
                <a16:creationId xmlns:a16="http://schemas.microsoft.com/office/drawing/2014/main" id="{7B57469F-847B-24DF-95C9-53F40B94FFE3}"/>
              </a:ext>
            </a:extLst>
          </p:cNvPr>
          <p:cNvSpPr>
            <a:spLocks noGrp="1"/>
          </p:cNvSpPr>
          <p:nvPr>
            <p:ph type="title"/>
          </p:nvPr>
        </p:nvSpPr>
        <p:spPr/>
        <p:txBody>
          <a:bodyPr/>
          <a:lstStyle/>
          <a:p>
            <a:endParaRPr lang="en-GB"/>
          </a:p>
        </p:txBody>
      </p:sp>
      <p:sp>
        <p:nvSpPr>
          <p:cNvPr id="5" name="TextBox 4"/>
          <p:cNvSpPr txBox="1"/>
          <p:nvPr/>
        </p:nvSpPr>
        <p:spPr>
          <a:xfrm>
            <a:off x="469232" y="37711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1210298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5837"/>
            <a:ext cx="4961021" cy="840220"/>
          </a:xfrm>
          <a:solidFill>
            <a:srgbClr val="FFFFCC"/>
          </a:solidFill>
        </p:spPr>
        <p:txBody>
          <a:bodyPr>
            <a:normAutofit/>
          </a:bodyPr>
          <a:lstStyle/>
          <a:p>
            <a:r>
              <a:rPr lang="en-GB" sz="3600" b="1" dirty="0">
                <a:solidFill>
                  <a:srgbClr val="002060"/>
                </a:solidFill>
              </a:rPr>
              <a:t>Responding and reacting</a:t>
            </a:r>
            <a:endParaRPr lang="en-GB" sz="3600" dirty="0">
              <a:solidFill>
                <a:srgbClr val="002060"/>
              </a:solidFill>
            </a:endParaRPr>
          </a:p>
        </p:txBody>
      </p:sp>
      <p:sp>
        <p:nvSpPr>
          <p:cNvPr id="3" name="Content Placeholder 2"/>
          <p:cNvSpPr>
            <a:spLocks noGrp="1"/>
          </p:cNvSpPr>
          <p:nvPr>
            <p:ph idx="1"/>
          </p:nvPr>
        </p:nvSpPr>
        <p:spPr>
          <a:xfrm>
            <a:off x="623595" y="1140031"/>
            <a:ext cx="11123645" cy="5316753"/>
          </a:xfrm>
          <a:solidFill>
            <a:srgbClr val="FFFFCC"/>
          </a:solidFill>
        </p:spPr>
        <p:txBody>
          <a:bodyPr>
            <a:noAutofit/>
          </a:bodyPr>
          <a:lstStyle/>
          <a:p>
            <a:r>
              <a:rPr lang="en-GB" sz="3200" dirty="0">
                <a:solidFill>
                  <a:srgbClr val="002060"/>
                </a:solidFill>
              </a:rPr>
              <a:t>It is completely natural to feel a strong urge to react when we feel a strong emotion.</a:t>
            </a:r>
          </a:p>
          <a:p>
            <a:endParaRPr lang="en-GB" sz="3200" dirty="0">
              <a:solidFill>
                <a:srgbClr val="002060"/>
              </a:solidFill>
            </a:endParaRPr>
          </a:p>
          <a:p>
            <a:pPr marL="0" indent="0">
              <a:buNone/>
            </a:pPr>
            <a:r>
              <a:rPr lang="en-GB" sz="3200" dirty="0">
                <a:solidFill>
                  <a:srgbClr val="002060"/>
                </a:solidFill>
              </a:rPr>
              <a:t>Sometimes this strong urge to react keeps us safe, for example if we are in danger and need to remove ourselves from a situation quickly. </a:t>
            </a:r>
          </a:p>
          <a:p>
            <a:pPr marL="0" indent="0">
              <a:buNone/>
            </a:pPr>
            <a:endParaRPr lang="en-GB" sz="3200" dirty="0">
              <a:solidFill>
                <a:srgbClr val="002060"/>
              </a:solidFill>
            </a:endParaRPr>
          </a:p>
          <a:p>
            <a:pPr marL="0" indent="0">
              <a:buNone/>
            </a:pPr>
            <a:r>
              <a:rPr lang="en-GB" sz="3200" dirty="0">
                <a:solidFill>
                  <a:srgbClr val="002060"/>
                </a:solidFill>
              </a:rPr>
              <a:t>However, sometimes a quick reaction to a strong emotion can have more negative consequences, for example, getting us into trouble because we didn’t take time to stop and think before we acted on how we felt in the moment. </a:t>
            </a:r>
          </a:p>
        </p:txBody>
      </p:sp>
      <p:sp>
        <p:nvSpPr>
          <p:cNvPr id="4" name="TextBox 3"/>
          <p:cNvSpPr txBox="1"/>
          <p:nvPr/>
        </p:nvSpPr>
        <p:spPr>
          <a:xfrm>
            <a:off x="9697453" y="266615"/>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13846511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46922" y="278975"/>
          <a:ext cx="11082138" cy="3530505"/>
        </p:xfrm>
        <a:graphic>
          <a:graphicData uri="http://schemas.openxmlformats.org/drawingml/2006/table">
            <a:tbl>
              <a:tblPr firstRow="1" bandRow="1">
                <a:tableStyleId>{5C22544A-7EE6-4342-B048-85BDC9FD1C3A}</a:tableStyleId>
              </a:tblPr>
              <a:tblGrid>
                <a:gridCol w="4633836">
                  <a:extLst>
                    <a:ext uri="{9D8B030D-6E8A-4147-A177-3AD203B41FA5}">
                      <a16:colId xmlns:a16="http://schemas.microsoft.com/office/drawing/2014/main" val="2980816622"/>
                    </a:ext>
                  </a:extLst>
                </a:gridCol>
                <a:gridCol w="3937422">
                  <a:extLst>
                    <a:ext uri="{9D8B030D-6E8A-4147-A177-3AD203B41FA5}">
                      <a16:colId xmlns:a16="http://schemas.microsoft.com/office/drawing/2014/main" val="124159779"/>
                    </a:ext>
                  </a:extLst>
                </a:gridCol>
                <a:gridCol w="2510880">
                  <a:extLst>
                    <a:ext uri="{9D8B030D-6E8A-4147-A177-3AD203B41FA5}">
                      <a16:colId xmlns:a16="http://schemas.microsoft.com/office/drawing/2014/main" val="1967535969"/>
                    </a:ext>
                  </a:extLst>
                </a:gridCol>
              </a:tblGrid>
              <a:tr h="543191">
                <a:tc>
                  <a:txBody>
                    <a:bodyPr/>
                    <a:lstStyle/>
                    <a:p>
                      <a:pPr algn="l">
                        <a:lnSpc>
                          <a:spcPts val="2475"/>
                        </a:lnSpc>
                        <a:spcAft>
                          <a:spcPts val="800"/>
                        </a:spcAft>
                      </a:pPr>
                      <a:r>
                        <a:rPr lang="en-GB" sz="18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Situation</a:t>
                      </a: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8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Reaction</a:t>
                      </a: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r>
                        <a:rPr lang="en-GB" sz="18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Response</a:t>
                      </a: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904565344"/>
                  </a:ext>
                </a:extLst>
              </a:tr>
              <a:tr h="975634">
                <a:tc>
                  <a:txBody>
                    <a:bodyPr/>
                    <a:lstStyle/>
                    <a:p>
                      <a:pPr algn="l">
                        <a:lnSpc>
                          <a:spcPts val="2475"/>
                        </a:lnSpc>
                        <a:spcAft>
                          <a:spcPts val="800"/>
                        </a:spcAft>
                      </a:pPr>
                      <a:r>
                        <a:rPr lang="en-GB" sz="2400" kern="0" dirty="0">
                          <a:solidFill>
                            <a:srgbClr val="002060"/>
                          </a:solidFill>
                          <a:effectLst/>
                        </a:rPr>
                        <a:t>A child breaks something valuable in the house whilst they are playing</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6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endParaRPr lang="en-GB" sz="16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09074202"/>
                  </a:ext>
                </a:extLst>
              </a:tr>
              <a:tr h="759412">
                <a:tc>
                  <a:txBody>
                    <a:bodyPr/>
                    <a:lstStyle/>
                    <a:p>
                      <a:r>
                        <a:rPr lang="en-GB" sz="2400" dirty="0">
                          <a:solidFill>
                            <a:srgbClr val="002060"/>
                          </a:solidFill>
                        </a:rPr>
                        <a:t>During an argument between two people, one begins yelling at the other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dirty="0"/>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189410237"/>
                  </a:ext>
                </a:extLst>
              </a:tr>
              <a:tr h="759412">
                <a:tc>
                  <a:txBody>
                    <a:bodyPr/>
                    <a:lstStyle/>
                    <a:p>
                      <a:r>
                        <a:rPr lang="en-GB" sz="2400" dirty="0">
                          <a:solidFill>
                            <a:srgbClr val="002060"/>
                          </a:solidFill>
                        </a:rPr>
                        <a:t>Another student damages your work by scribbling on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dirty="0"/>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011958362"/>
                  </a:ext>
                </a:extLst>
              </a:tr>
            </a:tbl>
          </a:graphicData>
        </a:graphic>
      </p:graphicFrame>
      <p:sp>
        <p:nvSpPr>
          <p:cNvPr id="8" name="TextBox 7"/>
          <p:cNvSpPr txBox="1"/>
          <p:nvPr/>
        </p:nvSpPr>
        <p:spPr>
          <a:xfrm>
            <a:off x="3436436" y="5344855"/>
            <a:ext cx="3166897" cy="923330"/>
          </a:xfrm>
          <a:prstGeom prst="rect">
            <a:avLst/>
          </a:prstGeom>
          <a:solidFill>
            <a:srgbClr val="FFFF00"/>
          </a:solidFill>
        </p:spPr>
        <p:txBody>
          <a:bodyPr wrap="square" rtlCol="0">
            <a:spAutoFit/>
          </a:bodyPr>
          <a:lstStyle/>
          <a:p>
            <a:r>
              <a:rPr lang="en-GB" dirty="0"/>
              <a:t>A parent shouts at the child and tells them off for breaking something precious</a:t>
            </a:r>
          </a:p>
        </p:txBody>
      </p:sp>
      <p:sp>
        <p:nvSpPr>
          <p:cNvPr id="11" name="TextBox 10"/>
          <p:cNvSpPr txBox="1"/>
          <p:nvPr/>
        </p:nvSpPr>
        <p:spPr>
          <a:xfrm>
            <a:off x="8762956" y="3885940"/>
            <a:ext cx="2863718" cy="1200329"/>
          </a:xfrm>
          <a:prstGeom prst="rect">
            <a:avLst/>
          </a:prstGeom>
          <a:solidFill>
            <a:srgbClr val="FFFF00"/>
          </a:solidFill>
        </p:spPr>
        <p:txBody>
          <a:bodyPr wrap="square" rtlCol="0">
            <a:spAutoFit/>
          </a:bodyPr>
          <a:lstStyle/>
          <a:p>
            <a:r>
              <a:rPr lang="en-GB" dirty="0">
                <a:solidFill>
                  <a:srgbClr val="002060"/>
                </a:solidFill>
              </a:rPr>
              <a:t>A parent explains calmly that the item is valuable and the consequences of it being broken</a:t>
            </a:r>
            <a:endParaRPr lang="en-GB" dirty="0"/>
          </a:p>
        </p:txBody>
      </p:sp>
      <p:sp>
        <p:nvSpPr>
          <p:cNvPr id="12" name="TextBox 11"/>
          <p:cNvSpPr txBox="1"/>
          <p:nvPr/>
        </p:nvSpPr>
        <p:spPr>
          <a:xfrm>
            <a:off x="6835150" y="5206356"/>
            <a:ext cx="3149650" cy="1200329"/>
          </a:xfrm>
          <a:prstGeom prst="rect">
            <a:avLst/>
          </a:prstGeom>
          <a:solidFill>
            <a:srgbClr val="FFFF00"/>
          </a:solidFill>
        </p:spPr>
        <p:txBody>
          <a:bodyPr wrap="square" rtlCol="0">
            <a:spAutoFit/>
          </a:bodyPr>
          <a:lstStyle/>
          <a:p>
            <a:r>
              <a:rPr lang="en-GB" dirty="0">
                <a:solidFill>
                  <a:srgbClr val="002060"/>
                </a:solidFill>
              </a:rPr>
              <a:t>The second person begins yelling </a:t>
            </a:r>
            <a:r>
              <a:rPr lang="en-GB" dirty="0" err="1">
                <a:solidFill>
                  <a:srgbClr val="002060"/>
                </a:solidFill>
              </a:rPr>
              <a:t>aswell</a:t>
            </a:r>
            <a:r>
              <a:rPr lang="en-GB" dirty="0">
                <a:solidFill>
                  <a:srgbClr val="002060"/>
                </a:solidFill>
              </a:rPr>
              <a:t>, which makes the argument more heated</a:t>
            </a:r>
          </a:p>
          <a:p>
            <a:endParaRPr lang="en-GB" dirty="0"/>
          </a:p>
        </p:txBody>
      </p:sp>
      <p:sp>
        <p:nvSpPr>
          <p:cNvPr id="13" name="TextBox 12"/>
          <p:cNvSpPr txBox="1"/>
          <p:nvPr/>
        </p:nvSpPr>
        <p:spPr>
          <a:xfrm>
            <a:off x="396899" y="3928963"/>
            <a:ext cx="2957264" cy="1193529"/>
          </a:xfrm>
          <a:prstGeom prst="rect">
            <a:avLst/>
          </a:prstGeom>
          <a:solidFill>
            <a:srgbClr val="FFFF00"/>
          </a:solidFill>
        </p:spPr>
        <p:txBody>
          <a:bodyPr wrap="square" rtlCol="0">
            <a:spAutoFit/>
          </a:bodyPr>
          <a:lstStyle/>
          <a:p>
            <a:r>
              <a:rPr lang="en-GB" dirty="0">
                <a:solidFill>
                  <a:srgbClr val="002060"/>
                </a:solidFill>
              </a:rPr>
              <a:t>The second person does not yell, but waits for the other person to calm down and then states their opinion</a:t>
            </a:r>
          </a:p>
        </p:txBody>
      </p:sp>
      <p:sp>
        <p:nvSpPr>
          <p:cNvPr id="2" name="TextBox 1">
            <a:extLst>
              <a:ext uri="{FF2B5EF4-FFF2-40B4-BE49-F238E27FC236}">
                <a16:creationId xmlns:a16="http://schemas.microsoft.com/office/drawing/2014/main" id="{22A4F240-6AB1-C2D7-06C7-43C859C7E7E9}"/>
              </a:ext>
            </a:extLst>
          </p:cNvPr>
          <p:cNvSpPr txBox="1"/>
          <p:nvPr/>
        </p:nvSpPr>
        <p:spPr>
          <a:xfrm>
            <a:off x="340901" y="5483355"/>
            <a:ext cx="2863718" cy="923330"/>
          </a:xfrm>
          <a:prstGeom prst="rect">
            <a:avLst/>
          </a:prstGeom>
          <a:solidFill>
            <a:srgbClr val="FFFF00"/>
          </a:solidFill>
        </p:spPr>
        <p:txBody>
          <a:bodyPr wrap="square" rtlCol="0">
            <a:spAutoFit/>
          </a:bodyPr>
          <a:lstStyle/>
          <a:p>
            <a:r>
              <a:rPr lang="en-GB" dirty="0">
                <a:solidFill>
                  <a:srgbClr val="002060"/>
                </a:solidFill>
              </a:rPr>
              <a:t>You grab the other student’s work and scribble on theirs </a:t>
            </a:r>
            <a:r>
              <a:rPr lang="en-GB" dirty="0" err="1">
                <a:solidFill>
                  <a:srgbClr val="002060"/>
                </a:solidFill>
              </a:rPr>
              <a:t>aswell</a:t>
            </a:r>
            <a:endParaRPr lang="en-GB" dirty="0"/>
          </a:p>
        </p:txBody>
      </p:sp>
      <p:sp>
        <p:nvSpPr>
          <p:cNvPr id="3" name="TextBox 2">
            <a:extLst>
              <a:ext uri="{FF2B5EF4-FFF2-40B4-BE49-F238E27FC236}">
                <a16:creationId xmlns:a16="http://schemas.microsoft.com/office/drawing/2014/main" id="{C6F1BEC8-2685-D051-24A3-3865A24E1C59}"/>
              </a:ext>
            </a:extLst>
          </p:cNvPr>
          <p:cNvSpPr txBox="1"/>
          <p:nvPr/>
        </p:nvSpPr>
        <p:spPr>
          <a:xfrm>
            <a:off x="4413729" y="3976223"/>
            <a:ext cx="2957264" cy="1200329"/>
          </a:xfrm>
          <a:prstGeom prst="rect">
            <a:avLst/>
          </a:prstGeom>
          <a:solidFill>
            <a:srgbClr val="FFFF00"/>
          </a:solidFill>
        </p:spPr>
        <p:txBody>
          <a:bodyPr wrap="square" rtlCol="0">
            <a:spAutoFit/>
          </a:bodyPr>
          <a:lstStyle/>
          <a:p>
            <a:r>
              <a:rPr lang="en-US" dirty="0">
                <a:solidFill>
                  <a:srgbClr val="002060"/>
                </a:solidFill>
              </a:rPr>
              <a:t>You keep calm, start a new page in your book and decide to speak to the teacher later in the lesson</a:t>
            </a:r>
            <a:endParaRPr lang="en-GB" dirty="0">
              <a:solidFill>
                <a:srgbClr val="002060"/>
              </a:solidFill>
            </a:endParaRPr>
          </a:p>
        </p:txBody>
      </p:sp>
      <p:sp>
        <p:nvSpPr>
          <p:cNvPr id="9" name="TextBox 8"/>
          <p:cNvSpPr txBox="1"/>
          <p:nvPr/>
        </p:nvSpPr>
        <p:spPr>
          <a:xfrm>
            <a:off x="10233864" y="6268185"/>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17384495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46921" y="278975"/>
          <a:ext cx="11161306" cy="6496107"/>
        </p:xfrm>
        <a:graphic>
          <a:graphicData uri="http://schemas.openxmlformats.org/drawingml/2006/table">
            <a:tbl>
              <a:tblPr firstRow="1" bandRow="1">
                <a:tableStyleId>{5C22544A-7EE6-4342-B048-85BDC9FD1C3A}</a:tableStyleId>
              </a:tblPr>
              <a:tblGrid>
                <a:gridCol w="4666939">
                  <a:extLst>
                    <a:ext uri="{9D8B030D-6E8A-4147-A177-3AD203B41FA5}">
                      <a16:colId xmlns:a16="http://schemas.microsoft.com/office/drawing/2014/main" val="2980816622"/>
                    </a:ext>
                  </a:extLst>
                </a:gridCol>
                <a:gridCol w="3965550">
                  <a:extLst>
                    <a:ext uri="{9D8B030D-6E8A-4147-A177-3AD203B41FA5}">
                      <a16:colId xmlns:a16="http://schemas.microsoft.com/office/drawing/2014/main" val="124159779"/>
                    </a:ext>
                  </a:extLst>
                </a:gridCol>
                <a:gridCol w="2528817">
                  <a:extLst>
                    <a:ext uri="{9D8B030D-6E8A-4147-A177-3AD203B41FA5}">
                      <a16:colId xmlns:a16="http://schemas.microsoft.com/office/drawing/2014/main" val="1967535969"/>
                    </a:ext>
                  </a:extLst>
                </a:gridCol>
              </a:tblGrid>
              <a:tr h="647863">
                <a:tc>
                  <a:txBody>
                    <a:bodyPr/>
                    <a:lstStyle/>
                    <a:p>
                      <a:pPr algn="l">
                        <a:lnSpc>
                          <a:spcPts val="2475"/>
                        </a:lnSpc>
                        <a:spcAft>
                          <a:spcPts val="800"/>
                        </a:spcAft>
                      </a:pPr>
                      <a:r>
                        <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Situation</a:t>
                      </a: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Reaction</a:t>
                      </a: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r>
                        <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Response</a:t>
                      </a: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904565344"/>
                  </a:ext>
                </a:extLst>
              </a:tr>
              <a:tr h="2014587">
                <a:tc>
                  <a:txBody>
                    <a:bodyPr/>
                    <a:lstStyle/>
                    <a:p>
                      <a:pPr algn="l">
                        <a:lnSpc>
                          <a:spcPts val="2475"/>
                        </a:lnSpc>
                        <a:spcAft>
                          <a:spcPts val="800"/>
                        </a:spcAft>
                      </a:pPr>
                      <a:r>
                        <a:rPr lang="en-GB" sz="2000" kern="0" dirty="0">
                          <a:solidFill>
                            <a:srgbClr val="002060"/>
                          </a:solidFill>
                          <a:effectLst/>
                        </a:rPr>
                        <a:t>A child breaks something valuable in the house whilst they are playing</a:t>
                      </a:r>
                      <a:endPar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l" defTabSz="914400" rtl="0" eaLnBrk="1" fontAlgn="auto" latinLnBrk="0" hangingPunct="1">
                        <a:lnSpc>
                          <a:spcPts val="2475"/>
                        </a:lnSpc>
                        <a:spcBef>
                          <a:spcPts val="0"/>
                        </a:spcBef>
                        <a:spcAft>
                          <a:spcPts val="800"/>
                        </a:spcAft>
                        <a:buClrTx/>
                        <a:buSzTx/>
                        <a:buFontTx/>
                        <a:buNone/>
                        <a:tabLst/>
                        <a:defRPr/>
                      </a:pPr>
                      <a:r>
                        <a:rPr lang="en-GB" sz="2000" dirty="0">
                          <a:solidFill>
                            <a:srgbClr val="002060"/>
                          </a:solidFill>
                        </a:rPr>
                        <a:t>A parent shouts at the child and tells them off for breaking something precious</a:t>
                      </a:r>
                    </a:p>
                    <a:p>
                      <a:pPr algn="l">
                        <a:lnSpc>
                          <a:spcPts val="2475"/>
                        </a:lnSpc>
                        <a:spcAft>
                          <a:spcPts val="800"/>
                        </a:spcAft>
                      </a:pPr>
                      <a:endPar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ctr" defTabSz="914400" rtl="0" eaLnBrk="1" fontAlgn="auto" latinLnBrk="0" hangingPunct="1">
                        <a:lnSpc>
                          <a:spcPts val="2475"/>
                        </a:lnSpc>
                        <a:spcBef>
                          <a:spcPts val="0"/>
                        </a:spcBef>
                        <a:spcAft>
                          <a:spcPts val="800"/>
                        </a:spcAft>
                        <a:buClrTx/>
                        <a:buSzTx/>
                        <a:buFontTx/>
                        <a:buNone/>
                        <a:tabLst/>
                        <a:defRPr/>
                      </a:pPr>
                      <a:r>
                        <a:rPr lang="en-GB" sz="2000" dirty="0">
                          <a:solidFill>
                            <a:srgbClr val="002060"/>
                          </a:solidFill>
                        </a:rPr>
                        <a:t>A parent explains calmly that the item is valuable and the consequences of it being broken</a:t>
                      </a:r>
                    </a:p>
                    <a:p>
                      <a:pPr algn="ctr">
                        <a:lnSpc>
                          <a:spcPts val="2475"/>
                        </a:lnSpc>
                        <a:spcAft>
                          <a:spcPts val="800"/>
                        </a:spcAft>
                      </a:pPr>
                      <a:endPar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09074202"/>
                  </a:ext>
                </a:extLst>
              </a:tr>
              <a:tr h="1985807">
                <a:tc>
                  <a:txBody>
                    <a:bodyPr/>
                    <a:lstStyle/>
                    <a:p>
                      <a:r>
                        <a:rPr lang="en-GB" sz="2000" dirty="0">
                          <a:solidFill>
                            <a:srgbClr val="002060"/>
                          </a:solidFill>
                        </a:rPr>
                        <a:t>During an argument between two people, one begins yelling at the other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rgbClr val="002060"/>
                          </a:solidFill>
                        </a:rPr>
                        <a:t>The second person begins yelling </a:t>
                      </a:r>
                      <a:r>
                        <a:rPr lang="en-GB" sz="2000" dirty="0" err="1">
                          <a:solidFill>
                            <a:srgbClr val="002060"/>
                          </a:solidFill>
                        </a:rPr>
                        <a:t>aswell</a:t>
                      </a:r>
                      <a:r>
                        <a:rPr lang="en-GB" sz="2000" dirty="0">
                          <a:solidFill>
                            <a:srgbClr val="002060"/>
                          </a:solidFill>
                        </a:rPr>
                        <a:t>, which makes the argument more heated</a:t>
                      </a:r>
                    </a:p>
                    <a:p>
                      <a:endParaRPr lang="en-GB" sz="20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rgbClr val="002060"/>
                          </a:solidFill>
                        </a:rPr>
                        <a:t>The second person does not yell, but waits for the other person to calm down and then states their opinion</a:t>
                      </a:r>
                    </a:p>
                    <a:p>
                      <a:endParaRPr lang="en-GB" sz="2000" dirty="0">
                        <a:solidFill>
                          <a:srgbClr val="002060"/>
                        </a:solidFill>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189410237"/>
                  </a:ext>
                </a:extLst>
              </a:tr>
              <a:tr h="1658626">
                <a:tc>
                  <a:txBody>
                    <a:bodyPr/>
                    <a:lstStyle/>
                    <a:p>
                      <a:r>
                        <a:rPr lang="en-GB" sz="2000" dirty="0">
                          <a:solidFill>
                            <a:srgbClr val="002060"/>
                          </a:solidFill>
                        </a:rPr>
                        <a:t>Another student damages your work by scribbling on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rgbClr val="002060"/>
                          </a:solidFill>
                        </a:rPr>
                        <a:t>You grab the other student’s work and scribble on their work to get your own back</a:t>
                      </a:r>
                    </a:p>
                    <a:p>
                      <a:endParaRPr lang="en-GB" sz="20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2060"/>
                          </a:solidFill>
                        </a:rPr>
                        <a:t>You keep calm, start a new page in your book and decide to speak to the teacher later in the lesson</a:t>
                      </a:r>
                      <a:endParaRPr lang="en-GB" sz="2000" dirty="0">
                        <a:solidFill>
                          <a:srgbClr val="002060"/>
                        </a:solidFill>
                      </a:endParaRPr>
                    </a:p>
                    <a:p>
                      <a:endParaRPr lang="en-GB" sz="2000" dirty="0">
                        <a:solidFill>
                          <a:srgbClr val="002060"/>
                        </a:solidFill>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011958362"/>
                  </a:ext>
                </a:extLst>
              </a:tr>
            </a:tbl>
          </a:graphicData>
        </a:graphic>
      </p:graphicFrame>
      <p:sp>
        <p:nvSpPr>
          <p:cNvPr id="3" name="TextBox 2"/>
          <p:cNvSpPr txBox="1"/>
          <p:nvPr/>
        </p:nvSpPr>
        <p:spPr>
          <a:xfrm>
            <a:off x="2514601" y="94309"/>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19276641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632" y="365125"/>
            <a:ext cx="9322837" cy="1078663"/>
          </a:xfrm>
          <a:solidFill>
            <a:srgbClr val="FFFFCC"/>
          </a:solidFill>
        </p:spPr>
        <p:txBody>
          <a:bodyPr>
            <a:normAutofit fontScale="90000"/>
          </a:bodyPr>
          <a:lstStyle/>
          <a:p>
            <a:r>
              <a:rPr lang="en-GB" dirty="0">
                <a:solidFill>
                  <a:srgbClr val="002060"/>
                </a:solidFill>
              </a:rPr>
              <a:t>Being able to manage our emotions is called “emotion regulation”.   </a:t>
            </a:r>
          </a:p>
        </p:txBody>
      </p:sp>
      <p:sp>
        <p:nvSpPr>
          <p:cNvPr id="3" name="Content Placeholder 2"/>
          <p:cNvSpPr>
            <a:spLocks noGrp="1"/>
          </p:cNvSpPr>
          <p:nvPr>
            <p:ph idx="1"/>
          </p:nvPr>
        </p:nvSpPr>
        <p:spPr>
          <a:xfrm>
            <a:off x="838199" y="1707503"/>
            <a:ext cx="10515600" cy="4748545"/>
          </a:xfrm>
          <a:solidFill>
            <a:srgbClr val="FFFFCC"/>
          </a:solidFill>
        </p:spPr>
        <p:txBody>
          <a:bodyPr>
            <a:normAutofit/>
          </a:bodyPr>
          <a:lstStyle/>
          <a:p>
            <a:pPr marL="0" indent="0">
              <a:buNone/>
            </a:pPr>
            <a:endParaRPr lang="en-GB" dirty="0">
              <a:solidFill>
                <a:srgbClr val="002060"/>
              </a:solidFill>
            </a:endParaRPr>
          </a:p>
          <a:p>
            <a:pPr marL="0" indent="0">
              <a:buNone/>
            </a:pPr>
            <a:r>
              <a:rPr lang="en-GB" dirty="0" smtClean="0">
                <a:solidFill>
                  <a:srgbClr val="002060"/>
                </a:solidFill>
              </a:rPr>
              <a:t>Managing </a:t>
            </a:r>
            <a:r>
              <a:rPr lang="en-GB" dirty="0">
                <a:solidFill>
                  <a:srgbClr val="002060"/>
                </a:solidFill>
              </a:rPr>
              <a:t>emotions includes our ability to:</a:t>
            </a:r>
          </a:p>
          <a:p>
            <a:pPr lvl="0"/>
            <a:r>
              <a:rPr lang="en-GB" dirty="0">
                <a:solidFill>
                  <a:srgbClr val="002060"/>
                </a:solidFill>
              </a:rPr>
              <a:t>Be aware of our emotions</a:t>
            </a:r>
          </a:p>
          <a:p>
            <a:pPr lvl="0"/>
            <a:r>
              <a:rPr lang="en-GB" dirty="0">
                <a:solidFill>
                  <a:srgbClr val="002060"/>
                </a:solidFill>
              </a:rPr>
              <a:t>Accept and tolerate unpleasant emotions</a:t>
            </a:r>
          </a:p>
          <a:p>
            <a:pPr lvl="0"/>
            <a:r>
              <a:rPr lang="en-GB" dirty="0">
                <a:solidFill>
                  <a:srgbClr val="002060"/>
                </a:solidFill>
              </a:rPr>
              <a:t>Identify specific emotions we are feeling, and tell the difference between them</a:t>
            </a:r>
          </a:p>
          <a:p>
            <a:pPr lvl="0"/>
            <a:r>
              <a:rPr lang="en-GB" dirty="0">
                <a:solidFill>
                  <a:srgbClr val="002060"/>
                </a:solidFill>
              </a:rPr>
              <a:t>Recognise and understand patterns in our emotional reactions</a:t>
            </a:r>
          </a:p>
          <a:p>
            <a:pPr lvl="0"/>
            <a:r>
              <a:rPr lang="en-GB" dirty="0">
                <a:solidFill>
                  <a:srgbClr val="002060"/>
                </a:solidFill>
              </a:rPr>
              <a:t>Manage our emotional reactions in ways that work well in the </a:t>
            </a:r>
            <a:r>
              <a:rPr lang="en-GB" dirty="0" smtClean="0">
                <a:solidFill>
                  <a:srgbClr val="002060"/>
                </a:solidFill>
              </a:rPr>
              <a:t>long-term</a:t>
            </a:r>
            <a:endParaRPr lang="en-GB" dirty="0">
              <a:solidFill>
                <a:srgbClr val="002060"/>
              </a:solidFill>
            </a:endParaRPr>
          </a:p>
        </p:txBody>
      </p:sp>
      <p:sp>
        <p:nvSpPr>
          <p:cNvPr id="4" name="Title 1"/>
          <p:cNvSpPr txBox="1">
            <a:spLocks/>
          </p:cNvSpPr>
          <p:nvPr/>
        </p:nvSpPr>
        <p:spPr>
          <a:xfrm>
            <a:off x="170283" y="127810"/>
            <a:ext cx="1335833" cy="474630"/>
          </a:xfrm>
          <a:prstGeom prst="rect">
            <a:avLst/>
          </a:prstGeom>
          <a:solidFill>
            <a:srgbClr val="FF3399"/>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smtClean="0"/>
              <a:t>Tutor session 1</a:t>
            </a:r>
            <a:endParaRPr lang="en-GB" sz="1600" b="1" dirty="0"/>
          </a:p>
        </p:txBody>
      </p:sp>
    </p:spTree>
    <p:extLst>
      <p:ext uri="{BB962C8B-B14F-4D97-AF65-F5344CB8AC3E}">
        <p14:creationId xmlns:p14="http://schemas.microsoft.com/office/powerpoint/2010/main" val="35837185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916B85-07C0-BEF5-C6E1-1806FDF771DA}"/>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GB" dirty="0"/>
          </a:p>
        </p:txBody>
      </p:sp>
      <p:sp>
        <p:nvSpPr>
          <p:cNvPr id="4" name="Content Placeholder 2">
            <a:extLst>
              <a:ext uri="{FF2B5EF4-FFF2-40B4-BE49-F238E27FC236}">
                <a16:creationId xmlns:a16="http://schemas.microsoft.com/office/drawing/2014/main" id="{F9EEE510-5930-D4E4-BE6E-894DFEBE9539}"/>
              </a:ext>
            </a:extLst>
          </p:cNvPr>
          <p:cNvSpPr txBox="1">
            <a:spLocks/>
          </p:cNvSpPr>
          <p:nvPr/>
        </p:nvSpPr>
        <p:spPr>
          <a:xfrm>
            <a:off x="838200" y="1825625"/>
            <a:ext cx="10806404" cy="3360716"/>
          </a:xfrm>
          <a:prstGeom prst="rect">
            <a:avLst/>
          </a:prstGeom>
          <a:solidFill>
            <a:srgbClr val="FFFFCC"/>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600" dirty="0"/>
              <a:t>Over to you! </a:t>
            </a:r>
          </a:p>
          <a:p>
            <a:pPr marL="0" indent="0">
              <a:buNone/>
            </a:pPr>
            <a:endParaRPr lang="en-US" dirty="0"/>
          </a:p>
          <a:p>
            <a:pPr marL="0" indent="0">
              <a:buNone/>
            </a:pPr>
            <a:r>
              <a:rPr lang="en-US" dirty="0"/>
              <a:t>Now you have discussed a few scenarios with your pair or your class, can </a:t>
            </a:r>
            <a:endParaRPr lang="en-US" dirty="0" smtClean="0"/>
          </a:p>
          <a:p>
            <a:pPr marL="0" indent="0">
              <a:buNone/>
            </a:pPr>
            <a:r>
              <a:rPr lang="en-US" dirty="0" smtClean="0"/>
              <a:t>you </a:t>
            </a:r>
            <a:r>
              <a:rPr lang="en-US" dirty="0"/>
              <a:t>reflect on two more scenarios on your own?</a:t>
            </a:r>
          </a:p>
        </p:txBody>
      </p:sp>
      <p:sp>
        <p:nvSpPr>
          <p:cNvPr id="6" name="Title 5">
            <a:extLst>
              <a:ext uri="{FF2B5EF4-FFF2-40B4-BE49-F238E27FC236}">
                <a16:creationId xmlns:a16="http://schemas.microsoft.com/office/drawing/2014/main" id="{19D5E757-A749-152F-7C39-092E9879B4E5}"/>
              </a:ext>
            </a:extLst>
          </p:cNvPr>
          <p:cNvSpPr>
            <a:spLocks noGrp="1"/>
          </p:cNvSpPr>
          <p:nvPr>
            <p:ph type="title"/>
          </p:nvPr>
        </p:nvSpPr>
        <p:spPr/>
        <p:txBody>
          <a:bodyPr/>
          <a:lstStyle/>
          <a:p>
            <a:endParaRPr lang="en-GB"/>
          </a:p>
        </p:txBody>
      </p:sp>
      <p:sp>
        <p:nvSpPr>
          <p:cNvPr id="5" name="TextBox 4"/>
          <p:cNvSpPr txBox="1"/>
          <p:nvPr/>
        </p:nvSpPr>
        <p:spPr>
          <a:xfrm>
            <a:off x="469232" y="37711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2069821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916B85-07C0-BEF5-C6E1-1806FDF771DA}"/>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GB" dirty="0"/>
          </a:p>
        </p:txBody>
      </p:sp>
      <p:sp>
        <p:nvSpPr>
          <p:cNvPr id="4" name="Content Placeholder 2">
            <a:extLst>
              <a:ext uri="{FF2B5EF4-FFF2-40B4-BE49-F238E27FC236}">
                <a16:creationId xmlns:a16="http://schemas.microsoft.com/office/drawing/2014/main" id="{F9EEE510-5930-D4E4-BE6E-894DFEBE9539}"/>
              </a:ext>
            </a:extLst>
          </p:cNvPr>
          <p:cNvSpPr txBox="1">
            <a:spLocks/>
          </p:cNvSpPr>
          <p:nvPr/>
        </p:nvSpPr>
        <p:spPr>
          <a:xfrm>
            <a:off x="838200" y="1825624"/>
            <a:ext cx="10806404" cy="4351339"/>
          </a:xfrm>
          <a:prstGeom prst="rect">
            <a:avLst/>
          </a:prstGeom>
          <a:solidFill>
            <a:srgbClr val="FFFFCC"/>
          </a:solidFill>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400" dirty="0"/>
              <a:t>You forget your book and get told off by your teacher for not bringing it to school. You feel it’s unfair as you struggle with organization</a:t>
            </a:r>
            <a:r>
              <a:rPr lang="en-US" sz="3400" dirty="0" smtClean="0"/>
              <a:t>.</a:t>
            </a:r>
          </a:p>
          <a:p>
            <a:pPr marL="0" indent="0">
              <a:buNone/>
            </a:pPr>
            <a:endParaRPr lang="en-US" sz="3400" dirty="0"/>
          </a:p>
          <a:p>
            <a:pPr marL="0" indent="0">
              <a:buNone/>
            </a:pPr>
            <a:endParaRPr lang="en-US" sz="3400" dirty="0" smtClean="0"/>
          </a:p>
          <a:p>
            <a:pPr marL="0" indent="0">
              <a:buNone/>
            </a:pPr>
            <a:r>
              <a:rPr lang="en-US" sz="3400" dirty="0"/>
              <a:t>What would a reaction look like to this situation?</a:t>
            </a:r>
          </a:p>
          <a:p>
            <a:pPr marL="0" indent="0">
              <a:buNone/>
            </a:pPr>
            <a:r>
              <a:rPr lang="en-US" sz="3400" dirty="0" smtClean="0"/>
              <a:t>How </a:t>
            </a:r>
            <a:r>
              <a:rPr lang="en-US" sz="3400" dirty="0"/>
              <a:t>could you respond instead?</a:t>
            </a:r>
          </a:p>
          <a:p>
            <a:pPr marL="0" indent="0">
              <a:buNone/>
            </a:pPr>
            <a:r>
              <a:rPr lang="en-US" dirty="0" smtClean="0"/>
              <a:t> </a:t>
            </a:r>
            <a:r>
              <a:rPr lang="en-US" dirty="0"/>
              <a:t/>
            </a:r>
            <a:br>
              <a:rPr lang="en-US" dirty="0"/>
            </a:br>
            <a:endParaRPr lang="en-US" dirty="0"/>
          </a:p>
        </p:txBody>
      </p:sp>
      <p:sp>
        <p:nvSpPr>
          <p:cNvPr id="6" name="Title 5">
            <a:extLst>
              <a:ext uri="{FF2B5EF4-FFF2-40B4-BE49-F238E27FC236}">
                <a16:creationId xmlns:a16="http://schemas.microsoft.com/office/drawing/2014/main" id="{19D5E757-A749-152F-7C39-092E9879B4E5}"/>
              </a:ext>
            </a:extLst>
          </p:cNvPr>
          <p:cNvSpPr>
            <a:spLocks noGrp="1"/>
          </p:cNvSpPr>
          <p:nvPr>
            <p:ph type="title"/>
          </p:nvPr>
        </p:nvSpPr>
        <p:spPr/>
        <p:txBody>
          <a:bodyPr/>
          <a:lstStyle/>
          <a:p>
            <a:endParaRPr lang="en-GB"/>
          </a:p>
        </p:txBody>
      </p:sp>
      <p:sp>
        <p:nvSpPr>
          <p:cNvPr id="5" name="TextBox 4"/>
          <p:cNvSpPr txBox="1"/>
          <p:nvPr/>
        </p:nvSpPr>
        <p:spPr>
          <a:xfrm>
            <a:off x="469232" y="37711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3493683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additive="base">
                                        <p:cTn id="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916B85-07C0-BEF5-C6E1-1806FDF771DA}"/>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GB" dirty="0"/>
          </a:p>
        </p:txBody>
      </p:sp>
      <p:sp>
        <p:nvSpPr>
          <p:cNvPr id="4" name="Content Placeholder 2">
            <a:extLst>
              <a:ext uri="{FF2B5EF4-FFF2-40B4-BE49-F238E27FC236}">
                <a16:creationId xmlns:a16="http://schemas.microsoft.com/office/drawing/2014/main" id="{F9EEE510-5930-D4E4-BE6E-894DFEBE9539}"/>
              </a:ext>
            </a:extLst>
          </p:cNvPr>
          <p:cNvSpPr txBox="1">
            <a:spLocks/>
          </p:cNvSpPr>
          <p:nvPr/>
        </p:nvSpPr>
        <p:spPr>
          <a:xfrm>
            <a:off x="838200" y="1825624"/>
            <a:ext cx="10806404" cy="4646428"/>
          </a:xfrm>
          <a:prstGeom prst="rect">
            <a:avLst/>
          </a:prstGeom>
          <a:solidFill>
            <a:srgbClr val="FFFFCC"/>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100" dirty="0" smtClean="0"/>
              <a:t>You arrive </a:t>
            </a:r>
            <a:r>
              <a:rPr lang="en-US" sz="3100" dirty="0"/>
              <a:t>at your lesson and the teacher reminds you there was a test but you have forgotten to revise. </a:t>
            </a:r>
            <a:endParaRPr lang="en-US" sz="3100" dirty="0" smtClean="0"/>
          </a:p>
          <a:p>
            <a:pPr marL="0" indent="0">
              <a:buNone/>
            </a:pPr>
            <a:endParaRPr lang="en-US" sz="3100" dirty="0"/>
          </a:p>
          <a:p>
            <a:pPr marL="0" indent="0">
              <a:buNone/>
            </a:pPr>
            <a:endParaRPr lang="en-US" sz="3100" dirty="0" smtClean="0"/>
          </a:p>
          <a:p>
            <a:pPr marL="0" indent="0">
              <a:buNone/>
            </a:pPr>
            <a:r>
              <a:rPr lang="en-US" sz="3100" dirty="0"/>
              <a:t>What would a reaction look like to this situation?</a:t>
            </a:r>
          </a:p>
          <a:p>
            <a:pPr marL="0" indent="0">
              <a:buNone/>
            </a:pPr>
            <a:r>
              <a:rPr lang="en-US" sz="3100" dirty="0" smtClean="0"/>
              <a:t>How </a:t>
            </a:r>
            <a:r>
              <a:rPr lang="en-US" sz="3100" dirty="0"/>
              <a:t>could you respond instead?</a:t>
            </a:r>
          </a:p>
          <a:p>
            <a:pPr marL="0" indent="0">
              <a:buNone/>
            </a:pPr>
            <a:r>
              <a:rPr lang="en-US" sz="3100" dirty="0"/>
              <a:t> </a:t>
            </a:r>
            <a:br>
              <a:rPr lang="en-US" sz="3100" dirty="0"/>
            </a:br>
            <a:endParaRPr lang="en-US" sz="3100" dirty="0"/>
          </a:p>
          <a:p>
            <a:pPr marL="0" indent="0">
              <a:buNone/>
            </a:pPr>
            <a:r>
              <a:rPr lang="en-US" sz="3100" dirty="0"/>
              <a:t/>
            </a:r>
            <a:br>
              <a:rPr lang="en-US" sz="3100" dirty="0"/>
            </a:br>
            <a:r>
              <a:rPr lang="en-US" sz="3100" dirty="0"/>
              <a:t/>
            </a:r>
            <a:br>
              <a:rPr lang="en-US" sz="3100" dirty="0"/>
            </a:br>
            <a:endParaRPr lang="en-US" sz="3100" dirty="0"/>
          </a:p>
        </p:txBody>
      </p:sp>
      <p:sp>
        <p:nvSpPr>
          <p:cNvPr id="6" name="Title 5">
            <a:extLst>
              <a:ext uri="{FF2B5EF4-FFF2-40B4-BE49-F238E27FC236}">
                <a16:creationId xmlns:a16="http://schemas.microsoft.com/office/drawing/2014/main" id="{19D5E757-A749-152F-7C39-092E9879B4E5}"/>
              </a:ext>
            </a:extLst>
          </p:cNvPr>
          <p:cNvSpPr>
            <a:spLocks noGrp="1"/>
          </p:cNvSpPr>
          <p:nvPr>
            <p:ph type="title"/>
          </p:nvPr>
        </p:nvSpPr>
        <p:spPr/>
        <p:txBody>
          <a:bodyPr/>
          <a:lstStyle/>
          <a:p>
            <a:endParaRPr lang="en-GB"/>
          </a:p>
        </p:txBody>
      </p:sp>
      <p:sp>
        <p:nvSpPr>
          <p:cNvPr id="5" name="TextBox 4"/>
          <p:cNvSpPr txBox="1"/>
          <p:nvPr/>
        </p:nvSpPr>
        <p:spPr>
          <a:xfrm>
            <a:off x="469232" y="37711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92766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additive="base">
                                        <p:cTn id="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3514" y="1719943"/>
            <a:ext cx="10515600" cy="4898571"/>
          </a:xfrm>
          <a:solidFill>
            <a:srgbClr val="FFFFCC"/>
          </a:solidFill>
        </p:spPr>
        <p:txBody>
          <a:bodyPr>
            <a:normAutofit fontScale="77500" lnSpcReduction="20000"/>
          </a:bodyPr>
          <a:lstStyle/>
          <a:p>
            <a:pPr marL="0" indent="0">
              <a:buNone/>
            </a:pPr>
            <a:r>
              <a:rPr lang="en-GB" sz="3200" dirty="0">
                <a:solidFill>
                  <a:srgbClr val="002060"/>
                </a:solidFill>
              </a:rPr>
              <a:t>Some things we can do to grow our capacity to </a:t>
            </a:r>
            <a:r>
              <a:rPr lang="en-GB" sz="3200" b="1" i="1" dirty="0">
                <a:solidFill>
                  <a:srgbClr val="002060"/>
                </a:solidFill>
              </a:rPr>
              <a:t>respond</a:t>
            </a:r>
            <a:r>
              <a:rPr lang="en-GB" sz="3200" dirty="0">
                <a:solidFill>
                  <a:srgbClr val="002060"/>
                </a:solidFill>
              </a:rPr>
              <a:t> rather than </a:t>
            </a:r>
            <a:r>
              <a:rPr lang="en-GB" sz="3200" b="1" i="1" dirty="0">
                <a:solidFill>
                  <a:srgbClr val="002060"/>
                </a:solidFill>
              </a:rPr>
              <a:t>react</a:t>
            </a:r>
            <a:r>
              <a:rPr lang="en-GB" sz="3200" dirty="0">
                <a:solidFill>
                  <a:srgbClr val="002060"/>
                </a:solidFill>
              </a:rPr>
              <a:t> are:</a:t>
            </a:r>
          </a:p>
          <a:p>
            <a:pPr marL="0" indent="0">
              <a:buNone/>
            </a:pPr>
            <a:endParaRPr lang="en-GB" sz="3200" dirty="0">
              <a:solidFill>
                <a:srgbClr val="002060"/>
              </a:solidFill>
            </a:endParaRPr>
          </a:p>
          <a:p>
            <a:pPr marL="514350" indent="-514350">
              <a:buFont typeface="+mj-lt"/>
              <a:buAutoNum type="arabicPeriod"/>
            </a:pPr>
            <a:r>
              <a:rPr lang="en-GB" sz="3200" dirty="0">
                <a:solidFill>
                  <a:srgbClr val="002060"/>
                </a:solidFill>
              </a:rPr>
              <a:t>Counting slowly (1..2..3..)</a:t>
            </a:r>
          </a:p>
          <a:p>
            <a:pPr marL="514350" indent="-514350">
              <a:buFont typeface="+mj-lt"/>
              <a:buAutoNum type="arabicPeriod"/>
            </a:pPr>
            <a:r>
              <a:rPr lang="en-GB" sz="3200" dirty="0">
                <a:solidFill>
                  <a:srgbClr val="002060"/>
                </a:solidFill>
              </a:rPr>
              <a:t>Taking five deep breaths</a:t>
            </a:r>
          </a:p>
          <a:p>
            <a:pPr marL="514350" indent="-514350">
              <a:buFont typeface="+mj-lt"/>
              <a:buAutoNum type="arabicPeriod"/>
            </a:pPr>
            <a:r>
              <a:rPr lang="en-GB" sz="3200" dirty="0">
                <a:solidFill>
                  <a:srgbClr val="002060"/>
                </a:solidFill>
              </a:rPr>
              <a:t>Asking to take a break if you can</a:t>
            </a:r>
          </a:p>
          <a:p>
            <a:pPr marL="514350" indent="-514350">
              <a:buFont typeface="+mj-lt"/>
              <a:buAutoNum type="arabicPeriod"/>
            </a:pPr>
            <a:r>
              <a:rPr lang="en-GB" sz="3200" dirty="0">
                <a:solidFill>
                  <a:srgbClr val="002060"/>
                </a:solidFill>
              </a:rPr>
              <a:t>Asking to speak to an adult you trust if you can</a:t>
            </a:r>
          </a:p>
          <a:p>
            <a:pPr marL="514350" indent="-514350">
              <a:buFont typeface="+mj-lt"/>
              <a:buAutoNum type="arabicPeriod"/>
            </a:pPr>
            <a:r>
              <a:rPr lang="en-GB" sz="3200" dirty="0">
                <a:solidFill>
                  <a:srgbClr val="002060"/>
                </a:solidFill>
              </a:rPr>
              <a:t>Colouring or drawing</a:t>
            </a:r>
          </a:p>
          <a:p>
            <a:pPr marL="514350" indent="-514350">
              <a:buFont typeface="+mj-lt"/>
              <a:buAutoNum type="arabicPeriod"/>
            </a:pPr>
            <a:r>
              <a:rPr lang="en-GB" sz="3200" dirty="0">
                <a:solidFill>
                  <a:srgbClr val="002060"/>
                </a:solidFill>
              </a:rPr>
              <a:t>Getting a drink</a:t>
            </a:r>
          </a:p>
          <a:p>
            <a:pPr marL="514350" indent="-514350">
              <a:buFont typeface="+mj-lt"/>
              <a:buAutoNum type="arabicPeriod"/>
            </a:pPr>
            <a:r>
              <a:rPr lang="en-GB" sz="3200" dirty="0">
                <a:solidFill>
                  <a:srgbClr val="002060"/>
                </a:solidFill>
              </a:rPr>
              <a:t>Talking to a peer supporter at lunchtime </a:t>
            </a:r>
          </a:p>
          <a:p>
            <a:pPr marL="514350" indent="-514350">
              <a:buFont typeface="+mj-lt"/>
              <a:buAutoNum type="arabicPeriod"/>
            </a:pPr>
            <a:r>
              <a:rPr lang="en-GB" sz="3200" dirty="0">
                <a:solidFill>
                  <a:srgbClr val="002060"/>
                </a:solidFill>
              </a:rPr>
              <a:t>Listening to music</a:t>
            </a:r>
          </a:p>
          <a:p>
            <a:pPr marL="0" indent="0">
              <a:buNone/>
            </a:pPr>
            <a:endParaRPr lang="en-GB" dirty="0"/>
          </a:p>
          <a:p>
            <a:pPr marL="0" indent="0">
              <a:buNone/>
            </a:pPr>
            <a:r>
              <a:rPr lang="en-GB" dirty="0"/>
              <a:t>Extension: Can you think of any more of our own ways of calming yourself down so you can respond rather than react?</a:t>
            </a:r>
          </a:p>
        </p:txBody>
      </p:sp>
      <p:pic>
        <p:nvPicPr>
          <p:cNvPr id="4" name="Picture 3" descr="A couple of yellow faces&#10;&#10;Description automatically generated with medium confidence"/>
          <p:cNvPicPr/>
          <p:nvPr/>
        </p:nvPicPr>
        <p:blipFill>
          <a:blip r:embed="rId3">
            <a:extLst>
              <a:ext uri="{28A0092B-C50C-407E-A947-70E740481C1C}">
                <a14:useLocalDpi xmlns:a14="http://schemas.microsoft.com/office/drawing/2010/main" val="0"/>
              </a:ext>
            </a:extLst>
          </a:blip>
          <a:srcRect/>
          <a:stretch>
            <a:fillRect/>
          </a:stretch>
        </p:blipFill>
        <p:spPr bwMode="auto">
          <a:xfrm>
            <a:off x="4378290" y="450583"/>
            <a:ext cx="2751853" cy="888361"/>
          </a:xfrm>
          <a:prstGeom prst="rect">
            <a:avLst/>
          </a:prstGeom>
          <a:noFill/>
          <a:ln w="38100">
            <a:solidFill>
              <a:srgbClr val="7030A0"/>
            </a:solidFill>
          </a:ln>
        </p:spPr>
      </p:pic>
      <p:sp>
        <p:nvSpPr>
          <p:cNvPr id="6" name="Title 5">
            <a:extLst>
              <a:ext uri="{FF2B5EF4-FFF2-40B4-BE49-F238E27FC236}">
                <a16:creationId xmlns:a16="http://schemas.microsoft.com/office/drawing/2014/main" id="{A208C492-0F4E-7F12-6E93-748FAEA92702}"/>
              </a:ext>
            </a:extLst>
          </p:cNvPr>
          <p:cNvSpPr>
            <a:spLocks noGrp="1"/>
          </p:cNvSpPr>
          <p:nvPr>
            <p:ph type="title"/>
          </p:nvPr>
        </p:nvSpPr>
        <p:spPr>
          <a:xfrm>
            <a:off x="838200" y="365126"/>
            <a:ext cx="10515600" cy="973818"/>
          </a:xfrm>
        </p:spPr>
        <p:txBody>
          <a:bodyPr/>
          <a:lstStyle/>
          <a:p>
            <a:endParaRPr lang="en-GB" dirty="0"/>
          </a:p>
        </p:txBody>
      </p:sp>
      <p:pic>
        <p:nvPicPr>
          <p:cNvPr id="1026" name="Picture 2" descr="Where's Wally Cardboard Cutout - 1.81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64338" y="3698286"/>
            <a:ext cx="927965" cy="173343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469232" y="37711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401802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 calcmode="lin" valueType="num">
                                      <p:cBhvr additive="base">
                                        <p:cTn id="5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026"/>
                                        </p:tgtEl>
                                        <p:attrNameLst>
                                          <p:attrName>style.visibility</p:attrName>
                                        </p:attrNameLst>
                                      </p:cBhvr>
                                      <p:to>
                                        <p:strVal val="visible"/>
                                      </p:to>
                                    </p:set>
                                    <p:anim calcmode="lin" valueType="num">
                                      <p:cBhvr additive="base">
                                        <p:cTn id="61" dur="500" fill="hold"/>
                                        <p:tgtEl>
                                          <p:spTgt spid="1026"/>
                                        </p:tgtEl>
                                        <p:attrNameLst>
                                          <p:attrName>ppt_x</p:attrName>
                                        </p:attrNameLst>
                                      </p:cBhvr>
                                      <p:tavLst>
                                        <p:tav tm="0">
                                          <p:val>
                                            <p:strVal val="#ppt_x"/>
                                          </p:val>
                                        </p:tav>
                                        <p:tav tm="100000">
                                          <p:val>
                                            <p:strVal val="#ppt_x"/>
                                          </p:val>
                                        </p:tav>
                                      </p:tavLst>
                                    </p:anim>
                                    <p:anim calcmode="lin" valueType="num">
                                      <p:cBhvr additive="base">
                                        <p:cTn id="62"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916B85-07C0-BEF5-C6E1-1806FDF771DA}"/>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GB" dirty="0"/>
          </a:p>
        </p:txBody>
      </p:sp>
      <p:sp>
        <p:nvSpPr>
          <p:cNvPr id="4" name="Content Placeholder 2">
            <a:extLst>
              <a:ext uri="{FF2B5EF4-FFF2-40B4-BE49-F238E27FC236}">
                <a16:creationId xmlns:a16="http://schemas.microsoft.com/office/drawing/2014/main" id="{F9EEE510-5930-D4E4-BE6E-894DFEBE9539}"/>
              </a:ext>
            </a:extLst>
          </p:cNvPr>
          <p:cNvSpPr txBox="1">
            <a:spLocks/>
          </p:cNvSpPr>
          <p:nvPr/>
        </p:nvSpPr>
        <p:spPr>
          <a:xfrm>
            <a:off x="838200" y="1825624"/>
            <a:ext cx="10806404" cy="4646428"/>
          </a:xfrm>
          <a:prstGeom prst="rect">
            <a:avLst/>
          </a:prstGeom>
          <a:solidFill>
            <a:srgbClr val="FFFFCC"/>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3800" dirty="0" smtClean="0"/>
          </a:p>
          <a:p>
            <a:pPr marL="0" indent="0" algn="ctr">
              <a:buNone/>
            </a:pPr>
            <a:r>
              <a:rPr lang="en-US" sz="3800" dirty="0" smtClean="0"/>
              <a:t>Thank you for thinking about this topic as a tutor group - we hope you can try out some of the tools to help you respond more often than you react.</a:t>
            </a:r>
            <a:endParaRPr lang="en-US" sz="3800" dirty="0"/>
          </a:p>
          <a:p>
            <a:pPr marL="0" indent="0">
              <a:buNone/>
            </a:pPr>
            <a:r>
              <a:rPr lang="en-US" sz="3100" dirty="0"/>
              <a:t> </a:t>
            </a:r>
            <a:br>
              <a:rPr lang="en-US" sz="3100" dirty="0"/>
            </a:br>
            <a:endParaRPr lang="en-US" sz="3100" dirty="0"/>
          </a:p>
          <a:p>
            <a:pPr marL="0" indent="0">
              <a:buNone/>
            </a:pPr>
            <a:r>
              <a:rPr lang="en-US" sz="3100" dirty="0"/>
              <a:t/>
            </a:r>
            <a:br>
              <a:rPr lang="en-US" sz="3100" dirty="0"/>
            </a:br>
            <a:r>
              <a:rPr lang="en-US" sz="3100" dirty="0"/>
              <a:t/>
            </a:r>
            <a:br>
              <a:rPr lang="en-US" sz="3100" dirty="0"/>
            </a:br>
            <a:endParaRPr lang="en-US" sz="3100" dirty="0"/>
          </a:p>
        </p:txBody>
      </p:sp>
      <p:sp>
        <p:nvSpPr>
          <p:cNvPr id="6" name="Title 5">
            <a:extLst>
              <a:ext uri="{FF2B5EF4-FFF2-40B4-BE49-F238E27FC236}">
                <a16:creationId xmlns:a16="http://schemas.microsoft.com/office/drawing/2014/main" id="{19D5E757-A749-152F-7C39-092E9879B4E5}"/>
              </a:ext>
            </a:extLst>
          </p:cNvPr>
          <p:cNvSpPr>
            <a:spLocks noGrp="1"/>
          </p:cNvSpPr>
          <p:nvPr>
            <p:ph type="title"/>
          </p:nvPr>
        </p:nvSpPr>
        <p:spPr/>
        <p:txBody>
          <a:bodyPr/>
          <a:lstStyle/>
          <a:p>
            <a:endParaRPr lang="en-GB"/>
          </a:p>
        </p:txBody>
      </p:sp>
      <p:pic>
        <p:nvPicPr>
          <p:cNvPr id="5" name="Picture 4" descr="A couple of yellow faces&#10;&#10;Description automatically generated with medium confidence"/>
          <p:cNvPicPr/>
          <p:nvPr/>
        </p:nvPicPr>
        <p:blipFill>
          <a:blip r:embed="rId2">
            <a:extLst>
              <a:ext uri="{28A0092B-C50C-407E-A947-70E740481C1C}">
                <a14:useLocalDpi xmlns:a14="http://schemas.microsoft.com/office/drawing/2010/main" val="0"/>
              </a:ext>
            </a:extLst>
          </a:blip>
          <a:srcRect/>
          <a:stretch>
            <a:fillRect/>
          </a:stretch>
        </p:blipFill>
        <p:spPr bwMode="auto">
          <a:xfrm>
            <a:off x="3671403" y="546838"/>
            <a:ext cx="4849194" cy="1278785"/>
          </a:xfrm>
          <a:prstGeom prst="rect">
            <a:avLst/>
          </a:prstGeom>
          <a:noFill/>
          <a:ln>
            <a:noFill/>
          </a:ln>
        </p:spPr>
      </p:pic>
      <p:sp>
        <p:nvSpPr>
          <p:cNvPr id="7" name="TextBox 6"/>
          <p:cNvSpPr txBox="1"/>
          <p:nvPr/>
        </p:nvSpPr>
        <p:spPr>
          <a:xfrm>
            <a:off x="469232" y="377117"/>
            <a:ext cx="1828800" cy="369332"/>
          </a:xfrm>
          <a:prstGeom prst="rect">
            <a:avLst/>
          </a:prstGeom>
          <a:solidFill>
            <a:srgbClr val="9900CC"/>
          </a:solidFill>
        </p:spPr>
        <p:txBody>
          <a:bodyPr wrap="square" rtlCol="0">
            <a:spAutoFit/>
          </a:bodyPr>
          <a:lstStyle/>
          <a:p>
            <a:r>
              <a:rPr lang="en-US" dirty="0" smtClean="0"/>
              <a:t>Tutor session 3</a:t>
            </a:r>
            <a:endParaRPr lang="en-GB" dirty="0"/>
          </a:p>
        </p:txBody>
      </p:sp>
    </p:spTree>
    <p:extLst>
      <p:ext uri="{BB962C8B-B14F-4D97-AF65-F5344CB8AC3E}">
        <p14:creationId xmlns:p14="http://schemas.microsoft.com/office/powerpoint/2010/main" val="11093328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282" y="887640"/>
            <a:ext cx="9206983" cy="1379453"/>
          </a:xfrm>
          <a:solidFill>
            <a:srgbClr val="FFFFCC"/>
          </a:solidFill>
        </p:spPr>
        <p:txBody>
          <a:bodyPr>
            <a:normAutofit/>
          </a:bodyPr>
          <a:lstStyle/>
          <a:p>
            <a:r>
              <a:rPr lang="en-GB" sz="4000" dirty="0">
                <a:solidFill>
                  <a:srgbClr val="002060"/>
                </a:solidFill>
              </a:rPr>
              <a:t>Being able to manage our emotions is called </a:t>
            </a:r>
            <a:r>
              <a:rPr lang="en-GB" sz="4000" dirty="0" smtClean="0">
                <a:solidFill>
                  <a:srgbClr val="002060"/>
                </a:solidFill>
              </a:rPr>
              <a:t>“</a:t>
            </a:r>
            <a:r>
              <a:rPr lang="en-GB" sz="4000" dirty="0">
                <a:solidFill>
                  <a:srgbClr val="002060"/>
                </a:solidFill>
              </a:rPr>
              <a:t>emotion regulation”.</a:t>
            </a:r>
            <a:r>
              <a:rPr lang="en-GB" sz="4800" dirty="0"/>
              <a:t> </a:t>
            </a:r>
          </a:p>
        </p:txBody>
      </p:sp>
      <p:sp>
        <p:nvSpPr>
          <p:cNvPr id="3" name="Content Placeholder 2"/>
          <p:cNvSpPr>
            <a:spLocks noGrp="1"/>
          </p:cNvSpPr>
          <p:nvPr>
            <p:ph idx="1"/>
          </p:nvPr>
        </p:nvSpPr>
        <p:spPr>
          <a:xfrm>
            <a:off x="838200" y="2743201"/>
            <a:ext cx="10806404" cy="2827176"/>
          </a:xfrm>
          <a:solidFill>
            <a:srgbClr val="FFFFCC"/>
          </a:solidFill>
        </p:spPr>
        <p:txBody>
          <a:bodyPr>
            <a:normAutofit/>
          </a:bodyPr>
          <a:lstStyle/>
          <a:p>
            <a:pPr marL="0" indent="0">
              <a:buNone/>
            </a:pPr>
            <a:r>
              <a:rPr lang="en-GB" sz="3600" dirty="0"/>
              <a:t> </a:t>
            </a:r>
          </a:p>
          <a:p>
            <a:pPr marL="0" indent="0">
              <a:buNone/>
            </a:pPr>
            <a:r>
              <a:rPr lang="en-GB" sz="3600" dirty="0" smtClean="0">
                <a:solidFill>
                  <a:srgbClr val="002060"/>
                </a:solidFill>
              </a:rPr>
              <a:t>If we develop problems in managing our emotions we call this “emotional dysregulation” and it can lead to a range of different problems.</a:t>
            </a:r>
          </a:p>
          <a:p>
            <a:endParaRPr lang="en-GB" dirty="0"/>
          </a:p>
        </p:txBody>
      </p:sp>
      <p:sp>
        <p:nvSpPr>
          <p:cNvPr id="4" name="Title 1"/>
          <p:cNvSpPr txBox="1">
            <a:spLocks/>
          </p:cNvSpPr>
          <p:nvPr/>
        </p:nvSpPr>
        <p:spPr>
          <a:xfrm>
            <a:off x="170283" y="127810"/>
            <a:ext cx="1335833" cy="474630"/>
          </a:xfrm>
          <a:prstGeom prst="rect">
            <a:avLst/>
          </a:prstGeom>
          <a:solidFill>
            <a:srgbClr val="FF3399"/>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smtClean="0"/>
              <a:t>Tutor session 1</a:t>
            </a:r>
            <a:endParaRPr lang="en-GB" sz="1600" b="1" dirty="0"/>
          </a:p>
        </p:txBody>
      </p:sp>
    </p:spTree>
    <p:extLst>
      <p:ext uri="{BB962C8B-B14F-4D97-AF65-F5344CB8AC3E}">
        <p14:creationId xmlns:p14="http://schemas.microsoft.com/office/powerpoint/2010/main" val="3679160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5837"/>
            <a:ext cx="8380445" cy="840220"/>
          </a:xfrm>
          <a:solidFill>
            <a:srgbClr val="FFFFCC"/>
          </a:solidFill>
        </p:spPr>
        <p:txBody>
          <a:bodyPr>
            <a:normAutofit/>
          </a:bodyPr>
          <a:lstStyle/>
          <a:p>
            <a:r>
              <a:rPr lang="en-GB" sz="3600" b="1" dirty="0">
                <a:solidFill>
                  <a:srgbClr val="002060"/>
                </a:solidFill>
              </a:rPr>
              <a:t>Understanding Emotions: Emotion </a:t>
            </a:r>
            <a:r>
              <a:rPr lang="en-GB" sz="3600" b="1" dirty="0" smtClean="0">
                <a:solidFill>
                  <a:srgbClr val="002060"/>
                </a:solidFill>
              </a:rPr>
              <a:t>Messages</a:t>
            </a:r>
            <a:endParaRPr lang="en-GB" sz="3600" dirty="0">
              <a:solidFill>
                <a:srgbClr val="002060"/>
              </a:solidFill>
            </a:endParaRPr>
          </a:p>
        </p:txBody>
      </p:sp>
      <p:sp>
        <p:nvSpPr>
          <p:cNvPr id="3" name="Content Placeholder 2"/>
          <p:cNvSpPr>
            <a:spLocks noGrp="1"/>
          </p:cNvSpPr>
          <p:nvPr>
            <p:ph idx="1"/>
          </p:nvPr>
        </p:nvSpPr>
        <p:spPr>
          <a:xfrm>
            <a:off x="623595" y="1559910"/>
            <a:ext cx="11123645" cy="4896874"/>
          </a:xfrm>
          <a:solidFill>
            <a:srgbClr val="FFFFCC"/>
          </a:solidFill>
        </p:spPr>
        <p:txBody>
          <a:bodyPr>
            <a:noAutofit/>
          </a:bodyPr>
          <a:lstStyle/>
          <a:p>
            <a:r>
              <a:rPr lang="en-GB" sz="3200" dirty="0">
                <a:solidFill>
                  <a:srgbClr val="002060"/>
                </a:solidFill>
              </a:rPr>
              <a:t>The most important thing to understand about emotions is that they all have a purpose – they are designed to give us information, what we call emotion messages</a:t>
            </a:r>
            <a:r>
              <a:rPr lang="en-GB" sz="3200" dirty="0" smtClean="0">
                <a:solidFill>
                  <a:srgbClr val="002060"/>
                </a:solidFill>
              </a:rPr>
              <a:t>.</a:t>
            </a:r>
          </a:p>
          <a:p>
            <a:r>
              <a:rPr lang="en-GB" sz="3200" dirty="0">
                <a:solidFill>
                  <a:srgbClr val="002060"/>
                </a:solidFill>
              </a:rPr>
              <a:t>These messages are supposed to bring our attention to important things that are happening in our lives; whether it is a big event (e.g. the birth of a child), or something smaller and more day-to-day (e.g. getting a parking ticket).    For example, intense feelings of love tell us we need to care for our child. Anger about a parking ticket tells us to avoid that situation in the future</a:t>
            </a:r>
            <a:r>
              <a:rPr lang="en-GB" sz="3200" dirty="0" smtClean="0">
                <a:solidFill>
                  <a:srgbClr val="002060"/>
                </a:solidFill>
              </a:rPr>
              <a:t>.</a:t>
            </a:r>
            <a:endParaRPr lang="en-GB" sz="3200" dirty="0">
              <a:solidFill>
                <a:srgbClr val="002060"/>
              </a:solidFill>
            </a:endParaRPr>
          </a:p>
        </p:txBody>
      </p:sp>
      <p:sp>
        <p:nvSpPr>
          <p:cNvPr id="5" name="Title 1"/>
          <p:cNvSpPr txBox="1">
            <a:spLocks/>
          </p:cNvSpPr>
          <p:nvPr/>
        </p:nvSpPr>
        <p:spPr>
          <a:xfrm>
            <a:off x="10756641" y="161317"/>
            <a:ext cx="1335833" cy="474630"/>
          </a:xfrm>
          <a:prstGeom prst="rect">
            <a:avLst/>
          </a:prstGeom>
          <a:solidFill>
            <a:srgbClr val="FF3399"/>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smtClean="0"/>
              <a:t>Tutor session 1</a:t>
            </a:r>
            <a:endParaRPr lang="en-GB" sz="1600" b="1" dirty="0"/>
          </a:p>
        </p:txBody>
      </p:sp>
    </p:spTree>
    <p:extLst>
      <p:ext uri="{BB962C8B-B14F-4D97-AF65-F5344CB8AC3E}">
        <p14:creationId xmlns:p14="http://schemas.microsoft.com/office/powerpoint/2010/main" val="1594822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8352453" cy="840220"/>
          </a:xfrm>
          <a:solidFill>
            <a:srgbClr val="FFFFCC"/>
          </a:solidFill>
        </p:spPr>
        <p:txBody>
          <a:bodyPr>
            <a:normAutofit/>
          </a:bodyPr>
          <a:lstStyle/>
          <a:p>
            <a:r>
              <a:rPr lang="en-GB" sz="3600" b="1" dirty="0"/>
              <a:t>Understanding Emotions: Emotion </a:t>
            </a:r>
            <a:r>
              <a:rPr lang="en-GB" sz="3600" b="1" dirty="0" smtClean="0"/>
              <a:t>Messages</a:t>
            </a:r>
            <a:endParaRPr lang="en-GB" sz="3600" dirty="0"/>
          </a:p>
        </p:txBody>
      </p:sp>
      <p:sp>
        <p:nvSpPr>
          <p:cNvPr id="3" name="Content Placeholder 2"/>
          <p:cNvSpPr>
            <a:spLocks noGrp="1"/>
          </p:cNvSpPr>
          <p:nvPr>
            <p:ph idx="1"/>
          </p:nvPr>
        </p:nvSpPr>
        <p:spPr>
          <a:xfrm>
            <a:off x="838200" y="1466603"/>
            <a:ext cx="10965024" cy="4971617"/>
          </a:xfrm>
          <a:solidFill>
            <a:srgbClr val="FFFFCC"/>
          </a:solidFill>
        </p:spPr>
        <p:txBody>
          <a:bodyPr>
            <a:normAutofit/>
          </a:bodyPr>
          <a:lstStyle/>
          <a:p>
            <a:r>
              <a:rPr lang="en-GB" dirty="0" smtClean="0"/>
              <a:t>Imagine </a:t>
            </a:r>
            <a:r>
              <a:rPr lang="en-GB" dirty="0"/>
              <a:t>what would happen without these messages! It’s common for people to think of emotions as “good” or “bad” or “positive” and “negative”, but that just isn’t the case.  All emotions have a helpful role to play, though they can be pleasant or unpleasant.</a:t>
            </a:r>
          </a:p>
          <a:p>
            <a:pPr marL="0" indent="0">
              <a:buNone/>
            </a:pPr>
            <a:r>
              <a:rPr lang="en-GB" dirty="0" smtClean="0"/>
              <a:t>e.g.</a:t>
            </a:r>
            <a:endParaRPr lang="en-GB" dirty="0"/>
          </a:p>
          <a:p>
            <a:pPr marL="0" indent="0">
              <a:buNone/>
            </a:pPr>
            <a:endParaRPr lang="en-GB" i="1" dirty="0" smtClean="0"/>
          </a:p>
          <a:p>
            <a:pPr marL="0" indent="0">
              <a:buNone/>
            </a:pPr>
            <a:endParaRPr lang="en-GB" i="1" dirty="0" smtClean="0"/>
          </a:p>
          <a:p>
            <a:pPr marL="0" indent="0">
              <a:buNone/>
            </a:pPr>
            <a:endParaRPr lang="en-GB" i="1" dirty="0" smtClean="0"/>
          </a:p>
          <a:p>
            <a:pPr marL="0" indent="0">
              <a:buNone/>
            </a:pPr>
            <a:endParaRPr lang="en-GB" sz="1800" i="1" dirty="0" smtClean="0"/>
          </a:p>
        </p:txBody>
      </p:sp>
      <p:graphicFrame>
        <p:nvGraphicFramePr>
          <p:cNvPr id="4" name="Table 3"/>
          <p:cNvGraphicFramePr>
            <a:graphicFrameLocks noGrp="1"/>
          </p:cNvGraphicFramePr>
          <p:nvPr>
            <p:extLst>
              <p:ext uri="{D42A27DB-BD31-4B8C-83A1-F6EECF244321}">
                <p14:modId xmlns:p14="http://schemas.microsoft.com/office/powerpoint/2010/main" val="79589583"/>
              </p:ext>
            </p:extLst>
          </p:nvPr>
        </p:nvGraphicFramePr>
        <p:xfrm>
          <a:off x="1631357" y="3482274"/>
          <a:ext cx="9145500" cy="2673168"/>
        </p:xfrm>
        <a:graphic>
          <a:graphicData uri="http://schemas.openxmlformats.org/drawingml/2006/table">
            <a:tbl>
              <a:tblPr firstRow="1" firstCol="1" bandRow="1">
                <a:tableStyleId>{5C22544A-7EE6-4342-B048-85BDC9FD1C3A}</a:tableStyleId>
              </a:tblPr>
              <a:tblGrid>
                <a:gridCol w="4937394">
                  <a:extLst>
                    <a:ext uri="{9D8B030D-6E8A-4147-A177-3AD203B41FA5}">
                      <a16:colId xmlns:a16="http://schemas.microsoft.com/office/drawing/2014/main" val="2411711013"/>
                    </a:ext>
                  </a:extLst>
                </a:gridCol>
                <a:gridCol w="1847461">
                  <a:extLst>
                    <a:ext uri="{9D8B030D-6E8A-4147-A177-3AD203B41FA5}">
                      <a16:colId xmlns:a16="http://schemas.microsoft.com/office/drawing/2014/main" val="116188421"/>
                    </a:ext>
                  </a:extLst>
                </a:gridCol>
                <a:gridCol w="2360645">
                  <a:extLst>
                    <a:ext uri="{9D8B030D-6E8A-4147-A177-3AD203B41FA5}">
                      <a16:colId xmlns:a16="http://schemas.microsoft.com/office/drawing/2014/main" val="3440120869"/>
                    </a:ext>
                  </a:extLst>
                </a:gridCol>
              </a:tblGrid>
              <a:tr h="455245">
                <a:tc>
                  <a:txBody>
                    <a:bodyPr/>
                    <a:lstStyle/>
                    <a:p>
                      <a:pPr algn="l">
                        <a:lnSpc>
                          <a:spcPts val="2475"/>
                        </a:lnSpc>
                        <a:spcAft>
                          <a:spcPts val="800"/>
                        </a:spcAft>
                      </a:pPr>
                      <a:r>
                        <a:rPr lang="en-GB" sz="24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a:t>
                      </a:r>
                      <a:r>
                        <a:rPr lang="en-GB" sz="2400" kern="100" baseline="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is the situation?</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r>
                        <a:rPr lang="en-GB" sz="24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 is the emotion?</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r>
                        <a:rPr lang="en-GB" sz="24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 is the message</a:t>
                      </a:r>
                      <a:r>
                        <a:rPr lang="en-GB" sz="2400" kern="100" baseline="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from the emotion</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164662488"/>
                  </a:ext>
                </a:extLst>
              </a:tr>
              <a:tr h="1701618">
                <a:tc>
                  <a:txBody>
                    <a:bodyPr/>
                    <a:lstStyle/>
                    <a:p>
                      <a:pPr algn="l">
                        <a:lnSpc>
                          <a:spcPts val="2475"/>
                        </a:lnSpc>
                        <a:spcAft>
                          <a:spcPts val="800"/>
                        </a:spcAft>
                      </a:pPr>
                      <a:r>
                        <a:rPr lang="en-GB" sz="1800" kern="0" dirty="0" smtClean="0">
                          <a:solidFill>
                            <a:srgbClr val="002060"/>
                          </a:solidFill>
                          <a:effectLst/>
                        </a:rPr>
                        <a:t>You think about when you were </a:t>
                      </a:r>
                      <a:r>
                        <a:rPr lang="en-GB" sz="1800" kern="0" dirty="0">
                          <a:solidFill>
                            <a:srgbClr val="002060"/>
                          </a:solidFill>
                          <a:effectLst/>
                        </a:rPr>
                        <a:t>shouting at someone when you were angry</a:t>
                      </a:r>
                      <a:r>
                        <a:rPr lang="en-GB" sz="1800" kern="0" dirty="0" smtClean="0">
                          <a:solidFill>
                            <a:srgbClr val="002060"/>
                          </a:solidFill>
                          <a:effectLst/>
                        </a:rPr>
                        <a:t>. You </a:t>
                      </a:r>
                      <a:r>
                        <a:rPr lang="en-GB" sz="1800" kern="0" dirty="0">
                          <a:solidFill>
                            <a:srgbClr val="002060"/>
                          </a:solidFill>
                          <a:effectLst/>
                        </a:rPr>
                        <a:t>r</a:t>
                      </a:r>
                      <a:r>
                        <a:rPr lang="en-GB" sz="1800" kern="0" dirty="0" smtClean="0">
                          <a:solidFill>
                            <a:srgbClr val="002060"/>
                          </a:solidFill>
                          <a:effectLst/>
                        </a:rPr>
                        <a:t>eplay </a:t>
                      </a:r>
                      <a:r>
                        <a:rPr lang="en-GB" sz="1800" kern="0" dirty="0">
                          <a:solidFill>
                            <a:srgbClr val="002060"/>
                          </a:solidFill>
                          <a:effectLst/>
                        </a:rPr>
                        <a:t>what happened in your mind, criticise yourself, feel agitated and heart racing, want to hide away</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endParaRPr lang="en-GB" sz="24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ts val="2475"/>
                        </a:lnSpc>
                        <a:spcAft>
                          <a:spcPts val="800"/>
                        </a:spcAft>
                      </a:pPr>
                      <a:endParaRPr lang="en-GB" sz="24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ts val="2475"/>
                        </a:lnSpc>
                        <a:spcAft>
                          <a:spcPts val="800"/>
                        </a:spcAft>
                      </a:pPr>
                      <a:r>
                        <a:rPr lang="en-GB" sz="24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Guilt</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endParaRPr lang="en-GB" sz="1800" kern="0" dirty="0" smtClean="0">
                        <a:solidFill>
                          <a:srgbClr val="002060"/>
                        </a:solidFill>
                        <a:effectLst/>
                      </a:endParaRPr>
                    </a:p>
                    <a:p>
                      <a:pPr algn="ctr">
                        <a:lnSpc>
                          <a:spcPts val="2475"/>
                        </a:lnSpc>
                        <a:spcAft>
                          <a:spcPts val="800"/>
                        </a:spcAft>
                      </a:pPr>
                      <a:r>
                        <a:rPr lang="en-GB" sz="1800" kern="0" dirty="0" smtClean="0">
                          <a:solidFill>
                            <a:srgbClr val="002060"/>
                          </a:solidFill>
                          <a:effectLst/>
                        </a:rPr>
                        <a:t>“</a:t>
                      </a:r>
                      <a:r>
                        <a:rPr lang="en-GB" sz="1800" kern="0" dirty="0">
                          <a:solidFill>
                            <a:srgbClr val="002060"/>
                          </a:solidFill>
                          <a:effectLst/>
                        </a:rPr>
                        <a:t>You have done something wrong!”</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858022988"/>
                  </a:ext>
                </a:extLst>
              </a:tr>
            </a:tbl>
          </a:graphicData>
        </a:graphic>
      </p:graphicFrame>
      <p:sp>
        <p:nvSpPr>
          <p:cNvPr id="5" name="Title 1"/>
          <p:cNvSpPr txBox="1">
            <a:spLocks/>
          </p:cNvSpPr>
          <p:nvPr/>
        </p:nvSpPr>
        <p:spPr>
          <a:xfrm>
            <a:off x="10532706" y="221453"/>
            <a:ext cx="1335833" cy="474630"/>
          </a:xfrm>
          <a:prstGeom prst="rect">
            <a:avLst/>
          </a:prstGeom>
          <a:solidFill>
            <a:srgbClr val="FF3399"/>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smtClean="0"/>
              <a:t>Tutor session 1</a:t>
            </a:r>
            <a:endParaRPr lang="en-GB" sz="1600" b="1" dirty="0"/>
          </a:p>
        </p:txBody>
      </p:sp>
    </p:spTree>
    <p:extLst>
      <p:ext uri="{BB962C8B-B14F-4D97-AF65-F5344CB8AC3E}">
        <p14:creationId xmlns:p14="http://schemas.microsoft.com/office/powerpoint/2010/main" val="11434387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520"/>
            <a:ext cx="10871718" cy="1081121"/>
          </a:xfrm>
          <a:solidFill>
            <a:srgbClr val="FFFFCC"/>
          </a:solidFill>
        </p:spPr>
        <p:txBody>
          <a:bodyPr>
            <a:normAutofit/>
          </a:bodyPr>
          <a:lstStyle/>
          <a:p>
            <a:r>
              <a:rPr lang="en-GB" sz="3200" dirty="0" smtClean="0">
                <a:solidFill>
                  <a:srgbClr val="002060"/>
                </a:solidFill>
              </a:rPr>
              <a:t>Task: </a:t>
            </a:r>
            <a:r>
              <a:rPr lang="en-GB" sz="3200" dirty="0">
                <a:solidFill>
                  <a:srgbClr val="002060"/>
                </a:solidFill>
              </a:rPr>
              <a:t>Which emotion is it</a:t>
            </a:r>
            <a:r>
              <a:rPr lang="en-GB" sz="3200" dirty="0" smtClean="0">
                <a:solidFill>
                  <a:srgbClr val="002060"/>
                </a:solidFill>
              </a:rPr>
              <a:t>? And what is the “message” these emotions are trying to send us? </a:t>
            </a:r>
            <a:endParaRPr lang="en-GB" sz="32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69359133"/>
              </p:ext>
            </p:extLst>
          </p:nvPr>
        </p:nvGraphicFramePr>
        <p:xfrm>
          <a:off x="455644" y="1461731"/>
          <a:ext cx="11366242" cy="5212080"/>
        </p:xfrm>
        <a:graphic>
          <a:graphicData uri="http://schemas.openxmlformats.org/drawingml/2006/table">
            <a:tbl>
              <a:tblPr firstRow="1" bandRow="1">
                <a:tableStyleId>{5C22544A-7EE6-4342-B048-85BDC9FD1C3A}</a:tableStyleId>
              </a:tblPr>
              <a:tblGrid>
                <a:gridCol w="7074160">
                  <a:extLst>
                    <a:ext uri="{9D8B030D-6E8A-4147-A177-3AD203B41FA5}">
                      <a16:colId xmlns:a16="http://schemas.microsoft.com/office/drawing/2014/main" val="2980816622"/>
                    </a:ext>
                  </a:extLst>
                </a:gridCol>
                <a:gridCol w="1716833">
                  <a:extLst>
                    <a:ext uri="{9D8B030D-6E8A-4147-A177-3AD203B41FA5}">
                      <a16:colId xmlns:a16="http://schemas.microsoft.com/office/drawing/2014/main" val="124159779"/>
                    </a:ext>
                  </a:extLst>
                </a:gridCol>
                <a:gridCol w="2575249">
                  <a:extLst>
                    <a:ext uri="{9D8B030D-6E8A-4147-A177-3AD203B41FA5}">
                      <a16:colId xmlns:a16="http://schemas.microsoft.com/office/drawing/2014/main" val="1967535969"/>
                    </a:ext>
                  </a:extLst>
                </a:gridCol>
              </a:tblGrid>
              <a:tr h="370840">
                <a:tc>
                  <a:txBody>
                    <a:bodyPr/>
                    <a:lstStyle/>
                    <a:p>
                      <a:pPr algn="l">
                        <a:lnSpc>
                          <a:spcPts val="2475"/>
                        </a:lnSpc>
                        <a:spcAft>
                          <a:spcPts val="800"/>
                        </a:spcAft>
                      </a:pPr>
                      <a:r>
                        <a:rPr lang="en-GB" sz="20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a:t>
                      </a:r>
                      <a:r>
                        <a:rPr lang="en-GB" sz="2000" kern="100" baseline="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is the situation?</a:t>
                      </a:r>
                      <a:endPar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0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 is the basic emotion?</a:t>
                      </a:r>
                      <a:endPar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r>
                        <a:rPr lang="en-GB" sz="20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 is the “message”</a:t>
                      </a:r>
                      <a:r>
                        <a:rPr lang="en-GB" sz="2000" kern="100" baseline="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from the emotion?</a:t>
                      </a:r>
                      <a:endPar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904565344"/>
                  </a:ext>
                </a:extLst>
              </a:tr>
              <a:tr h="370840">
                <a:tc>
                  <a:txBody>
                    <a:bodyPr/>
                    <a:lstStyle/>
                    <a:p>
                      <a:pPr algn="l">
                        <a:lnSpc>
                          <a:spcPts val="2475"/>
                        </a:lnSpc>
                        <a:spcAft>
                          <a:spcPts val="800"/>
                        </a:spcAft>
                      </a:pPr>
                      <a:r>
                        <a:rPr lang="en-GB" sz="1800" kern="0" dirty="0" smtClean="0">
                          <a:solidFill>
                            <a:srgbClr val="002060"/>
                          </a:solidFill>
                          <a:effectLst/>
                        </a:rPr>
                        <a:t>You think about when you were </a:t>
                      </a:r>
                      <a:r>
                        <a:rPr lang="en-GB" sz="1800" kern="0" dirty="0">
                          <a:solidFill>
                            <a:srgbClr val="002060"/>
                          </a:solidFill>
                          <a:effectLst/>
                        </a:rPr>
                        <a:t>shouting at someone when you were angry</a:t>
                      </a:r>
                      <a:r>
                        <a:rPr lang="en-GB" sz="1800" kern="0" dirty="0" smtClean="0">
                          <a:solidFill>
                            <a:srgbClr val="002060"/>
                          </a:solidFill>
                          <a:effectLst/>
                        </a:rPr>
                        <a:t>. You </a:t>
                      </a:r>
                      <a:r>
                        <a:rPr lang="en-GB" sz="1800" kern="0" dirty="0">
                          <a:solidFill>
                            <a:srgbClr val="002060"/>
                          </a:solidFill>
                          <a:effectLst/>
                        </a:rPr>
                        <a:t>r</a:t>
                      </a:r>
                      <a:r>
                        <a:rPr lang="en-GB" sz="1800" kern="0" dirty="0" smtClean="0">
                          <a:solidFill>
                            <a:srgbClr val="002060"/>
                          </a:solidFill>
                          <a:effectLst/>
                        </a:rPr>
                        <a:t>eplay </a:t>
                      </a:r>
                      <a:r>
                        <a:rPr lang="en-GB" sz="1800" kern="0" dirty="0">
                          <a:solidFill>
                            <a:srgbClr val="002060"/>
                          </a:solidFill>
                          <a:effectLst/>
                        </a:rPr>
                        <a:t>what happened in your mind, criticise yourself, feel agitated and heart racing, want to hide away</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800" kern="0" dirty="0" smtClean="0">
                        <a:solidFill>
                          <a:srgbClr val="002060"/>
                        </a:solidFill>
                        <a:effectLst/>
                      </a:endParaRPr>
                    </a:p>
                    <a:p>
                      <a:pPr algn="ctr">
                        <a:lnSpc>
                          <a:spcPts val="2475"/>
                        </a:lnSpc>
                        <a:spcAft>
                          <a:spcPts val="800"/>
                        </a:spcAft>
                      </a:pPr>
                      <a:r>
                        <a:rPr lang="en-GB" sz="2400" kern="0" dirty="0" smtClean="0">
                          <a:solidFill>
                            <a:srgbClr val="002060"/>
                          </a:solidFill>
                          <a:effectLst/>
                        </a:rPr>
                        <a:t>Guilt</a:t>
                      </a:r>
                      <a:endParaRPr lang="en-GB" sz="3200" kern="100" dirty="0">
                        <a:solidFill>
                          <a:srgbClr val="002060"/>
                        </a:solidFill>
                        <a:effectLst/>
                      </a:endParaRPr>
                    </a:p>
                    <a:p>
                      <a:pPr algn="l">
                        <a:lnSpc>
                          <a:spcPts val="2475"/>
                        </a:lnSpc>
                        <a:spcAft>
                          <a:spcPts val="800"/>
                        </a:spcAft>
                      </a:pPr>
                      <a:r>
                        <a:rPr lang="en-GB" sz="1800" kern="0" dirty="0">
                          <a:solidFill>
                            <a:srgbClr val="002060"/>
                          </a:solidFill>
                          <a:effectLst/>
                        </a:rPr>
                        <a:t> </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endParaRPr lang="en-GB" sz="1800" kern="0" dirty="0" smtClean="0">
                        <a:solidFill>
                          <a:srgbClr val="002060"/>
                        </a:solidFill>
                        <a:effectLst/>
                      </a:endParaRPr>
                    </a:p>
                    <a:p>
                      <a:pPr algn="ctr">
                        <a:lnSpc>
                          <a:spcPts val="2475"/>
                        </a:lnSpc>
                        <a:spcAft>
                          <a:spcPts val="800"/>
                        </a:spcAft>
                      </a:pPr>
                      <a:r>
                        <a:rPr lang="en-GB" sz="1800" kern="0" dirty="0" smtClean="0">
                          <a:solidFill>
                            <a:srgbClr val="002060"/>
                          </a:solidFill>
                          <a:effectLst/>
                        </a:rPr>
                        <a:t>“</a:t>
                      </a:r>
                      <a:r>
                        <a:rPr lang="en-GB" sz="1800" kern="0" dirty="0">
                          <a:solidFill>
                            <a:srgbClr val="002060"/>
                          </a:solidFill>
                          <a:effectLst/>
                        </a:rPr>
                        <a:t>You have done something wrong!”</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09074202"/>
                  </a:ext>
                </a:extLst>
              </a:tr>
              <a:tr h="370840">
                <a:tc>
                  <a:txBody>
                    <a:bodyPr/>
                    <a:lstStyle/>
                    <a:p>
                      <a:r>
                        <a:rPr lang="en-GB" sz="1800" kern="1200" dirty="0" smtClean="0">
                          <a:solidFill>
                            <a:srgbClr val="002060"/>
                          </a:solidFill>
                          <a:effectLst/>
                          <a:latin typeface="+mn-lt"/>
                          <a:ea typeface="+mn-ea"/>
                          <a:cs typeface="+mn-cs"/>
                        </a:rPr>
                        <a:t>Someone jumps the queue in front of you at the supermarket. Start thinking how annoying and unfair it is, feel hot and tense, feel an urge to confront them.</a:t>
                      </a:r>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dirty="0"/>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189410237"/>
                  </a:ext>
                </a:extLst>
              </a:tr>
              <a:tr h="370840">
                <a:tc>
                  <a:txBody>
                    <a:bodyPr/>
                    <a:lstStyle/>
                    <a:p>
                      <a:r>
                        <a:rPr lang="en-GB" sz="1800" kern="1200" dirty="0" smtClean="0">
                          <a:solidFill>
                            <a:srgbClr val="002060"/>
                          </a:solidFill>
                          <a:effectLst/>
                          <a:latin typeface="+mn-lt"/>
                          <a:ea typeface="+mn-ea"/>
                          <a:cs typeface="+mn-cs"/>
                        </a:rPr>
                        <a:t>You make a new friend that you have a lot in common with. Think about doing things together, feel motivated, an urge to make plans.</a:t>
                      </a:r>
                    </a:p>
                    <a:p>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dirty="0"/>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011958362"/>
                  </a:ext>
                </a:extLst>
              </a:tr>
              <a:tr h="370840">
                <a:tc>
                  <a:txBody>
                    <a:bodyPr/>
                    <a:lstStyle/>
                    <a:p>
                      <a:r>
                        <a:rPr lang="en-GB" sz="1800" kern="1200" dirty="0" smtClean="0">
                          <a:solidFill>
                            <a:srgbClr val="002060"/>
                          </a:solidFill>
                          <a:effectLst/>
                          <a:latin typeface="+mn-lt"/>
                          <a:ea typeface="+mn-ea"/>
                          <a:cs typeface="+mn-cs"/>
                        </a:rPr>
                        <a:t>You are lying in a sunny garden. Reflecting on how good life seems right now, feel calm and content to stay where you are for a while longer.</a:t>
                      </a:r>
                    </a:p>
                    <a:p>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293930225"/>
                  </a:ext>
                </a:extLst>
              </a:tr>
              <a:tr h="370840">
                <a:tc>
                  <a:txBody>
                    <a:bodyPr/>
                    <a:lstStyle/>
                    <a:p>
                      <a:r>
                        <a:rPr lang="en-GB" sz="1800" kern="1200" dirty="0" smtClean="0">
                          <a:solidFill>
                            <a:srgbClr val="002060"/>
                          </a:solidFill>
                          <a:effectLst/>
                          <a:latin typeface="+mn-lt"/>
                          <a:ea typeface="+mn-ea"/>
                          <a:cs typeface="+mn-cs"/>
                        </a:rPr>
                        <a:t>You misplace</a:t>
                      </a:r>
                      <a:r>
                        <a:rPr lang="en-GB" sz="1800" kern="1200" baseline="0" dirty="0" smtClean="0">
                          <a:solidFill>
                            <a:srgbClr val="002060"/>
                          </a:solidFill>
                          <a:effectLst/>
                          <a:latin typeface="+mn-lt"/>
                          <a:ea typeface="+mn-ea"/>
                          <a:cs typeface="+mn-cs"/>
                        </a:rPr>
                        <a:t> a favourite piece of jewellery.</a:t>
                      </a:r>
                      <a:r>
                        <a:rPr lang="en-GB" sz="1800" kern="1200" dirty="0" smtClean="0">
                          <a:solidFill>
                            <a:srgbClr val="002060"/>
                          </a:solidFill>
                          <a:effectLst/>
                          <a:latin typeface="+mn-lt"/>
                          <a:ea typeface="+mn-ea"/>
                          <a:cs typeface="+mn-cs"/>
                        </a:rPr>
                        <a:t> Start thinking about the person who gave it to you, </a:t>
                      </a:r>
                      <a:r>
                        <a:rPr lang="en-GB" sz="1800" kern="1200" baseline="0" dirty="0" smtClean="0">
                          <a:solidFill>
                            <a:srgbClr val="002060"/>
                          </a:solidFill>
                          <a:effectLst/>
                          <a:latin typeface="+mn-lt"/>
                          <a:ea typeface="+mn-ea"/>
                          <a:cs typeface="+mn-cs"/>
                        </a:rPr>
                        <a:t> </a:t>
                      </a:r>
                      <a:r>
                        <a:rPr lang="en-GB" sz="1800" kern="1200" dirty="0" smtClean="0">
                          <a:solidFill>
                            <a:srgbClr val="002060"/>
                          </a:solidFill>
                          <a:effectLst/>
                          <a:latin typeface="+mn-lt"/>
                          <a:ea typeface="+mn-ea"/>
                          <a:cs typeface="+mn-cs"/>
                        </a:rPr>
                        <a:t>feel tired, get an urge to be alone.</a:t>
                      </a:r>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7793874"/>
                  </a:ext>
                </a:extLst>
              </a:tr>
            </a:tbl>
          </a:graphicData>
        </a:graphic>
      </p:graphicFrame>
      <p:sp>
        <p:nvSpPr>
          <p:cNvPr id="5" name="Title 1"/>
          <p:cNvSpPr txBox="1">
            <a:spLocks/>
          </p:cNvSpPr>
          <p:nvPr/>
        </p:nvSpPr>
        <p:spPr>
          <a:xfrm>
            <a:off x="10775302" y="150520"/>
            <a:ext cx="1335833" cy="474630"/>
          </a:xfrm>
          <a:prstGeom prst="rect">
            <a:avLst/>
          </a:prstGeom>
          <a:solidFill>
            <a:srgbClr val="FF3399"/>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smtClean="0"/>
              <a:t>Tutor session 1</a:t>
            </a:r>
            <a:endParaRPr lang="en-GB" sz="1600" b="1" dirty="0"/>
          </a:p>
        </p:txBody>
      </p:sp>
    </p:spTree>
    <p:extLst>
      <p:ext uri="{BB962C8B-B14F-4D97-AF65-F5344CB8AC3E}">
        <p14:creationId xmlns:p14="http://schemas.microsoft.com/office/powerpoint/2010/main" val="2999541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43750096"/>
              </p:ext>
            </p:extLst>
          </p:nvPr>
        </p:nvGraphicFramePr>
        <p:xfrm>
          <a:off x="246922" y="278975"/>
          <a:ext cx="6402357" cy="5211618"/>
        </p:xfrm>
        <a:graphic>
          <a:graphicData uri="http://schemas.openxmlformats.org/drawingml/2006/table">
            <a:tbl>
              <a:tblPr firstRow="1" bandRow="1">
                <a:tableStyleId>{5C22544A-7EE6-4342-B048-85BDC9FD1C3A}</a:tableStyleId>
              </a:tblPr>
              <a:tblGrid>
                <a:gridCol w="3984720">
                  <a:extLst>
                    <a:ext uri="{9D8B030D-6E8A-4147-A177-3AD203B41FA5}">
                      <a16:colId xmlns:a16="http://schemas.microsoft.com/office/drawing/2014/main" val="2980816622"/>
                    </a:ext>
                  </a:extLst>
                </a:gridCol>
                <a:gridCol w="967055">
                  <a:extLst>
                    <a:ext uri="{9D8B030D-6E8A-4147-A177-3AD203B41FA5}">
                      <a16:colId xmlns:a16="http://schemas.microsoft.com/office/drawing/2014/main" val="124159779"/>
                    </a:ext>
                  </a:extLst>
                </a:gridCol>
                <a:gridCol w="1450582">
                  <a:extLst>
                    <a:ext uri="{9D8B030D-6E8A-4147-A177-3AD203B41FA5}">
                      <a16:colId xmlns:a16="http://schemas.microsoft.com/office/drawing/2014/main" val="1967535969"/>
                    </a:ext>
                  </a:extLst>
                </a:gridCol>
              </a:tblGrid>
              <a:tr h="557429">
                <a:tc>
                  <a:txBody>
                    <a:bodyPr/>
                    <a:lstStyle/>
                    <a:p>
                      <a:pPr algn="l">
                        <a:lnSpc>
                          <a:spcPts val="2475"/>
                        </a:lnSpc>
                        <a:spcAft>
                          <a:spcPts val="800"/>
                        </a:spcAft>
                      </a:pPr>
                      <a:r>
                        <a:rPr lang="en-GB" sz="14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a:t>
                      </a:r>
                      <a:r>
                        <a:rPr lang="en-GB" sz="1400" kern="100" baseline="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is the situation?</a:t>
                      </a:r>
                      <a:endParaRPr lang="en-GB" sz="1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14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 is the basic emotion?</a:t>
                      </a:r>
                      <a:endParaRPr lang="en-GB" sz="1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r>
                        <a:rPr lang="en-GB" sz="14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 is the “message”</a:t>
                      </a:r>
                      <a:r>
                        <a:rPr lang="en-GB" sz="1400" kern="100" baseline="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from the emotion?</a:t>
                      </a:r>
                      <a:endParaRPr lang="en-GB" sz="1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904565344"/>
                  </a:ext>
                </a:extLst>
              </a:tr>
              <a:tr h="1001207">
                <a:tc>
                  <a:txBody>
                    <a:bodyPr/>
                    <a:lstStyle/>
                    <a:p>
                      <a:pPr algn="l">
                        <a:lnSpc>
                          <a:spcPts val="2475"/>
                        </a:lnSpc>
                        <a:spcAft>
                          <a:spcPts val="800"/>
                        </a:spcAft>
                      </a:pPr>
                      <a:r>
                        <a:rPr lang="en-GB" sz="1200" kern="0" dirty="0" smtClean="0">
                          <a:solidFill>
                            <a:srgbClr val="002060"/>
                          </a:solidFill>
                          <a:effectLst/>
                        </a:rPr>
                        <a:t>You think about when you were </a:t>
                      </a:r>
                      <a:r>
                        <a:rPr lang="en-GB" sz="1200" kern="0" dirty="0">
                          <a:solidFill>
                            <a:srgbClr val="002060"/>
                          </a:solidFill>
                          <a:effectLst/>
                        </a:rPr>
                        <a:t>shouting at someone when you were angry</a:t>
                      </a:r>
                      <a:r>
                        <a:rPr lang="en-GB" sz="1200" kern="0" dirty="0" smtClean="0">
                          <a:solidFill>
                            <a:srgbClr val="002060"/>
                          </a:solidFill>
                          <a:effectLst/>
                        </a:rPr>
                        <a:t>. You </a:t>
                      </a:r>
                      <a:r>
                        <a:rPr lang="en-GB" sz="1200" kern="0" dirty="0">
                          <a:solidFill>
                            <a:srgbClr val="002060"/>
                          </a:solidFill>
                          <a:effectLst/>
                        </a:rPr>
                        <a:t>r</a:t>
                      </a:r>
                      <a:r>
                        <a:rPr lang="en-GB" sz="1200" kern="0" dirty="0" smtClean="0">
                          <a:solidFill>
                            <a:srgbClr val="002060"/>
                          </a:solidFill>
                          <a:effectLst/>
                        </a:rPr>
                        <a:t>eplay </a:t>
                      </a:r>
                      <a:r>
                        <a:rPr lang="en-GB" sz="1200" kern="0" dirty="0">
                          <a:solidFill>
                            <a:srgbClr val="002060"/>
                          </a:solidFill>
                          <a:effectLst/>
                        </a:rPr>
                        <a:t>what happened in your mind, criticise yourself, feel agitated and heart racing, want to hide away</a:t>
                      </a:r>
                      <a:endParaRPr lang="en-GB" sz="16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200" kern="0" dirty="0" smtClean="0">
                        <a:solidFill>
                          <a:srgbClr val="002060"/>
                        </a:solidFill>
                        <a:effectLst/>
                      </a:endParaRPr>
                    </a:p>
                    <a:p>
                      <a:pPr algn="ctr">
                        <a:lnSpc>
                          <a:spcPts val="2475"/>
                        </a:lnSpc>
                        <a:spcAft>
                          <a:spcPts val="800"/>
                        </a:spcAft>
                      </a:pPr>
                      <a:r>
                        <a:rPr lang="en-GB" sz="1600" kern="0" dirty="0" smtClean="0">
                          <a:solidFill>
                            <a:srgbClr val="002060"/>
                          </a:solidFill>
                          <a:effectLst/>
                        </a:rPr>
                        <a:t>Guilt</a:t>
                      </a:r>
                      <a:endParaRPr lang="en-GB" sz="2000" kern="100" dirty="0">
                        <a:solidFill>
                          <a:srgbClr val="002060"/>
                        </a:solidFill>
                        <a:effectLst/>
                      </a:endParaRPr>
                    </a:p>
                    <a:p>
                      <a:pPr algn="l">
                        <a:lnSpc>
                          <a:spcPts val="2475"/>
                        </a:lnSpc>
                        <a:spcAft>
                          <a:spcPts val="800"/>
                        </a:spcAft>
                      </a:pPr>
                      <a:r>
                        <a:rPr lang="en-GB" sz="1200" kern="0" dirty="0">
                          <a:solidFill>
                            <a:srgbClr val="002060"/>
                          </a:solidFill>
                          <a:effectLst/>
                        </a:rPr>
                        <a:t> </a:t>
                      </a:r>
                      <a:endParaRPr lang="en-GB" sz="16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endParaRPr lang="en-GB" sz="1200" kern="0" dirty="0" smtClean="0">
                        <a:solidFill>
                          <a:srgbClr val="002060"/>
                        </a:solidFill>
                        <a:effectLst/>
                      </a:endParaRPr>
                    </a:p>
                    <a:p>
                      <a:pPr algn="ctr">
                        <a:lnSpc>
                          <a:spcPts val="2475"/>
                        </a:lnSpc>
                        <a:spcAft>
                          <a:spcPts val="800"/>
                        </a:spcAft>
                      </a:pPr>
                      <a:r>
                        <a:rPr lang="en-GB" sz="1200" kern="0" dirty="0" smtClean="0">
                          <a:solidFill>
                            <a:srgbClr val="002060"/>
                          </a:solidFill>
                          <a:effectLst/>
                        </a:rPr>
                        <a:t>“</a:t>
                      </a:r>
                      <a:r>
                        <a:rPr lang="en-GB" sz="1200" kern="0" dirty="0">
                          <a:solidFill>
                            <a:srgbClr val="002060"/>
                          </a:solidFill>
                          <a:effectLst/>
                        </a:rPr>
                        <a:t>You have done something wrong!”</a:t>
                      </a:r>
                      <a:endParaRPr lang="en-GB" sz="16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09074202"/>
                  </a:ext>
                </a:extLst>
              </a:tr>
              <a:tr h="779318">
                <a:tc>
                  <a:txBody>
                    <a:bodyPr/>
                    <a:lstStyle/>
                    <a:p>
                      <a:r>
                        <a:rPr lang="en-GB" sz="1200" kern="1200" dirty="0" smtClean="0">
                          <a:solidFill>
                            <a:srgbClr val="002060"/>
                          </a:solidFill>
                          <a:effectLst/>
                          <a:latin typeface="+mn-lt"/>
                          <a:ea typeface="+mn-ea"/>
                          <a:cs typeface="+mn-cs"/>
                        </a:rPr>
                        <a:t>Someone jumps the queue in front of you at the supermarket. Start thinking how annoying and unfair it is, feel hot and tense, feel an urge to confront them.</a:t>
                      </a:r>
                      <a:endParaRPr lang="en-GB" sz="12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dirty="0"/>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189410237"/>
                  </a:ext>
                </a:extLst>
              </a:tr>
              <a:tr h="779318">
                <a:tc>
                  <a:txBody>
                    <a:bodyPr/>
                    <a:lstStyle/>
                    <a:p>
                      <a:r>
                        <a:rPr lang="en-GB" sz="1200" kern="1200" dirty="0" smtClean="0">
                          <a:solidFill>
                            <a:srgbClr val="002060"/>
                          </a:solidFill>
                          <a:effectLst/>
                          <a:latin typeface="+mn-lt"/>
                          <a:ea typeface="+mn-ea"/>
                          <a:cs typeface="+mn-cs"/>
                        </a:rPr>
                        <a:t>You make a new friend that you have a lot in common with. Think about doing things together, feel motivated, an urge to make plans.</a:t>
                      </a:r>
                    </a:p>
                    <a:p>
                      <a:endParaRPr lang="en-GB" sz="12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dirty="0"/>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011958362"/>
                  </a:ext>
                </a:extLst>
              </a:tr>
              <a:tr h="779318">
                <a:tc>
                  <a:txBody>
                    <a:bodyPr/>
                    <a:lstStyle/>
                    <a:p>
                      <a:r>
                        <a:rPr lang="en-GB" sz="1200" kern="1200" dirty="0" smtClean="0">
                          <a:solidFill>
                            <a:srgbClr val="002060"/>
                          </a:solidFill>
                          <a:effectLst/>
                          <a:latin typeface="+mn-lt"/>
                          <a:ea typeface="+mn-ea"/>
                          <a:cs typeface="+mn-cs"/>
                        </a:rPr>
                        <a:t>You are lying in a sunny garden. Reflecting on how good life seems right now, feel calm and content to stay where you are for a while longer.</a:t>
                      </a:r>
                    </a:p>
                    <a:p>
                      <a:endParaRPr lang="en-GB" sz="12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293930225"/>
                  </a:ext>
                </a:extLst>
              </a:tr>
              <a:tr h="545523">
                <a:tc>
                  <a:txBody>
                    <a:bodyPr/>
                    <a:lstStyle/>
                    <a:p>
                      <a:r>
                        <a:rPr lang="en-GB" sz="1200" kern="1200" dirty="0" smtClean="0">
                          <a:solidFill>
                            <a:srgbClr val="002060"/>
                          </a:solidFill>
                          <a:effectLst/>
                          <a:latin typeface="+mn-lt"/>
                          <a:ea typeface="+mn-ea"/>
                          <a:cs typeface="+mn-cs"/>
                        </a:rPr>
                        <a:t>You misplace</a:t>
                      </a:r>
                      <a:r>
                        <a:rPr lang="en-GB" sz="1200" kern="1200" baseline="0" dirty="0" smtClean="0">
                          <a:solidFill>
                            <a:srgbClr val="002060"/>
                          </a:solidFill>
                          <a:effectLst/>
                          <a:latin typeface="+mn-lt"/>
                          <a:ea typeface="+mn-ea"/>
                          <a:cs typeface="+mn-cs"/>
                        </a:rPr>
                        <a:t> a favourite piece of jewellery.</a:t>
                      </a:r>
                      <a:r>
                        <a:rPr lang="en-GB" sz="1200" kern="1200" dirty="0" smtClean="0">
                          <a:solidFill>
                            <a:srgbClr val="002060"/>
                          </a:solidFill>
                          <a:effectLst/>
                          <a:latin typeface="+mn-lt"/>
                          <a:ea typeface="+mn-ea"/>
                          <a:cs typeface="+mn-cs"/>
                        </a:rPr>
                        <a:t> Start thinking about the person who gave it to you, </a:t>
                      </a:r>
                      <a:r>
                        <a:rPr lang="en-GB" sz="1200" kern="1200" baseline="0" dirty="0" smtClean="0">
                          <a:solidFill>
                            <a:srgbClr val="002060"/>
                          </a:solidFill>
                          <a:effectLst/>
                          <a:latin typeface="+mn-lt"/>
                          <a:ea typeface="+mn-ea"/>
                          <a:cs typeface="+mn-cs"/>
                        </a:rPr>
                        <a:t> </a:t>
                      </a:r>
                      <a:r>
                        <a:rPr lang="en-GB" sz="1200" kern="1200" dirty="0" smtClean="0">
                          <a:solidFill>
                            <a:srgbClr val="002060"/>
                          </a:solidFill>
                          <a:effectLst/>
                          <a:latin typeface="+mn-lt"/>
                          <a:ea typeface="+mn-ea"/>
                          <a:cs typeface="+mn-cs"/>
                        </a:rPr>
                        <a:t>feel tired, get an urge to be alone.</a:t>
                      </a:r>
                      <a:endParaRPr lang="en-GB" sz="12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7793874"/>
                  </a:ext>
                </a:extLst>
              </a:tr>
            </a:tbl>
          </a:graphicData>
        </a:graphic>
      </p:graphicFrame>
      <p:sp>
        <p:nvSpPr>
          <p:cNvPr id="5" name="Title 1"/>
          <p:cNvSpPr txBox="1">
            <a:spLocks/>
          </p:cNvSpPr>
          <p:nvPr/>
        </p:nvSpPr>
        <p:spPr>
          <a:xfrm>
            <a:off x="10775302" y="150520"/>
            <a:ext cx="1335833" cy="474630"/>
          </a:xfrm>
          <a:prstGeom prst="rect">
            <a:avLst/>
          </a:prstGeom>
          <a:solidFill>
            <a:srgbClr val="FF3399"/>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smtClean="0"/>
              <a:t>Tutor session 1</a:t>
            </a:r>
            <a:endParaRPr lang="en-GB" sz="1600" b="1" dirty="0"/>
          </a:p>
        </p:txBody>
      </p:sp>
      <p:sp>
        <p:nvSpPr>
          <p:cNvPr id="6" name="TextBox 5"/>
          <p:cNvSpPr txBox="1"/>
          <p:nvPr/>
        </p:nvSpPr>
        <p:spPr>
          <a:xfrm>
            <a:off x="7215808" y="966448"/>
            <a:ext cx="1321905" cy="584775"/>
          </a:xfrm>
          <a:prstGeom prst="rect">
            <a:avLst/>
          </a:prstGeom>
          <a:solidFill>
            <a:srgbClr val="FFFF00"/>
          </a:solidFill>
        </p:spPr>
        <p:txBody>
          <a:bodyPr wrap="square" rtlCol="0">
            <a:spAutoFit/>
          </a:bodyPr>
          <a:lstStyle/>
          <a:p>
            <a:r>
              <a:rPr lang="en-GB" sz="3200" dirty="0" smtClean="0"/>
              <a:t>Anger</a:t>
            </a:r>
            <a:r>
              <a:rPr lang="en-GB" dirty="0" smtClean="0"/>
              <a:t> </a:t>
            </a:r>
            <a:endParaRPr lang="en-GB" dirty="0"/>
          </a:p>
        </p:txBody>
      </p:sp>
      <p:sp>
        <p:nvSpPr>
          <p:cNvPr id="7" name="TextBox 6"/>
          <p:cNvSpPr txBox="1"/>
          <p:nvPr/>
        </p:nvSpPr>
        <p:spPr>
          <a:xfrm>
            <a:off x="9824475" y="2808882"/>
            <a:ext cx="1901653" cy="954107"/>
          </a:xfrm>
          <a:prstGeom prst="rect">
            <a:avLst/>
          </a:prstGeom>
          <a:solidFill>
            <a:srgbClr val="FFFF00"/>
          </a:solidFill>
        </p:spPr>
        <p:txBody>
          <a:bodyPr wrap="square" rtlCol="0">
            <a:spAutoFit/>
          </a:bodyPr>
          <a:lstStyle/>
          <a:p>
            <a:r>
              <a:rPr lang="en-GB" sz="2800" dirty="0" smtClean="0"/>
              <a:t>Sadness / Regret</a:t>
            </a:r>
            <a:endParaRPr lang="en-GB" sz="2800" dirty="0"/>
          </a:p>
        </p:txBody>
      </p:sp>
      <p:sp>
        <p:nvSpPr>
          <p:cNvPr id="8" name="TextBox 7"/>
          <p:cNvSpPr txBox="1"/>
          <p:nvPr/>
        </p:nvSpPr>
        <p:spPr>
          <a:xfrm>
            <a:off x="7003774" y="2510062"/>
            <a:ext cx="2140226" cy="523220"/>
          </a:xfrm>
          <a:prstGeom prst="rect">
            <a:avLst/>
          </a:prstGeom>
          <a:solidFill>
            <a:srgbClr val="FFFF00"/>
          </a:solidFill>
        </p:spPr>
        <p:txBody>
          <a:bodyPr wrap="square" rtlCol="0">
            <a:spAutoFit/>
          </a:bodyPr>
          <a:lstStyle/>
          <a:p>
            <a:r>
              <a:rPr lang="en-GB" sz="2800" dirty="0" smtClean="0"/>
              <a:t>Contentment</a:t>
            </a:r>
            <a:endParaRPr lang="en-GB" sz="2800" dirty="0"/>
          </a:p>
        </p:txBody>
      </p:sp>
      <p:sp>
        <p:nvSpPr>
          <p:cNvPr id="9" name="TextBox 8"/>
          <p:cNvSpPr txBox="1"/>
          <p:nvPr/>
        </p:nvSpPr>
        <p:spPr>
          <a:xfrm>
            <a:off x="9634331" y="1271481"/>
            <a:ext cx="1991138" cy="954107"/>
          </a:xfrm>
          <a:prstGeom prst="rect">
            <a:avLst/>
          </a:prstGeom>
          <a:solidFill>
            <a:srgbClr val="FFFF00"/>
          </a:solidFill>
        </p:spPr>
        <p:txBody>
          <a:bodyPr wrap="square" rtlCol="0">
            <a:spAutoFit/>
          </a:bodyPr>
          <a:lstStyle/>
          <a:p>
            <a:r>
              <a:rPr lang="en-GB" sz="2800" dirty="0" smtClean="0"/>
              <a:t>Happiness / joy  </a:t>
            </a:r>
            <a:endParaRPr lang="en-GB" sz="2800" dirty="0"/>
          </a:p>
        </p:txBody>
      </p:sp>
      <p:sp>
        <p:nvSpPr>
          <p:cNvPr id="10" name="TextBox 9"/>
          <p:cNvSpPr txBox="1"/>
          <p:nvPr/>
        </p:nvSpPr>
        <p:spPr>
          <a:xfrm>
            <a:off x="10170671" y="5151783"/>
            <a:ext cx="1716529" cy="923330"/>
          </a:xfrm>
          <a:prstGeom prst="rect">
            <a:avLst/>
          </a:prstGeom>
          <a:solidFill>
            <a:srgbClr val="FFFF00"/>
          </a:solidFill>
        </p:spPr>
        <p:txBody>
          <a:bodyPr wrap="square" rtlCol="0">
            <a:spAutoFit/>
          </a:bodyPr>
          <a:lstStyle/>
          <a:p>
            <a:r>
              <a:rPr lang="en-GB" dirty="0">
                <a:solidFill>
                  <a:srgbClr val="002060"/>
                </a:solidFill>
              </a:rPr>
              <a:t>“This is important to me</a:t>
            </a:r>
            <a:r>
              <a:rPr lang="en-GB" dirty="0" smtClean="0">
                <a:solidFill>
                  <a:srgbClr val="002060"/>
                </a:solidFill>
              </a:rPr>
              <a:t>”</a:t>
            </a:r>
            <a:endParaRPr lang="en-GB" dirty="0">
              <a:solidFill>
                <a:srgbClr val="002060"/>
              </a:solidFill>
            </a:endParaRPr>
          </a:p>
        </p:txBody>
      </p:sp>
      <p:sp>
        <p:nvSpPr>
          <p:cNvPr id="11" name="TextBox 10"/>
          <p:cNvSpPr txBox="1"/>
          <p:nvPr/>
        </p:nvSpPr>
        <p:spPr>
          <a:xfrm>
            <a:off x="7003774" y="3992121"/>
            <a:ext cx="1454426" cy="923330"/>
          </a:xfrm>
          <a:prstGeom prst="rect">
            <a:avLst/>
          </a:prstGeom>
          <a:solidFill>
            <a:srgbClr val="FFFF00"/>
          </a:solidFill>
        </p:spPr>
        <p:txBody>
          <a:bodyPr wrap="square" rtlCol="0">
            <a:spAutoFit/>
          </a:bodyPr>
          <a:lstStyle/>
          <a:p>
            <a:r>
              <a:rPr lang="en-GB" dirty="0" smtClean="0">
                <a:solidFill>
                  <a:srgbClr val="002060"/>
                </a:solidFill>
              </a:rPr>
              <a:t> </a:t>
            </a:r>
            <a:r>
              <a:rPr lang="en-GB" dirty="0">
                <a:solidFill>
                  <a:srgbClr val="002060"/>
                </a:solidFill>
              </a:rPr>
              <a:t>“I have lost something important”</a:t>
            </a:r>
            <a:r>
              <a:rPr lang="en-GB" dirty="0" smtClean="0"/>
              <a:t> </a:t>
            </a:r>
            <a:endParaRPr lang="en-GB" dirty="0"/>
          </a:p>
        </p:txBody>
      </p:sp>
      <p:sp>
        <p:nvSpPr>
          <p:cNvPr id="12" name="TextBox 11"/>
          <p:cNvSpPr txBox="1"/>
          <p:nvPr/>
        </p:nvSpPr>
        <p:spPr>
          <a:xfrm>
            <a:off x="7934739" y="5151783"/>
            <a:ext cx="1209261" cy="923330"/>
          </a:xfrm>
          <a:prstGeom prst="rect">
            <a:avLst/>
          </a:prstGeom>
          <a:solidFill>
            <a:srgbClr val="FFFF00"/>
          </a:solidFill>
        </p:spPr>
        <p:txBody>
          <a:bodyPr wrap="square" rtlCol="0">
            <a:spAutoFit/>
          </a:bodyPr>
          <a:lstStyle/>
          <a:p>
            <a:r>
              <a:rPr lang="en-GB" dirty="0">
                <a:solidFill>
                  <a:srgbClr val="002060"/>
                </a:solidFill>
              </a:rPr>
              <a:t>“ That’s not fair!”</a:t>
            </a:r>
          </a:p>
          <a:p>
            <a:endParaRPr lang="en-GB" dirty="0"/>
          </a:p>
        </p:txBody>
      </p:sp>
      <p:sp>
        <p:nvSpPr>
          <p:cNvPr id="13" name="TextBox 12"/>
          <p:cNvSpPr txBox="1"/>
          <p:nvPr/>
        </p:nvSpPr>
        <p:spPr>
          <a:xfrm>
            <a:off x="9234736" y="4269120"/>
            <a:ext cx="1540565" cy="646331"/>
          </a:xfrm>
          <a:prstGeom prst="rect">
            <a:avLst/>
          </a:prstGeom>
          <a:solidFill>
            <a:srgbClr val="FFFF00"/>
          </a:solidFill>
        </p:spPr>
        <p:txBody>
          <a:bodyPr wrap="square" rtlCol="0">
            <a:spAutoFit/>
          </a:bodyPr>
          <a:lstStyle/>
          <a:p>
            <a:r>
              <a:rPr lang="en-GB" dirty="0">
                <a:solidFill>
                  <a:srgbClr val="002060"/>
                </a:solidFill>
              </a:rPr>
              <a:t>“Everything is OK</a:t>
            </a:r>
            <a:r>
              <a:rPr lang="en-GB" dirty="0" smtClean="0">
                <a:solidFill>
                  <a:srgbClr val="002060"/>
                </a:solidFill>
              </a:rPr>
              <a:t>”</a:t>
            </a:r>
            <a:endParaRPr lang="en-GB" dirty="0">
              <a:solidFill>
                <a:srgbClr val="002060"/>
              </a:solidFill>
            </a:endParaRPr>
          </a:p>
        </p:txBody>
      </p:sp>
    </p:spTree>
    <p:extLst>
      <p:ext uri="{BB962C8B-B14F-4D97-AF65-F5344CB8AC3E}">
        <p14:creationId xmlns:p14="http://schemas.microsoft.com/office/powerpoint/2010/main" val="3953344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520"/>
            <a:ext cx="10871718" cy="1081121"/>
          </a:xfrm>
          <a:solidFill>
            <a:srgbClr val="FFFFCC"/>
          </a:solidFill>
        </p:spPr>
        <p:txBody>
          <a:bodyPr>
            <a:normAutofit/>
          </a:bodyPr>
          <a:lstStyle/>
          <a:p>
            <a:r>
              <a:rPr lang="en-GB" sz="3200" dirty="0" smtClean="0">
                <a:solidFill>
                  <a:srgbClr val="002060"/>
                </a:solidFill>
              </a:rPr>
              <a:t>Task: </a:t>
            </a:r>
            <a:r>
              <a:rPr lang="en-GB" sz="3200" dirty="0">
                <a:solidFill>
                  <a:srgbClr val="002060"/>
                </a:solidFill>
              </a:rPr>
              <a:t>Which emotion is it</a:t>
            </a:r>
            <a:r>
              <a:rPr lang="en-GB" sz="3200" dirty="0" smtClean="0">
                <a:solidFill>
                  <a:srgbClr val="002060"/>
                </a:solidFill>
              </a:rPr>
              <a:t>? And what is the “message” these emotions are trying to send us?  (answers)</a:t>
            </a:r>
            <a:endParaRPr lang="en-GB" sz="32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45072821"/>
              </p:ext>
            </p:extLst>
          </p:nvPr>
        </p:nvGraphicFramePr>
        <p:xfrm>
          <a:off x="455644" y="1461731"/>
          <a:ext cx="11366242" cy="5212080"/>
        </p:xfrm>
        <a:graphic>
          <a:graphicData uri="http://schemas.openxmlformats.org/drawingml/2006/table">
            <a:tbl>
              <a:tblPr firstRow="1" bandRow="1">
                <a:tableStyleId>{5C22544A-7EE6-4342-B048-85BDC9FD1C3A}</a:tableStyleId>
              </a:tblPr>
              <a:tblGrid>
                <a:gridCol w="7074160">
                  <a:extLst>
                    <a:ext uri="{9D8B030D-6E8A-4147-A177-3AD203B41FA5}">
                      <a16:colId xmlns:a16="http://schemas.microsoft.com/office/drawing/2014/main" val="2980816622"/>
                    </a:ext>
                  </a:extLst>
                </a:gridCol>
                <a:gridCol w="1716833">
                  <a:extLst>
                    <a:ext uri="{9D8B030D-6E8A-4147-A177-3AD203B41FA5}">
                      <a16:colId xmlns:a16="http://schemas.microsoft.com/office/drawing/2014/main" val="124159779"/>
                    </a:ext>
                  </a:extLst>
                </a:gridCol>
                <a:gridCol w="2575249">
                  <a:extLst>
                    <a:ext uri="{9D8B030D-6E8A-4147-A177-3AD203B41FA5}">
                      <a16:colId xmlns:a16="http://schemas.microsoft.com/office/drawing/2014/main" val="1967535969"/>
                    </a:ext>
                  </a:extLst>
                </a:gridCol>
              </a:tblGrid>
              <a:tr h="370840">
                <a:tc>
                  <a:txBody>
                    <a:bodyPr/>
                    <a:lstStyle/>
                    <a:p>
                      <a:pPr algn="l">
                        <a:lnSpc>
                          <a:spcPts val="2475"/>
                        </a:lnSpc>
                        <a:spcAft>
                          <a:spcPts val="800"/>
                        </a:spcAft>
                      </a:pPr>
                      <a:r>
                        <a:rPr lang="en-GB" sz="20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a:t>
                      </a:r>
                      <a:r>
                        <a:rPr lang="en-GB" sz="2000" kern="100" baseline="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is the situation?</a:t>
                      </a:r>
                      <a:endPar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r>
                        <a:rPr lang="en-GB" sz="20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 is the basic emotion?</a:t>
                      </a:r>
                      <a:endPar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r>
                        <a:rPr lang="en-GB" sz="2000" kern="1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What is the “message”</a:t>
                      </a:r>
                      <a:r>
                        <a:rPr lang="en-GB" sz="2000" kern="100" baseline="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from the emotion?</a:t>
                      </a:r>
                      <a:endParaRPr lang="en-GB" sz="2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904565344"/>
                  </a:ext>
                </a:extLst>
              </a:tr>
              <a:tr h="370840">
                <a:tc>
                  <a:txBody>
                    <a:bodyPr/>
                    <a:lstStyle/>
                    <a:p>
                      <a:pPr algn="l">
                        <a:lnSpc>
                          <a:spcPts val="2475"/>
                        </a:lnSpc>
                        <a:spcAft>
                          <a:spcPts val="800"/>
                        </a:spcAft>
                      </a:pPr>
                      <a:r>
                        <a:rPr lang="en-GB" sz="1800" kern="0" dirty="0" smtClean="0">
                          <a:solidFill>
                            <a:srgbClr val="002060"/>
                          </a:solidFill>
                          <a:effectLst/>
                        </a:rPr>
                        <a:t>You think about when you were </a:t>
                      </a:r>
                      <a:r>
                        <a:rPr lang="en-GB" sz="1800" kern="0" dirty="0">
                          <a:solidFill>
                            <a:srgbClr val="002060"/>
                          </a:solidFill>
                          <a:effectLst/>
                        </a:rPr>
                        <a:t>shouting at someone when you were angry</a:t>
                      </a:r>
                      <a:r>
                        <a:rPr lang="en-GB" sz="1800" kern="0" dirty="0" smtClean="0">
                          <a:solidFill>
                            <a:srgbClr val="002060"/>
                          </a:solidFill>
                          <a:effectLst/>
                        </a:rPr>
                        <a:t>. You </a:t>
                      </a:r>
                      <a:r>
                        <a:rPr lang="en-GB" sz="1800" kern="0" dirty="0">
                          <a:solidFill>
                            <a:srgbClr val="002060"/>
                          </a:solidFill>
                          <a:effectLst/>
                        </a:rPr>
                        <a:t>r</a:t>
                      </a:r>
                      <a:r>
                        <a:rPr lang="en-GB" sz="1800" kern="0" dirty="0" smtClean="0">
                          <a:solidFill>
                            <a:srgbClr val="002060"/>
                          </a:solidFill>
                          <a:effectLst/>
                        </a:rPr>
                        <a:t>eplay </a:t>
                      </a:r>
                      <a:r>
                        <a:rPr lang="en-GB" sz="1800" kern="0" dirty="0">
                          <a:solidFill>
                            <a:srgbClr val="002060"/>
                          </a:solidFill>
                          <a:effectLst/>
                        </a:rPr>
                        <a:t>what happened in your mind, criticise yourself, feel agitated and heart racing, want to hide away</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l">
                        <a:lnSpc>
                          <a:spcPts val="2475"/>
                        </a:lnSpc>
                        <a:spcAft>
                          <a:spcPts val="800"/>
                        </a:spcAft>
                      </a:pPr>
                      <a:endParaRPr lang="en-GB" sz="1800" kern="0" dirty="0" smtClean="0">
                        <a:solidFill>
                          <a:srgbClr val="002060"/>
                        </a:solidFill>
                        <a:effectLst/>
                      </a:endParaRPr>
                    </a:p>
                    <a:p>
                      <a:pPr algn="ctr">
                        <a:lnSpc>
                          <a:spcPts val="2475"/>
                        </a:lnSpc>
                        <a:spcAft>
                          <a:spcPts val="800"/>
                        </a:spcAft>
                      </a:pPr>
                      <a:r>
                        <a:rPr lang="en-GB" sz="2400" kern="0" dirty="0" smtClean="0">
                          <a:solidFill>
                            <a:srgbClr val="002060"/>
                          </a:solidFill>
                          <a:effectLst/>
                        </a:rPr>
                        <a:t>Guilt</a:t>
                      </a:r>
                      <a:endParaRPr lang="en-GB" sz="3200" kern="100" dirty="0">
                        <a:solidFill>
                          <a:srgbClr val="002060"/>
                        </a:solidFill>
                        <a:effectLst/>
                      </a:endParaRPr>
                    </a:p>
                    <a:p>
                      <a:pPr algn="l">
                        <a:lnSpc>
                          <a:spcPts val="2475"/>
                        </a:lnSpc>
                        <a:spcAft>
                          <a:spcPts val="800"/>
                        </a:spcAft>
                      </a:pPr>
                      <a:r>
                        <a:rPr lang="en-GB" sz="1800" kern="0" dirty="0">
                          <a:solidFill>
                            <a:srgbClr val="002060"/>
                          </a:solidFill>
                          <a:effectLst/>
                        </a:rPr>
                        <a:t> </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lnSpc>
                          <a:spcPts val="2475"/>
                        </a:lnSpc>
                        <a:spcAft>
                          <a:spcPts val="800"/>
                        </a:spcAft>
                      </a:pPr>
                      <a:endParaRPr lang="en-GB" sz="1800" kern="0" dirty="0" smtClean="0">
                        <a:solidFill>
                          <a:srgbClr val="002060"/>
                        </a:solidFill>
                        <a:effectLst/>
                      </a:endParaRPr>
                    </a:p>
                    <a:p>
                      <a:pPr algn="ctr">
                        <a:lnSpc>
                          <a:spcPts val="2475"/>
                        </a:lnSpc>
                        <a:spcAft>
                          <a:spcPts val="800"/>
                        </a:spcAft>
                      </a:pPr>
                      <a:r>
                        <a:rPr lang="en-GB" sz="1800" kern="0" dirty="0" smtClean="0">
                          <a:solidFill>
                            <a:srgbClr val="002060"/>
                          </a:solidFill>
                          <a:effectLst/>
                        </a:rPr>
                        <a:t>“I </a:t>
                      </a:r>
                      <a:r>
                        <a:rPr lang="en-GB" sz="1800" kern="0" dirty="0">
                          <a:solidFill>
                            <a:srgbClr val="002060"/>
                          </a:solidFill>
                          <a:effectLst/>
                        </a:rPr>
                        <a:t>have done something wrong!”</a:t>
                      </a:r>
                      <a:endParaRPr lang="en-GB"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209074202"/>
                  </a:ext>
                </a:extLst>
              </a:tr>
              <a:tr h="370840">
                <a:tc>
                  <a:txBody>
                    <a:bodyPr/>
                    <a:lstStyle/>
                    <a:p>
                      <a:r>
                        <a:rPr lang="en-GB" sz="1800" kern="1200" dirty="0" smtClean="0">
                          <a:solidFill>
                            <a:srgbClr val="002060"/>
                          </a:solidFill>
                          <a:effectLst/>
                          <a:latin typeface="+mn-lt"/>
                          <a:ea typeface="+mn-ea"/>
                          <a:cs typeface="+mn-cs"/>
                        </a:rPr>
                        <a:t>Someone jumps the queue in front of you at the supermarket. Start thinking how annoying and unfair it is, feel hot and tense, feel an urge to confront them.</a:t>
                      </a:r>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endParaRPr lang="en-GB" dirty="0" smtClean="0">
                        <a:solidFill>
                          <a:srgbClr val="002060"/>
                        </a:solidFill>
                      </a:endParaRPr>
                    </a:p>
                    <a:p>
                      <a:pPr algn="ctr"/>
                      <a:r>
                        <a:rPr lang="en-GB" dirty="0" smtClean="0">
                          <a:solidFill>
                            <a:srgbClr val="002060"/>
                          </a:solidFill>
                        </a:rPr>
                        <a:t>Anger</a:t>
                      </a:r>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lang="en-GB" dirty="0" smtClean="0"/>
                        <a:t>   </a:t>
                      </a:r>
                    </a:p>
                    <a:p>
                      <a:r>
                        <a:rPr lang="en-GB" dirty="0" smtClean="0">
                          <a:solidFill>
                            <a:srgbClr val="002060"/>
                          </a:solidFill>
                        </a:rPr>
                        <a:t>   “ That’s not fair!”</a:t>
                      </a:r>
                      <a:endParaRPr lang="en-GB" dirty="0">
                        <a:solidFill>
                          <a:srgbClr val="002060"/>
                        </a:solidFill>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189410237"/>
                  </a:ext>
                </a:extLst>
              </a:tr>
              <a:tr h="370840">
                <a:tc>
                  <a:txBody>
                    <a:bodyPr/>
                    <a:lstStyle/>
                    <a:p>
                      <a:r>
                        <a:rPr lang="en-GB" sz="1800" kern="1200" dirty="0" smtClean="0">
                          <a:solidFill>
                            <a:srgbClr val="002060"/>
                          </a:solidFill>
                          <a:effectLst/>
                          <a:latin typeface="+mn-lt"/>
                          <a:ea typeface="+mn-ea"/>
                          <a:cs typeface="+mn-cs"/>
                        </a:rPr>
                        <a:t>You make a new friend that you have a lot in common with. Think about doing things together, feel motivated, an urge to make plans.</a:t>
                      </a:r>
                    </a:p>
                    <a:p>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GB" dirty="0" smtClean="0">
                          <a:solidFill>
                            <a:srgbClr val="002060"/>
                          </a:solidFill>
                        </a:rPr>
                        <a:t>Joy/</a:t>
                      </a:r>
                    </a:p>
                    <a:p>
                      <a:pPr algn="ctr"/>
                      <a:r>
                        <a:rPr lang="en-GB" dirty="0" smtClean="0">
                          <a:solidFill>
                            <a:srgbClr val="002060"/>
                          </a:solidFill>
                        </a:rPr>
                        <a:t>Happiness</a:t>
                      </a:r>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lang="en-GB" dirty="0" smtClean="0">
                          <a:solidFill>
                            <a:srgbClr val="002060"/>
                          </a:solidFill>
                        </a:rPr>
                        <a:t>   </a:t>
                      </a:r>
                    </a:p>
                    <a:p>
                      <a:r>
                        <a:rPr lang="en-GB" dirty="0" smtClean="0">
                          <a:solidFill>
                            <a:srgbClr val="002060"/>
                          </a:solidFill>
                        </a:rPr>
                        <a:t>“This is important to me”</a:t>
                      </a:r>
                      <a:endParaRPr lang="en-GB" dirty="0">
                        <a:solidFill>
                          <a:srgbClr val="002060"/>
                        </a:solidFill>
                      </a:endParaRPr>
                    </a:p>
                  </a:txBody>
                  <a:tcPr marL="9525" marR="9525" marT="9525" marB="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2011958362"/>
                  </a:ext>
                </a:extLst>
              </a:tr>
              <a:tr h="370840">
                <a:tc>
                  <a:txBody>
                    <a:bodyPr/>
                    <a:lstStyle/>
                    <a:p>
                      <a:r>
                        <a:rPr lang="en-GB" sz="1800" kern="1200" dirty="0" smtClean="0">
                          <a:solidFill>
                            <a:srgbClr val="002060"/>
                          </a:solidFill>
                          <a:effectLst/>
                          <a:latin typeface="+mn-lt"/>
                          <a:ea typeface="+mn-ea"/>
                          <a:cs typeface="+mn-cs"/>
                        </a:rPr>
                        <a:t>You are lying in a sunny garden. Reflecting on how good life seems right now, feel calm and content to stay where you are for a while longer.</a:t>
                      </a:r>
                    </a:p>
                    <a:p>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endParaRPr lang="en-GB" dirty="0" smtClean="0">
                        <a:solidFill>
                          <a:srgbClr val="002060"/>
                        </a:solidFill>
                      </a:endParaRPr>
                    </a:p>
                    <a:p>
                      <a:pPr algn="ctr"/>
                      <a:r>
                        <a:rPr lang="en-GB" dirty="0" smtClean="0">
                          <a:solidFill>
                            <a:srgbClr val="002060"/>
                          </a:solidFill>
                        </a:rPr>
                        <a:t>contentment</a:t>
                      </a:r>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endParaRPr lang="en-GB" dirty="0" smtClean="0">
                        <a:solidFill>
                          <a:srgbClr val="002060"/>
                        </a:solidFill>
                      </a:endParaRPr>
                    </a:p>
                    <a:p>
                      <a:r>
                        <a:rPr lang="en-GB" dirty="0" smtClean="0">
                          <a:solidFill>
                            <a:srgbClr val="002060"/>
                          </a:solidFill>
                        </a:rPr>
                        <a:t>“Everything is OK”</a:t>
                      </a:r>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4293930225"/>
                  </a:ext>
                </a:extLst>
              </a:tr>
              <a:tr h="370840">
                <a:tc>
                  <a:txBody>
                    <a:bodyPr/>
                    <a:lstStyle/>
                    <a:p>
                      <a:r>
                        <a:rPr lang="en-GB" sz="1800" kern="1200" dirty="0" smtClean="0">
                          <a:solidFill>
                            <a:srgbClr val="002060"/>
                          </a:solidFill>
                          <a:effectLst/>
                          <a:latin typeface="+mn-lt"/>
                          <a:ea typeface="+mn-ea"/>
                          <a:cs typeface="+mn-cs"/>
                        </a:rPr>
                        <a:t>You misplaced</a:t>
                      </a:r>
                      <a:r>
                        <a:rPr lang="en-GB" sz="1800" kern="1200" baseline="0" dirty="0" smtClean="0">
                          <a:solidFill>
                            <a:srgbClr val="002060"/>
                          </a:solidFill>
                          <a:effectLst/>
                          <a:latin typeface="+mn-lt"/>
                          <a:ea typeface="+mn-ea"/>
                          <a:cs typeface="+mn-cs"/>
                        </a:rPr>
                        <a:t> a favourite piece of jewellery.</a:t>
                      </a:r>
                      <a:r>
                        <a:rPr lang="en-GB" sz="1800" kern="1200" dirty="0" smtClean="0">
                          <a:solidFill>
                            <a:srgbClr val="002060"/>
                          </a:solidFill>
                          <a:effectLst/>
                          <a:latin typeface="+mn-lt"/>
                          <a:ea typeface="+mn-ea"/>
                          <a:cs typeface="+mn-cs"/>
                        </a:rPr>
                        <a:t> Start thinking about the person who gave it to you, </a:t>
                      </a:r>
                      <a:r>
                        <a:rPr lang="en-GB" sz="1800" kern="1200" baseline="0" dirty="0" smtClean="0">
                          <a:solidFill>
                            <a:srgbClr val="002060"/>
                          </a:solidFill>
                          <a:effectLst/>
                          <a:latin typeface="+mn-lt"/>
                          <a:ea typeface="+mn-ea"/>
                          <a:cs typeface="+mn-cs"/>
                        </a:rPr>
                        <a:t> </a:t>
                      </a:r>
                      <a:r>
                        <a:rPr lang="en-GB" sz="1800" kern="1200" dirty="0" smtClean="0">
                          <a:solidFill>
                            <a:srgbClr val="002060"/>
                          </a:solidFill>
                          <a:effectLst/>
                          <a:latin typeface="+mn-lt"/>
                          <a:ea typeface="+mn-ea"/>
                          <a:cs typeface="+mn-cs"/>
                        </a:rPr>
                        <a:t>feel tired, get an urge to be alone.</a:t>
                      </a:r>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a:r>
                        <a:rPr lang="en-GB" dirty="0" smtClean="0">
                          <a:solidFill>
                            <a:srgbClr val="002060"/>
                          </a:solidFill>
                        </a:rPr>
                        <a:t>Sadness / regret</a:t>
                      </a:r>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r>
                        <a:rPr lang="en-GB" dirty="0" smtClean="0">
                          <a:solidFill>
                            <a:srgbClr val="002060"/>
                          </a:solidFill>
                        </a:rPr>
                        <a:t>  “I have lost something important”</a:t>
                      </a:r>
                      <a:endParaRPr lang="en-GB"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7793874"/>
                  </a:ext>
                </a:extLst>
              </a:tr>
            </a:tbl>
          </a:graphicData>
        </a:graphic>
      </p:graphicFrame>
      <p:sp>
        <p:nvSpPr>
          <p:cNvPr id="5" name="Title 1"/>
          <p:cNvSpPr txBox="1">
            <a:spLocks/>
          </p:cNvSpPr>
          <p:nvPr/>
        </p:nvSpPr>
        <p:spPr>
          <a:xfrm>
            <a:off x="10775302" y="150520"/>
            <a:ext cx="1335833" cy="474630"/>
          </a:xfrm>
          <a:prstGeom prst="rect">
            <a:avLst/>
          </a:prstGeom>
          <a:solidFill>
            <a:srgbClr val="FF3399"/>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600" b="1" smtClean="0"/>
              <a:t>Tutor session 1</a:t>
            </a:r>
            <a:endParaRPr lang="en-GB" sz="1600" b="1" dirty="0"/>
          </a:p>
        </p:txBody>
      </p:sp>
    </p:spTree>
    <p:extLst>
      <p:ext uri="{BB962C8B-B14F-4D97-AF65-F5344CB8AC3E}">
        <p14:creationId xmlns:p14="http://schemas.microsoft.com/office/powerpoint/2010/main" val="41136562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TotalTime>
  <Words>2827</Words>
  <Application>Microsoft Office PowerPoint</Application>
  <PresentationFormat>Widescreen</PresentationFormat>
  <Paragraphs>359</Paragraphs>
  <Slides>34</Slides>
  <Notes>11</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Arial</vt:lpstr>
      <vt:lpstr>Calibri</vt:lpstr>
      <vt:lpstr>Calibri Light</vt:lpstr>
      <vt:lpstr>Source Sans Pro</vt:lpstr>
      <vt:lpstr>Symbol</vt:lpstr>
      <vt:lpstr>Times New Roman</vt:lpstr>
      <vt:lpstr>Wingdings</vt:lpstr>
      <vt:lpstr>Office Theme</vt:lpstr>
      <vt:lpstr>My emotions and Me</vt:lpstr>
      <vt:lpstr>Tutor session 1</vt:lpstr>
      <vt:lpstr>Being able to manage our emotions is called “emotion regulation”.   </vt:lpstr>
      <vt:lpstr>Being able to manage our emotions is called “emotion regulation”. </vt:lpstr>
      <vt:lpstr>Understanding Emotions: Emotion Messages</vt:lpstr>
      <vt:lpstr>Understanding Emotions: Emotion Messages</vt:lpstr>
      <vt:lpstr>Task: Which emotion is it? And what is the “message” these emotions are trying to send us? </vt:lpstr>
      <vt:lpstr>PowerPoint Presentation</vt:lpstr>
      <vt:lpstr>Task: Which emotion is it? And what is the “message” these emotions are trying to send us?  (answers)</vt:lpstr>
      <vt:lpstr>Tutor session 1</vt:lpstr>
      <vt:lpstr>My emotions and Me</vt:lpstr>
      <vt:lpstr>The Emotions triangle</vt:lpstr>
      <vt:lpstr>Emotion messages and the Emotion Triangle</vt:lpstr>
      <vt:lpstr>Why do we need to be able to identify different emotions?</vt:lpstr>
      <vt:lpstr>The Emotion Triangle</vt:lpstr>
      <vt:lpstr>Anger</vt:lpstr>
      <vt:lpstr>Sadness</vt:lpstr>
      <vt:lpstr>Work out how these emotions might affect your mind, body and behaviour</vt:lpstr>
      <vt:lpstr>Work out how these emotions might affect your mind, body and behaviour</vt:lpstr>
      <vt:lpstr>Why do we need to be able to identify the different emotions we are feeling?</vt:lpstr>
      <vt:lpstr>My emotions and Me</vt:lpstr>
      <vt:lpstr>PowerPoint Presentation</vt:lpstr>
      <vt:lpstr>What is the difference between responding and reacting? Think, pair, share </vt:lpstr>
      <vt:lpstr>PowerPoint Presentation</vt:lpstr>
      <vt:lpstr>Being able to manage our emotions is called “emotion regulation”.   </vt:lpstr>
      <vt:lpstr>PowerPoint Presentation</vt:lpstr>
      <vt:lpstr>Responding and reacting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emotions and Me</dc:title>
  <dc:creator>Alison DRISCOLL</dc:creator>
  <cp:lastModifiedBy>Alison DRISCOLL</cp:lastModifiedBy>
  <cp:revision>32</cp:revision>
  <dcterms:created xsi:type="dcterms:W3CDTF">2023-11-17T11:44:08Z</dcterms:created>
  <dcterms:modified xsi:type="dcterms:W3CDTF">2024-05-20T11:25:05Z</dcterms:modified>
</cp:coreProperties>
</file>