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82" r:id="rId4"/>
    <p:sldMasterId id="2147483703" r:id="rId5"/>
    <p:sldMasterId id="2147483705" r:id="rId6"/>
    <p:sldMasterId id="2147483727" r:id="rId7"/>
  </p:sldMasterIdLst>
  <p:notesMasterIdLst>
    <p:notesMasterId r:id="rId26"/>
  </p:notesMasterIdLst>
  <p:sldIdLst>
    <p:sldId id="274" r:id="rId8"/>
    <p:sldId id="257" r:id="rId9"/>
    <p:sldId id="258" r:id="rId10"/>
    <p:sldId id="259" r:id="rId11"/>
    <p:sldId id="260" r:id="rId12"/>
    <p:sldId id="261" r:id="rId13"/>
    <p:sldId id="262" r:id="rId14"/>
    <p:sldId id="263" r:id="rId15"/>
    <p:sldId id="265" r:id="rId16"/>
    <p:sldId id="264" r:id="rId17"/>
    <p:sldId id="266" r:id="rId18"/>
    <p:sldId id="267" r:id="rId19"/>
    <p:sldId id="268" r:id="rId20"/>
    <p:sldId id="269" r:id="rId21"/>
    <p:sldId id="270" r:id="rId22"/>
    <p:sldId id="271" r:id="rId23"/>
    <p:sldId id="272" r:id="rId24"/>
    <p:sldId id="273" r:id="rId25"/>
  </p:sldIdLst>
  <p:sldSz cx="12801600" cy="9601200" type="A3"/>
  <p:notesSz cx="6858000" cy="9144000"/>
  <p:defaultTextStyle>
    <a:defPPr>
      <a:defRPr lang="en-US"/>
    </a:defPPr>
    <a:lvl1pPr algn="l" defTabSz="6350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635000" indent="1588" algn="l" defTabSz="6350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1274763" indent="1588" algn="l" defTabSz="6350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914525" indent="1588" algn="l" defTabSz="6350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2555875" indent="1588" algn="l" defTabSz="6350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108" y="6"/>
      </p:cViewPr>
      <p:guideLst>
        <p:guide orient="horz" pos="3024"/>
        <p:guide pos="40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5" Type="http://schemas.openxmlformats.org/officeDocument/2006/relationships/image" Target="../media/image8.wmf"/><Relationship Id="rId4"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5448">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454025">
              <a:defRPr sz="1200"/>
            </a:lvl1pPr>
          </a:lstStyle>
          <a:p>
            <a:fld id="{4E09652F-97B0-462A-94AB-CED47BA5E34A}" type="datetime1">
              <a:rPr lang="en-US"/>
              <a:pPr/>
              <a:t>12/5/2013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5448">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454025">
              <a:defRPr sz="1200"/>
            </a:lvl1pPr>
          </a:lstStyle>
          <a:p>
            <a:fld id="{0912E663-6F0D-41F7-9B67-29EEB040CCA0}" type="slidenum">
              <a:rPr lang="en-US"/>
              <a:pPr/>
              <a:t>‹#›</a:t>
            </a:fld>
            <a:endParaRPr lang="en-US"/>
          </a:p>
        </p:txBody>
      </p:sp>
    </p:spTree>
    <p:extLst>
      <p:ext uri="{BB962C8B-B14F-4D97-AF65-F5344CB8AC3E}">
        <p14:creationId xmlns:p14="http://schemas.microsoft.com/office/powerpoint/2010/main" val="2969628116"/>
      </p:ext>
    </p:extLst>
  </p:cSld>
  <p:clrMap bg1="lt1" tx1="dk1" bg2="lt2" tx2="dk2" accent1="accent1" accent2="accent2" accent3="accent3" accent4="accent4" accent5="accent5" accent6="accent6" hlink="hlink" folHlink="folHlink"/>
  <p:notesStyle>
    <a:lvl1pPr algn="l" defTabSz="636588" rtl="0" eaLnBrk="0" fontAlgn="base" hangingPunct="0">
      <a:spcBef>
        <a:spcPct val="30000"/>
      </a:spcBef>
      <a:spcAft>
        <a:spcPct val="0"/>
      </a:spcAft>
      <a:defRPr sz="1700" kern="1200">
        <a:solidFill>
          <a:schemeClr val="tx1"/>
        </a:solidFill>
        <a:latin typeface="+mn-lt"/>
        <a:ea typeface="ＭＳ Ｐゴシック" charset="-128"/>
        <a:cs typeface="ＭＳ Ｐゴシック" charset="-128"/>
      </a:defRPr>
    </a:lvl1pPr>
    <a:lvl2pPr marL="636588"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2pPr>
    <a:lvl3pPr marL="1277938"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3pPr>
    <a:lvl4pPr marL="1917700"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4pPr>
    <a:lvl5pPr marL="2557463"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5pPr>
    <a:lvl6pPr marL="3199246" algn="l" defTabSz="639849" rtl="0" eaLnBrk="1" latinLnBrk="0" hangingPunct="1">
      <a:defRPr sz="1700" kern="1200">
        <a:solidFill>
          <a:schemeClr val="tx1"/>
        </a:solidFill>
        <a:latin typeface="+mn-lt"/>
        <a:ea typeface="+mn-ea"/>
        <a:cs typeface="+mn-cs"/>
      </a:defRPr>
    </a:lvl6pPr>
    <a:lvl7pPr marL="3839098" algn="l" defTabSz="639849" rtl="0" eaLnBrk="1" latinLnBrk="0" hangingPunct="1">
      <a:defRPr sz="1700" kern="1200">
        <a:solidFill>
          <a:schemeClr val="tx1"/>
        </a:solidFill>
        <a:latin typeface="+mn-lt"/>
        <a:ea typeface="+mn-ea"/>
        <a:cs typeface="+mn-cs"/>
      </a:defRPr>
    </a:lvl7pPr>
    <a:lvl8pPr marL="4478947" algn="l" defTabSz="639849" rtl="0" eaLnBrk="1" latinLnBrk="0" hangingPunct="1">
      <a:defRPr sz="1700" kern="1200">
        <a:solidFill>
          <a:schemeClr val="tx1"/>
        </a:solidFill>
        <a:latin typeface="+mn-lt"/>
        <a:ea typeface="+mn-ea"/>
        <a:cs typeface="+mn-cs"/>
      </a:defRPr>
    </a:lvl8pPr>
    <a:lvl9pPr marL="5118796" algn="l" defTabSz="639849"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4025" eaLnBrk="0" hangingPunct="0">
              <a:defRPr sz="2400">
                <a:solidFill>
                  <a:schemeClr val="tx1"/>
                </a:solidFill>
                <a:latin typeface="Arial" pitchFamily="34" charset="0"/>
                <a:ea typeface="ＭＳ Ｐゴシック" pitchFamily="34" charset="-128"/>
              </a:defRPr>
            </a:lvl1pPr>
            <a:lvl2pPr marL="37931725" indent="-37474525" defTabSz="4540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BA46A1A-46FF-470B-AA4A-543E3AEB2BC2}" type="slidenum">
              <a:rPr lang="en-GB" sz="1200">
                <a:solidFill>
                  <a:srgbClr val="000000"/>
                </a:solidFill>
              </a:rPr>
              <a:pPr eaLnBrk="1" hangingPunct="1"/>
              <a:t>1</a:t>
            </a:fld>
            <a:endParaRPr lang="en-GB" sz="1200">
              <a:solidFill>
                <a:srgbClr val="000000"/>
              </a:solidFill>
            </a:endParaRPr>
          </a:p>
        </p:txBody>
      </p:sp>
      <p:sp>
        <p:nvSpPr>
          <p:cNvPr id="286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4025" eaLnBrk="0" hangingPunct="0">
              <a:defRPr sz="2400">
                <a:solidFill>
                  <a:schemeClr val="tx1"/>
                </a:solidFill>
                <a:latin typeface="Arial" pitchFamily="34" charset="0"/>
                <a:ea typeface="ＭＳ Ｐゴシック" pitchFamily="34" charset="-128"/>
              </a:defRPr>
            </a:lvl1pPr>
            <a:lvl2pPr marL="37931725" indent="-37474525" defTabSz="4540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BBBAEA-9640-4A69-802F-7561B6D7B953}" type="slidenum">
              <a:rPr lang="en-US" sz="1200">
                <a:solidFill>
                  <a:srgbClr val="000000"/>
                </a:solidFill>
              </a:rPr>
              <a:pPr eaLnBrk="1" hangingPunct="1"/>
              <a:t>11</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4025" eaLnBrk="0" hangingPunct="0">
              <a:defRPr sz="2400">
                <a:solidFill>
                  <a:schemeClr val="tx1"/>
                </a:solidFill>
                <a:latin typeface="Arial" pitchFamily="34" charset="0"/>
                <a:ea typeface="ＭＳ Ｐゴシック" pitchFamily="34" charset="-128"/>
              </a:defRPr>
            </a:lvl1pPr>
            <a:lvl2pPr marL="37931725" indent="-37474525" defTabSz="4540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F40E680-2044-4A9F-96DB-58123F7612C5}" type="slidenum">
              <a:rPr lang="en-US" sz="1200">
                <a:solidFill>
                  <a:srgbClr val="000000"/>
                </a:solidFill>
              </a:rPr>
              <a:pPr eaLnBrk="1" hangingPunct="1"/>
              <a:t>12</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982601"/>
            <a:ext cx="10881360" cy="2058035"/>
          </a:xfrm>
        </p:spPr>
        <p:txBody>
          <a:bodyPr/>
          <a:lstStyle/>
          <a:p>
            <a:r>
              <a:rPr lang="en-GB" smtClean="0"/>
              <a:t>Click to edit Master title style</a:t>
            </a:r>
            <a:endParaRPr lang="en-US"/>
          </a:p>
        </p:txBody>
      </p:sp>
      <p:sp>
        <p:nvSpPr>
          <p:cNvPr id="3" name="Subtitle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39772" indent="0" algn="ctr">
              <a:buNone/>
              <a:defRPr>
                <a:solidFill>
                  <a:schemeClr val="tx1">
                    <a:tint val="75000"/>
                  </a:schemeClr>
                </a:solidFill>
              </a:defRPr>
            </a:lvl2pPr>
            <a:lvl3pPr marL="1279544" indent="0" algn="ctr">
              <a:buNone/>
              <a:defRPr>
                <a:solidFill>
                  <a:schemeClr val="tx1">
                    <a:tint val="75000"/>
                  </a:schemeClr>
                </a:solidFill>
              </a:defRPr>
            </a:lvl3pPr>
            <a:lvl4pPr marL="1919316" indent="0" algn="ctr">
              <a:buNone/>
              <a:defRPr>
                <a:solidFill>
                  <a:schemeClr val="tx1">
                    <a:tint val="75000"/>
                  </a:schemeClr>
                </a:solidFill>
              </a:defRPr>
            </a:lvl4pPr>
            <a:lvl5pPr marL="2559089" indent="0" algn="ctr">
              <a:buNone/>
              <a:defRPr>
                <a:solidFill>
                  <a:schemeClr val="tx1">
                    <a:tint val="75000"/>
                  </a:schemeClr>
                </a:solidFill>
              </a:defRPr>
            </a:lvl5pPr>
            <a:lvl6pPr marL="3198861" indent="0" algn="ctr">
              <a:buNone/>
              <a:defRPr>
                <a:solidFill>
                  <a:schemeClr val="tx1">
                    <a:tint val="75000"/>
                  </a:schemeClr>
                </a:solidFill>
              </a:defRPr>
            </a:lvl6pPr>
            <a:lvl7pPr marL="3838638" indent="0" algn="ctr">
              <a:buNone/>
              <a:defRPr>
                <a:solidFill>
                  <a:schemeClr val="tx1">
                    <a:tint val="75000"/>
                  </a:schemeClr>
                </a:solidFill>
              </a:defRPr>
            </a:lvl7pPr>
            <a:lvl8pPr marL="4478410" indent="0" algn="ctr">
              <a:buNone/>
              <a:defRPr>
                <a:solidFill>
                  <a:schemeClr val="tx1">
                    <a:tint val="75000"/>
                  </a:schemeClr>
                </a:solidFill>
              </a:defRPr>
            </a:lvl8pPr>
            <a:lvl9pPr marL="5118182"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1324388-EC58-49C7-B445-6C6921D814B8}" type="datetime1">
              <a:rPr lang="en-US"/>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CBD67E-2834-4D25-A4DD-8E0AE8FD7292}" type="slidenum">
              <a:rPr lang="en-US"/>
              <a:pPr/>
              <a:t>‹#›</a:t>
            </a:fld>
            <a:endParaRPr lang="en-US"/>
          </a:p>
        </p:txBody>
      </p:sp>
    </p:spTree>
    <p:extLst>
      <p:ext uri="{BB962C8B-B14F-4D97-AF65-F5344CB8AC3E}">
        <p14:creationId xmlns:p14="http://schemas.microsoft.com/office/powerpoint/2010/main" val="355097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798E09DB-5458-4441-943D-A3D94FA65804}" type="datetime1">
              <a:rPr lang="en-US"/>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90862C-A936-491D-90B6-2FA36B0A3BF0}" type="slidenum">
              <a:rPr lang="en-US"/>
              <a:pPr/>
              <a:t>‹#›</a:t>
            </a:fld>
            <a:endParaRPr lang="en-US"/>
          </a:p>
        </p:txBody>
      </p:sp>
    </p:spTree>
    <p:extLst>
      <p:ext uri="{BB962C8B-B14F-4D97-AF65-F5344CB8AC3E}">
        <p14:creationId xmlns:p14="http://schemas.microsoft.com/office/powerpoint/2010/main" val="3663770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384500"/>
            <a:ext cx="2880360" cy="819213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40080" y="384500"/>
            <a:ext cx="8427720" cy="819213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57B75A18-CF45-4969-98CE-21A657128A8A}" type="datetime1">
              <a:rPr lang="en-US"/>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1A386CD-37CC-40A6-A82E-2DCC8F840369}" type="slidenum">
              <a:rPr lang="en-US"/>
              <a:pPr/>
              <a:t>‹#›</a:t>
            </a:fld>
            <a:endParaRPr lang="en-US"/>
          </a:p>
        </p:txBody>
      </p:sp>
    </p:spTree>
    <p:extLst>
      <p:ext uri="{BB962C8B-B14F-4D97-AF65-F5344CB8AC3E}">
        <p14:creationId xmlns:p14="http://schemas.microsoft.com/office/powerpoint/2010/main" val="816871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290216E-3669-43F9-9FE5-32BED3A49B9C}" type="slidenum">
              <a:rPr lang="en-GB"/>
              <a:pPr/>
              <a:t>‹#›</a:t>
            </a:fld>
            <a:endParaRPr lang="en-GB"/>
          </a:p>
        </p:txBody>
      </p:sp>
    </p:spTree>
    <p:extLst>
      <p:ext uri="{BB962C8B-B14F-4D97-AF65-F5344CB8AC3E}">
        <p14:creationId xmlns:p14="http://schemas.microsoft.com/office/powerpoint/2010/main" val="32108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F86BB33-421C-4EBE-AFCA-A6B1732F4A31}" type="slidenum">
              <a:rPr lang="en-GB"/>
              <a:pPr/>
              <a:t>‹#›</a:t>
            </a:fld>
            <a:endParaRPr lang="en-GB"/>
          </a:p>
        </p:txBody>
      </p:sp>
    </p:spTree>
    <p:extLst>
      <p:ext uri="{BB962C8B-B14F-4D97-AF65-F5344CB8AC3E}">
        <p14:creationId xmlns:p14="http://schemas.microsoft.com/office/powerpoint/2010/main" val="377471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2C147DD8-B6BC-4903-9FDC-82A15BA4FEC0}" type="datetime1">
              <a:rPr lang="en-GB"/>
              <a:pPr/>
              <a:t>05/12/2013</a:t>
            </a:fld>
            <a:endParaRPr lang="en-GB"/>
          </a:p>
        </p:txBody>
      </p:sp>
      <p:sp>
        <p:nvSpPr>
          <p:cNvPr id="3" name="Footer Placeholder 4"/>
          <p:cNvSpPr>
            <a:spLocks noGrp="1"/>
          </p:cNvSpPr>
          <p:nvPr>
            <p:ph type="ftr" sz="quarter" idx="11"/>
          </p:nvPr>
        </p:nvSpPr>
        <p:spPr>
          <a:ln/>
        </p:spPr>
        <p:txBody>
          <a:bodyPr/>
          <a:lstStyle>
            <a:lvl1pPr>
              <a:defRPr/>
            </a:lvl1pPr>
          </a:lstStyle>
          <a:p>
            <a:pPr>
              <a:defRPr/>
            </a:pPr>
            <a:endParaRPr lang="en-GB"/>
          </a:p>
        </p:txBody>
      </p:sp>
      <p:sp>
        <p:nvSpPr>
          <p:cNvPr id="4" name="Slide Number Placeholder 5"/>
          <p:cNvSpPr>
            <a:spLocks noGrp="1"/>
          </p:cNvSpPr>
          <p:nvPr>
            <p:ph type="sldNum" sz="quarter" idx="12"/>
          </p:nvPr>
        </p:nvSpPr>
        <p:spPr>
          <a:ln/>
        </p:spPr>
        <p:txBody>
          <a:bodyPr/>
          <a:lstStyle>
            <a:lvl1pPr>
              <a:defRPr/>
            </a:lvl1pPr>
          </a:lstStyle>
          <a:p>
            <a:fld id="{7E15D71D-A953-4ACC-9EE2-CDD7449AF690}" type="slidenum">
              <a:rPr lang="en-GB"/>
              <a:pPr/>
              <a:t>‹#›</a:t>
            </a:fld>
            <a:endParaRPr lang="en-GB"/>
          </a:p>
        </p:txBody>
      </p:sp>
    </p:spTree>
    <p:extLst>
      <p:ext uri="{BB962C8B-B14F-4D97-AF65-F5344CB8AC3E}">
        <p14:creationId xmlns:p14="http://schemas.microsoft.com/office/powerpoint/2010/main" val="1952119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217627"/>
            <a:ext cx="11521440" cy="1753819"/>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DA1E12D-488A-49B9-819C-C3949A5DB8BD}" type="datetime1">
              <a:rPr lang="en-US"/>
              <a:pPr/>
              <a:t>12/5/2013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FC035FC-9FA3-4C7C-88CF-2FE0FE603339}" type="slidenum">
              <a:rPr lang="en-GB"/>
              <a:pPr/>
              <a:t>‹#›</a:t>
            </a:fld>
            <a:endParaRPr lang="en-GB"/>
          </a:p>
        </p:txBody>
      </p:sp>
    </p:spTree>
    <p:extLst>
      <p:ext uri="{BB962C8B-B14F-4D97-AF65-F5344CB8AC3E}">
        <p14:creationId xmlns:p14="http://schemas.microsoft.com/office/powerpoint/2010/main" val="399147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1E665632-BEFA-4D26-AB78-110922BE4DAC}" type="datetime1">
              <a:rPr lang="en-US"/>
              <a:pPr/>
              <a:t>12/5/2013</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158D0941-8A73-4926-ACBE-06ADDFD261D3}" type="slidenum">
              <a:rPr lang="en-US"/>
              <a:pPr/>
              <a:t>‹#›</a:t>
            </a:fld>
            <a:endParaRPr lang="en-US"/>
          </a:p>
        </p:txBody>
      </p:sp>
    </p:spTree>
    <p:extLst>
      <p:ext uri="{BB962C8B-B14F-4D97-AF65-F5344CB8AC3E}">
        <p14:creationId xmlns:p14="http://schemas.microsoft.com/office/powerpoint/2010/main" val="304796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279E2083-19BE-4E5A-8E66-4B64DFC83C51}" type="datetime1">
              <a:rPr lang="en-US"/>
              <a:pPr/>
              <a:t>12/5/2013</a:t>
            </a:fld>
            <a:endParaRPr lang="en-US"/>
          </a:p>
        </p:txBody>
      </p:sp>
      <p:sp>
        <p:nvSpPr>
          <p:cNvPr id="5" name="Footer Placeholder 4"/>
          <p:cNvSpPr>
            <a:spLocks noGrp="1"/>
          </p:cNvSpPr>
          <p:nvPr>
            <p:ph type="ftr" sz="quarter" idx="11"/>
          </p:nvPr>
        </p:nvSpPr>
        <p:spPr/>
        <p:txBody>
          <a:bodyPr/>
          <a:lstStyle>
            <a:lvl1pPr defTabSz="635000">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971B0AD1-125F-41E1-BD4B-C809EBAA3E63}" type="slidenum">
              <a:rPr lang="en-US"/>
              <a:pPr/>
              <a:t>‹#›</a:t>
            </a:fld>
            <a:endParaRPr lang="en-US"/>
          </a:p>
        </p:txBody>
      </p:sp>
    </p:spTree>
    <p:extLst>
      <p:ext uri="{BB962C8B-B14F-4D97-AF65-F5344CB8AC3E}">
        <p14:creationId xmlns:p14="http://schemas.microsoft.com/office/powerpoint/2010/main" val="205563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00088" y="2482535"/>
            <a:ext cx="11388090" cy="2535872"/>
          </a:xfrm>
        </p:spPr>
        <p:txBody>
          <a:bodyPr anchor="b"/>
          <a:lstStyle>
            <a:lvl1pPr>
              <a:defRPr sz="9000"/>
            </a:lvl1pPr>
          </a:lstStyle>
          <a:p>
            <a:r>
              <a:rPr lang="en-GB"/>
              <a:t>Click to edit Master title style</a:t>
            </a:r>
          </a:p>
        </p:txBody>
      </p:sp>
      <p:sp>
        <p:nvSpPr>
          <p:cNvPr id="3075" name="Rectangle 3"/>
          <p:cNvSpPr>
            <a:spLocks noGrp="1" noChangeArrowheads="1"/>
          </p:cNvSpPr>
          <p:nvPr>
            <p:ph type="subTitle" idx="1"/>
          </p:nvPr>
        </p:nvSpPr>
        <p:spPr>
          <a:xfrm>
            <a:off x="700088" y="5305108"/>
            <a:ext cx="11388090" cy="1173480"/>
          </a:xfrm>
        </p:spPr>
        <p:txBody>
          <a:bodyPr/>
          <a:lstStyle>
            <a:lvl1pPr marL="0" indent="0">
              <a:buFontTx/>
              <a:buNone/>
              <a:defRPr sz="6200">
                <a:solidFill>
                  <a:schemeClr val="bg1"/>
                </a:solidFill>
              </a:defRPr>
            </a:lvl1pPr>
          </a:lstStyle>
          <a:p>
            <a:r>
              <a:rPr lang="en-GB"/>
              <a:t>Click to edit Master subtitle style</a:t>
            </a:r>
          </a:p>
        </p:txBody>
      </p:sp>
    </p:spTree>
    <p:extLst>
      <p:ext uri="{BB962C8B-B14F-4D97-AF65-F5344CB8AC3E}">
        <p14:creationId xmlns:p14="http://schemas.microsoft.com/office/powerpoint/2010/main" val="102282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AB52695F-984E-4CB9-8C89-C9284B98540E}" type="datetime1">
              <a:rPr lang="en-US"/>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B82BABF-60AB-403B-A5C2-7B8262E5E22E}" type="slidenum">
              <a:rPr lang="en-US"/>
              <a:pPr/>
              <a:t>‹#›</a:t>
            </a:fld>
            <a:endParaRPr lang="en-US"/>
          </a:p>
        </p:txBody>
      </p:sp>
    </p:spTree>
    <p:extLst>
      <p:ext uri="{BB962C8B-B14F-4D97-AF65-F5344CB8AC3E}">
        <p14:creationId xmlns:p14="http://schemas.microsoft.com/office/powerpoint/2010/main" val="387780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666"/>
            <a:ext cx="10881360" cy="1906905"/>
          </a:xfrm>
        </p:spPr>
        <p:txBody>
          <a:bodyPr anchor="t"/>
          <a:lstStyle>
            <a:lvl1pPr algn="l">
              <a:defRPr sz="5600" b="1" cap="all"/>
            </a:lvl1pPr>
          </a:lstStyle>
          <a:p>
            <a:r>
              <a:rPr lang="en-GB" smtClean="0"/>
              <a:t>Click to edit Master title style</a:t>
            </a:r>
            <a:endParaRPr lang="en-US"/>
          </a:p>
        </p:txBody>
      </p:sp>
      <p:sp>
        <p:nvSpPr>
          <p:cNvPr id="3" name="Text Placeholder 2"/>
          <p:cNvSpPr>
            <a:spLocks noGrp="1"/>
          </p:cNvSpPr>
          <p:nvPr>
            <p:ph type="body" idx="1"/>
          </p:nvPr>
        </p:nvSpPr>
        <p:spPr>
          <a:xfrm>
            <a:off x="1011238" y="4069400"/>
            <a:ext cx="10881360" cy="2100262"/>
          </a:xfrm>
        </p:spPr>
        <p:txBody>
          <a:bodyPr anchor="b"/>
          <a:lstStyle>
            <a:lvl1pPr marL="0" indent="0">
              <a:buNone/>
              <a:defRPr sz="2800">
                <a:solidFill>
                  <a:schemeClr val="tx1">
                    <a:tint val="75000"/>
                  </a:schemeClr>
                </a:solidFill>
              </a:defRPr>
            </a:lvl1pPr>
            <a:lvl2pPr marL="639772" indent="0">
              <a:buNone/>
              <a:defRPr sz="2500">
                <a:solidFill>
                  <a:schemeClr val="tx1">
                    <a:tint val="75000"/>
                  </a:schemeClr>
                </a:solidFill>
              </a:defRPr>
            </a:lvl2pPr>
            <a:lvl3pPr marL="1279544" indent="0">
              <a:buNone/>
              <a:defRPr sz="2200">
                <a:solidFill>
                  <a:schemeClr val="tx1">
                    <a:tint val="75000"/>
                  </a:schemeClr>
                </a:solidFill>
              </a:defRPr>
            </a:lvl3pPr>
            <a:lvl4pPr marL="1919316" indent="0">
              <a:buNone/>
              <a:defRPr sz="2000">
                <a:solidFill>
                  <a:schemeClr val="tx1">
                    <a:tint val="75000"/>
                  </a:schemeClr>
                </a:solidFill>
              </a:defRPr>
            </a:lvl4pPr>
            <a:lvl5pPr marL="2559089" indent="0">
              <a:buNone/>
              <a:defRPr sz="2000">
                <a:solidFill>
                  <a:schemeClr val="tx1">
                    <a:tint val="75000"/>
                  </a:schemeClr>
                </a:solidFill>
              </a:defRPr>
            </a:lvl5pPr>
            <a:lvl6pPr marL="3198861" indent="0">
              <a:buNone/>
              <a:defRPr sz="2000">
                <a:solidFill>
                  <a:schemeClr val="tx1">
                    <a:tint val="75000"/>
                  </a:schemeClr>
                </a:solidFill>
              </a:defRPr>
            </a:lvl6pPr>
            <a:lvl7pPr marL="3838638" indent="0">
              <a:buNone/>
              <a:defRPr sz="2000">
                <a:solidFill>
                  <a:schemeClr val="tx1">
                    <a:tint val="75000"/>
                  </a:schemeClr>
                </a:solidFill>
              </a:defRPr>
            </a:lvl7pPr>
            <a:lvl8pPr marL="4478410" indent="0">
              <a:buNone/>
              <a:defRPr sz="2000">
                <a:solidFill>
                  <a:schemeClr val="tx1">
                    <a:tint val="75000"/>
                  </a:schemeClr>
                </a:solidFill>
              </a:defRPr>
            </a:lvl8pPr>
            <a:lvl9pPr marL="5118182" indent="0">
              <a:buNone/>
              <a:defRPr sz="20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F001BD38-27C6-4D5C-BDD6-FE75A9D73C6D}" type="datetime1">
              <a:rPr lang="en-US"/>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7A9845-4EE9-4F57-9A65-F7B29B41ED2E}" type="slidenum">
              <a:rPr lang="en-US"/>
              <a:pPr/>
              <a:t>‹#›</a:t>
            </a:fld>
            <a:endParaRPr lang="en-US"/>
          </a:p>
        </p:txBody>
      </p:sp>
    </p:spTree>
    <p:extLst>
      <p:ext uri="{BB962C8B-B14F-4D97-AF65-F5344CB8AC3E}">
        <p14:creationId xmlns:p14="http://schemas.microsoft.com/office/powerpoint/2010/main" val="195257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40080" y="2240282"/>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07480" y="2240282"/>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419F3C32-99F0-4300-B8F9-584F7FB81A97}" type="datetime1">
              <a:rPr lang="en-US"/>
              <a:pPr/>
              <a:t>12/5/2013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BA72FD3-E268-4944-A44F-3A1FF4965935}" type="slidenum">
              <a:rPr lang="en-US"/>
              <a:pPr/>
              <a:t>‹#›</a:t>
            </a:fld>
            <a:endParaRPr lang="en-US"/>
          </a:p>
        </p:txBody>
      </p:sp>
    </p:spTree>
    <p:extLst>
      <p:ext uri="{BB962C8B-B14F-4D97-AF65-F5344CB8AC3E}">
        <p14:creationId xmlns:p14="http://schemas.microsoft.com/office/powerpoint/2010/main" val="12623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40080" y="2149158"/>
            <a:ext cx="5656263" cy="895667"/>
          </a:xfrm>
        </p:spPr>
        <p:txBody>
          <a:bodyPr anchor="b"/>
          <a:lstStyle>
            <a:lvl1pPr marL="0" indent="0">
              <a:buNone/>
              <a:defRPr sz="3400" b="1"/>
            </a:lvl1pPr>
            <a:lvl2pPr marL="639772" indent="0">
              <a:buNone/>
              <a:defRPr sz="2800" b="1"/>
            </a:lvl2pPr>
            <a:lvl3pPr marL="1279544" indent="0">
              <a:buNone/>
              <a:defRPr sz="2500" b="1"/>
            </a:lvl3pPr>
            <a:lvl4pPr marL="1919316" indent="0">
              <a:buNone/>
              <a:defRPr sz="2200" b="1"/>
            </a:lvl4pPr>
            <a:lvl5pPr marL="2559089" indent="0">
              <a:buNone/>
              <a:defRPr sz="2200" b="1"/>
            </a:lvl5pPr>
            <a:lvl6pPr marL="3198861" indent="0">
              <a:buNone/>
              <a:defRPr sz="2200" b="1"/>
            </a:lvl6pPr>
            <a:lvl7pPr marL="3838638" indent="0">
              <a:buNone/>
              <a:defRPr sz="2200" b="1"/>
            </a:lvl7pPr>
            <a:lvl8pPr marL="4478410" indent="0">
              <a:buNone/>
              <a:defRPr sz="2200" b="1"/>
            </a:lvl8pPr>
            <a:lvl9pPr marL="5118182" indent="0">
              <a:buNone/>
              <a:defRPr sz="2200" b="1"/>
            </a:lvl9pPr>
          </a:lstStyle>
          <a:p>
            <a:pPr lvl="0"/>
            <a:r>
              <a:rPr lang="en-GB" smtClean="0"/>
              <a:t>Click to edit Master text styles</a:t>
            </a:r>
          </a:p>
        </p:txBody>
      </p:sp>
      <p:sp>
        <p:nvSpPr>
          <p:cNvPr id="4" name="Content Placeholder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503041" y="2149158"/>
            <a:ext cx="5658485" cy="895667"/>
          </a:xfrm>
        </p:spPr>
        <p:txBody>
          <a:bodyPr anchor="b"/>
          <a:lstStyle>
            <a:lvl1pPr marL="0" indent="0">
              <a:buNone/>
              <a:defRPr sz="3400" b="1"/>
            </a:lvl1pPr>
            <a:lvl2pPr marL="639772" indent="0">
              <a:buNone/>
              <a:defRPr sz="2800" b="1"/>
            </a:lvl2pPr>
            <a:lvl3pPr marL="1279544" indent="0">
              <a:buNone/>
              <a:defRPr sz="2500" b="1"/>
            </a:lvl3pPr>
            <a:lvl4pPr marL="1919316" indent="0">
              <a:buNone/>
              <a:defRPr sz="2200" b="1"/>
            </a:lvl4pPr>
            <a:lvl5pPr marL="2559089" indent="0">
              <a:buNone/>
              <a:defRPr sz="2200" b="1"/>
            </a:lvl5pPr>
            <a:lvl6pPr marL="3198861" indent="0">
              <a:buNone/>
              <a:defRPr sz="2200" b="1"/>
            </a:lvl6pPr>
            <a:lvl7pPr marL="3838638" indent="0">
              <a:buNone/>
              <a:defRPr sz="2200" b="1"/>
            </a:lvl7pPr>
            <a:lvl8pPr marL="4478410" indent="0">
              <a:buNone/>
              <a:defRPr sz="2200" b="1"/>
            </a:lvl8pPr>
            <a:lvl9pPr marL="5118182" indent="0">
              <a:buNone/>
              <a:defRPr sz="2200" b="1"/>
            </a:lvl9pPr>
          </a:lstStyle>
          <a:p>
            <a:pPr lvl="0"/>
            <a:r>
              <a:rPr lang="en-GB" smtClean="0"/>
              <a:t>Click to edit Master text styles</a:t>
            </a:r>
          </a:p>
        </p:txBody>
      </p:sp>
      <p:sp>
        <p:nvSpPr>
          <p:cNvPr id="6" name="Content Placeholder 5"/>
          <p:cNvSpPr>
            <a:spLocks noGrp="1"/>
          </p:cNvSpPr>
          <p:nvPr>
            <p:ph sz="quarter" idx="4"/>
          </p:nvPr>
        </p:nvSpPr>
        <p:spPr>
          <a:xfrm>
            <a:off x="6503041"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EC89984E-D755-4C4D-8522-7819CA7108FE}" type="datetime1">
              <a:rPr lang="en-US"/>
              <a:pPr/>
              <a:t>12/5/2013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D3F612F-F8DD-4427-9A44-CBCEFFE48964}" type="slidenum">
              <a:rPr lang="en-US"/>
              <a:pPr/>
              <a:t>‹#›</a:t>
            </a:fld>
            <a:endParaRPr lang="en-US"/>
          </a:p>
        </p:txBody>
      </p:sp>
    </p:spTree>
    <p:extLst>
      <p:ext uri="{BB962C8B-B14F-4D97-AF65-F5344CB8AC3E}">
        <p14:creationId xmlns:p14="http://schemas.microsoft.com/office/powerpoint/2010/main" val="347338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A20C57F-FA05-49F5-9DAF-48906BE1B55E}" type="datetime1">
              <a:rPr lang="en-US"/>
              <a:pPr/>
              <a:t>12/5/2013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2E9F7E1-E034-47B7-AFA8-2127C413CB79}" type="slidenum">
              <a:rPr lang="en-US"/>
              <a:pPr/>
              <a:t>‹#›</a:t>
            </a:fld>
            <a:endParaRPr lang="en-US"/>
          </a:p>
        </p:txBody>
      </p:sp>
    </p:spTree>
    <p:extLst>
      <p:ext uri="{BB962C8B-B14F-4D97-AF65-F5344CB8AC3E}">
        <p14:creationId xmlns:p14="http://schemas.microsoft.com/office/powerpoint/2010/main" val="963591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BA92C80-7F0A-4F5C-AFE1-F762A2C030D0}" type="datetime1">
              <a:rPr lang="en-US"/>
              <a:pPr/>
              <a:t>12/5/2013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B33F692-98CB-4A45-B61E-C6A3F3F02F80}" type="slidenum">
              <a:rPr lang="en-US"/>
              <a:pPr/>
              <a:t>‹#›</a:t>
            </a:fld>
            <a:endParaRPr lang="en-US"/>
          </a:p>
        </p:txBody>
      </p:sp>
    </p:spTree>
    <p:extLst>
      <p:ext uri="{BB962C8B-B14F-4D97-AF65-F5344CB8AC3E}">
        <p14:creationId xmlns:p14="http://schemas.microsoft.com/office/powerpoint/2010/main" val="151178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82270"/>
            <a:ext cx="4211638" cy="1626870"/>
          </a:xfrm>
        </p:spPr>
        <p:txBody>
          <a:bodyPr anchor="b"/>
          <a:lstStyle>
            <a:lvl1pPr algn="l">
              <a:defRPr sz="2800" b="1"/>
            </a:lvl1pPr>
          </a:lstStyle>
          <a:p>
            <a:r>
              <a:rPr lang="en-GB" smtClean="0"/>
              <a:t>Click to edit Master title style</a:t>
            </a:r>
            <a:endParaRPr lang="en-US"/>
          </a:p>
        </p:txBody>
      </p:sp>
      <p:sp>
        <p:nvSpPr>
          <p:cNvPr id="3" name="Content Placeholder 2"/>
          <p:cNvSpPr>
            <a:spLocks noGrp="1"/>
          </p:cNvSpPr>
          <p:nvPr>
            <p:ph idx="1"/>
          </p:nvPr>
        </p:nvSpPr>
        <p:spPr>
          <a:xfrm>
            <a:off x="5005070" y="382272"/>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40082" y="2009142"/>
            <a:ext cx="4211638" cy="6567488"/>
          </a:xfrm>
        </p:spPr>
        <p:txBody>
          <a:bodyPr/>
          <a:lstStyle>
            <a:lvl1pPr marL="0" indent="0">
              <a:buNone/>
              <a:defRPr sz="2000"/>
            </a:lvl1pPr>
            <a:lvl2pPr marL="639772" indent="0">
              <a:buNone/>
              <a:defRPr sz="1700"/>
            </a:lvl2pPr>
            <a:lvl3pPr marL="1279544" indent="0">
              <a:buNone/>
              <a:defRPr sz="1400"/>
            </a:lvl3pPr>
            <a:lvl4pPr marL="1919316" indent="0">
              <a:buNone/>
              <a:defRPr sz="1300"/>
            </a:lvl4pPr>
            <a:lvl5pPr marL="2559089" indent="0">
              <a:buNone/>
              <a:defRPr sz="1300"/>
            </a:lvl5pPr>
            <a:lvl6pPr marL="3198861" indent="0">
              <a:buNone/>
              <a:defRPr sz="1300"/>
            </a:lvl6pPr>
            <a:lvl7pPr marL="3838638" indent="0">
              <a:buNone/>
              <a:defRPr sz="1300"/>
            </a:lvl7pPr>
            <a:lvl8pPr marL="4478410" indent="0">
              <a:buNone/>
              <a:defRPr sz="1300"/>
            </a:lvl8pPr>
            <a:lvl9pPr marL="5118182" indent="0">
              <a:buNone/>
              <a:defRPr sz="13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A86A2A04-E21A-4F7D-9469-030D0CEFE2C3}" type="datetime1">
              <a:rPr lang="en-US"/>
              <a:pPr/>
              <a:t>12/5/2013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72624A-9543-40F6-8AE1-5FAFE3158DBF}" type="slidenum">
              <a:rPr lang="en-US"/>
              <a:pPr/>
              <a:t>‹#›</a:t>
            </a:fld>
            <a:endParaRPr lang="en-US"/>
          </a:p>
        </p:txBody>
      </p:sp>
    </p:spTree>
    <p:extLst>
      <p:ext uri="{BB962C8B-B14F-4D97-AF65-F5344CB8AC3E}">
        <p14:creationId xmlns:p14="http://schemas.microsoft.com/office/powerpoint/2010/main" val="267617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6720840"/>
            <a:ext cx="7680960" cy="793433"/>
          </a:xfrm>
        </p:spPr>
        <p:txBody>
          <a:bodyPr anchor="b"/>
          <a:lstStyle>
            <a:lvl1pPr algn="l">
              <a:defRPr sz="2800" b="1"/>
            </a:lvl1pPr>
          </a:lstStyle>
          <a:p>
            <a:r>
              <a:rPr lang="en-GB" smtClean="0"/>
              <a:t>Click to edit Master title style</a:t>
            </a:r>
            <a:endParaRPr lang="en-US"/>
          </a:p>
        </p:txBody>
      </p:sp>
      <p:sp>
        <p:nvSpPr>
          <p:cNvPr id="3" name="Picture Placeholder 2"/>
          <p:cNvSpPr>
            <a:spLocks noGrp="1"/>
          </p:cNvSpPr>
          <p:nvPr>
            <p:ph type="pic" idx="1"/>
          </p:nvPr>
        </p:nvSpPr>
        <p:spPr>
          <a:xfrm>
            <a:off x="2509203" y="857885"/>
            <a:ext cx="7680960" cy="5760720"/>
          </a:xfrm>
        </p:spPr>
        <p:txBody>
          <a:bodyPr rtlCol="0">
            <a:normAutofit/>
          </a:bodyPr>
          <a:lstStyle>
            <a:lvl1pPr marL="0" indent="0">
              <a:buNone/>
              <a:defRPr sz="4500"/>
            </a:lvl1pPr>
            <a:lvl2pPr marL="639772" indent="0">
              <a:buNone/>
              <a:defRPr sz="3900"/>
            </a:lvl2pPr>
            <a:lvl3pPr marL="1279544" indent="0">
              <a:buNone/>
              <a:defRPr sz="3400"/>
            </a:lvl3pPr>
            <a:lvl4pPr marL="1919316" indent="0">
              <a:buNone/>
              <a:defRPr sz="2800"/>
            </a:lvl4pPr>
            <a:lvl5pPr marL="2559089" indent="0">
              <a:buNone/>
              <a:defRPr sz="2800"/>
            </a:lvl5pPr>
            <a:lvl6pPr marL="3198861" indent="0">
              <a:buNone/>
              <a:defRPr sz="2800"/>
            </a:lvl6pPr>
            <a:lvl7pPr marL="3838638" indent="0">
              <a:buNone/>
              <a:defRPr sz="2800"/>
            </a:lvl7pPr>
            <a:lvl8pPr marL="4478410" indent="0">
              <a:buNone/>
              <a:defRPr sz="2800"/>
            </a:lvl8pPr>
            <a:lvl9pPr marL="5118182" indent="0">
              <a:buNone/>
              <a:defRPr sz="2800"/>
            </a:lvl9pPr>
          </a:lstStyle>
          <a:p>
            <a:pPr lvl="0"/>
            <a:endParaRPr lang="en-US" noProof="0" smtClean="0"/>
          </a:p>
        </p:txBody>
      </p:sp>
      <p:sp>
        <p:nvSpPr>
          <p:cNvPr id="4" name="Text Placeholder 3"/>
          <p:cNvSpPr>
            <a:spLocks noGrp="1"/>
          </p:cNvSpPr>
          <p:nvPr>
            <p:ph type="body" sz="half" idx="2"/>
          </p:nvPr>
        </p:nvSpPr>
        <p:spPr>
          <a:xfrm>
            <a:off x="2509203" y="7514273"/>
            <a:ext cx="7680960" cy="1126807"/>
          </a:xfrm>
        </p:spPr>
        <p:txBody>
          <a:bodyPr/>
          <a:lstStyle>
            <a:lvl1pPr marL="0" indent="0">
              <a:buNone/>
              <a:defRPr sz="2000"/>
            </a:lvl1pPr>
            <a:lvl2pPr marL="639772" indent="0">
              <a:buNone/>
              <a:defRPr sz="1700"/>
            </a:lvl2pPr>
            <a:lvl3pPr marL="1279544" indent="0">
              <a:buNone/>
              <a:defRPr sz="1400"/>
            </a:lvl3pPr>
            <a:lvl4pPr marL="1919316" indent="0">
              <a:buNone/>
              <a:defRPr sz="1300"/>
            </a:lvl4pPr>
            <a:lvl5pPr marL="2559089" indent="0">
              <a:buNone/>
              <a:defRPr sz="1300"/>
            </a:lvl5pPr>
            <a:lvl6pPr marL="3198861" indent="0">
              <a:buNone/>
              <a:defRPr sz="1300"/>
            </a:lvl6pPr>
            <a:lvl7pPr marL="3838638" indent="0">
              <a:buNone/>
              <a:defRPr sz="1300"/>
            </a:lvl7pPr>
            <a:lvl8pPr marL="4478410" indent="0">
              <a:buNone/>
              <a:defRPr sz="1300"/>
            </a:lvl8pPr>
            <a:lvl9pPr marL="5118182" indent="0">
              <a:buNone/>
              <a:defRPr sz="13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8B03099-6460-419C-B924-B937A1CD6D3B}" type="datetime1">
              <a:rPr lang="en-US"/>
              <a:pPr/>
              <a:t>12/5/2013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E6C9CF8-2A06-471B-8F81-7600DBF471B4}" type="slidenum">
              <a:rPr lang="en-US"/>
              <a:pPr/>
              <a:t>‹#›</a:t>
            </a:fld>
            <a:endParaRPr lang="en-US"/>
          </a:p>
        </p:txBody>
      </p:sp>
    </p:spTree>
    <p:extLst>
      <p:ext uri="{BB962C8B-B14F-4D97-AF65-F5344CB8AC3E}">
        <p14:creationId xmlns:p14="http://schemas.microsoft.com/office/powerpoint/2010/main" val="61890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639763" y="8899525"/>
            <a:ext cx="2987675" cy="511175"/>
          </a:xfrm>
          <a:prstGeom prst="rect">
            <a:avLst/>
          </a:prstGeom>
        </p:spPr>
        <p:txBody>
          <a:bodyPr vert="horz" wrap="square" lIns="127954" tIns="63980" rIns="127954" bIns="63980" numCol="1" anchor="ctr" anchorCtr="0" compatLnSpc="1">
            <a:prstTxWarp prst="textNoShape">
              <a:avLst/>
            </a:prstTxWarp>
          </a:bodyPr>
          <a:lstStyle>
            <a:lvl1pPr>
              <a:defRPr sz="1700">
                <a:solidFill>
                  <a:srgbClr val="898989"/>
                </a:solidFill>
                <a:latin typeface="Calibri" pitchFamily="34" charset="0"/>
              </a:defRPr>
            </a:lvl1pPr>
          </a:lstStyle>
          <a:p>
            <a:fld id="{E4F447FC-D294-4A5D-8F52-D980E94CD27A}" type="datetime1">
              <a:rPr lang="en-US"/>
              <a:pPr/>
              <a:t>12/5/2013</a:t>
            </a:fld>
            <a:endParaRPr lang="en-US"/>
          </a:p>
        </p:txBody>
      </p:sp>
      <p:sp>
        <p:nvSpPr>
          <p:cNvPr id="5" name="Footer Placeholder 4"/>
          <p:cNvSpPr>
            <a:spLocks noGrp="1"/>
          </p:cNvSpPr>
          <p:nvPr>
            <p:ph type="ftr" sz="quarter" idx="3"/>
          </p:nvPr>
        </p:nvSpPr>
        <p:spPr>
          <a:xfrm>
            <a:off x="4373563" y="8899525"/>
            <a:ext cx="4054475" cy="511175"/>
          </a:xfrm>
          <a:prstGeom prst="rect">
            <a:avLst/>
          </a:prstGeom>
        </p:spPr>
        <p:txBody>
          <a:bodyPr vert="horz" wrap="square" lIns="127954" tIns="63980" rIns="127954" bIns="63980" numCol="1" anchor="ctr" anchorCtr="0" compatLnSpc="1">
            <a:prstTxWarp prst="textNoShape">
              <a:avLst/>
            </a:prstTxWarp>
          </a:bodyPr>
          <a:lstStyle>
            <a:lvl1pPr algn="ctr" defTabSz="635635">
              <a:defRPr sz="17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wrap="square" lIns="127954" tIns="63980" rIns="127954" bIns="63980" numCol="1" anchor="ctr" anchorCtr="0" compatLnSpc="1">
            <a:prstTxWarp prst="textNoShape">
              <a:avLst/>
            </a:prstTxWarp>
          </a:bodyPr>
          <a:lstStyle>
            <a:lvl1pPr algn="r">
              <a:defRPr sz="1700">
                <a:solidFill>
                  <a:srgbClr val="898989"/>
                </a:solidFill>
                <a:latin typeface="Calibri" pitchFamily="34" charset="0"/>
              </a:defRPr>
            </a:lvl1pPr>
          </a:lstStyle>
          <a:p>
            <a:fld id="{9180F221-70DF-4136-81B7-972AD5AB6DB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635000"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635000"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2pPr>
      <a:lvl3pPr algn="ctr" defTabSz="635000"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3pPr>
      <a:lvl4pPr algn="ctr" defTabSz="635000"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4pPr>
      <a:lvl5pPr algn="ctr" defTabSz="635000"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5pPr>
      <a:lvl6pPr marL="639772" algn="ctr" defTabSz="639772" rtl="0" fontAlgn="base">
        <a:spcBef>
          <a:spcPct val="0"/>
        </a:spcBef>
        <a:spcAft>
          <a:spcPct val="0"/>
        </a:spcAft>
        <a:defRPr sz="6200">
          <a:solidFill>
            <a:schemeClr val="tx1"/>
          </a:solidFill>
          <a:latin typeface="Calibri" charset="0"/>
          <a:ea typeface="ＭＳ Ｐゴシック" charset="-128"/>
          <a:cs typeface="ＭＳ Ｐゴシック" charset="-128"/>
        </a:defRPr>
      </a:lvl6pPr>
      <a:lvl7pPr marL="1279544" algn="ctr" defTabSz="639772" rtl="0" fontAlgn="base">
        <a:spcBef>
          <a:spcPct val="0"/>
        </a:spcBef>
        <a:spcAft>
          <a:spcPct val="0"/>
        </a:spcAft>
        <a:defRPr sz="6200">
          <a:solidFill>
            <a:schemeClr val="tx1"/>
          </a:solidFill>
          <a:latin typeface="Calibri" charset="0"/>
          <a:ea typeface="ＭＳ Ｐゴシック" charset="-128"/>
          <a:cs typeface="ＭＳ Ｐゴシック" charset="-128"/>
        </a:defRPr>
      </a:lvl7pPr>
      <a:lvl8pPr marL="1919316" algn="ctr" defTabSz="639772" rtl="0" fontAlgn="base">
        <a:spcBef>
          <a:spcPct val="0"/>
        </a:spcBef>
        <a:spcAft>
          <a:spcPct val="0"/>
        </a:spcAft>
        <a:defRPr sz="6200">
          <a:solidFill>
            <a:schemeClr val="tx1"/>
          </a:solidFill>
          <a:latin typeface="Calibri" charset="0"/>
          <a:ea typeface="ＭＳ Ｐゴシック" charset="-128"/>
          <a:cs typeface="ＭＳ Ｐゴシック" charset="-128"/>
        </a:defRPr>
      </a:lvl8pPr>
      <a:lvl9pPr marL="2559089" algn="ctr" defTabSz="639772" rtl="0" fontAlgn="base">
        <a:spcBef>
          <a:spcPct val="0"/>
        </a:spcBef>
        <a:spcAft>
          <a:spcPct val="0"/>
        </a:spcAft>
        <a:defRPr sz="6200">
          <a:solidFill>
            <a:schemeClr val="tx1"/>
          </a:solidFill>
          <a:latin typeface="Calibri" charset="0"/>
          <a:ea typeface="ＭＳ Ｐゴシック" charset="-128"/>
          <a:cs typeface="ＭＳ Ｐゴシック" charset="-128"/>
        </a:defRPr>
      </a:lvl9pPr>
    </p:titleStyle>
    <p:bodyStyle>
      <a:lvl1pPr marL="474663" indent="-474663" algn="l" defTabSz="635000"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5050" indent="-395288" algn="l" defTabSz="635000"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5438" indent="-314325" algn="l" defTabSz="635000"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35200" indent="-314325" algn="l" defTabSz="6350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4963" indent="-314325" algn="l" defTabSz="6350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18750" indent="-319886" algn="l" defTabSz="639772" rtl="0" eaLnBrk="1" latinLnBrk="0" hangingPunct="1">
        <a:spcBef>
          <a:spcPct val="20000"/>
        </a:spcBef>
        <a:buFont typeface="Arial"/>
        <a:buChar char="•"/>
        <a:defRPr sz="2800" kern="1200">
          <a:solidFill>
            <a:schemeClr val="tx1"/>
          </a:solidFill>
          <a:latin typeface="+mn-lt"/>
          <a:ea typeface="+mn-ea"/>
          <a:cs typeface="+mn-cs"/>
        </a:defRPr>
      </a:lvl6pPr>
      <a:lvl7pPr marL="4158522" indent="-319886" algn="l" defTabSz="639772" rtl="0" eaLnBrk="1" latinLnBrk="0" hangingPunct="1">
        <a:spcBef>
          <a:spcPct val="20000"/>
        </a:spcBef>
        <a:buFont typeface="Arial"/>
        <a:buChar char="•"/>
        <a:defRPr sz="2800" kern="1200">
          <a:solidFill>
            <a:schemeClr val="tx1"/>
          </a:solidFill>
          <a:latin typeface="+mn-lt"/>
          <a:ea typeface="+mn-ea"/>
          <a:cs typeface="+mn-cs"/>
        </a:defRPr>
      </a:lvl7pPr>
      <a:lvl8pPr marL="4798296" indent="-319886" algn="l" defTabSz="639772" rtl="0" eaLnBrk="1" latinLnBrk="0" hangingPunct="1">
        <a:spcBef>
          <a:spcPct val="20000"/>
        </a:spcBef>
        <a:buFont typeface="Arial"/>
        <a:buChar char="•"/>
        <a:defRPr sz="2800" kern="1200">
          <a:solidFill>
            <a:schemeClr val="tx1"/>
          </a:solidFill>
          <a:latin typeface="+mn-lt"/>
          <a:ea typeface="+mn-ea"/>
          <a:cs typeface="+mn-cs"/>
        </a:defRPr>
      </a:lvl8pPr>
      <a:lvl9pPr marL="5438070" indent="-319886" algn="l" defTabSz="639772"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39772" rtl="0" eaLnBrk="1" latinLnBrk="0" hangingPunct="1">
        <a:defRPr sz="2500" kern="1200">
          <a:solidFill>
            <a:schemeClr val="tx1"/>
          </a:solidFill>
          <a:latin typeface="+mn-lt"/>
          <a:ea typeface="+mn-ea"/>
          <a:cs typeface="+mn-cs"/>
        </a:defRPr>
      </a:lvl1pPr>
      <a:lvl2pPr marL="639772" algn="l" defTabSz="639772" rtl="0" eaLnBrk="1" latinLnBrk="0" hangingPunct="1">
        <a:defRPr sz="2500" kern="1200">
          <a:solidFill>
            <a:schemeClr val="tx1"/>
          </a:solidFill>
          <a:latin typeface="+mn-lt"/>
          <a:ea typeface="+mn-ea"/>
          <a:cs typeface="+mn-cs"/>
        </a:defRPr>
      </a:lvl2pPr>
      <a:lvl3pPr marL="1279544" algn="l" defTabSz="639772" rtl="0" eaLnBrk="1" latinLnBrk="0" hangingPunct="1">
        <a:defRPr sz="2500" kern="1200">
          <a:solidFill>
            <a:schemeClr val="tx1"/>
          </a:solidFill>
          <a:latin typeface="+mn-lt"/>
          <a:ea typeface="+mn-ea"/>
          <a:cs typeface="+mn-cs"/>
        </a:defRPr>
      </a:lvl3pPr>
      <a:lvl4pPr marL="1919316" algn="l" defTabSz="639772" rtl="0" eaLnBrk="1" latinLnBrk="0" hangingPunct="1">
        <a:defRPr sz="2500" kern="1200">
          <a:solidFill>
            <a:schemeClr val="tx1"/>
          </a:solidFill>
          <a:latin typeface="+mn-lt"/>
          <a:ea typeface="+mn-ea"/>
          <a:cs typeface="+mn-cs"/>
        </a:defRPr>
      </a:lvl4pPr>
      <a:lvl5pPr marL="2559089" algn="l" defTabSz="639772" rtl="0" eaLnBrk="1" latinLnBrk="0" hangingPunct="1">
        <a:defRPr sz="2500" kern="1200">
          <a:solidFill>
            <a:schemeClr val="tx1"/>
          </a:solidFill>
          <a:latin typeface="+mn-lt"/>
          <a:ea typeface="+mn-ea"/>
          <a:cs typeface="+mn-cs"/>
        </a:defRPr>
      </a:lvl5pPr>
      <a:lvl6pPr marL="3198861" algn="l" defTabSz="639772" rtl="0" eaLnBrk="1" latinLnBrk="0" hangingPunct="1">
        <a:defRPr sz="2500" kern="1200">
          <a:solidFill>
            <a:schemeClr val="tx1"/>
          </a:solidFill>
          <a:latin typeface="+mn-lt"/>
          <a:ea typeface="+mn-ea"/>
          <a:cs typeface="+mn-cs"/>
        </a:defRPr>
      </a:lvl6pPr>
      <a:lvl7pPr marL="3838638" algn="l" defTabSz="639772" rtl="0" eaLnBrk="1" latinLnBrk="0" hangingPunct="1">
        <a:defRPr sz="2500" kern="1200">
          <a:solidFill>
            <a:schemeClr val="tx1"/>
          </a:solidFill>
          <a:latin typeface="+mn-lt"/>
          <a:ea typeface="+mn-ea"/>
          <a:cs typeface="+mn-cs"/>
        </a:defRPr>
      </a:lvl7pPr>
      <a:lvl8pPr marL="4478410" algn="l" defTabSz="639772" rtl="0" eaLnBrk="1" latinLnBrk="0" hangingPunct="1">
        <a:defRPr sz="2500" kern="1200">
          <a:solidFill>
            <a:schemeClr val="tx1"/>
          </a:solidFill>
          <a:latin typeface="+mn-lt"/>
          <a:ea typeface="+mn-ea"/>
          <a:cs typeface="+mn-cs"/>
        </a:defRPr>
      </a:lvl8pPr>
      <a:lvl9pPr marL="5118182" algn="l" defTabSz="639772"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ctr" anchorCtr="0" compatLnSpc="1">
            <a:prstTxWarp prst="textNoShape">
              <a:avLst/>
            </a:prstTxWarp>
          </a:bodyPr>
          <a:lstStyle/>
          <a:p>
            <a:pPr lvl="0"/>
            <a:r>
              <a:rPr lang="en-GB" smtClean="0"/>
              <a:t>Click to edit Master title style</a:t>
            </a:r>
          </a:p>
        </p:txBody>
      </p:sp>
      <p:sp>
        <p:nvSpPr>
          <p:cNvPr id="13315" name="Rectangle 3"/>
          <p:cNvSpPr>
            <a:spLocks noGrp="1" noChangeArrowheads="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39763" y="8743950"/>
            <a:ext cx="29876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defTabSz="635635">
              <a:defRPr sz="20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4373563" y="8743950"/>
            <a:ext cx="40544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lgn="ctr" defTabSz="635635">
              <a:defRPr sz="20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9174163" y="8743950"/>
            <a:ext cx="29876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lgn="r">
              <a:defRPr sz="2000">
                <a:solidFill>
                  <a:srgbClr val="000000"/>
                </a:solidFill>
              </a:defRPr>
            </a:lvl1pPr>
          </a:lstStyle>
          <a:p>
            <a:fld id="{3A64EB7F-9693-4507-8B6E-26F693F71B4A}"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Lst>
  <p:txStyles>
    <p:titleStyle>
      <a:lvl1pPr algn="ctr" rtl="0" eaLnBrk="0" fontAlgn="base" hangingPunct="0">
        <a:spcBef>
          <a:spcPct val="0"/>
        </a:spcBef>
        <a:spcAft>
          <a:spcPct val="0"/>
        </a:spcAft>
        <a:defRPr sz="6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5pPr>
      <a:lvl6pPr marL="639772" algn="ctr" rtl="0" fontAlgn="base">
        <a:spcBef>
          <a:spcPct val="0"/>
        </a:spcBef>
        <a:spcAft>
          <a:spcPct val="0"/>
        </a:spcAft>
        <a:defRPr sz="6200">
          <a:solidFill>
            <a:schemeClr val="tx2"/>
          </a:solidFill>
          <a:latin typeface="Arial" charset="0"/>
        </a:defRPr>
      </a:lvl6pPr>
      <a:lvl7pPr marL="1279544" algn="ctr" rtl="0" fontAlgn="base">
        <a:spcBef>
          <a:spcPct val="0"/>
        </a:spcBef>
        <a:spcAft>
          <a:spcPct val="0"/>
        </a:spcAft>
        <a:defRPr sz="6200">
          <a:solidFill>
            <a:schemeClr val="tx2"/>
          </a:solidFill>
          <a:latin typeface="Arial" charset="0"/>
        </a:defRPr>
      </a:lvl7pPr>
      <a:lvl8pPr marL="1919316" algn="ctr" rtl="0" fontAlgn="base">
        <a:spcBef>
          <a:spcPct val="0"/>
        </a:spcBef>
        <a:spcAft>
          <a:spcPct val="0"/>
        </a:spcAft>
        <a:defRPr sz="6200">
          <a:solidFill>
            <a:schemeClr val="tx2"/>
          </a:solidFill>
          <a:latin typeface="Arial" charset="0"/>
        </a:defRPr>
      </a:lvl8pPr>
      <a:lvl9pPr marL="2559089" algn="ctr" rtl="0" fontAlgn="base">
        <a:spcBef>
          <a:spcPct val="0"/>
        </a:spcBef>
        <a:spcAft>
          <a:spcPct val="0"/>
        </a:spcAft>
        <a:defRPr sz="6200">
          <a:solidFill>
            <a:schemeClr val="tx2"/>
          </a:solidFill>
          <a:latin typeface="Arial" charset="0"/>
        </a:defRPr>
      </a:lvl9pPr>
    </p:titleStyle>
    <p:bodyStyle>
      <a:lvl1pPr marL="474663" indent="-474663" algn="l" rtl="0" eaLnBrk="0" fontAlgn="base" hangingPunct="0">
        <a:spcBef>
          <a:spcPct val="20000"/>
        </a:spcBef>
        <a:spcAft>
          <a:spcPct val="0"/>
        </a:spcAft>
        <a:buChar char="•"/>
        <a:defRPr sz="4500">
          <a:solidFill>
            <a:schemeClr val="tx1"/>
          </a:solidFill>
          <a:latin typeface="+mn-lt"/>
          <a:ea typeface="ＭＳ Ｐゴシック" charset="-128"/>
          <a:cs typeface="ＭＳ Ｐゴシック" charset="-128"/>
        </a:defRPr>
      </a:lvl1pPr>
      <a:lvl2pPr marL="1035050" indent="-395288" algn="l" rtl="0" eaLnBrk="0" fontAlgn="base" hangingPunct="0">
        <a:spcBef>
          <a:spcPct val="20000"/>
        </a:spcBef>
        <a:spcAft>
          <a:spcPct val="0"/>
        </a:spcAft>
        <a:buChar char="–"/>
        <a:defRPr sz="3900">
          <a:solidFill>
            <a:schemeClr val="tx1"/>
          </a:solidFill>
          <a:latin typeface="+mn-lt"/>
          <a:ea typeface="ＭＳ Ｐゴシック" charset="-128"/>
        </a:defRPr>
      </a:lvl2pPr>
      <a:lvl3pPr marL="1595438" indent="-314325" algn="l" rtl="0" eaLnBrk="0" fontAlgn="base" hangingPunct="0">
        <a:spcBef>
          <a:spcPct val="20000"/>
        </a:spcBef>
        <a:spcAft>
          <a:spcPct val="0"/>
        </a:spcAft>
        <a:buChar char="•"/>
        <a:defRPr sz="3400">
          <a:solidFill>
            <a:schemeClr val="tx1"/>
          </a:solidFill>
          <a:latin typeface="+mn-lt"/>
          <a:ea typeface="ＭＳ Ｐゴシック" charset="-128"/>
        </a:defRPr>
      </a:lvl3pPr>
      <a:lvl4pPr marL="2235200" indent="-314325" algn="l" rtl="0" eaLnBrk="0" fontAlgn="base" hangingPunct="0">
        <a:spcBef>
          <a:spcPct val="20000"/>
        </a:spcBef>
        <a:spcAft>
          <a:spcPct val="0"/>
        </a:spcAft>
        <a:buChar char="–"/>
        <a:defRPr sz="2800">
          <a:solidFill>
            <a:schemeClr val="tx1"/>
          </a:solidFill>
          <a:latin typeface="+mn-lt"/>
          <a:ea typeface="ＭＳ Ｐゴシック" charset="-128"/>
        </a:defRPr>
      </a:lvl4pPr>
      <a:lvl5pPr marL="2874963" indent="-314325" algn="l" rtl="0" eaLnBrk="0" fontAlgn="base" hangingPunct="0">
        <a:spcBef>
          <a:spcPct val="20000"/>
        </a:spcBef>
        <a:spcAft>
          <a:spcPct val="0"/>
        </a:spcAft>
        <a:buChar char="»"/>
        <a:defRPr sz="2800">
          <a:solidFill>
            <a:schemeClr val="tx1"/>
          </a:solidFill>
          <a:latin typeface="+mn-lt"/>
          <a:ea typeface="ＭＳ Ｐゴシック" charset="-128"/>
        </a:defRPr>
      </a:lvl5pPr>
      <a:lvl6pPr marL="3518750" indent="-319886" algn="l" rtl="0" fontAlgn="base">
        <a:spcBef>
          <a:spcPct val="20000"/>
        </a:spcBef>
        <a:spcAft>
          <a:spcPct val="0"/>
        </a:spcAft>
        <a:buChar char="»"/>
        <a:defRPr sz="2800">
          <a:solidFill>
            <a:schemeClr val="tx1"/>
          </a:solidFill>
          <a:latin typeface="+mn-lt"/>
        </a:defRPr>
      </a:lvl6pPr>
      <a:lvl7pPr marL="4158522" indent="-319886" algn="l" rtl="0" fontAlgn="base">
        <a:spcBef>
          <a:spcPct val="20000"/>
        </a:spcBef>
        <a:spcAft>
          <a:spcPct val="0"/>
        </a:spcAft>
        <a:buChar char="»"/>
        <a:defRPr sz="2800">
          <a:solidFill>
            <a:schemeClr val="tx1"/>
          </a:solidFill>
          <a:latin typeface="+mn-lt"/>
        </a:defRPr>
      </a:lvl7pPr>
      <a:lvl8pPr marL="4798296" indent="-319886" algn="l" rtl="0" fontAlgn="base">
        <a:spcBef>
          <a:spcPct val="20000"/>
        </a:spcBef>
        <a:spcAft>
          <a:spcPct val="0"/>
        </a:spcAft>
        <a:buChar char="»"/>
        <a:defRPr sz="2800">
          <a:solidFill>
            <a:schemeClr val="tx1"/>
          </a:solidFill>
          <a:latin typeface="+mn-lt"/>
        </a:defRPr>
      </a:lvl8pPr>
      <a:lvl9pPr marL="5438070" indent="-319886" algn="l" rtl="0" fontAlgn="base">
        <a:spcBef>
          <a:spcPct val="20000"/>
        </a:spcBef>
        <a:spcAft>
          <a:spcPct val="0"/>
        </a:spcAft>
        <a:buChar char="»"/>
        <a:defRPr sz="2800">
          <a:solidFill>
            <a:schemeClr val="tx1"/>
          </a:solidFill>
          <a:latin typeface="+mn-lt"/>
        </a:defRPr>
      </a:lvl9pPr>
    </p:bodyStyle>
    <p:otherStyle>
      <a:defPPr>
        <a:defRPr lang="en-US"/>
      </a:defPPr>
      <a:lvl1pPr marL="0" algn="l" defTabSz="1279544" rtl="0" eaLnBrk="1" latinLnBrk="0" hangingPunct="1">
        <a:defRPr sz="2500" kern="1200">
          <a:solidFill>
            <a:schemeClr val="tx1"/>
          </a:solidFill>
          <a:latin typeface="+mn-lt"/>
          <a:ea typeface="+mn-ea"/>
          <a:cs typeface="+mn-cs"/>
        </a:defRPr>
      </a:lvl1pPr>
      <a:lvl2pPr marL="639772" algn="l" defTabSz="1279544" rtl="0" eaLnBrk="1" latinLnBrk="0" hangingPunct="1">
        <a:defRPr sz="2500" kern="1200">
          <a:solidFill>
            <a:schemeClr val="tx1"/>
          </a:solidFill>
          <a:latin typeface="+mn-lt"/>
          <a:ea typeface="+mn-ea"/>
          <a:cs typeface="+mn-cs"/>
        </a:defRPr>
      </a:lvl2pPr>
      <a:lvl3pPr marL="1279544" algn="l" defTabSz="1279544" rtl="0" eaLnBrk="1" latinLnBrk="0" hangingPunct="1">
        <a:defRPr sz="2500" kern="1200">
          <a:solidFill>
            <a:schemeClr val="tx1"/>
          </a:solidFill>
          <a:latin typeface="+mn-lt"/>
          <a:ea typeface="+mn-ea"/>
          <a:cs typeface="+mn-cs"/>
        </a:defRPr>
      </a:lvl3pPr>
      <a:lvl4pPr marL="1919316" algn="l" defTabSz="1279544" rtl="0" eaLnBrk="1" latinLnBrk="0" hangingPunct="1">
        <a:defRPr sz="2500" kern="1200">
          <a:solidFill>
            <a:schemeClr val="tx1"/>
          </a:solidFill>
          <a:latin typeface="+mn-lt"/>
          <a:ea typeface="+mn-ea"/>
          <a:cs typeface="+mn-cs"/>
        </a:defRPr>
      </a:lvl4pPr>
      <a:lvl5pPr marL="2559089" algn="l" defTabSz="1279544" rtl="0" eaLnBrk="1" latinLnBrk="0" hangingPunct="1">
        <a:defRPr sz="2500" kern="1200">
          <a:solidFill>
            <a:schemeClr val="tx1"/>
          </a:solidFill>
          <a:latin typeface="+mn-lt"/>
          <a:ea typeface="+mn-ea"/>
          <a:cs typeface="+mn-cs"/>
        </a:defRPr>
      </a:lvl5pPr>
      <a:lvl6pPr marL="3198861" algn="l" defTabSz="1279544" rtl="0" eaLnBrk="1" latinLnBrk="0" hangingPunct="1">
        <a:defRPr sz="2500" kern="1200">
          <a:solidFill>
            <a:schemeClr val="tx1"/>
          </a:solidFill>
          <a:latin typeface="+mn-lt"/>
          <a:ea typeface="+mn-ea"/>
          <a:cs typeface="+mn-cs"/>
        </a:defRPr>
      </a:lvl6pPr>
      <a:lvl7pPr marL="3838638" algn="l" defTabSz="1279544" rtl="0" eaLnBrk="1" latinLnBrk="0" hangingPunct="1">
        <a:defRPr sz="2500" kern="1200">
          <a:solidFill>
            <a:schemeClr val="tx1"/>
          </a:solidFill>
          <a:latin typeface="+mn-lt"/>
          <a:ea typeface="+mn-ea"/>
          <a:cs typeface="+mn-cs"/>
        </a:defRPr>
      </a:lvl7pPr>
      <a:lvl8pPr marL="4478410" algn="l" defTabSz="1279544" rtl="0" eaLnBrk="1" latinLnBrk="0" hangingPunct="1">
        <a:defRPr sz="2500" kern="1200">
          <a:solidFill>
            <a:schemeClr val="tx1"/>
          </a:solidFill>
          <a:latin typeface="+mn-lt"/>
          <a:ea typeface="+mn-ea"/>
          <a:cs typeface="+mn-cs"/>
        </a:defRPr>
      </a:lvl8pPr>
      <a:lvl9pPr marL="5118182" algn="l" defTabSz="1279544" rtl="0" eaLnBrk="1" latinLnBrk="0" hangingPunct="1">
        <a:defRPr sz="2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868" tIns="63938" rIns="127868" bIns="63938" numCol="1" anchor="ctr" anchorCtr="0" compatLnSpc="1">
            <a:prstTxWarp prst="textNoShape">
              <a:avLst/>
            </a:prstTxWarp>
          </a:bodyPr>
          <a:lstStyle/>
          <a:p>
            <a:pPr lvl="0"/>
            <a:r>
              <a:rPr lang="en-US" smtClean="0"/>
              <a:t>Click to edit Master title style</a:t>
            </a:r>
            <a:endParaRPr lang="en-GB" smtClean="0"/>
          </a:p>
        </p:txBody>
      </p:sp>
      <p:sp>
        <p:nvSpPr>
          <p:cNvPr id="16387"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868" tIns="63938" rIns="127868" bIns="639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bwMode="auto">
          <a:xfrm>
            <a:off x="639763" y="8899525"/>
            <a:ext cx="2987675" cy="511175"/>
          </a:xfrm>
          <a:prstGeom prst="rect">
            <a:avLst/>
          </a:prstGeom>
          <a:noFill/>
          <a:ln w="9525">
            <a:noFill/>
            <a:miter lim="800000"/>
            <a:headEnd/>
            <a:tailEnd/>
          </a:ln>
        </p:spPr>
        <p:txBody>
          <a:bodyPr vert="horz" wrap="square" lIns="127868" tIns="63938" rIns="127868" bIns="63938" numCol="1" anchor="ctr" anchorCtr="0" compatLnSpc="1">
            <a:prstTxWarp prst="textNoShape">
              <a:avLst/>
            </a:prstTxWarp>
          </a:bodyPr>
          <a:lstStyle>
            <a:lvl1pPr>
              <a:defRPr sz="1700">
                <a:solidFill>
                  <a:srgbClr val="898989"/>
                </a:solidFill>
                <a:latin typeface="Calibri" pitchFamily="34" charset="0"/>
              </a:defRPr>
            </a:lvl1pPr>
          </a:lstStyle>
          <a:p>
            <a:fld id="{7B67B546-A3AB-43BA-9C49-2B9CFBF3C3D6}" type="datetime1">
              <a:rPr lang="en-GB"/>
              <a:pPr/>
              <a:t>05/12/2013</a:t>
            </a:fld>
            <a:endParaRPr lang="en-GB"/>
          </a:p>
        </p:txBody>
      </p:sp>
      <p:sp>
        <p:nvSpPr>
          <p:cNvPr id="5" name="Footer Placeholder 4"/>
          <p:cNvSpPr>
            <a:spLocks noGrp="1"/>
          </p:cNvSpPr>
          <p:nvPr>
            <p:ph type="ftr" sz="quarter" idx="3"/>
          </p:nvPr>
        </p:nvSpPr>
        <p:spPr bwMode="auto">
          <a:xfrm>
            <a:off x="4373563" y="8899525"/>
            <a:ext cx="4054475" cy="511175"/>
          </a:xfrm>
          <a:prstGeom prst="rect">
            <a:avLst/>
          </a:prstGeom>
          <a:noFill/>
          <a:ln w="9525">
            <a:noFill/>
            <a:miter lim="800000"/>
            <a:headEnd/>
            <a:tailEnd/>
          </a:ln>
        </p:spPr>
        <p:txBody>
          <a:bodyPr vert="horz" wrap="square" lIns="127868" tIns="63938" rIns="127868" bIns="63938" numCol="1" anchor="ctr" anchorCtr="0" compatLnSpc="1">
            <a:prstTxWarp prst="textNoShape">
              <a:avLst/>
            </a:prstTxWarp>
          </a:bodyPr>
          <a:lstStyle>
            <a:lvl1pPr algn="ctr" defTabSz="635635">
              <a:defRPr sz="1700">
                <a:solidFill>
                  <a:srgbClr val="898989"/>
                </a:solidFill>
                <a:latin typeface="Calibri" charset="0"/>
                <a:ea typeface="ＭＳ Ｐゴシック" charset="-128"/>
                <a:cs typeface="ＭＳ Ｐゴシック" charset="-128"/>
              </a:defRPr>
            </a:lvl1pPr>
          </a:lstStyle>
          <a:p>
            <a:pPr>
              <a:defRPr/>
            </a:pPr>
            <a:endParaRPr lang="en-GB"/>
          </a:p>
        </p:txBody>
      </p:sp>
      <p:sp>
        <p:nvSpPr>
          <p:cNvPr id="6" name="Slide Number Placeholder 5"/>
          <p:cNvSpPr>
            <a:spLocks noGrp="1"/>
          </p:cNvSpPr>
          <p:nvPr>
            <p:ph type="sldNum" sz="quarter" idx="4"/>
          </p:nvPr>
        </p:nvSpPr>
        <p:spPr bwMode="auto">
          <a:xfrm>
            <a:off x="9174163" y="8899525"/>
            <a:ext cx="2987675" cy="511175"/>
          </a:xfrm>
          <a:prstGeom prst="rect">
            <a:avLst/>
          </a:prstGeom>
          <a:noFill/>
          <a:ln w="9525">
            <a:noFill/>
            <a:miter lim="800000"/>
            <a:headEnd/>
            <a:tailEnd/>
          </a:ln>
        </p:spPr>
        <p:txBody>
          <a:bodyPr vert="horz" wrap="square" lIns="127868" tIns="63938" rIns="127868" bIns="63938" numCol="1" anchor="ctr" anchorCtr="0" compatLnSpc="1">
            <a:prstTxWarp prst="textNoShape">
              <a:avLst/>
            </a:prstTxWarp>
          </a:bodyPr>
          <a:lstStyle>
            <a:lvl1pPr algn="r">
              <a:defRPr sz="1700">
                <a:solidFill>
                  <a:srgbClr val="898989"/>
                </a:solidFill>
                <a:latin typeface="Calibri" pitchFamily="34" charset="0"/>
              </a:defRPr>
            </a:lvl1pPr>
          </a:lstStyle>
          <a:p>
            <a:fld id="{D736D5EF-1172-4EC1-91D4-96BDD41A532B}"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850" r:id="rId1"/>
  </p:sldLayoutIdLst>
  <p:txStyles>
    <p:titleStyle>
      <a:lvl1pPr algn="ctr" defTabSz="1270000"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1270000"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2pPr>
      <a:lvl3pPr algn="ctr" defTabSz="1270000"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3pPr>
      <a:lvl4pPr algn="ctr" defTabSz="1270000"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4pPr>
      <a:lvl5pPr algn="ctr" defTabSz="1270000"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5pPr>
      <a:lvl6pPr marL="456761" algn="ctr" defTabSz="1278295" rtl="0" fontAlgn="base">
        <a:spcBef>
          <a:spcPct val="0"/>
        </a:spcBef>
        <a:spcAft>
          <a:spcPct val="0"/>
        </a:spcAft>
        <a:defRPr sz="6200">
          <a:solidFill>
            <a:schemeClr val="tx1"/>
          </a:solidFill>
          <a:latin typeface="Calibri" pitchFamily="34" charset="0"/>
        </a:defRPr>
      </a:lvl6pPr>
      <a:lvl7pPr marL="913524" algn="ctr" defTabSz="1278295" rtl="0" fontAlgn="base">
        <a:spcBef>
          <a:spcPct val="0"/>
        </a:spcBef>
        <a:spcAft>
          <a:spcPct val="0"/>
        </a:spcAft>
        <a:defRPr sz="6200">
          <a:solidFill>
            <a:schemeClr val="tx1"/>
          </a:solidFill>
          <a:latin typeface="Calibri" pitchFamily="34" charset="0"/>
        </a:defRPr>
      </a:lvl7pPr>
      <a:lvl8pPr marL="1370282" algn="ctr" defTabSz="1278295" rtl="0" fontAlgn="base">
        <a:spcBef>
          <a:spcPct val="0"/>
        </a:spcBef>
        <a:spcAft>
          <a:spcPct val="0"/>
        </a:spcAft>
        <a:defRPr sz="6200">
          <a:solidFill>
            <a:schemeClr val="tx1"/>
          </a:solidFill>
          <a:latin typeface="Calibri" pitchFamily="34" charset="0"/>
        </a:defRPr>
      </a:lvl8pPr>
      <a:lvl9pPr marL="1827043" algn="ctr" defTabSz="1278295" rtl="0" fontAlgn="base">
        <a:spcBef>
          <a:spcPct val="0"/>
        </a:spcBef>
        <a:spcAft>
          <a:spcPct val="0"/>
        </a:spcAft>
        <a:defRPr sz="6200">
          <a:solidFill>
            <a:schemeClr val="tx1"/>
          </a:solidFill>
          <a:latin typeface="Calibri" pitchFamily="34" charset="0"/>
        </a:defRPr>
      </a:lvl9pPr>
    </p:titleStyle>
    <p:bodyStyle>
      <a:lvl1pPr marL="468313" indent="-468313" algn="l" defTabSz="1270000"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0288" indent="-388938" algn="l" defTabSz="1270000"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0675" indent="-311150" algn="l" defTabSz="1270000"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25675" indent="-307975" algn="l" defTabSz="12700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0200" indent="-311150" algn="l" defTabSz="12700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17058" indent="-319732" algn="l" defTabSz="127893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6526" indent="-319732" algn="l" defTabSz="127893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5990" indent="-319732" algn="l" defTabSz="127893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5455" indent="-319732" algn="l" defTabSz="127893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8932" rtl="0" eaLnBrk="1" latinLnBrk="0" hangingPunct="1">
        <a:defRPr sz="2500" kern="1200">
          <a:solidFill>
            <a:schemeClr val="tx1"/>
          </a:solidFill>
          <a:latin typeface="+mn-lt"/>
          <a:ea typeface="+mn-ea"/>
          <a:cs typeface="+mn-cs"/>
        </a:defRPr>
      </a:lvl1pPr>
      <a:lvl2pPr marL="639465" algn="l" defTabSz="1278932" rtl="0" eaLnBrk="1" latinLnBrk="0" hangingPunct="1">
        <a:defRPr sz="2500" kern="1200">
          <a:solidFill>
            <a:schemeClr val="tx1"/>
          </a:solidFill>
          <a:latin typeface="+mn-lt"/>
          <a:ea typeface="+mn-ea"/>
          <a:cs typeface="+mn-cs"/>
        </a:defRPr>
      </a:lvl2pPr>
      <a:lvl3pPr marL="1278932" algn="l" defTabSz="1278932" rtl="0" eaLnBrk="1" latinLnBrk="0" hangingPunct="1">
        <a:defRPr sz="2500" kern="1200">
          <a:solidFill>
            <a:schemeClr val="tx1"/>
          </a:solidFill>
          <a:latin typeface="+mn-lt"/>
          <a:ea typeface="+mn-ea"/>
          <a:cs typeface="+mn-cs"/>
        </a:defRPr>
      </a:lvl3pPr>
      <a:lvl4pPr marL="1918393" algn="l" defTabSz="1278932" rtl="0" eaLnBrk="1" latinLnBrk="0" hangingPunct="1">
        <a:defRPr sz="2500" kern="1200">
          <a:solidFill>
            <a:schemeClr val="tx1"/>
          </a:solidFill>
          <a:latin typeface="+mn-lt"/>
          <a:ea typeface="+mn-ea"/>
          <a:cs typeface="+mn-cs"/>
        </a:defRPr>
      </a:lvl4pPr>
      <a:lvl5pPr marL="2557857" algn="l" defTabSz="1278932" rtl="0" eaLnBrk="1" latinLnBrk="0" hangingPunct="1">
        <a:defRPr sz="2500" kern="1200">
          <a:solidFill>
            <a:schemeClr val="tx1"/>
          </a:solidFill>
          <a:latin typeface="+mn-lt"/>
          <a:ea typeface="+mn-ea"/>
          <a:cs typeface="+mn-cs"/>
        </a:defRPr>
      </a:lvl5pPr>
      <a:lvl6pPr marL="3197327" algn="l" defTabSz="1278932" rtl="0" eaLnBrk="1" latinLnBrk="0" hangingPunct="1">
        <a:defRPr sz="2500" kern="1200">
          <a:solidFill>
            <a:schemeClr val="tx1"/>
          </a:solidFill>
          <a:latin typeface="+mn-lt"/>
          <a:ea typeface="+mn-ea"/>
          <a:cs typeface="+mn-cs"/>
        </a:defRPr>
      </a:lvl6pPr>
      <a:lvl7pPr marL="3836792" algn="l" defTabSz="1278932" rtl="0" eaLnBrk="1" latinLnBrk="0" hangingPunct="1">
        <a:defRPr sz="2500" kern="1200">
          <a:solidFill>
            <a:schemeClr val="tx1"/>
          </a:solidFill>
          <a:latin typeface="+mn-lt"/>
          <a:ea typeface="+mn-ea"/>
          <a:cs typeface="+mn-cs"/>
        </a:defRPr>
      </a:lvl7pPr>
      <a:lvl8pPr marL="4476258" algn="l" defTabSz="1278932" rtl="0" eaLnBrk="1" latinLnBrk="0" hangingPunct="1">
        <a:defRPr sz="2500" kern="1200">
          <a:solidFill>
            <a:schemeClr val="tx1"/>
          </a:solidFill>
          <a:latin typeface="+mn-lt"/>
          <a:ea typeface="+mn-ea"/>
          <a:cs typeface="+mn-cs"/>
        </a:defRPr>
      </a:lvl8pPr>
      <a:lvl9pPr marL="5115722" algn="l" defTabSz="1278932" rtl="0" eaLnBrk="1" latinLnBrk="0" hangingPunct="1">
        <a:defRPr sz="2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2009775"/>
            <a:ext cx="12801600" cy="66675"/>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lIns="127939" tIns="63973" rIns="127939" bIns="63973" anchor="ctr"/>
          <a:lstStyle/>
          <a:p>
            <a:pPr algn="ctr" defTabSz="1279390" fontAlgn="auto">
              <a:spcBef>
                <a:spcPts val="0"/>
              </a:spcBef>
              <a:spcAft>
                <a:spcPts val="0"/>
              </a:spcAft>
              <a:defRPr/>
            </a:pPr>
            <a:endParaRPr lang="en-US" dirty="0">
              <a:solidFill>
                <a:prstClr val="white"/>
              </a:solidFill>
              <a:latin typeface="Corbel"/>
              <a:ea typeface="+mn-ea"/>
            </a:endParaRPr>
          </a:p>
        </p:txBody>
      </p:sp>
      <p:sp>
        <p:nvSpPr>
          <p:cNvPr id="7" name="Rectangle 6"/>
          <p:cNvSpPr/>
          <p:nvPr/>
        </p:nvSpPr>
        <p:spPr bwMode="ltGray">
          <a:xfrm>
            <a:off x="0" y="0"/>
            <a:ext cx="12801600" cy="20066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7939" tIns="63973" rIns="127939" bIns="63973" anchor="ctr"/>
          <a:lstStyle/>
          <a:p>
            <a:pPr algn="ctr" defTabSz="1279390"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639763" y="212725"/>
            <a:ext cx="11522075" cy="1752600"/>
          </a:xfrm>
          <a:prstGeom prst="rect">
            <a:avLst/>
          </a:prstGeom>
        </p:spPr>
        <p:txBody>
          <a:bodyPr vert="horz" lIns="127939" tIns="63973" rIns="63973" bIns="63973"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18437" name="Text Placeholder 2"/>
          <p:cNvSpPr>
            <a:spLocks noGrp="1"/>
          </p:cNvSpPr>
          <p:nvPr>
            <p:ph type="body" idx="1"/>
          </p:nvPr>
        </p:nvSpPr>
        <p:spPr bwMode="auto">
          <a:xfrm>
            <a:off x="639763" y="2487613"/>
            <a:ext cx="11522075"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63" tIns="127939" rIns="127939" bIns="6397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9763" y="9067800"/>
            <a:ext cx="2987675" cy="384175"/>
          </a:xfrm>
          <a:prstGeom prst="rect">
            <a:avLst/>
          </a:prstGeom>
        </p:spPr>
        <p:txBody>
          <a:bodyPr vert="horz" wrap="square" lIns="153528" tIns="63973" rIns="63973" bIns="0" numCol="1" anchor="b" anchorCtr="0" compatLnSpc="1">
            <a:prstTxWarp prst="textNoShape">
              <a:avLst/>
            </a:prstTxWarp>
          </a:bodyPr>
          <a:lstStyle>
            <a:lvl1pPr>
              <a:defRPr sz="1700">
                <a:solidFill>
                  <a:srgbClr val="FFFFFF"/>
                </a:solidFill>
                <a:latin typeface="Corbel" pitchFamily="34" charset="0"/>
              </a:defRPr>
            </a:lvl1pPr>
          </a:lstStyle>
          <a:p>
            <a:fld id="{F49090C5-5F75-45BB-AE40-DB4042173C93}" type="datetime1">
              <a:rPr lang="en-US"/>
              <a:pPr/>
              <a:t>12/5/2013</a:t>
            </a:fld>
            <a:endParaRPr lang="en-GB"/>
          </a:p>
        </p:txBody>
      </p:sp>
      <p:sp>
        <p:nvSpPr>
          <p:cNvPr id="5" name="Footer Placeholder 4"/>
          <p:cNvSpPr>
            <a:spLocks noGrp="1"/>
          </p:cNvSpPr>
          <p:nvPr>
            <p:ph type="ftr" sz="quarter" idx="3"/>
          </p:nvPr>
        </p:nvSpPr>
        <p:spPr>
          <a:xfrm>
            <a:off x="3698875" y="9067800"/>
            <a:ext cx="7708900" cy="384175"/>
          </a:xfrm>
          <a:prstGeom prst="rect">
            <a:avLst/>
          </a:prstGeom>
        </p:spPr>
        <p:txBody>
          <a:bodyPr vert="horz" wrap="square" lIns="63973" tIns="63973" rIns="63973" bIns="0" numCol="1" anchor="b" anchorCtr="0" compatLnSpc="1">
            <a:prstTxWarp prst="textNoShape">
              <a:avLst/>
            </a:prstTxWarp>
          </a:bodyPr>
          <a:lstStyle>
            <a:lvl1pPr>
              <a:defRPr sz="1700">
                <a:solidFill>
                  <a:srgbClr val="FFFFFF"/>
                </a:solidFill>
                <a:latin typeface="Corbel" charset="0"/>
                <a:ea typeface="ＭＳ Ｐゴシック" charset="-128"/>
                <a:cs typeface="ＭＳ Ｐゴシック" charset="-128"/>
              </a:defRPr>
            </a:lvl1pPr>
          </a:lstStyle>
          <a:p>
            <a:pPr>
              <a:defRPr/>
            </a:pPr>
            <a:endParaRPr lang="en-GB"/>
          </a:p>
        </p:txBody>
      </p:sp>
      <p:sp>
        <p:nvSpPr>
          <p:cNvPr id="6" name="Slide Number Placeholder 5"/>
          <p:cNvSpPr>
            <a:spLocks noGrp="1"/>
          </p:cNvSpPr>
          <p:nvPr>
            <p:ph type="sldNum" sz="quarter" idx="4"/>
          </p:nvPr>
        </p:nvSpPr>
        <p:spPr>
          <a:xfrm>
            <a:off x="11485563" y="9067800"/>
            <a:ext cx="1028700" cy="384175"/>
          </a:xfrm>
          <a:prstGeom prst="rect">
            <a:avLst/>
          </a:prstGeom>
        </p:spPr>
        <p:txBody>
          <a:bodyPr vert="horz" wrap="square" lIns="127939" tIns="63973" rIns="127939" bIns="0" numCol="1" anchor="b" anchorCtr="0" compatLnSpc="1">
            <a:prstTxWarp prst="textNoShape">
              <a:avLst/>
            </a:prstTxWarp>
          </a:bodyPr>
          <a:lstStyle>
            <a:lvl1pPr algn="r">
              <a:defRPr sz="1700">
                <a:solidFill>
                  <a:srgbClr val="FFFFFF"/>
                </a:solidFill>
                <a:latin typeface="Corbel" pitchFamily="34" charset="0"/>
              </a:defRPr>
            </a:lvl1pPr>
          </a:lstStyle>
          <a:p>
            <a:fld id="{796954FF-60F5-4509-979F-93306DB0DAB4}" type="slidenum">
              <a:rPr lang="en-GB"/>
              <a:pPr/>
              <a:t>‹#›</a:t>
            </a:fld>
            <a:endParaRPr lang="en-GB"/>
          </a:p>
        </p:txBody>
      </p:sp>
    </p:spTree>
  </p:cSld>
  <p:clrMap bg1="dk1" tx1="lt1" bg2="dk2" tx2="lt2" accent1="accent1" accent2="accent2" accent3="accent3" accent4="accent4" accent5="accent5" accent6="accent6" hlink="hlink" folHlink="folHlink"/>
  <p:sldLayoutIdLst>
    <p:sldLayoutId id="2147483851" r:id="rId1"/>
  </p:sldLayoutIdLst>
  <p:txStyles>
    <p:titleStyle>
      <a:lvl1pPr algn="l" rtl="0" eaLnBrk="0" fontAlgn="base" hangingPunct="0">
        <a:spcBef>
          <a:spcPct val="0"/>
        </a:spcBef>
        <a:spcAft>
          <a:spcPct val="0"/>
        </a:spcAft>
        <a:defRPr sz="6300" b="1" kern="1200">
          <a:solidFill>
            <a:srgbClr val="FFC800"/>
          </a:solidFill>
          <a:latin typeface="+mj-lt"/>
          <a:ea typeface="ＭＳ Ｐゴシック" charset="-128"/>
          <a:cs typeface="ＭＳ Ｐゴシック" charset="-128"/>
        </a:defRPr>
      </a:lvl1pPr>
      <a:lvl2pPr algn="l" rtl="0" eaLnBrk="0" fontAlgn="base" hangingPunct="0">
        <a:spcBef>
          <a:spcPct val="0"/>
        </a:spcBef>
        <a:spcAft>
          <a:spcPct val="0"/>
        </a:spcAft>
        <a:defRPr sz="6300" b="1">
          <a:solidFill>
            <a:srgbClr val="FFC800"/>
          </a:solidFill>
          <a:latin typeface="Corbel" charset="0"/>
          <a:ea typeface="ＭＳ Ｐゴシック" charset="-128"/>
          <a:cs typeface="ＭＳ Ｐゴシック" charset="-128"/>
        </a:defRPr>
      </a:lvl2pPr>
      <a:lvl3pPr algn="l" rtl="0" eaLnBrk="0" fontAlgn="base" hangingPunct="0">
        <a:spcBef>
          <a:spcPct val="0"/>
        </a:spcBef>
        <a:spcAft>
          <a:spcPct val="0"/>
        </a:spcAft>
        <a:defRPr sz="6300" b="1">
          <a:solidFill>
            <a:srgbClr val="FFC800"/>
          </a:solidFill>
          <a:latin typeface="Corbel" charset="0"/>
          <a:ea typeface="ＭＳ Ｐゴシック" charset="-128"/>
          <a:cs typeface="ＭＳ Ｐゴシック" charset="-128"/>
        </a:defRPr>
      </a:lvl3pPr>
      <a:lvl4pPr algn="l" rtl="0" eaLnBrk="0" fontAlgn="base" hangingPunct="0">
        <a:spcBef>
          <a:spcPct val="0"/>
        </a:spcBef>
        <a:spcAft>
          <a:spcPct val="0"/>
        </a:spcAft>
        <a:defRPr sz="6300" b="1">
          <a:solidFill>
            <a:srgbClr val="FFC800"/>
          </a:solidFill>
          <a:latin typeface="Corbel" charset="0"/>
          <a:ea typeface="ＭＳ Ｐゴシック" charset="-128"/>
          <a:cs typeface="ＭＳ Ｐゴシック" charset="-128"/>
        </a:defRPr>
      </a:lvl4pPr>
      <a:lvl5pPr algn="l" rtl="0" eaLnBrk="0" fontAlgn="base" hangingPunct="0">
        <a:spcBef>
          <a:spcPct val="0"/>
        </a:spcBef>
        <a:spcAft>
          <a:spcPct val="0"/>
        </a:spcAft>
        <a:defRPr sz="6300" b="1">
          <a:solidFill>
            <a:srgbClr val="FFC800"/>
          </a:solidFill>
          <a:latin typeface="Corbel" charset="0"/>
          <a:ea typeface="ＭＳ Ｐゴシック" charset="-128"/>
          <a:cs typeface="ＭＳ Ｐゴシック" charset="-128"/>
        </a:defRPr>
      </a:lvl5pPr>
      <a:lvl6pPr marL="456926" algn="l" rtl="0" fontAlgn="base">
        <a:spcBef>
          <a:spcPct val="0"/>
        </a:spcBef>
        <a:spcAft>
          <a:spcPct val="0"/>
        </a:spcAft>
        <a:defRPr sz="6300" b="1">
          <a:solidFill>
            <a:srgbClr val="FFC800"/>
          </a:solidFill>
          <a:latin typeface="Corbel" charset="0"/>
        </a:defRPr>
      </a:lvl6pPr>
      <a:lvl7pPr marL="913851" algn="l" rtl="0" fontAlgn="base">
        <a:spcBef>
          <a:spcPct val="0"/>
        </a:spcBef>
        <a:spcAft>
          <a:spcPct val="0"/>
        </a:spcAft>
        <a:defRPr sz="6300" b="1">
          <a:solidFill>
            <a:srgbClr val="FFC800"/>
          </a:solidFill>
          <a:latin typeface="Corbel" charset="0"/>
        </a:defRPr>
      </a:lvl7pPr>
      <a:lvl8pPr marL="1370778" algn="l" rtl="0" fontAlgn="base">
        <a:spcBef>
          <a:spcPct val="0"/>
        </a:spcBef>
        <a:spcAft>
          <a:spcPct val="0"/>
        </a:spcAft>
        <a:defRPr sz="6300" b="1">
          <a:solidFill>
            <a:srgbClr val="FFC800"/>
          </a:solidFill>
          <a:latin typeface="Corbel" charset="0"/>
        </a:defRPr>
      </a:lvl8pPr>
      <a:lvl9pPr marL="1827704" algn="l" rtl="0" fontAlgn="base">
        <a:spcBef>
          <a:spcPct val="0"/>
        </a:spcBef>
        <a:spcAft>
          <a:spcPct val="0"/>
        </a:spcAft>
        <a:defRPr sz="6300" b="1">
          <a:solidFill>
            <a:srgbClr val="FFC800"/>
          </a:solidFill>
          <a:latin typeface="Corbel" charset="0"/>
        </a:defRPr>
      </a:lvl9pPr>
    </p:titleStyle>
    <p:bodyStyle>
      <a:lvl1pPr marL="611188" indent="-444500" algn="l" rtl="0" eaLnBrk="0" fontAlgn="base" hangingPunct="0">
        <a:spcBef>
          <a:spcPct val="0"/>
        </a:spcBef>
        <a:spcAft>
          <a:spcPct val="0"/>
        </a:spcAft>
        <a:buClr>
          <a:schemeClr val="accent1"/>
        </a:buClr>
        <a:buSzPct val="80000"/>
        <a:buFont typeface="Wingdings 2" pitchFamily="18" charset="2"/>
        <a:buChar char=""/>
        <a:defRPr sz="4500" kern="1200">
          <a:solidFill>
            <a:schemeClr val="tx1"/>
          </a:solidFill>
          <a:latin typeface="+mn-lt"/>
          <a:ea typeface="ＭＳ Ｐゴシック" charset="-128"/>
          <a:cs typeface="ＭＳ Ｐゴシック" charset="-128"/>
        </a:defRPr>
      </a:lvl1pPr>
      <a:lvl2pPr marL="1019175" indent="-379413" algn="l" rtl="0" eaLnBrk="0" fontAlgn="base" hangingPunct="0">
        <a:spcBef>
          <a:spcPct val="20000"/>
        </a:spcBef>
        <a:spcAft>
          <a:spcPct val="0"/>
        </a:spcAft>
        <a:buClr>
          <a:schemeClr val="accent2"/>
        </a:buClr>
        <a:buSzPct val="90000"/>
        <a:buFont typeface="Wingdings" pitchFamily="2" charset="2"/>
        <a:buChar char=""/>
        <a:defRPr sz="3900" kern="1200">
          <a:solidFill>
            <a:schemeClr val="tx1"/>
          </a:solidFill>
          <a:latin typeface="+mn-lt"/>
          <a:ea typeface="ＭＳ Ｐゴシック" charset="-128"/>
          <a:cs typeface="+mn-cs"/>
        </a:defRPr>
      </a:lvl2pPr>
      <a:lvl3pPr marL="1389063" indent="-314325" algn="l" rtl="0" eaLnBrk="0" fontAlgn="base" hangingPunct="0">
        <a:spcBef>
          <a:spcPct val="20000"/>
        </a:spcBef>
        <a:spcAft>
          <a:spcPct val="0"/>
        </a:spcAft>
        <a:buClr>
          <a:srgbClr val="E66C7D"/>
        </a:buClr>
        <a:buFont typeface="Arial" pitchFamily="34" charset="0"/>
        <a:buChar char="▪"/>
        <a:defRPr sz="3400" kern="1200">
          <a:solidFill>
            <a:schemeClr val="tx1"/>
          </a:solidFill>
          <a:latin typeface="+mn-lt"/>
          <a:ea typeface="ＭＳ Ｐゴシック" charset="-128"/>
          <a:cs typeface="+mn-cs"/>
        </a:defRPr>
      </a:lvl3pPr>
      <a:lvl4pPr marL="1697038" indent="-250825" algn="l" rtl="0" eaLnBrk="0" fontAlgn="base" hangingPunct="0">
        <a:spcBef>
          <a:spcPct val="20000"/>
        </a:spcBef>
        <a:spcAft>
          <a:spcPct val="0"/>
        </a:spcAft>
        <a:buClr>
          <a:srgbClr val="6BB76D"/>
        </a:buClr>
        <a:buFont typeface="Arial" pitchFamily="34" charset="0"/>
        <a:buChar char="▪"/>
        <a:defRPr sz="2800" kern="1200">
          <a:solidFill>
            <a:schemeClr val="tx1"/>
          </a:solidFill>
          <a:latin typeface="+mn-lt"/>
          <a:ea typeface="ＭＳ Ｐゴシック" charset="-128"/>
          <a:cs typeface="+mn-cs"/>
        </a:defRPr>
      </a:lvl4pPr>
      <a:lvl5pPr marL="1990725" indent="-250825" algn="l" rtl="0" eaLnBrk="0" fontAlgn="base" hangingPunct="0">
        <a:spcBef>
          <a:spcPct val="20000"/>
        </a:spcBef>
        <a:spcAft>
          <a:spcPct val="0"/>
        </a:spcAft>
        <a:buClr>
          <a:srgbClr val="E88651"/>
        </a:buClr>
        <a:buFont typeface="Wingdings 3" pitchFamily="18" charset="2"/>
        <a:buChar char=""/>
        <a:defRPr lang="en-US" sz="2800" kern="1200">
          <a:solidFill>
            <a:schemeClr val="tx1"/>
          </a:solidFill>
          <a:latin typeface="+mn-lt"/>
          <a:ea typeface="ＭＳ Ｐゴシック" charset="-128"/>
          <a:cs typeface="+mn-cs"/>
        </a:defRPr>
      </a:lvl5pPr>
      <a:lvl6pPr marL="2277320" indent="-255878" algn="l" rtl="0" eaLnBrk="1" latinLnBrk="0" hangingPunct="1">
        <a:spcBef>
          <a:spcPct val="20000"/>
        </a:spcBef>
        <a:buClr>
          <a:schemeClr val="accent6"/>
        </a:buClr>
        <a:buSzPct val="100000"/>
        <a:buFont typeface="Wingdings 2"/>
        <a:buChar char=""/>
        <a:defRPr kumimoji="0" sz="2800" kern="1200">
          <a:solidFill>
            <a:schemeClr val="tx1"/>
          </a:solidFill>
          <a:latin typeface="+mn-lt"/>
          <a:ea typeface="+mn-ea"/>
          <a:cs typeface="+mn-cs"/>
        </a:defRPr>
      </a:lvl6pPr>
      <a:lvl7pPr marL="2558781" indent="-255878" algn="l" rtl="0" eaLnBrk="1" latinLnBrk="0" hangingPunct="1">
        <a:spcBef>
          <a:spcPct val="20000"/>
        </a:spcBef>
        <a:buClr>
          <a:schemeClr val="accent1"/>
        </a:buClr>
        <a:buSzPct val="100000"/>
        <a:buFont typeface="Wingdings 2"/>
        <a:buChar char=""/>
        <a:defRPr kumimoji="0" sz="2500" kern="1200">
          <a:solidFill>
            <a:schemeClr val="tx1"/>
          </a:solidFill>
          <a:latin typeface="+mn-lt"/>
          <a:ea typeface="+mn-ea"/>
          <a:cs typeface="+mn-cs"/>
        </a:defRPr>
      </a:lvl7pPr>
      <a:lvl8pPr marL="2840251" indent="-255878" algn="l" rtl="0" eaLnBrk="1" latinLnBrk="0" hangingPunct="1">
        <a:spcBef>
          <a:spcPct val="20000"/>
        </a:spcBef>
        <a:buClr>
          <a:schemeClr val="accent2"/>
        </a:buClr>
        <a:buFont typeface="Wingdings 2" pitchFamily="18" charset="2"/>
        <a:buChar char=""/>
        <a:defRPr kumimoji="0" sz="2500" kern="1200">
          <a:solidFill>
            <a:schemeClr val="tx1"/>
          </a:solidFill>
          <a:latin typeface="+mn-lt"/>
          <a:ea typeface="+mn-ea"/>
          <a:cs typeface="+mn-cs"/>
        </a:defRPr>
      </a:lvl8pPr>
      <a:lvl9pPr marL="3121716" indent="-255878" algn="l" rtl="0" eaLnBrk="1" latinLnBrk="0" hangingPunct="1">
        <a:spcBef>
          <a:spcPct val="20000"/>
        </a:spcBef>
        <a:buClr>
          <a:schemeClr val="accent3"/>
        </a:buClr>
        <a:buFont typeface="Wingdings 2" pitchFamily="18" charset="2"/>
        <a:buChar char=""/>
        <a:defRPr kumimoji="0" sz="2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39695" algn="l" rtl="0" eaLnBrk="1" latinLnBrk="0" hangingPunct="1">
        <a:defRPr kumimoji="0" kern="1200">
          <a:solidFill>
            <a:schemeClr val="tx1"/>
          </a:solidFill>
          <a:latin typeface="+mn-lt"/>
          <a:ea typeface="+mn-ea"/>
          <a:cs typeface="+mn-cs"/>
        </a:defRPr>
      </a:lvl2pPr>
      <a:lvl3pPr marL="1279390" algn="l" rtl="0" eaLnBrk="1" latinLnBrk="0" hangingPunct="1">
        <a:defRPr kumimoji="0" kern="1200">
          <a:solidFill>
            <a:schemeClr val="tx1"/>
          </a:solidFill>
          <a:latin typeface="+mn-lt"/>
          <a:ea typeface="+mn-ea"/>
          <a:cs typeface="+mn-cs"/>
        </a:defRPr>
      </a:lvl3pPr>
      <a:lvl4pPr marL="1919085" algn="l" rtl="0" eaLnBrk="1" latinLnBrk="0" hangingPunct="1">
        <a:defRPr kumimoji="0" kern="1200">
          <a:solidFill>
            <a:schemeClr val="tx1"/>
          </a:solidFill>
          <a:latin typeface="+mn-lt"/>
          <a:ea typeface="+mn-ea"/>
          <a:cs typeface="+mn-cs"/>
        </a:defRPr>
      </a:lvl4pPr>
      <a:lvl5pPr marL="2558781" algn="l" rtl="0" eaLnBrk="1" latinLnBrk="0" hangingPunct="1">
        <a:defRPr kumimoji="0" kern="1200">
          <a:solidFill>
            <a:schemeClr val="tx1"/>
          </a:solidFill>
          <a:latin typeface="+mn-lt"/>
          <a:ea typeface="+mn-ea"/>
          <a:cs typeface="+mn-cs"/>
        </a:defRPr>
      </a:lvl5pPr>
      <a:lvl6pPr marL="3198478" algn="l" rtl="0" eaLnBrk="1" latinLnBrk="0" hangingPunct="1">
        <a:defRPr kumimoji="0" kern="1200">
          <a:solidFill>
            <a:schemeClr val="tx1"/>
          </a:solidFill>
          <a:latin typeface="+mn-lt"/>
          <a:ea typeface="+mn-ea"/>
          <a:cs typeface="+mn-cs"/>
        </a:defRPr>
      </a:lvl6pPr>
      <a:lvl7pPr marL="3838177" algn="l" rtl="0" eaLnBrk="1" latinLnBrk="0" hangingPunct="1">
        <a:defRPr kumimoji="0" kern="1200">
          <a:solidFill>
            <a:schemeClr val="tx1"/>
          </a:solidFill>
          <a:latin typeface="+mn-lt"/>
          <a:ea typeface="+mn-ea"/>
          <a:cs typeface="+mn-cs"/>
        </a:defRPr>
      </a:lvl7pPr>
      <a:lvl8pPr marL="4477872" algn="l" rtl="0" eaLnBrk="1" latinLnBrk="0" hangingPunct="1">
        <a:defRPr kumimoji="0" kern="1200">
          <a:solidFill>
            <a:schemeClr val="tx1"/>
          </a:solidFill>
          <a:latin typeface="+mn-lt"/>
          <a:ea typeface="+mn-ea"/>
          <a:cs typeface="+mn-cs"/>
        </a:defRPr>
      </a:lvl8pPr>
      <a:lvl9pPr marL="5117568"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9763" y="8899525"/>
            <a:ext cx="2987675" cy="511175"/>
          </a:xfrm>
          <a:prstGeom prst="rect">
            <a:avLst/>
          </a:prstGeom>
        </p:spPr>
        <p:txBody>
          <a:bodyPr vert="horz" wrap="square" lIns="127954" tIns="63980" rIns="127954" bIns="63980" numCol="1" anchor="ctr" anchorCtr="0" compatLnSpc="1">
            <a:prstTxWarp prst="textNoShape">
              <a:avLst/>
            </a:prstTxWarp>
          </a:bodyPr>
          <a:lstStyle>
            <a:lvl1pPr>
              <a:defRPr sz="1700">
                <a:solidFill>
                  <a:srgbClr val="898989"/>
                </a:solidFill>
                <a:latin typeface="Calibri" pitchFamily="34" charset="0"/>
              </a:defRPr>
            </a:lvl1pPr>
          </a:lstStyle>
          <a:p>
            <a:fld id="{F13A9E7B-2A91-456B-BF8D-DFE2D178813C}" type="datetime1">
              <a:rPr lang="en-US"/>
              <a:pPr/>
              <a:t>12/5/2013</a:t>
            </a:fld>
            <a:endParaRPr lang="en-US"/>
          </a:p>
        </p:txBody>
      </p:sp>
      <p:sp>
        <p:nvSpPr>
          <p:cNvPr id="5" name="Footer Placeholder 4"/>
          <p:cNvSpPr>
            <a:spLocks noGrp="1"/>
          </p:cNvSpPr>
          <p:nvPr>
            <p:ph type="ftr" sz="quarter" idx="3"/>
          </p:nvPr>
        </p:nvSpPr>
        <p:spPr>
          <a:xfrm>
            <a:off x="4373563" y="8899525"/>
            <a:ext cx="4054475" cy="511175"/>
          </a:xfrm>
          <a:prstGeom prst="rect">
            <a:avLst/>
          </a:prstGeom>
        </p:spPr>
        <p:txBody>
          <a:bodyPr vert="horz" wrap="square" lIns="127954" tIns="63980" rIns="127954" bIns="63980" numCol="1" anchor="ctr" anchorCtr="0" compatLnSpc="1">
            <a:prstTxWarp prst="textNoShape">
              <a:avLst/>
            </a:prstTxWarp>
          </a:bodyPr>
          <a:lstStyle>
            <a:lvl1pPr algn="ctr" defTabSz="635635">
              <a:defRPr sz="17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wrap="square" lIns="127954" tIns="63980" rIns="127954" bIns="63980" numCol="1" anchor="ctr" anchorCtr="0" compatLnSpc="1">
            <a:prstTxWarp prst="textNoShape">
              <a:avLst/>
            </a:prstTxWarp>
          </a:bodyPr>
          <a:lstStyle>
            <a:lvl1pPr algn="r">
              <a:defRPr sz="1700">
                <a:solidFill>
                  <a:srgbClr val="898989"/>
                </a:solidFill>
                <a:latin typeface="Calibri" pitchFamily="34" charset="0"/>
              </a:defRPr>
            </a:lvl1pPr>
          </a:lstStyle>
          <a:p>
            <a:fld id="{017F6DFF-E7C5-4F95-91B4-8B7753427CD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2" r:id="rId1"/>
  </p:sldLayoutIdLst>
  <p:txStyles>
    <p:titleStyle>
      <a:lvl1pPr algn="ctr" defTabSz="1277938"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2pPr>
      <a:lvl3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3pPr>
      <a:lvl4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4pPr>
      <a:lvl5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5pPr>
      <a:lvl6pPr marL="64008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6pPr>
      <a:lvl7pPr marL="128016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7pPr>
      <a:lvl8pPr marL="192024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8pPr>
      <a:lvl9pPr marL="256032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9pPr>
    </p:titleStyle>
    <p:bodyStyle>
      <a:lvl1pPr marL="477838" indent="-477838" algn="l" defTabSz="1277938"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6638" indent="-396875" algn="l" defTabSz="1277938"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7025" indent="-317500" algn="l" defTabSz="1277938"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36788" indent="-317500" algn="l" defTabSz="1277938"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8138" indent="-317500" algn="l" defTabSz="1277938"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18750"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8522"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8296"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8070" indent="-319886" algn="l" defTabSz="127954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9544" rtl="0" eaLnBrk="1" latinLnBrk="0" hangingPunct="1">
        <a:defRPr sz="2500" kern="1200">
          <a:solidFill>
            <a:schemeClr val="tx1"/>
          </a:solidFill>
          <a:latin typeface="+mn-lt"/>
          <a:ea typeface="+mn-ea"/>
          <a:cs typeface="+mn-cs"/>
        </a:defRPr>
      </a:lvl1pPr>
      <a:lvl2pPr marL="639772" algn="l" defTabSz="1279544" rtl="0" eaLnBrk="1" latinLnBrk="0" hangingPunct="1">
        <a:defRPr sz="2500" kern="1200">
          <a:solidFill>
            <a:schemeClr val="tx1"/>
          </a:solidFill>
          <a:latin typeface="+mn-lt"/>
          <a:ea typeface="+mn-ea"/>
          <a:cs typeface="+mn-cs"/>
        </a:defRPr>
      </a:lvl2pPr>
      <a:lvl3pPr marL="1279544" algn="l" defTabSz="1279544" rtl="0" eaLnBrk="1" latinLnBrk="0" hangingPunct="1">
        <a:defRPr sz="2500" kern="1200">
          <a:solidFill>
            <a:schemeClr val="tx1"/>
          </a:solidFill>
          <a:latin typeface="+mn-lt"/>
          <a:ea typeface="+mn-ea"/>
          <a:cs typeface="+mn-cs"/>
        </a:defRPr>
      </a:lvl3pPr>
      <a:lvl4pPr marL="1919316" algn="l" defTabSz="1279544" rtl="0" eaLnBrk="1" latinLnBrk="0" hangingPunct="1">
        <a:defRPr sz="2500" kern="1200">
          <a:solidFill>
            <a:schemeClr val="tx1"/>
          </a:solidFill>
          <a:latin typeface="+mn-lt"/>
          <a:ea typeface="+mn-ea"/>
          <a:cs typeface="+mn-cs"/>
        </a:defRPr>
      </a:lvl4pPr>
      <a:lvl5pPr marL="2559089" algn="l" defTabSz="1279544" rtl="0" eaLnBrk="1" latinLnBrk="0" hangingPunct="1">
        <a:defRPr sz="2500" kern="1200">
          <a:solidFill>
            <a:schemeClr val="tx1"/>
          </a:solidFill>
          <a:latin typeface="+mn-lt"/>
          <a:ea typeface="+mn-ea"/>
          <a:cs typeface="+mn-cs"/>
        </a:defRPr>
      </a:lvl5pPr>
      <a:lvl6pPr marL="3198861" algn="l" defTabSz="1279544" rtl="0" eaLnBrk="1" latinLnBrk="0" hangingPunct="1">
        <a:defRPr sz="2500" kern="1200">
          <a:solidFill>
            <a:schemeClr val="tx1"/>
          </a:solidFill>
          <a:latin typeface="+mn-lt"/>
          <a:ea typeface="+mn-ea"/>
          <a:cs typeface="+mn-cs"/>
        </a:defRPr>
      </a:lvl6pPr>
      <a:lvl7pPr marL="3838638" algn="l" defTabSz="1279544" rtl="0" eaLnBrk="1" latinLnBrk="0" hangingPunct="1">
        <a:defRPr sz="2500" kern="1200">
          <a:solidFill>
            <a:schemeClr val="tx1"/>
          </a:solidFill>
          <a:latin typeface="+mn-lt"/>
          <a:ea typeface="+mn-ea"/>
          <a:cs typeface="+mn-cs"/>
        </a:defRPr>
      </a:lvl7pPr>
      <a:lvl8pPr marL="4478410" algn="l" defTabSz="1279544" rtl="0" eaLnBrk="1" latinLnBrk="0" hangingPunct="1">
        <a:defRPr sz="2500" kern="1200">
          <a:solidFill>
            <a:schemeClr val="tx1"/>
          </a:solidFill>
          <a:latin typeface="+mn-lt"/>
          <a:ea typeface="+mn-ea"/>
          <a:cs typeface="+mn-cs"/>
        </a:defRPr>
      </a:lvl8pPr>
      <a:lvl9pPr marL="5118182" algn="l" defTabSz="1279544"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01" tIns="64001" rIns="128001" bIns="64001" numCol="1" anchor="ctr" anchorCtr="0" compatLnSpc="1">
            <a:prstTxWarp prst="textNoShape">
              <a:avLst/>
            </a:prstTxWarp>
          </a:bodyPr>
          <a:lstStyle/>
          <a:p>
            <a:pPr lvl="0"/>
            <a:r>
              <a:rPr lang="en-US" smtClean="0"/>
              <a:t>Click to edit Master title style</a:t>
            </a:r>
          </a:p>
        </p:txBody>
      </p:sp>
      <p:sp>
        <p:nvSpPr>
          <p:cNvPr id="22531"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01" tIns="64001" rIns="128001" bIns="6400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9763" y="8899525"/>
            <a:ext cx="2987675" cy="511175"/>
          </a:xfrm>
          <a:prstGeom prst="rect">
            <a:avLst/>
          </a:prstGeom>
        </p:spPr>
        <p:txBody>
          <a:bodyPr vert="horz" wrap="square" lIns="128001" tIns="64001" rIns="128001" bIns="64001" numCol="1" anchor="ctr" anchorCtr="0" compatLnSpc="1">
            <a:prstTxWarp prst="textNoShape">
              <a:avLst/>
            </a:prstTxWarp>
          </a:bodyPr>
          <a:lstStyle>
            <a:lvl1pPr>
              <a:defRPr sz="1700">
                <a:solidFill>
                  <a:srgbClr val="898989"/>
                </a:solidFill>
                <a:latin typeface="Calibri" pitchFamily="34" charset="0"/>
              </a:defRPr>
            </a:lvl1pPr>
          </a:lstStyle>
          <a:p>
            <a:fld id="{8E2951F9-C09C-4011-A9FE-2D6F9AD79469}" type="datetime1">
              <a:rPr lang="en-US"/>
              <a:pPr/>
              <a:t>12/5/2013</a:t>
            </a:fld>
            <a:endParaRPr lang="en-US"/>
          </a:p>
        </p:txBody>
      </p:sp>
      <p:sp>
        <p:nvSpPr>
          <p:cNvPr id="5" name="Footer Placeholder 4"/>
          <p:cNvSpPr>
            <a:spLocks noGrp="1"/>
          </p:cNvSpPr>
          <p:nvPr>
            <p:ph type="ftr" sz="quarter" idx="3"/>
          </p:nvPr>
        </p:nvSpPr>
        <p:spPr>
          <a:xfrm>
            <a:off x="4373563" y="8899525"/>
            <a:ext cx="4054475" cy="511175"/>
          </a:xfrm>
          <a:prstGeom prst="rect">
            <a:avLst/>
          </a:prstGeom>
        </p:spPr>
        <p:txBody>
          <a:bodyPr vert="horz" wrap="square" lIns="128001" tIns="64001" rIns="128001" bIns="64001" numCol="1" anchor="ctr" anchorCtr="0" compatLnSpc="1">
            <a:prstTxWarp prst="textNoShape">
              <a:avLst/>
            </a:prstTxWarp>
          </a:bodyPr>
          <a:lstStyle>
            <a:lvl1pPr algn="ctr" defTabSz="635635">
              <a:defRPr sz="17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wrap="square" lIns="128001" tIns="64001" rIns="128001" bIns="64001" numCol="1" anchor="ctr" anchorCtr="0" compatLnSpc="1">
            <a:prstTxWarp prst="textNoShape">
              <a:avLst/>
            </a:prstTxWarp>
          </a:bodyPr>
          <a:lstStyle>
            <a:lvl1pPr algn="r">
              <a:defRPr sz="1700">
                <a:solidFill>
                  <a:srgbClr val="898989"/>
                </a:solidFill>
                <a:latin typeface="Calibri" pitchFamily="34" charset="0"/>
              </a:defRPr>
            </a:lvl1pPr>
          </a:lstStyle>
          <a:p>
            <a:fld id="{BE7342FC-6B4A-4D12-A74A-6C7384808E2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Lst>
  <p:txStyles>
    <p:titleStyle>
      <a:lvl1pPr algn="ctr" defTabSz="1277938"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2pPr>
      <a:lvl3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3pPr>
      <a:lvl4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4pPr>
      <a:lvl5pPr algn="ctr" defTabSz="1277938"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5pPr>
      <a:lvl6pPr marL="64008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6pPr>
      <a:lvl7pPr marL="128016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7pPr>
      <a:lvl8pPr marL="192024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8pPr>
      <a:lvl9pPr marL="2560320" algn="ctr" defTabSz="1277938" rtl="0" fontAlgn="base">
        <a:spcBef>
          <a:spcPct val="0"/>
        </a:spcBef>
        <a:spcAft>
          <a:spcPct val="0"/>
        </a:spcAft>
        <a:defRPr sz="6200">
          <a:solidFill>
            <a:schemeClr val="tx1"/>
          </a:solidFill>
          <a:latin typeface="Calibri" charset="0"/>
          <a:ea typeface="ＭＳ Ｐゴシック" charset="-128"/>
          <a:cs typeface="ＭＳ Ｐゴシック" charset="-128"/>
        </a:defRPr>
      </a:lvl9pPr>
    </p:titleStyle>
    <p:bodyStyle>
      <a:lvl1pPr marL="477838" indent="-477838" algn="l" defTabSz="1277938"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6638" indent="-396875" algn="l" defTabSz="1277938"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7025" indent="-317500" algn="l" defTabSz="1277938"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36788" indent="-317500" algn="l" defTabSz="1277938"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8138" indent="-317500" algn="l" defTabSz="1277938"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20017"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020"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025"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028" indent="-320002" algn="l" defTabSz="12800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700088" y="2606675"/>
            <a:ext cx="113887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24579" name="Rectangle 3"/>
          <p:cNvSpPr>
            <a:spLocks noGrp="1" noChangeArrowheads="1"/>
          </p:cNvSpPr>
          <p:nvPr>
            <p:ph type="body" idx="1"/>
          </p:nvPr>
        </p:nvSpPr>
        <p:spPr bwMode="auto">
          <a:xfrm>
            <a:off x="700088" y="3990975"/>
            <a:ext cx="11388725"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854" r:id="rId1"/>
  </p:sldLayoutIdLst>
  <p:txStyles>
    <p:titleStyle>
      <a:lvl1pPr algn="l" rtl="0" eaLnBrk="0" fontAlgn="base" hangingPunct="0">
        <a:spcBef>
          <a:spcPct val="0"/>
        </a:spcBef>
        <a:spcAft>
          <a:spcPct val="0"/>
        </a:spcAft>
        <a:defRPr sz="6200">
          <a:solidFill>
            <a:srgbClr val="E89D00"/>
          </a:solidFill>
          <a:latin typeface="+mj-lt"/>
          <a:ea typeface="ＭＳ Ｐゴシック" charset="-128"/>
          <a:cs typeface="ＭＳ Ｐゴシック" charset="-128"/>
        </a:defRPr>
      </a:lvl1pPr>
      <a:lvl2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2pPr>
      <a:lvl3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3pPr>
      <a:lvl4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4pPr>
      <a:lvl5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5pPr>
      <a:lvl6pPr marL="640080" algn="l" rtl="0" fontAlgn="base">
        <a:spcBef>
          <a:spcPct val="0"/>
        </a:spcBef>
        <a:spcAft>
          <a:spcPct val="0"/>
        </a:spcAft>
        <a:defRPr sz="6200">
          <a:solidFill>
            <a:srgbClr val="E89D00"/>
          </a:solidFill>
          <a:latin typeface="Arial" charset="0"/>
        </a:defRPr>
      </a:lvl6pPr>
      <a:lvl7pPr marL="1280160" algn="l" rtl="0" fontAlgn="base">
        <a:spcBef>
          <a:spcPct val="0"/>
        </a:spcBef>
        <a:spcAft>
          <a:spcPct val="0"/>
        </a:spcAft>
        <a:defRPr sz="6200">
          <a:solidFill>
            <a:srgbClr val="E89D00"/>
          </a:solidFill>
          <a:latin typeface="Arial" charset="0"/>
        </a:defRPr>
      </a:lvl7pPr>
      <a:lvl8pPr marL="1920240" algn="l" rtl="0" fontAlgn="base">
        <a:spcBef>
          <a:spcPct val="0"/>
        </a:spcBef>
        <a:spcAft>
          <a:spcPct val="0"/>
        </a:spcAft>
        <a:defRPr sz="6200">
          <a:solidFill>
            <a:srgbClr val="E89D00"/>
          </a:solidFill>
          <a:latin typeface="Arial" charset="0"/>
        </a:defRPr>
      </a:lvl8pPr>
      <a:lvl9pPr marL="2560320" algn="l" rtl="0" fontAlgn="base">
        <a:spcBef>
          <a:spcPct val="0"/>
        </a:spcBef>
        <a:spcAft>
          <a:spcPct val="0"/>
        </a:spcAft>
        <a:defRPr sz="6200">
          <a:solidFill>
            <a:srgbClr val="E89D00"/>
          </a:solidFill>
          <a:latin typeface="Arial" charset="0"/>
        </a:defRPr>
      </a:lvl9pPr>
    </p:titleStyle>
    <p:bodyStyle>
      <a:lvl1pPr marL="274638" indent="-274638" algn="l" rtl="0" eaLnBrk="0" fontAlgn="base" hangingPunct="0">
        <a:spcBef>
          <a:spcPct val="20000"/>
        </a:spcBef>
        <a:spcAft>
          <a:spcPct val="0"/>
        </a:spcAft>
        <a:buChar char="•"/>
        <a:defRPr sz="4200">
          <a:solidFill>
            <a:schemeClr val="tx1"/>
          </a:solidFill>
          <a:latin typeface="+mn-lt"/>
          <a:ea typeface="ＭＳ Ｐゴシック" charset="-128"/>
          <a:cs typeface="ＭＳ Ｐゴシック" charset="-128"/>
        </a:defRPr>
      </a:lvl1pPr>
      <a:lvl2pPr marL="639763" indent="-361950" algn="l" rtl="0" eaLnBrk="0" fontAlgn="base" hangingPunct="0">
        <a:spcBef>
          <a:spcPct val="20000"/>
        </a:spcBef>
        <a:spcAft>
          <a:spcPct val="0"/>
        </a:spcAft>
        <a:buChar char="–"/>
        <a:defRPr sz="3500">
          <a:solidFill>
            <a:schemeClr val="tx1"/>
          </a:solidFill>
          <a:latin typeface="+mn-lt"/>
          <a:ea typeface="ＭＳ Ｐゴシック" charset="-128"/>
        </a:defRPr>
      </a:lvl2pPr>
      <a:lvl3pPr marL="989013" indent="-346075" algn="l" rtl="0" eaLnBrk="0" fontAlgn="base" hangingPunct="0">
        <a:spcBef>
          <a:spcPct val="20000"/>
        </a:spcBef>
        <a:spcAft>
          <a:spcPct val="0"/>
        </a:spcAft>
        <a:buChar char="•"/>
        <a:defRPr sz="3100">
          <a:solidFill>
            <a:schemeClr val="tx1"/>
          </a:solidFill>
          <a:latin typeface="+mn-lt"/>
          <a:ea typeface="ＭＳ Ｐゴシック" charset="-128"/>
        </a:defRPr>
      </a:lvl3pPr>
      <a:lvl4pPr marL="1250950" indent="-258763" algn="l" rtl="0" eaLnBrk="0" fontAlgn="base" hangingPunct="0">
        <a:spcBef>
          <a:spcPct val="20000"/>
        </a:spcBef>
        <a:spcAft>
          <a:spcPct val="0"/>
        </a:spcAft>
        <a:buChar char="–"/>
        <a:defRPr>
          <a:solidFill>
            <a:schemeClr val="tx1"/>
          </a:solidFill>
          <a:latin typeface="+mn-lt"/>
          <a:ea typeface="ＭＳ Ｐゴシック" charset="-128"/>
        </a:defRPr>
      </a:lvl4pPr>
      <a:lvl5pPr marL="1541463" indent="-288925" algn="l" rtl="0" eaLnBrk="0" fontAlgn="base" hangingPunct="0">
        <a:spcBef>
          <a:spcPct val="20000"/>
        </a:spcBef>
        <a:spcAft>
          <a:spcPct val="0"/>
        </a:spcAft>
        <a:buChar char="»"/>
        <a:defRPr sz="2200">
          <a:solidFill>
            <a:schemeClr val="tx1"/>
          </a:solidFill>
          <a:latin typeface="+mn-lt"/>
          <a:ea typeface="ＭＳ Ｐゴシック" charset="-128"/>
        </a:defRPr>
      </a:lvl5pPr>
      <a:lvl6pPr marL="2182495" indent="-288925" algn="l" rtl="0" fontAlgn="base">
        <a:spcBef>
          <a:spcPct val="20000"/>
        </a:spcBef>
        <a:spcAft>
          <a:spcPct val="0"/>
        </a:spcAft>
        <a:buChar char="»"/>
        <a:defRPr sz="2200">
          <a:solidFill>
            <a:schemeClr val="tx1"/>
          </a:solidFill>
          <a:latin typeface="+mn-lt"/>
        </a:defRPr>
      </a:lvl6pPr>
      <a:lvl7pPr marL="2822575" indent="-288925" algn="l" rtl="0" fontAlgn="base">
        <a:spcBef>
          <a:spcPct val="20000"/>
        </a:spcBef>
        <a:spcAft>
          <a:spcPct val="0"/>
        </a:spcAft>
        <a:buChar char="»"/>
        <a:defRPr sz="2200">
          <a:solidFill>
            <a:schemeClr val="tx1"/>
          </a:solidFill>
          <a:latin typeface="+mn-lt"/>
        </a:defRPr>
      </a:lvl7pPr>
      <a:lvl8pPr marL="3462655" indent="-288925" algn="l" rtl="0" fontAlgn="base">
        <a:spcBef>
          <a:spcPct val="20000"/>
        </a:spcBef>
        <a:spcAft>
          <a:spcPct val="0"/>
        </a:spcAft>
        <a:buChar char="»"/>
        <a:defRPr sz="2200">
          <a:solidFill>
            <a:schemeClr val="tx1"/>
          </a:solidFill>
          <a:latin typeface="+mn-lt"/>
        </a:defRPr>
      </a:lvl8pPr>
      <a:lvl9pPr marL="4102735" indent="-288925" algn="l" rtl="0" fontAlgn="base">
        <a:spcBef>
          <a:spcPct val="20000"/>
        </a:spcBef>
        <a:spcAft>
          <a:spcPct val="0"/>
        </a:spcAft>
        <a:buChar char="»"/>
        <a:defRPr sz="2200">
          <a:solidFill>
            <a:schemeClr val="tx1"/>
          </a:solidFill>
          <a:latin typeface="+mn-lt"/>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image" Target="../media/image45.png"/><Relationship Id="rId16" Type="http://schemas.openxmlformats.org/officeDocument/2006/relationships/image" Target="../media/image66.jpeg"/><Relationship Id="rId1" Type="http://schemas.openxmlformats.org/officeDocument/2006/relationships/slideLayout" Target="../slideLayouts/slideLayout15.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slide" Target="slide2.xml"/><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7.xml"/><Relationship Id="rId1" Type="http://schemas.openxmlformats.org/officeDocument/2006/relationships/video" Target="\Users\johngrundy\Desktop\OCR%20INSET%202011\NICE%20PAGES%20BY%20SECTION\6%20MARKETING\MV1%2046111%207258%20TX%20LOTUS%20PETAL%20PAD.wm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7.xml"/><Relationship Id="rId1" Type="http://schemas.openxmlformats.org/officeDocument/2006/relationships/video" Target="\Users\johngrundy\Desktop\OCR%20INSET%202011\NICE%20PAGES%20BY%20SECTION\6%20MARKETING\MV2%20Grease%20Monkey%20Video%20-%20Large-3.m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7.xml"/><Relationship Id="rId1" Type="http://schemas.openxmlformats.org/officeDocument/2006/relationships/video" Target="\Users\johngrundy\Desktop\OCR%20INSET%202011\NICE%20PAGES%20BY%20SECTION\6%20MARKETING\MV3%20marketing%20see%20saw.wm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7.xml"/><Relationship Id="rId1" Type="http://schemas.openxmlformats.org/officeDocument/2006/relationships/video" Target="\Users\johngrundy\Desktop\OCR%20INSET%202011\NICE%20PAGES%20BY%20SECTION\6%20MARKETING\MV4%2054207%206289%20Paint%20Pod%20-%20wooden.AV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7.xml"/><Relationship Id="rId1" Type="http://schemas.openxmlformats.org/officeDocument/2006/relationships/video" Target="\Users\johngrundy\Desktop\OCR%20INSET%202011\NICE%20PAGES%20BY%20SECTION\6%20MARKETING\MV5%20promotional%20video%20MAX%20ENGINEERING.wm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7.xml"/><Relationship Id="rId1" Type="http://schemas.openxmlformats.org/officeDocument/2006/relationships/video" Target="\Users\johngrundy\Desktop\OCR%20INSET%202011\NICE%20PAGES%20BY%20SECTION\6%20MARKETING\MV6%20ROBO%20TT.wmv" TargetMode="Externa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8.bin"/><Relationship Id="rId18" Type="http://schemas.openxmlformats.org/officeDocument/2006/relationships/oleObject" Target="../embeddings/oleObject12.bin"/><Relationship Id="rId26" Type="http://schemas.openxmlformats.org/officeDocument/2006/relationships/image" Target="../media/image14.png"/><Relationship Id="rId3" Type="http://schemas.openxmlformats.org/officeDocument/2006/relationships/oleObject" Target="../embeddings/oleObject1.bin"/><Relationship Id="rId21" Type="http://schemas.openxmlformats.org/officeDocument/2006/relationships/image" Target="../media/image9.jpeg"/><Relationship Id="rId7" Type="http://schemas.openxmlformats.org/officeDocument/2006/relationships/oleObject" Target="../embeddings/oleObject3.bin"/><Relationship Id="rId12" Type="http://schemas.openxmlformats.org/officeDocument/2006/relationships/image" Target="../media/image6.wmf"/><Relationship Id="rId17" Type="http://schemas.openxmlformats.org/officeDocument/2006/relationships/oleObject" Target="../embeddings/oleObject11.bin"/><Relationship Id="rId25" Type="http://schemas.openxmlformats.org/officeDocument/2006/relationships/image" Target="../media/image13.jpeg"/><Relationship Id="rId2" Type="http://schemas.openxmlformats.org/officeDocument/2006/relationships/slideLayout" Target="../slideLayouts/slideLayout7.xml"/><Relationship Id="rId16" Type="http://schemas.openxmlformats.org/officeDocument/2006/relationships/oleObject" Target="../embeddings/oleObject10.bin"/><Relationship Id="rId20" Type="http://schemas.openxmlformats.org/officeDocument/2006/relationships/image" Target="../media/image8.wmf"/><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oleObject" Target="../embeddings/oleObject7.bin"/><Relationship Id="rId24" Type="http://schemas.openxmlformats.org/officeDocument/2006/relationships/image" Target="../media/image12.png"/><Relationship Id="rId5" Type="http://schemas.openxmlformats.org/officeDocument/2006/relationships/oleObject" Target="../embeddings/oleObject2.bin"/><Relationship Id="rId15" Type="http://schemas.openxmlformats.org/officeDocument/2006/relationships/image" Target="../media/image7.wmf"/><Relationship Id="rId23" Type="http://schemas.openxmlformats.org/officeDocument/2006/relationships/image" Target="../media/image11.png"/><Relationship Id="rId10" Type="http://schemas.openxmlformats.org/officeDocument/2006/relationships/oleObject" Target="../embeddings/oleObject6.bin"/><Relationship Id="rId19" Type="http://schemas.openxmlformats.org/officeDocument/2006/relationships/oleObject" Target="../embeddings/oleObject13.bin"/><Relationship Id="rId4" Type="http://schemas.openxmlformats.org/officeDocument/2006/relationships/image" Target="../media/image4.wmf"/><Relationship Id="rId9" Type="http://schemas.openxmlformats.org/officeDocument/2006/relationships/oleObject" Target="../embeddings/oleObject5.bin"/><Relationship Id="rId14" Type="http://schemas.openxmlformats.org/officeDocument/2006/relationships/oleObject" Target="../embeddings/oleObject9.bin"/><Relationship Id="rId22"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hyperlink" Target="https://www.babytidings.com/baby/register.do" TargetMode="External"/><Relationship Id="rId7" Type="http://schemas.openxmlformats.org/officeDocument/2006/relationships/image" Target="../media/image27.jpeg"/><Relationship Id="rId2" Type="http://schemas.openxmlformats.org/officeDocument/2006/relationships/slide" Target="slide4.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9.jpe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hyperlink" Target="Baby%20changing%20bag-mat.ppt" TargetMode="External"/><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hyperlink" Target="http://www.facebook.com/filthfmdubstep"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700088" y="2482850"/>
            <a:ext cx="11601450" cy="2535238"/>
          </a:xfrm>
        </p:spPr>
        <p:txBody>
          <a:bodyPr/>
          <a:lstStyle/>
          <a:p>
            <a:pPr eaLnBrk="1" hangingPunct="1"/>
            <a:r>
              <a:rPr lang="en-GB" sz="7300" smtClean="0">
                <a:ea typeface="ＭＳ Ｐゴシック" pitchFamily="34" charset="-128"/>
              </a:rPr>
              <a:t>Unit F523</a:t>
            </a:r>
            <a:br>
              <a:rPr lang="en-GB" sz="7300" smtClean="0">
                <a:ea typeface="ＭＳ Ｐゴシック" pitchFamily="34" charset="-128"/>
              </a:rPr>
            </a:br>
            <a:r>
              <a:rPr lang="en-GB" sz="7300" smtClean="0">
                <a:ea typeface="ＭＳ Ｐゴシック" pitchFamily="34" charset="-128"/>
              </a:rPr>
              <a:t>Design, Make and Evaluate</a:t>
            </a:r>
            <a:endParaRPr lang="en-US" sz="7300" smtClean="0">
              <a:ea typeface="ＭＳ Ｐゴシック" pitchFamily="34" charset="-128"/>
            </a:endParaRPr>
          </a:p>
        </p:txBody>
      </p:sp>
      <p:sp>
        <p:nvSpPr>
          <p:cNvPr id="3075" name="Rectangle 3"/>
          <p:cNvSpPr>
            <a:spLocks noGrp="1" noChangeArrowheads="1"/>
          </p:cNvSpPr>
          <p:nvPr>
            <p:ph type="subTitle" idx="1"/>
          </p:nvPr>
        </p:nvSpPr>
        <p:spPr>
          <a:xfrm>
            <a:off x="700088" y="5559425"/>
            <a:ext cx="11601450" cy="2051050"/>
          </a:xfrm>
        </p:spPr>
        <p:txBody>
          <a:bodyPr wrap="none">
            <a:noAutofit/>
          </a:bodyPr>
          <a:lstStyle/>
          <a:p>
            <a:pPr marL="719138" indent="-719138" eaLnBrk="1" hangingPunct="1">
              <a:lnSpc>
                <a:spcPct val="120000"/>
              </a:lnSpc>
              <a:spcBef>
                <a:spcPct val="0"/>
              </a:spcBef>
            </a:pPr>
            <a:r>
              <a:rPr lang="en-GB" sz="4500" smtClean="0">
                <a:ea typeface="ＭＳ Ｐゴシック" pitchFamily="34" charset="-128"/>
              </a:rPr>
              <a:t>6  Marketing Presentation</a:t>
            </a:r>
            <a:endParaRPr lang="en-GB" sz="5000" smtClean="0">
              <a:ea typeface="ＭＳ Ｐゴシック" pitchFamily="34" charset="-128"/>
            </a:endParaRPr>
          </a:p>
          <a:p>
            <a:pPr marL="719138" indent="-719138" eaLnBrk="1" hangingPunct="1">
              <a:lnSpc>
                <a:spcPct val="120000"/>
              </a:lnSpc>
            </a:pPr>
            <a:endParaRPr lang="en-GB" sz="5000" smtClean="0">
              <a:ea typeface="ＭＳ Ｐゴシック" pitchFamily="34" charset="-128"/>
            </a:endParaRPr>
          </a:p>
        </p:txBody>
      </p:sp>
      <p:sp>
        <p:nvSpPr>
          <p:cNvPr id="27652" name="TextBox 4"/>
          <p:cNvSpPr txBox="1">
            <a:spLocks noChangeArrowheads="1"/>
          </p:cNvSpPr>
          <p:nvPr/>
        </p:nvSpPr>
        <p:spPr bwMode="auto">
          <a:xfrm>
            <a:off x="700088" y="8626475"/>
            <a:ext cx="1129188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01" tIns="64001" rIns="128001" bIns="64001">
            <a:spAutoFit/>
          </a:bodyPr>
          <a:lstStyle>
            <a:lvl1pPr defTabSz="639763" eaLnBrk="0" hangingPunct="0">
              <a:defRPr sz="2400">
                <a:solidFill>
                  <a:schemeClr val="tx1"/>
                </a:solidFill>
                <a:latin typeface="Arial" pitchFamily="34" charset="0"/>
                <a:ea typeface="ＭＳ Ｐゴシック" pitchFamily="34" charset="-128"/>
              </a:defRPr>
            </a:lvl1pPr>
            <a:lvl2pPr marL="37931725" indent="-37474525" defTabSz="639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2800">
                <a:solidFill>
                  <a:srgbClr val="FF0000"/>
                </a:solidFill>
              </a:rPr>
              <a:t>Exemplar standard in content, approach</a:t>
            </a:r>
            <a:r>
              <a:rPr lang="en-US" sz="2800">
                <a:solidFill>
                  <a:srgbClr val="FF0000"/>
                </a:solidFill>
              </a:rPr>
              <a:t> and/or skills shown</a:t>
            </a:r>
            <a:endParaRPr lang="en-US" sz="280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634" y="927311"/>
            <a:ext cx="5993811" cy="369263"/>
          </a:xfrm>
          <a:prstGeom prst="rect">
            <a:avLst/>
          </a:prstGeom>
          <a:noFill/>
        </p:spPr>
        <p:txBody>
          <a:bodyPr wrap="none" lIns="91372" tIns="45686" rIns="91372" bIns="4568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79236" fontAlgn="auto">
              <a:spcBef>
                <a:spcPts val="0"/>
              </a:spcBef>
              <a:spcAft>
                <a:spcPts val="0"/>
              </a:spcAft>
              <a:defRPr/>
            </a:pPr>
            <a:r>
              <a:rPr lang="en-GB" b="1" dirty="0">
                <a:ln w="11430"/>
                <a:gradFill>
                  <a:gsLst>
                    <a:gs pos="0">
                      <a:srgbClr val="60B5CC">
                        <a:tint val="70000"/>
                        <a:satMod val="245000"/>
                      </a:srgbClr>
                    </a:gs>
                    <a:gs pos="75000">
                      <a:srgbClr val="60B5CC">
                        <a:tint val="90000"/>
                        <a:shade val="60000"/>
                        <a:satMod val="240000"/>
                      </a:srgbClr>
                    </a:gs>
                    <a:gs pos="100000">
                      <a:srgbClr val="60B5CC">
                        <a:tint val="100000"/>
                        <a:shade val="50000"/>
                        <a:satMod val="240000"/>
                      </a:srgbClr>
                    </a:gs>
                  </a:gsLst>
                  <a:lin ang="5400000"/>
                </a:gradFill>
                <a:effectLst>
                  <a:outerShdw blurRad="50800" dist="39000" dir="5460000" algn="tl">
                    <a:srgbClr val="000000">
                      <a:alpha val="38000"/>
                    </a:srgbClr>
                  </a:outerShdw>
                </a:effectLst>
                <a:latin typeface="Corbel"/>
                <a:ea typeface="+mn-ea"/>
              </a:rPr>
              <a:t>FILTH FM – Marketing – Effectively Marketing Merchandise</a:t>
            </a:r>
          </a:p>
        </p:txBody>
      </p:sp>
      <p:pic>
        <p:nvPicPr>
          <p:cNvPr id="37891" name="Picture 2" descr="\\highworthnet.internal\Users$\Students\2004 Intake\04WebbT\My Pictures\filth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488" y="8040688"/>
            <a:ext cx="19256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G:\filth pics\Merchandise\New Store\Hoodie\Black\BlackFILTHHoodie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775" y="2209800"/>
            <a:ext cx="17145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descr="G:\filth pics\Merchandise\New Store\Hoodie\Black\BlackFILTHZipUpSM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2171700"/>
            <a:ext cx="171608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G:\filth pics\Merchandise\New Store\Hoodie\Black\BlackWhiteinsideFILTHHood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325" y="2190750"/>
            <a:ext cx="17145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5" descr="G:\filth pics\Merchandise\New Store\Hoodie\Black\BlackBarcodeHoodieSM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3275" y="2198688"/>
            <a:ext cx="16954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2" descr="G:\filth pics\Merchandise\New Store\Hoodie\Black\BlackWhiteInsideBarcodeHoodi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875" y="2179638"/>
            <a:ext cx="16922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3" descr="G:\filth pics\Merchandise\New Store\Hoodie\White\WhiteBarcodeZipUpSM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7788" y="2190750"/>
            <a:ext cx="16954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4" descr="G:\filth pics\Merchandise\New Store\Hoodie\White\BarcodeWhiteHoodSM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725" y="4589463"/>
            <a:ext cx="16954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5" descr="G:\filth pics\Merchandise\New Store\Hoodie\White\FilthWhiteHoodSM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0700" y="2209800"/>
            <a:ext cx="16970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6" descr="G:\filth pics\Merchandise\New Store\Tee\Black\BlackFilthTeeSM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5338" y="4595813"/>
            <a:ext cx="169227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7" descr="G:\filth pics\Merchandise\New Store\Tee\Black\BlackBarcodeTeeSML.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7775" y="4610100"/>
            <a:ext cx="16954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8" descr="G:\filth pics\Merchandise\New Store\Tee\White\WhiteFILTHTeeSM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1800" y="4605338"/>
            <a:ext cx="16954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9" descr="G:\filth pics\Merchandise\New Store\Tee\White\invertTeeBarcodeSM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5825" y="4616450"/>
            <a:ext cx="16970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0" descr="G:\filth pics\Merchandise\New Store\Stickers\FIIILTHSticker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58263" y="4600575"/>
            <a:ext cx="16970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1" descr="G:\filth pics\Merchandise\New Store\Stickers\Barcodesticker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80700" y="4584700"/>
            <a:ext cx="16970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95288" y="7032625"/>
            <a:ext cx="5087937" cy="307975"/>
          </a:xfrm>
          <a:prstGeom prst="rect">
            <a:avLst/>
          </a:prstGeom>
          <a:noFill/>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400" b="1">
                <a:solidFill>
                  <a:srgbClr val="3792AA"/>
                </a:solidFill>
                <a:latin typeface="Corbel" pitchFamily="34" charset="0"/>
              </a:rPr>
              <a:t>Displaying The Products Online – The Complete Range</a:t>
            </a:r>
          </a:p>
        </p:txBody>
      </p:sp>
      <p:sp>
        <p:nvSpPr>
          <p:cNvPr id="58387" name="TextBox 28"/>
          <p:cNvSpPr txBox="1">
            <a:spLocks noChangeArrowheads="1"/>
          </p:cNvSpPr>
          <p:nvPr/>
        </p:nvSpPr>
        <p:spPr bwMode="auto">
          <a:xfrm flipH="1">
            <a:off x="395288" y="7321550"/>
            <a:ext cx="5788025" cy="555625"/>
          </a:xfrm>
          <a:prstGeom prst="rect">
            <a:avLst/>
          </a:prstGeom>
          <a:noFill/>
          <a:ln w="9525">
            <a:noFill/>
            <a:miter lim="800000"/>
            <a:headEnd/>
            <a:tailEnd/>
          </a:ln>
        </p:spPr>
        <p:txBody>
          <a:bodyPr lIns="91372" tIns="45686" rIns="91372" bIns="45686">
            <a:spAutoFit/>
          </a:bodyPr>
          <a:lstStyle/>
          <a:p>
            <a:pPr algn="just" defTabSz="1278603">
              <a:defRPr/>
            </a:pPr>
            <a:r>
              <a:rPr lang="en-GB" sz="1000" dirty="0">
                <a:solidFill>
                  <a:prstClr val="white"/>
                </a:solidFill>
                <a:latin typeface="Corbel" charset="0"/>
                <a:ea typeface="+mn-ea"/>
              </a:rPr>
              <a:t>This is the complete product range, as you would see it on the store. I have made the products look uniform as it looks smart and also fits with the sites look. This is the complete collection of products available from FILTH FM.</a:t>
            </a:r>
          </a:p>
        </p:txBody>
      </p:sp>
      <p:sp>
        <p:nvSpPr>
          <p:cNvPr id="30" name="TextBox 29"/>
          <p:cNvSpPr txBox="1"/>
          <p:nvPr/>
        </p:nvSpPr>
        <p:spPr>
          <a:xfrm>
            <a:off x="400050" y="7877175"/>
            <a:ext cx="4056063" cy="306388"/>
          </a:xfrm>
          <a:prstGeom prst="rect">
            <a:avLst/>
          </a:prstGeom>
          <a:noFill/>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400" b="1">
                <a:solidFill>
                  <a:srgbClr val="3792AA"/>
                </a:solidFill>
                <a:latin typeface="Corbel" pitchFamily="34" charset="0"/>
              </a:rPr>
              <a:t>Displaying The Products – FILTH Tees</a:t>
            </a:r>
          </a:p>
        </p:txBody>
      </p:sp>
      <p:sp>
        <p:nvSpPr>
          <p:cNvPr id="58389" name="TextBox 30"/>
          <p:cNvSpPr txBox="1">
            <a:spLocks noChangeArrowheads="1"/>
          </p:cNvSpPr>
          <p:nvPr/>
        </p:nvSpPr>
        <p:spPr bwMode="auto">
          <a:xfrm flipH="1">
            <a:off x="400050" y="8166100"/>
            <a:ext cx="5788025" cy="1322388"/>
          </a:xfrm>
          <a:prstGeom prst="rect">
            <a:avLst/>
          </a:prstGeom>
          <a:noFill/>
          <a:ln w="9525">
            <a:noFill/>
            <a:miter lim="800000"/>
            <a:headEnd/>
            <a:tailEnd/>
          </a:ln>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solidFill>
                  <a:srgbClr val="FFFFFF"/>
                </a:solidFill>
                <a:latin typeface="Corbel" pitchFamily="34" charset="0"/>
              </a:rPr>
              <a:t>Earlier on in the PowerPoint, I discussed how I think the store needs models displaying the products whilst being worn. This is an expensive thing to do, as you need a professional photographer, models, screens, backdrops etc. and it all gets a little out of hand for a Radio Station Store. The instant solution was to find a way to do it on a small budget. I was able to get a friend to photograph another friend, and then I was able to touch up the rest of the photo in Photoshop. The images defiantly give a more realistic feel to the store, and thus promote the T-Shirts better than a vector art image can. People want to see the shirts on, not drawn. I will look forward to starting an Ad campaign with the new shirts, and hopefully they will prove more successful then current ads.</a:t>
            </a:r>
          </a:p>
        </p:txBody>
      </p:sp>
      <p:pic>
        <p:nvPicPr>
          <p:cNvPr id="37910" name="Picture 31" descr="C:\Users\Thomas\Pictures\filth pics\Merchandise\New Store\Tee\Black\FIILTH MAN.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7938" y="7110413"/>
            <a:ext cx="204311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3" descr="C:\Users\Thomas\Pictures\filth pics\Merchandise\New Store\Tee\White\WhiteFILTHMANsml.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3938" y="7088188"/>
            <a:ext cx="20034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12" name="Group 33"/>
          <p:cNvGrpSpPr>
            <a:grpSpLocks/>
          </p:cNvGrpSpPr>
          <p:nvPr/>
        </p:nvGrpSpPr>
        <p:grpSpPr bwMode="auto">
          <a:xfrm>
            <a:off x="8066088" y="150813"/>
            <a:ext cx="1655762" cy="369887"/>
            <a:chOff x="9065096" y="48072"/>
            <a:chExt cx="828092" cy="370395"/>
          </a:xfrm>
        </p:grpSpPr>
        <p:sp>
          <p:nvSpPr>
            <p:cNvPr id="35" name="TextBox 34">
              <a:hlinkClick r:id="rId19" action="ppaction://hlinksldjump"/>
            </p:cNvPr>
            <p:cNvSpPr txBox="1"/>
            <p:nvPr/>
          </p:nvSpPr>
          <p:spPr>
            <a:xfrm>
              <a:off x="9065096" y="48072"/>
              <a:ext cx="828092" cy="292501"/>
            </a:xfrm>
            <a:prstGeom prst="rect">
              <a:avLst/>
            </a:prstGeom>
            <a:noFill/>
            <a:ln w="9525" cmpd="sng">
              <a:solidFill>
                <a:schemeClr val="accent2">
                  <a:lumMod val="60000"/>
                  <a:lumOff val="40000"/>
                </a:schemeClr>
              </a:solidFill>
            </a:ln>
          </p:spPr>
          <p:txBody>
            <a:bodyPr>
              <a:spAutoFit/>
            </a:bodyPr>
            <a:lstStyle/>
            <a:p>
              <a:pPr algn="ctr" defTabSz="1279236" fontAlgn="auto">
                <a:spcBef>
                  <a:spcPts val="0"/>
                </a:spcBef>
                <a:spcAft>
                  <a:spcPts val="0"/>
                </a:spcAft>
                <a:defRPr/>
              </a:pPr>
              <a:endParaRPr lang="en-GB" sz="1300" b="1" dirty="0">
                <a:solidFill>
                  <a:prstClr val="white"/>
                </a:solidFill>
                <a:latin typeface="Corbel"/>
                <a:ea typeface="+mn-ea"/>
              </a:endParaRPr>
            </a:p>
          </p:txBody>
        </p:sp>
        <p:sp>
          <p:nvSpPr>
            <p:cNvPr id="36" name="Rectangle 35"/>
            <p:cNvSpPr/>
            <p:nvPr/>
          </p:nvSpPr>
          <p:spPr>
            <a:xfrm>
              <a:off x="9086532" y="48072"/>
              <a:ext cx="770928" cy="370395"/>
            </a:xfrm>
            <a:prstGeom prst="rect">
              <a:avLst/>
            </a:prstGeom>
          </p:spPr>
          <p:txBody>
            <a:bodyPr>
              <a:spAutoFit/>
            </a:bodyPr>
            <a:lstStyle/>
            <a:p>
              <a:pPr defTabSz="1277938"/>
              <a:r>
                <a:rPr lang="en-GB" b="1">
                  <a:solidFill>
                    <a:srgbClr val="3792AA"/>
                  </a:solidFill>
                  <a:latin typeface="Corbel" pitchFamily="34" charset="0"/>
                  <a:hlinkClick r:id="rId19" action="ppaction://hlinksldjump"/>
                </a:rPr>
                <a:t>Back to Index</a:t>
              </a:r>
              <a:endParaRPr lang="en-GB" b="1">
                <a:solidFill>
                  <a:srgbClr val="3792AA"/>
                </a:solidFill>
                <a:latin typeface="Corbel" pitchFamily="34" charset="0"/>
              </a:endParaRPr>
            </a:p>
          </p:txBody>
        </p:sp>
      </p:grpSp>
      <p:sp>
        <p:nvSpPr>
          <p:cNvPr id="37" name="TextBox 36">
            <a:hlinkClick r:id="rId19" action="ppaction://hlinksldjump"/>
          </p:cNvPr>
          <p:cNvSpPr txBox="1"/>
          <p:nvPr/>
        </p:nvSpPr>
        <p:spPr>
          <a:xfrm>
            <a:off x="9929813" y="150813"/>
            <a:ext cx="2649537" cy="292100"/>
          </a:xfrm>
          <a:prstGeom prst="rect">
            <a:avLst/>
          </a:prstGeom>
          <a:noFill/>
          <a:ln w="9525" cmpd="sng">
            <a:solidFill>
              <a:schemeClr val="accent2">
                <a:lumMod val="60000"/>
                <a:lumOff val="40000"/>
              </a:schemeClr>
            </a:solidFill>
          </a:ln>
        </p:spPr>
        <p:txBody>
          <a:bodyPr lIns="91372" tIns="45686" rIns="91372" bIns="45686">
            <a:spAutoFit/>
          </a:bodyPr>
          <a:lstStyle/>
          <a:p>
            <a:pPr algn="ctr" defTabSz="1279236" fontAlgn="auto">
              <a:spcBef>
                <a:spcPts val="0"/>
              </a:spcBef>
              <a:spcAft>
                <a:spcPts val="0"/>
              </a:spcAft>
              <a:defRPr/>
            </a:pPr>
            <a:endParaRPr lang="en-GB" sz="1300" b="1" dirty="0">
              <a:solidFill>
                <a:prstClr val="white"/>
              </a:solidFill>
              <a:latin typeface="Corbel"/>
              <a:ea typeface="+mn-ea"/>
            </a:endParaRPr>
          </a:p>
        </p:txBody>
      </p:sp>
      <p:sp>
        <p:nvSpPr>
          <p:cNvPr id="38" name="Rectangle 37"/>
          <p:cNvSpPr/>
          <p:nvPr/>
        </p:nvSpPr>
        <p:spPr>
          <a:xfrm>
            <a:off x="9936163" y="150813"/>
            <a:ext cx="2667000" cy="369887"/>
          </a:xfrm>
          <a:prstGeom prst="rect">
            <a:avLst/>
          </a:prstGeom>
        </p:spPr>
        <p:txBody>
          <a:bodyPr lIns="91372" tIns="45686" rIns="91372" bIns="45686">
            <a:spAutoFit/>
          </a:bodyPr>
          <a:lstStyle/>
          <a:p>
            <a:pPr defTabSz="1277938"/>
            <a:r>
              <a:rPr lang="en-GB" b="1">
                <a:solidFill>
                  <a:srgbClr val="3792AA"/>
                </a:solidFill>
                <a:latin typeface="Corbel" pitchFamily="34" charset="0"/>
                <a:hlinkClick r:id="" action="ppaction://noaction"/>
              </a:rPr>
              <a:t>Back to Marketing Index</a:t>
            </a:r>
            <a:endParaRPr lang="en-GB" b="1">
              <a:solidFill>
                <a:srgbClr val="3792AA"/>
              </a:solidFill>
              <a:latin typeface="Corbe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38915" name="Content Placeholder 2"/>
          <p:cNvSpPr>
            <a:spLocks noGrp="1"/>
          </p:cNvSpPr>
          <p:nvPr>
            <p:ph idx="1"/>
          </p:nvPr>
        </p:nvSpPr>
        <p:spPr/>
        <p:txBody>
          <a:bodyPr/>
          <a:lstStyle/>
          <a:p>
            <a:pPr eaLnBrk="1" hangingPunct="1"/>
            <a:endParaRPr lang="en-US" smtClean="0">
              <a:ea typeface="ＭＳ Ｐゴシック" pitchFamily="34" charset="-128"/>
            </a:endParaRPr>
          </a:p>
        </p:txBody>
      </p:sp>
      <p:pic>
        <p:nvPicPr>
          <p:cNvPr id="38916" name="Picture 2" descr="613303D4"/>
          <p:cNvPicPr>
            <a:picLocks noChangeAspect="1" noChangeArrowheads="1"/>
          </p:cNvPicPr>
          <p:nvPr/>
        </p:nvPicPr>
        <p:blipFill>
          <a:blip r:embed="rId3">
            <a:extLst>
              <a:ext uri="{28A0092B-C50C-407E-A947-70E740481C1C}">
                <a14:useLocalDpi xmlns:a14="http://schemas.microsoft.com/office/drawing/2010/main" val="0"/>
              </a:ext>
            </a:extLst>
          </a:blip>
          <a:srcRect l="6517" t="2856" r="2742"/>
          <a:stretch>
            <a:fillRect/>
          </a:stretch>
        </p:blipFill>
        <p:spPr bwMode="auto">
          <a:xfrm>
            <a:off x="153988" y="0"/>
            <a:ext cx="12682537"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40963" name="Content Placeholder 2"/>
          <p:cNvSpPr>
            <a:spLocks noGrp="1"/>
          </p:cNvSpPr>
          <p:nvPr>
            <p:ph idx="1"/>
          </p:nvPr>
        </p:nvSpPr>
        <p:spPr/>
        <p:txBody>
          <a:bodyPr/>
          <a:lstStyle/>
          <a:p>
            <a:pPr eaLnBrk="1" hangingPunct="1"/>
            <a:endParaRPr lang="en-US" smtClean="0">
              <a:ea typeface="ＭＳ Ｐゴシック" pitchFamily="34" charset="-128"/>
            </a:endParaRPr>
          </a:p>
        </p:txBody>
      </p:sp>
      <p:pic>
        <p:nvPicPr>
          <p:cNvPr id="40964" name="Picture 2" descr="F8EBF5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28600"/>
            <a:ext cx="12823825" cy="906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a:xfrm>
            <a:off x="639763" y="0"/>
            <a:ext cx="11522075" cy="584200"/>
          </a:xfrm>
        </p:spPr>
        <p:txBody>
          <a:bodyPr/>
          <a:lstStyle/>
          <a:p>
            <a:pPr eaLnBrk="1" hangingPunct="1"/>
            <a:r>
              <a:rPr lang="en-US" sz="4000" smtClean="0">
                <a:solidFill>
                  <a:srgbClr val="A6A6A6"/>
                </a:solidFill>
                <a:ea typeface="ＭＳ Ｐゴシック" pitchFamily="34" charset="-128"/>
              </a:rPr>
              <a:t>Lotus Petal Pad promotional video </a:t>
            </a:r>
            <a:r>
              <a:rPr lang="en-US" sz="2400" smtClean="0">
                <a:solidFill>
                  <a:srgbClr val="93CDDD"/>
                </a:solidFill>
                <a:ea typeface="ＭＳ Ｐゴシック" pitchFamily="34" charset="-128"/>
              </a:rPr>
              <a:t>(click centre of slide)</a:t>
            </a:r>
            <a:endParaRPr lang="en-US" sz="4000" smtClean="0">
              <a:solidFill>
                <a:srgbClr val="A6A6A6"/>
              </a:solidFill>
              <a:ea typeface="ＭＳ Ｐゴシック" pitchFamily="34" charset="-128"/>
            </a:endParaRPr>
          </a:p>
        </p:txBody>
      </p:sp>
      <p:pic>
        <p:nvPicPr>
          <p:cNvPr id="43011" name="MV1 46111 7258 TX LOTUS PETAL PAD.wmv" descr="/Users/johngrundy/Desktop/OCR INSET 2011/NICE PAGES BY SECTION/Section 6 Marketing Presentation/MV1 46111 7258 TX LOTUS PETAL PAD.wm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485775" y="685800"/>
            <a:ext cx="11772900" cy="88296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8503" fill="hold"/>
                                        <p:tgtEl>
                                          <p:spTgt spid="430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3011"/>
                </p:tgtEl>
              </p:cMediaNode>
            </p:video>
            <p:seq concurrent="1" nextAc="seek">
              <p:cTn id="8" restart="whenNotActive" fill="hold" evtFilter="cancelBubble" nodeType="interactiveSeq">
                <p:stCondLst>
                  <p:cond evt="onClick" delay="0">
                    <p:tgtEl>
                      <p:spTgt spid="430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3011"/>
                                        </p:tgtEl>
                                      </p:cBhvr>
                                    </p:cmd>
                                  </p:childTnLst>
                                </p:cTn>
                              </p:par>
                            </p:childTnLst>
                          </p:cTn>
                        </p:par>
                      </p:childTnLst>
                    </p:cTn>
                  </p:par>
                </p:childTnLst>
              </p:cTn>
              <p:nextCondLst>
                <p:cond evt="onClick" delay="0">
                  <p:tgtEl>
                    <p:spTgt spid="430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639763" y="0"/>
            <a:ext cx="11522075" cy="584200"/>
          </a:xfrm>
        </p:spPr>
        <p:txBody>
          <a:bodyPr/>
          <a:lstStyle/>
          <a:p>
            <a:pPr eaLnBrk="1" hangingPunct="1"/>
            <a:r>
              <a:rPr lang="en-US" sz="4000" smtClean="0">
                <a:solidFill>
                  <a:srgbClr val="A6A6A6"/>
                </a:solidFill>
                <a:ea typeface="ＭＳ Ｐゴシック" pitchFamily="34" charset="-128"/>
              </a:rPr>
              <a:t>Grease Monkey promotional video </a:t>
            </a:r>
            <a:r>
              <a:rPr lang="en-US" sz="2400" smtClean="0">
                <a:solidFill>
                  <a:srgbClr val="93CDDD"/>
                </a:solidFill>
                <a:ea typeface="ＭＳ Ｐゴシック" pitchFamily="34" charset="-128"/>
              </a:rPr>
              <a:t>(click centre of slide)</a:t>
            </a:r>
            <a:endParaRPr lang="en-US" sz="4000" smtClean="0">
              <a:solidFill>
                <a:srgbClr val="A6A6A6"/>
              </a:solidFill>
              <a:ea typeface="ＭＳ Ｐゴシック" pitchFamily="34" charset="-128"/>
            </a:endParaRPr>
          </a:p>
        </p:txBody>
      </p:sp>
      <p:pic>
        <p:nvPicPr>
          <p:cNvPr id="44035" name="MV2 Grease Monkey Video - Large-3.mov" descr="/Users/johngrundy/Desktop/OCR INSET 2011/NICE PAGES BY SECTION/Section 6 Marketing Presentation/MV2 Grease Monkey Video - Large-3.mo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0" y="1346200"/>
            <a:ext cx="12819063" cy="72104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0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4035"/>
                                        </p:tgtEl>
                                      </p:cBhvr>
                                    </p:cmd>
                                  </p:childTnLst>
                                </p:cTn>
                              </p:par>
                            </p:childTnLst>
                          </p:cTn>
                        </p:par>
                      </p:childTnLst>
                    </p:cTn>
                  </p:par>
                </p:childTnLst>
              </p:cTn>
              <p:nextCondLst>
                <p:cond evt="onClick" delay="0">
                  <p:tgtEl>
                    <p:spTgt spid="44035"/>
                  </p:tgtEl>
                </p:cond>
              </p:nextCondLst>
            </p:seq>
            <p:video>
              <p:cMediaNode>
                <p:cTn id="7" fill="hold" display="0">
                  <p:stCondLst>
                    <p:cond delay="indefinite"/>
                  </p:stCondLst>
                  <p:endCondLst>
                    <p:cond evt="onNext" delay="0">
                      <p:tgtEl>
                        <p:sldTgt/>
                      </p:tgtEl>
                    </p:cond>
                    <p:cond evt="onPrev" delay="0">
                      <p:tgtEl>
                        <p:sldTgt/>
                      </p:tgtEl>
                    </p:cond>
                  </p:endCondLst>
                </p:cTn>
                <p:tgtEl>
                  <p:spTgt spid="4403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763" y="0"/>
            <a:ext cx="11522075" cy="584200"/>
          </a:xfrm>
        </p:spPr>
        <p:txBody>
          <a:bodyPr/>
          <a:lstStyle/>
          <a:p>
            <a:pPr eaLnBrk="1" hangingPunct="1"/>
            <a:r>
              <a:rPr lang="en-US" sz="4000" smtClean="0">
                <a:solidFill>
                  <a:srgbClr val="A6A6A6"/>
                </a:solidFill>
                <a:ea typeface="ＭＳ Ｐゴシック" pitchFamily="34" charset="-128"/>
              </a:rPr>
              <a:t>Vortex Viper promotional video </a:t>
            </a:r>
            <a:r>
              <a:rPr lang="en-US" sz="2400" smtClean="0">
                <a:solidFill>
                  <a:srgbClr val="93CDDD"/>
                </a:solidFill>
                <a:ea typeface="ＭＳ Ｐゴシック" pitchFamily="34" charset="-128"/>
              </a:rPr>
              <a:t>(click centre of slide)</a:t>
            </a:r>
            <a:endParaRPr lang="en-US" sz="4000" smtClean="0">
              <a:solidFill>
                <a:srgbClr val="93CDDD"/>
              </a:solidFill>
              <a:ea typeface="ＭＳ Ｐゴシック" pitchFamily="34" charset="-128"/>
            </a:endParaRPr>
          </a:p>
        </p:txBody>
      </p:sp>
      <p:pic>
        <p:nvPicPr>
          <p:cNvPr id="45059" name="MV3 marketing see saw.wmv" descr="/Users/johngrundy/Desktop/OCR INSET 2011/NICE PAGES BY SECTION/Section 6 Marketing Presentation/MV3 marketing see saw.wm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85800"/>
            <a:ext cx="11769725" cy="882808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0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5059"/>
                                        </p:tgtEl>
                                      </p:cBhvr>
                                    </p:cmd>
                                  </p:childTnLst>
                                </p:cTn>
                              </p:par>
                            </p:childTnLst>
                          </p:cTn>
                        </p:par>
                      </p:childTnLst>
                    </p:cTn>
                  </p:par>
                </p:childTnLst>
              </p:cTn>
              <p:nextCondLst>
                <p:cond evt="onClick" delay="0">
                  <p:tgtEl>
                    <p:spTgt spid="45059"/>
                  </p:tgtEl>
                </p:cond>
              </p:nextCondLst>
            </p:seq>
            <p:video>
              <p:cMediaNode>
                <p:cTn id="7" fill="hold" display="0">
                  <p:stCondLst>
                    <p:cond delay="indefinite"/>
                  </p:stCondLst>
                  <p:endCondLst>
                    <p:cond evt="onNext" delay="0">
                      <p:tgtEl>
                        <p:sldTgt/>
                      </p:tgtEl>
                    </p:cond>
                    <p:cond evt="onPrev" delay="0">
                      <p:tgtEl>
                        <p:sldTgt/>
                      </p:tgtEl>
                    </p:cond>
                  </p:endCondLst>
                </p:cTn>
                <p:tgtEl>
                  <p:spTgt spid="4505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639763" y="0"/>
            <a:ext cx="11522075" cy="584200"/>
          </a:xfrm>
        </p:spPr>
        <p:txBody>
          <a:bodyPr/>
          <a:lstStyle/>
          <a:p>
            <a:pPr eaLnBrk="1" hangingPunct="1"/>
            <a:r>
              <a:rPr lang="en-US" sz="4000" smtClean="0">
                <a:solidFill>
                  <a:srgbClr val="A6A6A6"/>
                </a:solidFill>
                <a:ea typeface="ＭＳ Ｐゴシック" pitchFamily="34" charset="-128"/>
              </a:rPr>
              <a:t>Paint Pod promotional video </a:t>
            </a:r>
            <a:r>
              <a:rPr lang="en-US" sz="2400" smtClean="0">
                <a:solidFill>
                  <a:srgbClr val="93CDDD"/>
                </a:solidFill>
                <a:ea typeface="ＭＳ Ｐゴシック" pitchFamily="34" charset="-128"/>
              </a:rPr>
              <a:t>(click centre of slide)</a:t>
            </a:r>
            <a:endParaRPr lang="en-US" sz="4000" smtClean="0">
              <a:solidFill>
                <a:srgbClr val="A6A6A6"/>
              </a:solidFill>
              <a:ea typeface="ＭＳ Ｐゴシック" pitchFamily="34" charset="-128"/>
            </a:endParaRPr>
          </a:p>
        </p:txBody>
      </p:sp>
      <p:pic>
        <p:nvPicPr>
          <p:cNvPr id="46083" name="MV4 54207 6289 Paint Pod - wooden.AVI" descr="/Users/johngrundy/Desktop/OCR INSET 2011/NICE PAGES BY SECTION/Section 6 Marketing Presentation/MV4 54207 6289 Paint Pod - wooden.AVI">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485775" y="677863"/>
            <a:ext cx="11676063" cy="87566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0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6083"/>
                                        </p:tgtEl>
                                      </p:cBhvr>
                                    </p:cmd>
                                  </p:childTnLst>
                                </p:cTn>
                              </p:par>
                            </p:childTnLst>
                          </p:cTn>
                        </p:par>
                      </p:childTnLst>
                    </p:cTn>
                  </p:par>
                </p:childTnLst>
              </p:cTn>
              <p:nextCondLst>
                <p:cond evt="onClick" delay="0">
                  <p:tgtEl>
                    <p:spTgt spid="46083"/>
                  </p:tgtEl>
                </p:cond>
              </p:nextCondLst>
            </p:seq>
            <p:video>
              <p:cMediaNode>
                <p:cTn id="7" fill="hold" display="0">
                  <p:stCondLst>
                    <p:cond delay="indefinite"/>
                  </p:stCondLst>
                  <p:endCondLst>
                    <p:cond evt="onNext" delay="0">
                      <p:tgtEl>
                        <p:sldTgt/>
                      </p:tgtEl>
                    </p:cond>
                    <p:cond evt="onPrev" delay="0">
                      <p:tgtEl>
                        <p:sldTgt/>
                      </p:tgtEl>
                    </p:cond>
                  </p:endCondLst>
                </p:cTn>
                <p:tgtEl>
                  <p:spTgt spid="4608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Title 1"/>
          <p:cNvSpPr>
            <a:spLocks noGrp="1"/>
          </p:cNvSpPr>
          <p:nvPr>
            <p:ph type="title"/>
          </p:nvPr>
        </p:nvSpPr>
        <p:spPr>
          <a:xfrm>
            <a:off x="639763" y="0"/>
            <a:ext cx="11522075" cy="584200"/>
          </a:xfrm>
        </p:spPr>
        <p:txBody>
          <a:bodyPr/>
          <a:lstStyle/>
          <a:p>
            <a:pPr eaLnBrk="1" hangingPunct="1"/>
            <a:r>
              <a:rPr lang="en-US" sz="4000" smtClean="0">
                <a:solidFill>
                  <a:srgbClr val="A6A6A6"/>
                </a:solidFill>
                <a:ea typeface="ＭＳ Ｐゴシック" pitchFamily="34" charset="-128"/>
              </a:rPr>
              <a:t>MAX Engineering promotional video </a:t>
            </a:r>
            <a:r>
              <a:rPr lang="en-US" sz="2400" smtClean="0">
                <a:solidFill>
                  <a:srgbClr val="93CDDD"/>
                </a:solidFill>
                <a:ea typeface="ＭＳ Ｐゴシック" pitchFamily="34" charset="-128"/>
              </a:rPr>
              <a:t>(click centre of slide)</a:t>
            </a:r>
            <a:endParaRPr lang="en-US" sz="4000" smtClean="0">
              <a:solidFill>
                <a:srgbClr val="A6A6A6"/>
              </a:solidFill>
              <a:ea typeface="ＭＳ Ｐゴシック" pitchFamily="34" charset="-128"/>
            </a:endParaRPr>
          </a:p>
        </p:txBody>
      </p:sp>
      <p:pic>
        <p:nvPicPr>
          <p:cNvPr id="47107" name="MV5 promotional video MAX ENGINEERING.wmv" descr="/Users/johngrundy/Desktop/OCR INSET 2011/NICE PAGES BY SECTION/Section 6 Marketing Presentation/MV5 promotional video MAX ENGINEERING.wm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85800"/>
            <a:ext cx="11718925" cy="87884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1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7107"/>
                                        </p:tgtEl>
                                      </p:cBhvr>
                                    </p:cmd>
                                  </p:childTnLst>
                                </p:cTn>
                              </p:par>
                            </p:childTnLst>
                          </p:cTn>
                        </p:par>
                      </p:childTnLst>
                    </p:cTn>
                  </p:par>
                </p:childTnLst>
              </p:cTn>
              <p:nextCondLst>
                <p:cond evt="onClick" delay="0">
                  <p:tgtEl>
                    <p:spTgt spid="47107"/>
                  </p:tgtEl>
                </p:cond>
              </p:nextCondLst>
            </p:seq>
            <p:video>
              <p:cMediaNode>
                <p:cTn id="7" fill="hold" display="0">
                  <p:stCondLst>
                    <p:cond delay="indefinite"/>
                  </p:stCondLst>
                  <p:endCondLst>
                    <p:cond evt="onNext" delay="0">
                      <p:tgtEl>
                        <p:sldTgt/>
                      </p:tgtEl>
                    </p:cond>
                    <p:cond evt="onPrev" delay="0">
                      <p:tgtEl>
                        <p:sldTgt/>
                      </p:tgtEl>
                    </p:cond>
                  </p:endCondLst>
                </p:cTn>
                <p:tgtEl>
                  <p:spTgt spid="4710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639763" y="0"/>
            <a:ext cx="11522075" cy="584200"/>
          </a:xfrm>
        </p:spPr>
        <p:txBody>
          <a:bodyPr/>
          <a:lstStyle/>
          <a:p>
            <a:pPr eaLnBrk="1" hangingPunct="1"/>
            <a:r>
              <a:rPr lang="en-US" sz="4000" smtClean="0">
                <a:solidFill>
                  <a:srgbClr val="A6A6A6"/>
                </a:solidFill>
                <a:ea typeface="ＭＳ Ｐゴシック" pitchFamily="34" charset="-128"/>
              </a:rPr>
              <a:t>ROBO TT promotional video </a:t>
            </a:r>
            <a:r>
              <a:rPr lang="en-US" sz="2400" smtClean="0">
                <a:solidFill>
                  <a:srgbClr val="93CDDD"/>
                </a:solidFill>
                <a:ea typeface="ＭＳ Ｐゴシック" pitchFamily="34" charset="-128"/>
              </a:rPr>
              <a:t>(click centre of slide)</a:t>
            </a:r>
            <a:endParaRPr lang="en-US" sz="4000" smtClean="0">
              <a:solidFill>
                <a:srgbClr val="A6A6A6"/>
              </a:solidFill>
              <a:ea typeface="ＭＳ Ｐゴシック" pitchFamily="34" charset="-128"/>
            </a:endParaRPr>
          </a:p>
        </p:txBody>
      </p:sp>
      <p:pic>
        <p:nvPicPr>
          <p:cNvPr id="48131" name="MV6 ROBO TT.wmv" descr="/Users/johngrundy/Desktop/OCR INSET 2011/NICE PAGES BY SECTION/Section 6 Marketing Presentation/MV6 ROBO TT.wm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85800"/>
            <a:ext cx="11684000" cy="8763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1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8131"/>
                                        </p:tgtEl>
                                      </p:cBhvr>
                                    </p:cmd>
                                  </p:childTnLst>
                                </p:cTn>
                              </p:par>
                            </p:childTnLst>
                          </p:cTn>
                        </p:par>
                      </p:childTnLst>
                    </p:cTn>
                  </p:par>
                </p:childTnLst>
              </p:cTn>
              <p:nextCondLst>
                <p:cond evt="onClick" delay="0">
                  <p:tgtEl>
                    <p:spTgt spid="48131"/>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11" name="Group 60"/>
          <p:cNvGrpSpPr>
            <a:grpSpLocks/>
          </p:cNvGrpSpPr>
          <p:nvPr/>
        </p:nvGrpSpPr>
        <p:grpSpPr bwMode="auto">
          <a:xfrm>
            <a:off x="106363" y="106363"/>
            <a:ext cx="12588875" cy="9388475"/>
            <a:chOff x="48" y="48"/>
            <a:chExt cx="5664" cy="4224"/>
          </a:xfrm>
        </p:grpSpPr>
        <p:grpSp>
          <p:nvGrpSpPr>
            <p:cNvPr id="29725" name="Group 59"/>
            <p:cNvGrpSpPr>
              <a:grpSpLocks/>
            </p:cNvGrpSpPr>
            <p:nvPr/>
          </p:nvGrpSpPr>
          <p:grpSpPr bwMode="auto">
            <a:xfrm>
              <a:off x="5280" y="48"/>
              <a:ext cx="432" cy="432"/>
              <a:chOff x="5280" y="48"/>
              <a:chExt cx="432" cy="432"/>
            </a:xfrm>
          </p:grpSpPr>
          <p:graphicFrame>
            <p:nvGraphicFramePr>
              <p:cNvPr id="29705" name="Object 2"/>
              <p:cNvGraphicFramePr>
                <a:graphicFrameLocks noChangeAspect="1"/>
              </p:cNvGraphicFramePr>
              <p:nvPr/>
            </p:nvGraphicFramePr>
            <p:xfrm>
              <a:off x="5424" y="48"/>
              <a:ext cx="144" cy="144"/>
            </p:xfrm>
            <a:graphic>
              <a:graphicData uri="http://schemas.openxmlformats.org/presentationml/2006/ole">
                <mc:AlternateContent xmlns:mc="http://schemas.openxmlformats.org/markup-compatibility/2006">
                  <mc:Choice xmlns:v="urn:schemas-microsoft-com:vml" Requires="v">
                    <p:oleObj spid="_x0000_s29730" name="CorelDRAW" r:id="rId3" imgW="469440" imgH="469440" progId="">
                      <p:embed/>
                    </p:oleObj>
                  </mc:Choice>
                  <mc:Fallback>
                    <p:oleObj name="CorelDRAW" r:id="rId3" imgW="469440" imgH="46944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 y="48"/>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6" name="Object 3"/>
              <p:cNvGraphicFramePr>
                <a:graphicFrameLocks noChangeAspect="1"/>
              </p:cNvGraphicFramePr>
              <p:nvPr/>
            </p:nvGraphicFramePr>
            <p:xfrm>
              <a:off x="5568" y="48"/>
              <a:ext cx="144" cy="144"/>
            </p:xfrm>
            <a:graphic>
              <a:graphicData uri="http://schemas.openxmlformats.org/presentationml/2006/ole">
                <mc:AlternateContent xmlns:mc="http://schemas.openxmlformats.org/markup-compatibility/2006">
                  <mc:Choice xmlns:v="urn:schemas-microsoft-com:vml" Requires="v">
                    <p:oleObj spid="_x0000_s29731" name="CorelDRAW" r:id="rId5" imgW="469440" imgH="469440" progId="">
                      <p:embed/>
                    </p:oleObj>
                  </mc:Choice>
                  <mc:Fallback>
                    <p:oleObj name="CorelDRAW" r:id="rId5" imgW="469440" imgH="46944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 y="48"/>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4"/>
              <p:cNvGraphicFramePr>
                <a:graphicFrameLocks noChangeAspect="1"/>
              </p:cNvGraphicFramePr>
              <p:nvPr/>
            </p:nvGraphicFramePr>
            <p:xfrm>
              <a:off x="5568" y="192"/>
              <a:ext cx="144" cy="144"/>
            </p:xfrm>
            <a:graphic>
              <a:graphicData uri="http://schemas.openxmlformats.org/presentationml/2006/ole">
                <mc:AlternateContent xmlns:mc="http://schemas.openxmlformats.org/markup-compatibility/2006">
                  <mc:Choice xmlns:v="urn:schemas-microsoft-com:vml" Requires="v">
                    <p:oleObj spid="_x0000_s29732" name="CorelDRAW" r:id="rId7" imgW="469440" imgH="469440" progId="">
                      <p:embed/>
                    </p:oleObj>
                  </mc:Choice>
                  <mc:Fallback>
                    <p:oleObj name="CorelDRAW" r:id="rId7" imgW="469440" imgH="46944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 y="192"/>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5"/>
              <p:cNvGraphicFramePr>
                <a:graphicFrameLocks noChangeAspect="1"/>
              </p:cNvGraphicFramePr>
              <p:nvPr/>
            </p:nvGraphicFramePr>
            <p:xfrm>
              <a:off x="5424" y="192"/>
              <a:ext cx="144" cy="144"/>
            </p:xfrm>
            <a:graphic>
              <a:graphicData uri="http://schemas.openxmlformats.org/presentationml/2006/ole">
                <mc:AlternateContent xmlns:mc="http://schemas.openxmlformats.org/markup-compatibility/2006">
                  <mc:Choice xmlns:v="urn:schemas-microsoft-com:vml" Requires="v">
                    <p:oleObj spid="_x0000_s29733" name="CorelDRAW" r:id="rId8" imgW="469440" imgH="469440" progId="">
                      <p:embed/>
                    </p:oleObj>
                  </mc:Choice>
                  <mc:Fallback>
                    <p:oleObj name="CorelDRAW" r:id="rId8" imgW="469440" imgH="46944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4" y="192"/>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9" name="Object 6"/>
              <p:cNvGraphicFramePr>
                <a:graphicFrameLocks noChangeAspect="1"/>
              </p:cNvGraphicFramePr>
              <p:nvPr/>
            </p:nvGraphicFramePr>
            <p:xfrm>
              <a:off x="5568" y="336"/>
              <a:ext cx="144" cy="144"/>
            </p:xfrm>
            <a:graphic>
              <a:graphicData uri="http://schemas.openxmlformats.org/presentationml/2006/ole">
                <mc:AlternateContent xmlns:mc="http://schemas.openxmlformats.org/markup-compatibility/2006">
                  <mc:Choice xmlns:v="urn:schemas-microsoft-com:vml" Requires="v">
                    <p:oleObj spid="_x0000_s29734" name="CorelDRAW" r:id="rId9" imgW="469440" imgH="469440" progId="">
                      <p:embed/>
                    </p:oleObj>
                  </mc:Choice>
                  <mc:Fallback>
                    <p:oleObj name="CorelDRAW" r:id="rId9" imgW="469440" imgH="469440"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 y="336"/>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10" name="Object 7"/>
              <p:cNvGraphicFramePr>
                <a:graphicFrameLocks noChangeAspect="1"/>
              </p:cNvGraphicFramePr>
              <p:nvPr/>
            </p:nvGraphicFramePr>
            <p:xfrm>
              <a:off x="5280" y="48"/>
              <a:ext cx="144" cy="144"/>
            </p:xfrm>
            <a:graphic>
              <a:graphicData uri="http://schemas.openxmlformats.org/presentationml/2006/ole">
                <mc:AlternateContent xmlns:mc="http://schemas.openxmlformats.org/markup-compatibility/2006">
                  <mc:Choice xmlns:v="urn:schemas-microsoft-com:vml" Requires="v">
                    <p:oleObj spid="_x0000_s29735" name="CorelDRAW" r:id="rId10" imgW="469440" imgH="469440" progId="">
                      <p:embed/>
                    </p:oleObj>
                  </mc:Choice>
                  <mc:Fallback>
                    <p:oleObj name="CorelDRAW" r:id="rId10" imgW="469440" imgH="469440"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 y="48"/>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9726" name="Group 58"/>
            <p:cNvGrpSpPr>
              <a:grpSpLocks/>
            </p:cNvGrpSpPr>
            <p:nvPr/>
          </p:nvGrpSpPr>
          <p:grpSpPr bwMode="auto">
            <a:xfrm>
              <a:off x="48" y="3840"/>
              <a:ext cx="2867" cy="432"/>
              <a:chOff x="48" y="3840"/>
              <a:chExt cx="2867" cy="432"/>
            </a:xfrm>
          </p:grpSpPr>
          <p:grpSp>
            <p:nvGrpSpPr>
              <p:cNvPr id="29727" name="Group 57"/>
              <p:cNvGrpSpPr>
                <a:grpSpLocks/>
              </p:cNvGrpSpPr>
              <p:nvPr/>
            </p:nvGrpSpPr>
            <p:grpSpPr bwMode="auto">
              <a:xfrm>
                <a:off x="48" y="3840"/>
                <a:ext cx="432" cy="432"/>
                <a:chOff x="48" y="3840"/>
                <a:chExt cx="432" cy="432"/>
              </a:xfrm>
            </p:grpSpPr>
            <p:graphicFrame>
              <p:nvGraphicFramePr>
                <p:cNvPr id="29699" name="Object 13"/>
                <p:cNvGraphicFramePr>
                  <a:graphicFrameLocks noChangeAspect="1"/>
                </p:cNvGraphicFramePr>
                <p:nvPr/>
              </p:nvGraphicFramePr>
              <p:xfrm>
                <a:off x="336" y="4128"/>
                <a:ext cx="144" cy="144"/>
              </p:xfrm>
              <a:graphic>
                <a:graphicData uri="http://schemas.openxmlformats.org/presentationml/2006/ole">
                  <mc:AlternateContent xmlns:mc="http://schemas.openxmlformats.org/markup-compatibility/2006">
                    <mc:Choice xmlns:v="urn:schemas-microsoft-com:vml" Requires="v">
                      <p:oleObj spid="_x0000_s29736" name="CorelDRAW" r:id="rId11" imgW="469440" imgH="469440" progId="">
                        <p:embed/>
                      </p:oleObj>
                    </mc:Choice>
                    <mc:Fallback>
                      <p:oleObj name="CorelDRAW" r:id="rId11" imgW="469440" imgH="469440" progId="">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 y="4128"/>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0" name="Object 9"/>
                <p:cNvGraphicFramePr>
                  <a:graphicFrameLocks noChangeAspect="1"/>
                </p:cNvGraphicFramePr>
                <p:nvPr/>
              </p:nvGraphicFramePr>
              <p:xfrm>
                <a:off x="48" y="4128"/>
                <a:ext cx="144" cy="144"/>
              </p:xfrm>
              <a:graphic>
                <a:graphicData uri="http://schemas.openxmlformats.org/presentationml/2006/ole">
                  <mc:AlternateContent xmlns:mc="http://schemas.openxmlformats.org/markup-compatibility/2006">
                    <mc:Choice xmlns:v="urn:schemas-microsoft-com:vml" Requires="v">
                      <p:oleObj spid="_x0000_s29737" name="CorelDRAW" r:id="rId13" imgW="469440" imgH="469440" progId="">
                        <p:embed/>
                      </p:oleObj>
                    </mc:Choice>
                    <mc:Fallback>
                      <p:oleObj name="CorelDRAW" r:id="rId13" imgW="469440" imgH="469440" progId="">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 y="4128"/>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10"/>
                <p:cNvGraphicFramePr>
                  <a:graphicFrameLocks noChangeAspect="1"/>
                </p:cNvGraphicFramePr>
                <p:nvPr/>
              </p:nvGraphicFramePr>
              <p:xfrm>
                <a:off x="48" y="3984"/>
                <a:ext cx="144" cy="144"/>
              </p:xfrm>
              <a:graphic>
                <a:graphicData uri="http://schemas.openxmlformats.org/presentationml/2006/ole">
                  <mc:AlternateContent xmlns:mc="http://schemas.openxmlformats.org/markup-compatibility/2006">
                    <mc:Choice xmlns:v="urn:schemas-microsoft-com:vml" Requires="v">
                      <p:oleObj spid="_x0000_s29738" name="CorelDRAW" r:id="rId14" imgW="469440" imgH="469440" progId="">
                        <p:embed/>
                      </p:oleObj>
                    </mc:Choice>
                    <mc:Fallback>
                      <p:oleObj name="CorelDRAW" r:id="rId14" imgW="469440" imgH="469440" progId="">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 y="3984"/>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11"/>
                <p:cNvGraphicFramePr>
                  <a:graphicFrameLocks noChangeAspect="1"/>
                </p:cNvGraphicFramePr>
                <p:nvPr/>
              </p:nvGraphicFramePr>
              <p:xfrm>
                <a:off x="192" y="4128"/>
                <a:ext cx="144" cy="144"/>
              </p:xfrm>
              <a:graphic>
                <a:graphicData uri="http://schemas.openxmlformats.org/presentationml/2006/ole">
                  <mc:AlternateContent xmlns:mc="http://schemas.openxmlformats.org/markup-compatibility/2006">
                    <mc:Choice xmlns:v="urn:schemas-microsoft-com:vml" Requires="v">
                      <p:oleObj spid="_x0000_s29739" name="CorelDRAW" r:id="rId16" imgW="469440" imgH="469440" progId="">
                        <p:embed/>
                      </p:oleObj>
                    </mc:Choice>
                    <mc:Fallback>
                      <p:oleObj name="CorelDRAW" r:id="rId16" imgW="469440" imgH="469440" progId="">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 y="4128"/>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12"/>
                <p:cNvGraphicFramePr>
                  <a:graphicFrameLocks noChangeAspect="1"/>
                </p:cNvGraphicFramePr>
                <p:nvPr/>
              </p:nvGraphicFramePr>
              <p:xfrm>
                <a:off x="48" y="3840"/>
                <a:ext cx="144" cy="144"/>
              </p:xfrm>
              <a:graphic>
                <a:graphicData uri="http://schemas.openxmlformats.org/presentationml/2006/ole">
                  <mc:AlternateContent xmlns:mc="http://schemas.openxmlformats.org/markup-compatibility/2006">
                    <mc:Choice xmlns:v="urn:schemas-microsoft-com:vml" Requires="v">
                      <p:oleObj spid="_x0000_s29740" name="CorelDRAW" r:id="rId17" imgW="469440" imgH="469440" progId="">
                        <p:embed/>
                      </p:oleObj>
                    </mc:Choice>
                    <mc:Fallback>
                      <p:oleObj name="CorelDRAW" r:id="rId17" imgW="469440" imgH="469440" progId="">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 y="3840"/>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4" name="Object 14"/>
                <p:cNvGraphicFramePr>
                  <a:graphicFrameLocks noChangeAspect="1"/>
                </p:cNvGraphicFramePr>
                <p:nvPr/>
              </p:nvGraphicFramePr>
              <p:xfrm>
                <a:off x="192" y="3984"/>
                <a:ext cx="144" cy="144"/>
              </p:xfrm>
              <a:graphic>
                <a:graphicData uri="http://schemas.openxmlformats.org/presentationml/2006/ole">
                  <mc:AlternateContent xmlns:mc="http://schemas.openxmlformats.org/markup-compatibility/2006">
                    <mc:Choice xmlns:v="urn:schemas-microsoft-com:vml" Requires="v">
                      <p:oleObj spid="_x0000_s29741" name="CorelDRAW" r:id="rId18" imgW="469440" imgH="469440" progId="">
                        <p:embed/>
                      </p:oleObj>
                    </mc:Choice>
                    <mc:Fallback>
                      <p:oleObj name="CorelDRAW" r:id="rId18" imgW="469440" imgH="469440" progId="">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 y="3984"/>
                              <a:ext cx="1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9728" name="Text Box 23"/>
              <p:cNvSpPr txBox="1">
                <a:spLocks noChangeArrowheads="1"/>
              </p:cNvSpPr>
              <p:nvPr/>
            </p:nvSpPr>
            <p:spPr bwMode="auto">
              <a:xfrm>
                <a:off x="614" y="4022"/>
                <a:ext cx="8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sz="2200">
                  <a:latin typeface="Berlin Sans FB" pitchFamily="34" charset="0"/>
                </a:endParaRPr>
              </a:p>
            </p:txBody>
          </p:sp>
          <p:sp>
            <p:nvSpPr>
              <p:cNvPr id="29729" name="Text Box 24"/>
              <p:cNvSpPr txBox="1">
                <a:spLocks noChangeArrowheads="1"/>
              </p:cNvSpPr>
              <p:nvPr/>
            </p:nvSpPr>
            <p:spPr bwMode="auto">
              <a:xfrm>
                <a:off x="2832" y="4011"/>
                <a:ext cx="8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sz="2200">
                  <a:latin typeface="Berlin Sans FB" pitchFamily="34" charset="0"/>
                </a:endParaRPr>
              </a:p>
            </p:txBody>
          </p:sp>
        </p:grpSp>
      </p:grpSp>
      <p:sp>
        <p:nvSpPr>
          <p:cNvPr id="29712" name="文字方塊 6"/>
          <p:cNvSpPr txBox="1">
            <a:spLocks noChangeArrowheads="1"/>
          </p:cNvSpPr>
          <p:nvPr/>
        </p:nvSpPr>
        <p:spPr bwMode="auto">
          <a:xfrm>
            <a:off x="0" y="0"/>
            <a:ext cx="96139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54" tIns="63980" rIns="127954" bIns="6398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zh-TW" sz="2800">
                <a:latin typeface="Calibri" pitchFamily="34" charset="0"/>
                <a:cs typeface="Arial" pitchFamily="34" charset="0"/>
              </a:rPr>
              <a:t>Marketing Presentation – student room furniture</a:t>
            </a:r>
          </a:p>
        </p:txBody>
      </p:sp>
      <p:sp>
        <p:nvSpPr>
          <p:cNvPr id="29713" name="文字方塊 4"/>
          <p:cNvSpPr txBox="1">
            <a:spLocks noChangeArrowheads="1"/>
          </p:cNvSpPr>
          <p:nvPr/>
        </p:nvSpPr>
        <p:spPr bwMode="auto">
          <a:xfrm>
            <a:off x="1217613" y="8955088"/>
            <a:ext cx="21796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54" tIns="63980" rIns="127954" bIns="6398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zh-TW" sz="1700">
                <a:latin typeface="Calibri" pitchFamily="34" charset="0"/>
                <a:cs typeface="Arial" pitchFamily="34" charset="0"/>
              </a:rPr>
              <a:t>Marketing Strategy</a:t>
            </a:r>
          </a:p>
        </p:txBody>
      </p:sp>
      <p:sp>
        <p:nvSpPr>
          <p:cNvPr id="29714" name="文字方塊 4"/>
          <p:cNvSpPr txBox="1">
            <a:spLocks noChangeArrowheads="1"/>
          </p:cNvSpPr>
          <p:nvPr/>
        </p:nvSpPr>
        <p:spPr bwMode="auto">
          <a:xfrm>
            <a:off x="0" y="555625"/>
            <a:ext cx="892175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54" tIns="63980" rIns="127954" bIns="63980">
            <a:spAutoFit/>
          </a:bodyPr>
          <a:lstStyle>
            <a:lvl1pPr defTabSz="639763" eaLnBrk="0" hangingPunct="0">
              <a:defRPr sz="2400">
                <a:solidFill>
                  <a:schemeClr val="tx1"/>
                </a:solidFill>
                <a:latin typeface="Arial" pitchFamily="34" charset="0"/>
                <a:ea typeface="ＭＳ Ｐゴシック" pitchFamily="34" charset="-128"/>
              </a:defRPr>
            </a:lvl1pPr>
            <a:lvl2pPr marL="37931725" indent="-37474525" defTabSz="639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zh-TW" sz="1700">
                <a:cs typeface="Arial" pitchFamily="34" charset="0"/>
              </a:rPr>
              <a:t>Promotion</a:t>
            </a:r>
          </a:p>
          <a:p>
            <a:pPr eaLnBrk="1" hangingPunct="1"/>
            <a:r>
              <a:rPr lang="en-GB" altLang="zh-TW" sz="1100">
                <a:cs typeface="Arial" pitchFamily="34" charset="0"/>
              </a:rPr>
              <a:t>There are several areas in which I can promote my unit. In my design brief, I stated that I wished to produce a product that can be used as a desk as its main function. But it is able to be broken down into 3 smaller sections. And two of these sections can either be used for a display unit or a means of extra storage. So it is quite hard for me to target my piece of furniture in one particular market. However, this does mean that I am able to target it towards three different types of markets. However, this has now changed to be a storage unit. So I am not able to narrow down on the market. </a:t>
            </a:r>
          </a:p>
          <a:p>
            <a:pPr eaLnBrk="1" hangingPunct="1"/>
            <a:endParaRPr lang="en-GB" altLang="zh-TW" sz="1100">
              <a:cs typeface="Arial" pitchFamily="34" charset="0"/>
            </a:endParaRPr>
          </a:p>
          <a:p>
            <a:pPr eaLnBrk="1" hangingPunct="1"/>
            <a:r>
              <a:rPr lang="en-GB" altLang="zh-TW" sz="1100">
                <a:cs typeface="Arial" pitchFamily="34" charset="0"/>
              </a:rPr>
              <a:t>My main target market is university students. This is because students can then either use my furniture for either of its three functions whereas other age groups may only single down on one function. I have had a look around some university accommodation for myself whilst planning on going to university. Whilst doing this, I found that a lot of the accommodation is very small. This means that for most first years, there might not be enough room for my product. However, they are still able to use one of the ‘storage legs’ to save some space in their room. However, there are some halls which offer bigger rooms. So there may still be some students who wish to use the whole unit once they are at university. </a:t>
            </a:r>
          </a:p>
          <a:p>
            <a:pPr eaLnBrk="1" hangingPunct="1"/>
            <a:endParaRPr lang="en-GB" altLang="zh-TW" sz="1100">
              <a:cs typeface="Arial" pitchFamily="34" charset="0"/>
            </a:endParaRPr>
          </a:p>
          <a:p>
            <a:pPr eaLnBrk="1" hangingPunct="1"/>
            <a:r>
              <a:rPr lang="en-GB" altLang="zh-TW" sz="1100">
                <a:cs typeface="Arial" pitchFamily="34" charset="0"/>
              </a:rPr>
              <a:t>One of my main selling points is the amount of compact storage my unit offers. This should appeal to most household owners as they will all wish to store objects away. The other main selling point is more targeted towards students. This is because my unit should save some space for them as item can be stored away inside it, or rest on top. </a:t>
            </a:r>
          </a:p>
          <a:p>
            <a:pPr eaLnBrk="1" hangingPunct="1"/>
            <a:endParaRPr lang="en-GB" altLang="zh-TW" sz="1100">
              <a:cs typeface="Arial" pitchFamily="34" charset="0"/>
            </a:endParaRPr>
          </a:p>
          <a:p>
            <a:pPr eaLnBrk="1" hangingPunct="1"/>
            <a:r>
              <a:rPr lang="en-GB" altLang="zh-TW" sz="1100" b="1">
                <a:cs typeface="Arial" pitchFamily="34" charset="0"/>
              </a:rPr>
              <a:t>Retail Stores</a:t>
            </a:r>
          </a:p>
          <a:p>
            <a:pPr eaLnBrk="1" hangingPunct="1"/>
            <a:r>
              <a:rPr lang="en-GB" altLang="zh-TW" sz="1100">
                <a:cs typeface="Arial" pitchFamily="34" charset="0"/>
              </a:rPr>
              <a:t>Because of these points  above, I feel that selling through stores is going to be the most effective way of generating sales. For advertising, I will produce a booklet with all the necessary information that the store would need. I will produce a few large copies. Then I will also produce a large number of simpler versions for the stores to hand out to customers. This is a good way to advertise the product. With these booklets, I will also produce stickers with my logo on it with the website to increase awareness. </a:t>
            </a:r>
          </a:p>
          <a:p>
            <a:pPr eaLnBrk="1" hangingPunct="1"/>
            <a:endParaRPr lang="en-GB" altLang="zh-TW" sz="1100">
              <a:cs typeface="Arial" pitchFamily="34" charset="0"/>
            </a:endParaRPr>
          </a:p>
          <a:p>
            <a:pPr eaLnBrk="1" hangingPunct="1"/>
            <a:r>
              <a:rPr lang="en-GB" altLang="zh-TW" sz="1100" b="1">
                <a:cs typeface="Arial" pitchFamily="34" charset="0"/>
              </a:rPr>
              <a:t>Internet</a:t>
            </a:r>
          </a:p>
          <a:p>
            <a:pPr eaLnBrk="1" hangingPunct="1"/>
            <a:r>
              <a:rPr lang="en-GB" altLang="zh-TW" sz="1100">
                <a:cs typeface="Arial" pitchFamily="34" charset="0"/>
              </a:rPr>
              <a:t>I think the internet is a good way to increase the advertising of the sales. It will also help generate sales. Online, I plan to allow various bank cards. American express, Visa, e.t.c. This should make some more sales as some companies only allow certain types of cards. I have provided a website with all the details provided about the unit. This provides pictures of products. Step by step of how I produced the storage unit. I will provide sections on the website such as ‘DIY repairs’, ‘More products’ and I will also include a ‘Forum’ for the unit. This will benefit myself and other. Because the customers can discuss the product. It also gives me a chance to improve my design. This will all be provided through </a:t>
            </a:r>
            <a:r>
              <a:rPr lang="en-GB" altLang="zh-TW" sz="1100">
                <a:solidFill>
                  <a:srgbClr val="7F7F7F"/>
                </a:solidFill>
                <a:cs typeface="Arial" pitchFamily="34" charset="0"/>
              </a:rPr>
              <a:t>www.wwproduct.com, </a:t>
            </a:r>
            <a:r>
              <a:rPr lang="en-GB" altLang="zh-TW" sz="1100">
                <a:cs typeface="Arial" pitchFamily="34" charset="0"/>
              </a:rPr>
              <a:t>The customers are able to find all necessary links through this website. I am now currently in dealing with John Lewis and IKEA. Two of the most popular furniture retailers. So from this a lot of sales should be generated through their advertising.  </a:t>
            </a:r>
            <a:endParaRPr lang="en-GB" altLang="zh-TW" sz="1100">
              <a:solidFill>
                <a:srgbClr val="7F7F7F"/>
              </a:solidFill>
              <a:cs typeface="Arial" pitchFamily="34" charset="0"/>
            </a:endParaRPr>
          </a:p>
          <a:p>
            <a:pPr eaLnBrk="1" hangingPunct="1"/>
            <a:endParaRPr lang="en-GB" altLang="zh-TW" sz="1100">
              <a:cs typeface="Arial" pitchFamily="34" charset="0"/>
            </a:endParaRPr>
          </a:p>
          <a:p>
            <a:pPr eaLnBrk="1" hangingPunct="1"/>
            <a:r>
              <a:rPr lang="en-GB" altLang="zh-TW" sz="1100" b="1">
                <a:cs typeface="Arial" pitchFamily="34" charset="0"/>
              </a:rPr>
              <a:t>Furniture Magazines</a:t>
            </a:r>
          </a:p>
          <a:p>
            <a:pPr eaLnBrk="1" hangingPunct="1"/>
            <a:r>
              <a:rPr lang="en-GB" altLang="zh-TW" sz="1100">
                <a:cs typeface="Arial" pitchFamily="34" charset="0"/>
              </a:rPr>
              <a:t>I am also able to produce my product in several various furniture magazines. The articles should provide strong colours with striking pictures. This should make my product stand out amongst the rest. In order to do this, I would have to pay a fee of £180. But I should hopefully generate more revenue that that from the sales received through the magazine advertising. </a:t>
            </a:r>
            <a:endParaRPr lang="en-GB" altLang="zh-TW" sz="1800">
              <a:cs typeface="Arial" pitchFamily="34" charset="0"/>
            </a:endParaRPr>
          </a:p>
        </p:txBody>
      </p:sp>
      <p:graphicFrame>
        <p:nvGraphicFramePr>
          <p:cNvPr id="29698" name="Object 0"/>
          <p:cNvGraphicFramePr>
            <a:graphicFrameLocks noChangeAspect="1"/>
          </p:cNvGraphicFramePr>
          <p:nvPr/>
        </p:nvGraphicFramePr>
        <p:xfrm>
          <a:off x="6394450" y="4794250"/>
          <a:ext cx="12700" cy="12700"/>
        </p:xfrm>
        <a:graphic>
          <a:graphicData uri="http://schemas.openxmlformats.org/presentationml/2006/ole">
            <mc:AlternateContent xmlns:mc="http://schemas.openxmlformats.org/markup-compatibility/2006">
              <mc:Choice xmlns:v="urn:schemas-microsoft-com:vml" Requires="v">
                <p:oleObj spid="_x0000_s29742" name="CorelDRAW" r:id="rId19" imgW="19567440" imgH="8158680" progId="">
                  <p:embed/>
                </p:oleObj>
              </mc:Choice>
              <mc:Fallback>
                <p:oleObj name="CorelDRAW" r:id="rId19" imgW="19567440" imgH="8158680" progId="">
                  <p:embed/>
                  <p:pic>
                    <p:nvPicPr>
                      <p:cNvPr id="0" name="Object 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94450" y="479425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620" name="Picture 23"/>
          <p:cNvPicPr>
            <a:picLocks noChangeAspect="1" noChangeArrowheads="1"/>
          </p:cNvPicPr>
          <p:nvPr/>
        </p:nvPicPr>
        <p:blipFill>
          <a:blip r:embed="rId21" cstate="print"/>
          <a:srcRect l="12729" t="16734" r="14217" b="9813"/>
          <a:stretch>
            <a:fillRect/>
          </a:stretch>
        </p:blipFill>
        <p:spPr bwMode="auto">
          <a:xfrm>
            <a:off x="8292239" y="6994654"/>
            <a:ext cx="4158407" cy="2350959"/>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25621" name="Picture 25"/>
          <p:cNvPicPr>
            <a:picLocks noChangeAspect="1" noChangeArrowheads="1"/>
          </p:cNvPicPr>
          <p:nvPr/>
        </p:nvPicPr>
        <p:blipFill>
          <a:blip r:embed="rId22" cstate="print"/>
          <a:srcRect l="16241" t="15547" r="17348" b="8656"/>
          <a:stretch>
            <a:fillRect/>
          </a:stretch>
        </p:blipFill>
        <p:spPr bwMode="auto">
          <a:xfrm>
            <a:off x="585722" y="7208567"/>
            <a:ext cx="2565934" cy="1646148"/>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25622" name="Picture 26"/>
          <p:cNvPicPr>
            <a:picLocks noChangeAspect="1" noChangeArrowheads="1"/>
          </p:cNvPicPr>
          <p:nvPr/>
        </p:nvPicPr>
        <p:blipFill>
          <a:blip r:embed="rId23" cstate="print"/>
          <a:srcRect/>
          <a:stretch>
            <a:fillRect/>
          </a:stretch>
        </p:blipFill>
        <p:spPr bwMode="auto">
          <a:xfrm>
            <a:off x="3397043" y="7425541"/>
            <a:ext cx="1346050" cy="1944521"/>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25623" name="Picture 28"/>
          <p:cNvPicPr>
            <a:picLocks noChangeAspect="1" noChangeArrowheads="1"/>
          </p:cNvPicPr>
          <p:nvPr/>
        </p:nvPicPr>
        <p:blipFill>
          <a:blip r:embed="rId24" cstate="print"/>
          <a:srcRect/>
          <a:stretch>
            <a:fillRect/>
          </a:stretch>
        </p:blipFill>
        <p:spPr bwMode="auto">
          <a:xfrm>
            <a:off x="4947629" y="7208568"/>
            <a:ext cx="3206733" cy="2137046"/>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31" name="Picture 42" descr="C:\Users\Wordie\Desktop\DT A2\A2 DT\Will Wordie A2 Presentation\Logo New.jpg"/>
          <p:cNvPicPr>
            <a:picLocks noChangeAspect="1" noChangeArrowheads="1"/>
          </p:cNvPicPr>
          <p:nvPr/>
        </p:nvPicPr>
        <p:blipFill>
          <a:blip r:embed="rId25" cstate="print"/>
          <a:srcRect l="-7163" t="-7284" r="-7489" b="-8465"/>
          <a:stretch>
            <a:fillRect/>
          </a:stretch>
        </p:blipFill>
        <p:spPr bwMode="auto">
          <a:xfrm>
            <a:off x="8932287" y="766685"/>
            <a:ext cx="1488102" cy="148810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style>
          <a:lnRef idx="2">
            <a:schemeClr val="accent3"/>
          </a:lnRef>
          <a:fillRef idx="1">
            <a:schemeClr val="lt1"/>
          </a:fillRef>
          <a:effectRef idx="0">
            <a:schemeClr val="accent3"/>
          </a:effectRef>
          <a:fontRef idx="minor">
            <a:schemeClr val="dk1"/>
          </a:fontRef>
        </p:style>
      </p:pic>
      <p:sp>
        <p:nvSpPr>
          <p:cNvPr id="29720" name="TextBox 31"/>
          <p:cNvSpPr txBox="1">
            <a:spLocks noChangeArrowheads="1"/>
          </p:cNvSpPr>
          <p:nvPr/>
        </p:nvSpPr>
        <p:spPr bwMode="auto">
          <a:xfrm>
            <a:off x="10534650" y="365125"/>
            <a:ext cx="183991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54" tIns="63980" rIns="127954" bIns="6398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800">
                <a:latin typeface="Calibri" pitchFamily="34" charset="0"/>
              </a:rPr>
              <a:t>My ways of advertising.</a:t>
            </a:r>
          </a:p>
          <a:p>
            <a:pPr eaLnBrk="1" hangingPunct="1"/>
            <a:endParaRPr lang="en-GB" sz="1800">
              <a:latin typeface="Calibri" pitchFamily="34" charset="0"/>
            </a:endParaRPr>
          </a:p>
          <a:p>
            <a:pPr eaLnBrk="1" hangingPunct="1"/>
            <a:r>
              <a:rPr lang="en-GB" sz="1800">
                <a:latin typeface="Calibri" pitchFamily="34" charset="0"/>
              </a:rPr>
              <a:t>Promote these images on websites, shops, magazines. </a:t>
            </a:r>
          </a:p>
        </p:txBody>
      </p:sp>
      <p:grpSp>
        <p:nvGrpSpPr>
          <p:cNvPr id="29721" name="Group 33"/>
          <p:cNvGrpSpPr>
            <a:grpSpLocks/>
          </p:cNvGrpSpPr>
          <p:nvPr/>
        </p:nvGrpSpPr>
        <p:grpSpPr bwMode="auto">
          <a:xfrm>
            <a:off x="8921750" y="2603500"/>
            <a:ext cx="3673475" cy="3729038"/>
            <a:chOff x="6444208" y="1700808"/>
            <a:chExt cx="2448272" cy="2520280"/>
          </a:xfrm>
        </p:grpSpPr>
        <p:pic>
          <p:nvPicPr>
            <p:cNvPr id="29723" name="Picture 30"/>
            <p:cNvPicPr>
              <a:picLocks noChangeAspect="1" noChangeArrowheads="1"/>
            </p:cNvPicPr>
            <p:nvPr/>
          </p:nvPicPr>
          <p:blipFill>
            <a:blip r:embed="rId26">
              <a:extLst>
                <a:ext uri="{28A0092B-C50C-407E-A947-70E740481C1C}">
                  <a14:useLocalDpi xmlns:a14="http://schemas.microsoft.com/office/drawing/2010/main" val="0"/>
                </a:ext>
              </a:extLst>
            </a:blip>
            <a:srcRect l="30992" t="15375" r="31375" b="15720"/>
            <a:stretch>
              <a:fillRect/>
            </a:stretch>
          </p:blipFill>
          <p:spPr bwMode="auto">
            <a:xfrm>
              <a:off x="6444208" y="1700808"/>
              <a:ext cx="244827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4" name="TextBox 32"/>
            <p:cNvSpPr txBox="1">
              <a:spLocks noChangeArrowheads="1"/>
            </p:cNvSpPr>
            <p:nvPr/>
          </p:nvSpPr>
          <p:spPr bwMode="auto">
            <a:xfrm>
              <a:off x="6516216" y="3933056"/>
              <a:ext cx="1603180" cy="2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zh-TW" sz="1800">
                  <a:solidFill>
                    <a:srgbClr val="FFFF66"/>
                  </a:solidFill>
                  <a:latin typeface="Calibri" pitchFamily="34" charset="0"/>
                  <a:cs typeface="Arial" pitchFamily="34" charset="0"/>
                </a:rPr>
                <a:t>www.wwproduct.com</a:t>
              </a:r>
              <a:endParaRPr lang="en-GB" sz="1800">
                <a:solidFill>
                  <a:srgbClr val="FFFF66"/>
                </a:solidFill>
                <a:latin typeface="Calibri" pitchFamily="34" charset="0"/>
                <a:cs typeface="Arial" pitchFamily="34" charset="0"/>
              </a:endParaRPr>
            </a:p>
          </p:txBody>
        </p:sp>
      </p:grpSp>
      <p:sp>
        <p:nvSpPr>
          <p:cNvPr id="29722" name="TextBox 33"/>
          <p:cNvSpPr txBox="1">
            <a:spLocks noChangeArrowheads="1"/>
          </p:cNvSpPr>
          <p:nvPr/>
        </p:nvSpPr>
        <p:spPr bwMode="auto">
          <a:xfrm>
            <a:off x="8921750" y="2987675"/>
            <a:ext cx="23177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54" tIns="63980" rIns="127954" bIns="6398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4200">
                <a:solidFill>
                  <a:srgbClr val="FFFFBD"/>
                </a:solidFill>
                <a:latin typeface="Calibri" pitchFamily="34" charset="0"/>
              </a:rPr>
              <a:t>storage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1244600" y="0"/>
            <a:ext cx="109108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54" tIns="63980" rIns="127954" bIns="63980">
            <a:spAutoFit/>
          </a:bodyPr>
          <a:lstStyle>
            <a:lvl1pPr defTabSz="1279525" eaLnBrk="0" hangingPunct="0">
              <a:defRPr sz="2400">
                <a:solidFill>
                  <a:schemeClr val="tx1"/>
                </a:solidFill>
                <a:latin typeface="Arial" pitchFamily="34" charset="0"/>
                <a:ea typeface="ＭＳ Ｐゴシック" pitchFamily="34" charset="-128"/>
              </a:defRPr>
            </a:lvl1pPr>
            <a:lvl2pPr marL="37931725" indent="-37474525" defTabSz="1279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2800">
                <a:solidFill>
                  <a:srgbClr val="000000"/>
                </a:solidFill>
                <a:latin typeface="Euphemia" pitchFamily="34" charset="0"/>
              </a:rPr>
              <a:t>Table(s) from recycled materials - Unique Selling Proposition</a:t>
            </a:r>
          </a:p>
        </p:txBody>
      </p:sp>
      <p:sp>
        <p:nvSpPr>
          <p:cNvPr id="49155" name="TextBox 10"/>
          <p:cNvSpPr txBox="1">
            <a:spLocks noChangeArrowheads="1"/>
          </p:cNvSpPr>
          <p:nvPr/>
        </p:nvSpPr>
        <p:spPr bwMode="auto">
          <a:xfrm>
            <a:off x="166688" y="7924800"/>
            <a:ext cx="12377737" cy="1638300"/>
          </a:xfrm>
          <a:prstGeom prst="rect">
            <a:avLst/>
          </a:prstGeom>
          <a:noFill/>
          <a:ln w="9525">
            <a:noFill/>
            <a:miter lim="800000"/>
            <a:headEnd/>
            <a:tailEnd/>
          </a:ln>
        </p:spPr>
        <p:txBody>
          <a:bodyPr lIns="127954" tIns="63980" rIns="127954" bIns="63980">
            <a:spAutoFit/>
          </a:bodyPr>
          <a:lstStyle>
            <a:lvl1pPr defTabSz="1279525" eaLnBrk="0" hangingPunct="0">
              <a:defRPr sz="2400">
                <a:solidFill>
                  <a:schemeClr val="tx1"/>
                </a:solidFill>
                <a:latin typeface="Arial" pitchFamily="34" charset="0"/>
                <a:ea typeface="ＭＳ Ｐゴシック" pitchFamily="34" charset="-128"/>
              </a:defRPr>
            </a:lvl1pPr>
            <a:lvl2pPr marL="37931725" indent="-37474525" defTabSz="1279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400">
                <a:solidFill>
                  <a:srgbClr val="000000"/>
                </a:solidFill>
                <a:latin typeface="Euphemia" pitchFamily="34" charset="0"/>
              </a:rPr>
              <a:t>The main advantage of this table is how simple it is to construct without the difficulty of spanners, screw drivers, Allen keys etc.</a:t>
            </a:r>
          </a:p>
          <a:p>
            <a:pPr algn="just" eaLnBrk="1" hangingPunct="1"/>
            <a:r>
              <a:rPr lang="en-GB" sz="1400">
                <a:solidFill>
                  <a:srgbClr val="000000"/>
                </a:solidFill>
                <a:latin typeface="Euphemia" pitchFamily="34" charset="0"/>
              </a:rPr>
              <a:t>It is very personal, using the consumer’s own bottles; each individual table will look different as not everyone will have the same bottles. This prevents people from having the same table, common products can often put people off from buying certain products.</a:t>
            </a:r>
          </a:p>
          <a:p>
            <a:pPr algn="just" eaLnBrk="1" hangingPunct="1"/>
            <a:r>
              <a:rPr lang="en-GB" sz="1400">
                <a:solidFill>
                  <a:srgbClr val="000000"/>
                </a:solidFill>
                <a:latin typeface="Euphemia" pitchFamily="34" charset="0"/>
              </a:rPr>
              <a:t>It is very cheap due to the small number of materials required to manufacture the product, the manufacturing process is also very easy when using CAD/CAM, it can be flat-packed so transportation is also cheap, therefore the product is accessible to anyone and everyone</a:t>
            </a:r>
          </a:p>
          <a:p>
            <a:pPr algn="just" eaLnBrk="1" hangingPunct="1"/>
            <a:r>
              <a:rPr lang="en-GB" sz="1400">
                <a:solidFill>
                  <a:srgbClr val="000000"/>
                </a:solidFill>
                <a:latin typeface="Euphemia" pitchFamily="34" charset="0"/>
              </a:rPr>
              <a:t>If consumers have more money and do not like to be seen with ‘cheap’ furniture, there is also an option for them to have a design or words engraved into the table. This takes further the personalisation of the table.</a:t>
            </a:r>
          </a:p>
        </p:txBody>
      </p:sp>
      <p:grpSp>
        <p:nvGrpSpPr>
          <p:cNvPr id="30724" name="Group 46"/>
          <p:cNvGrpSpPr>
            <a:grpSpLocks/>
          </p:cNvGrpSpPr>
          <p:nvPr/>
        </p:nvGrpSpPr>
        <p:grpSpPr bwMode="auto">
          <a:xfrm>
            <a:off x="0" y="466725"/>
            <a:ext cx="12801600" cy="7432675"/>
            <a:chOff x="0" y="210"/>
            <a:chExt cx="6240" cy="3344"/>
          </a:xfrm>
        </p:grpSpPr>
        <p:pic>
          <p:nvPicPr>
            <p:cNvPr id="307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1071"/>
              <a:ext cx="2394"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 y="754"/>
              <a:ext cx="1578" cy="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6"/>
            <p:cNvSpPr txBox="1">
              <a:spLocks noChangeArrowheads="1"/>
            </p:cNvSpPr>
            <p:nvPr/>
          </p:nvSpPr>
          <p:spPr bwMode="auto">
            <a:xfrm>
              <a:off x="3846" y="210"/>
              <a:ext cx="998" cy="235"/>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Table changes form to take up less space</a:t>
              </a:r>
            </a:p>
          </p:txBody>
        </p:sp>
        <p:sp>
          <p:nvSpPr>
            <p:cNvPr id="49160" name="TextBox 7"/>
            <p:cNvSpPr txBox="1">
              <a:spLocks noChangeArrowheads="1"/>
            </p:cNvSpPr>
            <p:nvPr/>
          </p:nvSpPr>
          <p:spPr bwMode="auto">
            <a:xfrm>
              <a:off x="2939" y="2704"/>
              <a:ext cx="1134" cy="235"/>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Bought flat-packed to be constructed at home</a:t>
              </a:r>
            </a:p>
          </p:txBody>
        </p:sp>
        <p:sp>
          <p:nvSpPr>
            <p:cNvPr id="49161" name="TextBox 8"/>
            <p:cNvSpPr txBox="1">
              <a:spLocks noChangeArrowheads="1"/>
            </p:cNvSpPr>
            <p:nvPr/>
          </p:nvSpPr>
          <p:spPr bwMode="auto">
            <a:xfrm>
              <a:off x="3439" y="3112"/>
              <a:ext cx="1132" cy="442"/>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Great self-satisfaction; the consumer must collect the bottles and construct the table themselves</a:t>
              </a:r>
            </a:p>
          </p:txBody>
        </p:sp>
        <p:sp>
          <p:nvSpPr>
            <p:cNvPr id="49162" name="TextBox 9"/>
            <p:cNvSpPr txBox="1">
              <a:spLocks noChangeArrowheads="1"/>
            </p:cNvSpPr>
            <p:nvPr/>
          </p:nvSpPr>
          <p:spPr bwMode="auto">
            <a:xfrm>
              <a:off x="2757" y="1026"/>
              <a:ext cx="771" cy="236"/>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100% recyclable materials</a:t>
              </a:r>
            </a:p>
          </p:txBody>
        </p:sp>
        <p:sp>
          <p:nvSpPr>
            <p:cNvPr id="49163" name="TextBox 10"/>
            <p:cNvSpPr txBox="1">
              <a:spLocks noChangeArrowheads="1"/>
            </p:cNvSpPr>
            <p:nvPr/>
          </p:nvSpPr>
          <p:spPr bwMode="auto">
            <a:xfrm>
              <a:off x="0" y="2205"/>
              <a:ext cx="1170" cy="235"/>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90% of materials used in this table are reused bottles</a:t>
              </a:r>
            </a:p>
          </p:txBody>
        </p:sp>
        <p:sp>
          <p:nvSpPr>
            <p:cNvPr id="49164" name="TextBox 11"/>
            <p:cNvSpPr txBox="1">
              <a:spLocks noChangeArrowheads="1"/>
            </p:cNvSpPr>
            <p:nvPr/>
          </p:nvSpPr>
          <p:spPr bwMode="auto">
            <a:xfrm>
              <a:off x="2848" y="1344"/>
              <a:ext cx="862" cy="640"/>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The way in which the bottle are attached to the acrylic- making use of the original design of bottles</a:t>
              </a:r>
            </a:p>
          </p:txBody>
        </p:sp>
        <p:sp>
          <p:nvSpPr>
            <p:cNvPr id="49165" name="TextBox 12"/>
            <p:cNvSpPr txBox="1">
              <a:spLocks noChangeArrowheads="1"/>
            </p:cNvSpPr>
            <p:nvPr/>
          </p:nvSpPr>
          <p:spPr bwMode="auto">
            <a:xfrm>
              <a:off x="0" y="1752"/>
              <a:ext cx="1024" cy="332"/>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The bottles build up the main structure of the table</a:t>
              </a:r>
            </a:p>
          </p:txBody>
        </p:sp>
        <p:cxnSp>
          <p:nvCxnSpPr>
            <p:cNvPr id="15" name="Straight Connector 14"/>
            <p:cNvCxnSpPr/>
            <p:nvPr/>
          </p:nvCxnSpPr>
          <p:spPr bwMode="auto">
            <a:xfrm rot="10800000" flipV="1">
              <a:off x="898" y="1661"/>
              <a:ext cx="362" cy="181"/>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rot="10800000">
              <a:off x="898" y="1843"/>
              <a:ext cx="362" cy="18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bwMode="auto">
            <a:xfrm rot="10800000" flipV="1">
              <a:off x="2394" y="1752"/>
              <a:ext cx="453" cy="45"/>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rot="5400000">
              <a:off x="307" y="2025"/>
              <a:ext cx="226" cy="13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bwMode="auto">
            <a:xfrm rot="10800000" flipV="1">
              <a:off x="2394" y="1253"/>
              <a:ext cx="498" cy="91"/>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bwMode="auto">
            <a:xfrm rot="10800000">
              <a:off x="1714" y="3022"/>
              <a:ext cx="453" cy="136"/>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bwMode="auto">
            <a:xfrm rot="16200000" flipH="1">
              <a:off x="3596" y="2908"/>
              <a:ext cx="227" cy="181"/>
            </a:xfrm>
            <a:prstGeom prst="line">
              <a:avLst/>
            </a:prstGeom>
          </p:spPr>
          <p:style>
            <a:lnRef idx="1">
              <a:schemeClr val="dk1"/>
            </a:lnRef>
            <a:fillRef idx="0">
              <a:schemeClr val="dk1"/>
            </a:fillRef>
            <a:effectRef idx="0">
              <a:schemeClr val="dk1"/>
            </a:effectRef>
            <a:fontRef idx="minor">
              <a:schemeClr val="tx1"/>
            </a:fontRef>
          </p:style>
        </p:cxnSp>
        <p:sp>
          <p:nvSpPr>
            <p:cNvPr id="49173" name="TextBox 39"/>
            <p:cNvSpPr txBox="1">
              <a:spLocks noChangeArrowheads="1"/>
            </p:cNvSpPr>
            <p:nvPr/>
          </p:nvSpPr>
          <p:spPr bwMode="auto">
            <a:xfrm>
              <a:off x="126" y="210"/>
              <a:ext cx="1225" cy="640"/>
            </a:xfrm>
            <a:prstGeom prst="rect">
              <a:avLst/>
            </a:prstGeom>
            <a:noFill/>
            <a:ln w="9525">
              <a:noFill/>
              <a:miter lim="800000"/>
              <a:headEnd/>
              <a:tailEnd/>
            </a:ln>
          </p:spPr>
          <p:txBody>
            <a:bodyPr>
              <a:spAutoFit/>
            </a:bodyPr>
            <a:lstStyle/>
            <a:p>
              <a:pPr algn="just" defTabSz="1279544">
                <a:defRPr/>
              </a:pPr>
              <a:r>
                <a:rPr lang="en-GB" sz="1400" dirty="0">
                  <a:solidFill>
                    <a:srgbClr val="000000"/>
                  </a:solidFill>
                  <a:latin typeface="Euphemia" pitchFamily="34" charset="0"/>
                  <a:ea typeface="+mn-ea"/>
                </a:rPr>
                <a:t>Consumer can decide how tall they want the table by simply either using only one layer of bottles for a lower table, or two layers for a taller table</a:t>
              </a:r>
            </a:p>
          </p:txBody>
        </p:sp>
        <p:sp>
          <p:nvSpPr>
            <p:cNvPr id="49174" name="TextBox 40"/>
            <p:cNvSpPr txBox="1">
              <a:spLocks noChangeArrowheads="1"/>
            </p:cNvSpPr>
            <p:nvPr/>
          </p:nvSpPr>
          <p:spPr bwMode="auto">
            <a:xfrm>
              <a:off x="126" y="1162"/>
              <a:ext cx="771" cy="235"/>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Unusual, modern shape- round</a:t>
              </a:r>
            </a:p>
          </p:txBody>
        </p:sp>
        <p:sp>
          <p:nvSpPr>
            <p:cNvPr id="49175" name="TextBox 41"/>
            <p:cNvSpPr txBox="1">
              <a:spLocks noChangeArrowheads="1"/>
            </p:cNvSpPr>
            <p:nvPr/>
          </p:nvSpPr>
          <p:spPr bwMode="auto">
            <a:xfrm>
              <a:off x="797" y="2840"/>
              <a:ext cx="998" cy="332"/>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Constructed from very few materials; just two sheets of acrylic</a:t>
              </a:r>
            </a:p>
          </p:txBody>
        </p:sp>
        <p:sp>
          <p:nvSpPr>
            <p:cNvPr id="49176" name="TextBox 42"/>
            <p:cNvSpPr txBox="1">
              <a:spLocks noChangeArrowheads="1"/>
            </p:cNvSpPr>
            <p:nvPr/>
          </p:nvSpPr>
          <p:spPr bwMode="auto">
            <a:xfrm>
              <a:off x="2122" y="3112"/>
              <a:ext cx="1225" cy="332"/>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Cheap as there is little cost for transportation and few materials need to be bought</a:t>
              </a:r>
            </a:p>
          </p:txBody>
        </p:sp>
        <p:cxnSp>
          <p:nvCxnSpPr>
            <p:cNvPr id="44" name="Straight Connector 43"/>
            <p:cNvCxnSpPr/>
            <p:nvPr/>
          </p:nvCxnSpPr>
          <p:spPr bwMode="auto">
            <a:xfrm rot="10800000">
              <a:off x="1986" y="2069"/>
              <a:ext cx="997" cy="72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bwMode="auto">
            <a:xfrm rot="5400000">
              <a:off x="1002" y="2409"/>
              <a:ext cx="906" cy="46"/>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bwMode="auto">
            <a:xfrm flipV="1">
              <a:off x="3029" y="2931"/>
              <a:ext cx="228" cy="227"/>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bwMode="auto">
            <a:xfrm flipV="1">
              <a:off x="897" y="1162"/>
              <a:ext cx="363" cy="91"/>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bwMode="auto">
            <a:xfrm>
              <a:off x="1034" y="754"/>
              <a:ext cx="226" cy="226"/>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bwMode="auto">
            <a:xfrm rot="10800000" flipV="1">
              <a:off x="2440" y="754"/>
              <a:ext cx="635" cy="271"/>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bwMode="auto">
            <a:xfrm rot="16200000" flipH="1">
              <a:off x="3188" y="2002"/>
              <a:ext cx="136" cy="90"/>
            </a:xfrm>
            <a:prstGeom prst="line">
              <a:avLst/>
            </a:prstGeom>
          </p:spPr>
          <p:style>
            <a:lnRef idx="1">
              <a:schemeClr val="dk1"/>
            </a:lnRef>
            <a:fillRef idx="0">
              <a:schemeClr val="dk1"/>
            </a:fillRef>
            <a:effectRef idx="0">
              <a:schemeClr val="dk1"/>
            </a:effectRef>
            <a:fontRef idx="minor">
              <a:schemeClr val="tx1"/>
            </a:fontRef>
          </p:style>
        </p:cxnSp>
        <p:sp>
          <p:nvSpPr>
            <p:cNvPr id="49184" name="TextBox 8"/>
            <p:cNvSpPr txBox="1">
              <a:spLocks noChangeArrowheads="1"/>
            </p:cNvSpPr>
            <p:nvPr/>
          </p:nvSpPr>
          <p:spPr bwMode="auto">
            <a:xfrm>
              <a:off x="2666" y="2069"/>
              <a:ext cx="1634" cy="538"/>
            </a:xfrm>
            <a:prstGeom prst="rect">
              <a:avLst/>
            </a:prstGeom>
            <a:noFill/>
            <a:ln w="9525">
              <a:noFill/>
              <a:miter lim="800000"/>
              <a:headEnd/>
              <a:tailEnd/>
            </a:ln>
          </p:spPr>
          <p:txBody>
            <a:bodyPr>
              <a:spAutoFit/>
            </a:bodyPr>
            <a:lstStyle/>
            <a:p>
              <a:pPr algn="just" defTabSz="1279544">
                <a:defRPr/>
              </a:pPr>
              <a:r>
                <a:rPr lang="en-GB" sz="1400" dirty="0">
                  <a:solidFill>
                    <a:srgbClr val="000000"/>
                  </a:solidFill>
                  <a:latin typeface="Euphemia" pitchFamily="34" charset="0"/>
                  <a:ea typeface="+mn-ea"/>
                </a:rPr>
                <a:t>Does not require any extra construction components such as screws, nuts and bolts etc. does not require a screw driver or anything of the sort; extremely easy to construct</a:t>
              </a:r>
            </a:p>
          </p:txBody>
        </p:sp>
        <p:cxnSp>
          <p:nvCxnSpPr>
            <p:cNvPr id="39" name="Straight Connector 38"/>
            <p:cNvCxnSpPr/>
            <p:nvPr/>
          </p:nvCxnSpPr>
          <p:spPr bwMode="auto">
            <a:xfrm rot="5400000">
              <a:off x="3756" y="799"/>
              <a:ext cx="815" cy="91"/>
            </a:xfrm>
            <a:prstGeom prst="line">
              <a:avLst/>
            </a:prstGeom>
          </p:spPr>
          <p:style>
            <a:lnRef idx="1">
              <a:schemeClr val="dk1"/>
            </a:lnRef>
            <a:fillRef idx="0">
              <a:schemeClr val="dk1"/>
            </a:fillRef>
            <a:effectRef idx="0">
              <a:schemeClr val="dk1"/>
            </a:effectRef>
            <a:fontRef idx="minor">
              <a:schemeClr val="tx1"/>
            </a:fontRef>
          </p:style>
        </p:cxnSp>
        <p:sp>
          <p:nvSpPr>
            <p:cNvPr id="49186" name="TextBox 6"/>
            <p:cNvSpPr txBox="1">
              <a:spLocks noChangeArrowheads="1"/>
            </p:cNvSpPr>
            <p:nvPr/>
          </p:nvSpPr>
          <p:spPr bwMode="auto">
            <a:xfrm>
              <a:off x="5569" y="709"/>
              <a:ext cx="671" cy="235"/>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Extremely unusual shape</a:t>
              </a:r>
            </a:p>
          </p:txBody>
        </p:sp>
        <p:sp>
          <p:nvSpPr>
            <p:cNvPr id="49187" name="TextBox 6"/>
            <p:cNvSpPr txBox="1">
              <a:spLocks noChangeArrowheads="1"/>
            </p:cNvSpPr>
            <p:nvPr/>
          </p:nvSpPr>
          <p:spPr bwMode="auto">
            <a:xfrm>
              <a:off x="5161" y="2659"/>
              <a:ext cx="917" cy="442"/>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Only required 4 bottles, if one does not consume much bottled water</a:t>
              </a:r>
            </a:p>
          </p:txBody>
        </p:sp>
        <p:cxnSp>
          <p:nvCxnSpPr>
            <p:cNvPr id="43" name="Straight Connector 42"/>
            <p:cNvCxnSpPr/>
            <p:nvPr/>
          </p:nvCxnSpPr>
          <p:spPr bwMode="auto">
            <a:xfrm rot="5400000">
              <a:off x="5434" y="2431"/>
              <a:ext cx="227" cy="229"/>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bwMode="auto">
            <a:xfrm rot="5400000">
              <a:off x="5411" y="1141"/>
              <a:ext cx="634" cy="230"/>
            </a:xfrm>
            <a:prstGeom prst="line">
              <a:avLst/>
            </a:prstGeom>
          </p:spPr>
          <p:style>
            <a:lnRef idx="1">
              <a:schemeClr val="dk1"/>
            </a:lnRef>
            <a:fillRef idx="0">
              <a:schemeClr val="dk1"/>
            </a:fillRef>
            <a:effectRef idx="0">
              <a:schemeClr val="dk1"/>
            </a:effectRef>
            <a:fontRef idx="minor">
              <a:schemeClr val="tx1"/>
            </a:fontRef>
          </p:style>
        </p:cxnSp>
        <p:sp>
          <p:nvSpPr>
            <p:cNvPr id="49190" name="TextBox 6"/>
            <p:cNvSpPr txBox="1">
              <a:spLocks noChangeArrowheads="1"/>
            </p:cNvSpPr>
            <p:nvPr/>
          </p:nvSpPr>
          <p:spPr bwMode="auto">
            <a:xfrm>
              <a:off x="4299" y="437"/>
              <a:ext cx="1363" cy="538"/>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More pieces can be bought for the consumer to create any shape they can with the pieces, or for children to play with; much like a giant puzzle</a:t>
              </a:r>
            </a:p>
          </p:txBody>
        </p:sp>
        <p:sp>
          <p:nvSpPr>
            <p:cNvPr id="49191" name="TextBox 6"/>
            <p:cNvSpPr txBox="1">
              <a:spLocks noChangeArrowheads="1"/>
            </p:cNvSpPr>
            <p:nvPr/>
          </p:nvSpPr>
          <p:spPr bwMode="auto">
            <a:xfrm>
              <a:off x="2576" y="301"/>
              <a:ext cx="1361" cy="429"/>
            </a:xfrm>
            <a:prstGeom prst="rect">
              <a:avLst/>
            </a:prstGeom>
            <a:noFill/>
            <a:ln w="9525">
              <a:noFill/>
              <a:miter lim="800000"/>
              <a:headEnd/>
              <a:tailEnd/>
            </a:ln>
          </p:spPr>
          <p:txBody>
            <a:bodyPr>
              <a:spAutoFit/>
            </a:bodyPr>
            <a:lstStyle/>
            <a:p>
              <a:pPr defTabSz="1279544">
                <a:defRPr/>
              </a:pPr>
              <a:r>
                <a:rPr lang="en-GB" sz="1400" dirty="0">
                  <a:solidFill>
                    <a:srgbClr val="000000"/>
                  </a:solidFill>
                  <a:latin typeface="Euphemia" pitchFamily="34" charset="0"/>
                  <a:ea typeface="+mn-ea"/>
                </a:rPr>
                <a:t>Large range of colours available; simple neutral colours for more sophisticated look, and bright colours to appeal to children</a:t>
              </a:r>
            </a:p>
          </p:txBody>
        </p:sp>
        <p:cxnSp>
          <p:nvCxnSpPr>
            <p:cNvPr id="56" name="Straight Connector 55"/>
            <p:cNvCxnSpPr/>
            <p:nvPr/>
          </p:nvCxnSpPr>
          <p:spPr bwMode="auto">
            <a:xfrm rot="16200000" flipH="1">
              <a:off x="3440" y="796"/>
              <a:ext cx="499" cy="408"/>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bwMode="auto">
            <a:xfrm rot="5400000" flipH="1" flipV="1">
              <a:off x="4775" y="1185"/>
              <a:ext cx="544" cy="46"/>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bwMode="auto">
            <a:xfrm rot="10800000">
              <a:off x="3301" y="1208"/>
              <a:ext cx="545" cy="136"/>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bwMode="auto">
            <a:xfrm rot="10800000" flipV="1">
              <a:off x="3664" y="1434"/>
              <a:ext cx="862" cy="272"/>
            </a:xfrm>
            <a:prstGeom prst="line">
              <a:avLst/>
            </a:prstGeom>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bwMode="auto">
            <a:xfrm rot="10800000" flipV="1">
              <a:off x="3936" y="1797"/>
              <a:ext cx="1225" cy="952"/>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2"/>
          <p:cNvGrpSpPr>
            <a:grpSpLocks noChangeAspect="1"/>
          </p:cNvGrpSpPr>
          <p:nvPr/>
        </p:nvGrpSpPr>
        <p:grpSpPr bwMode="auto">
          <a:xfrm>
            <a:off x="0" y="868363"/>
            <a:ext cx="4973638" cy="3530600"/>
            <a:chOff x="200472" y="332656"/>
            <a:chExt cx="9577064" cy="6268169"/>
          </a:xfrm>
        </p:grpSpPr>
        <p:pic>
          <p:nvPicPr>
            <p:cNvPr id="31752" name="Picture 4"/>
            <p:cNvPicPr>
              <a:picLocks noChangeAspect="1" noChangeArrowheads="1"/>
            </p:cNvPicPr>
            <p:nvPr/>
          </p:nvPicPr>
          <p:blipFill>
            <a:blip r:embed="rId2">
              <a:extLst>
                <a:ext uri="{28A0092B-C50C-407E-A947-70E740481C1C}">
                  <a14:useLocalDpi xmlns:a14="http://schemas.microsoft.com/office/drawing/2010/main" val="0"/>
                </a:ext>
              </a:extLst>
            </a:blip>
            <a:srcRect l="3445" t="12527" r="-169" b="4056"/>
            <a:stretch>
              <a:fillRect/>
            </a:stretch>
          </p:blipFill>
          <p:spPr bwMode="auto">
            <a:xfrm>
              <a:off x="3384376" y="3429001"/>
              <a:ext cx="6393160" cy="316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p:cNvPicPr>
              <a:picLocks noChangeAspect="1" noChangeArrowheads="1"/>
            </p:cNvPicPr>
            <p:nvPr/>
          </p:nvPicPr>
          <p:blipFill>
            <a:blip r:embed="rId3">
              <a:extLst>
                <a:ext uri="{28A0092B-C50C-407E-A947-70E740481C1C}">
                  <a14:useLocalDpi xmlns:a14="http://schemas.microsoft.com/office/drawing/2010/main" val="0"/>
                </a:ext>
              </a:extLst>
            </a:blip>
            <a:srcRect l="2237" t="4460" r="439" b="10545"/>
            <a:stretch>
              <a:fillRect/>
            </a:stretch>
          </p:blipFill>
          <p:spPr bwMode="auto">
            <a:xfrm>
              <a:off x="3512840" y="332656"/>
              <a:ext cx="626469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2"/>
            <p:cNvPicPr>
              <a:picLocks noChangeAspect="1" noChangeArrowheads="1"/>
            </p:cNvPicPr>
            <p:nvPr/>
          </p:nvPicPr>
          <p:blipFill>
            <a:blip r:embed="rId4">
              <a:extLst>
                <a:ext uri="{28A0092B-C50C-407E-A947-70E740481C1C}">
                  <a14:useLocalDpi xmlns:a14="http://schemas.microsoft.com/office/drawing/2010/main" val="0"/>
                </a:ext>
              </a:extLst>
            </a:blip>
            <a:srcRect l="3903" r="3903" b="3387"/>
            <a:stretch>
              <a:fillRect/>
            </a:stretch>
          </p:blipFill>
          <p:spPr bwMode="auto">
            <a:xfrm>
              <a:off x="200472" y="332656"/>
              <a:ext cx="3312368" cy="313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72" y="3429000"/>
              <a:ext cx="33242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7" name="TextBox 2"/>
          <p:cNvSpPr txBox="1">
            <a:spLocks noChangeArrowheads="1"/>
          </p:cNvSpPr>
          <p:nvPr/>
        </p:nvSpPr>
        <p:spPr bwMode="auto">
          <a:xfrm>
            <a:off x="454025" y="61913"/>
            <a:ext cx="4170363" cy="555625"/>
          </a:xfrm>
          <a:prstGeom prst="rect">
            <a:avLst/>
          </a:prstGeom>
          <a:noFill/>
          <a:ln w="9525">
            <a:noFill/>
            <a:miter lim="800000"/>
            <a:headEnd/>
            <a:tailEnd/>
          </a:ln>
        </p:spPr>
        <p:txBody>
          <a:bodyPr lIns="127954" tIns="63980" rIns="127954" bIns="63980">
            <a:spAutoFit/>
          </a:bodyPr>
          <a:lstStyle/>
          <a:p>
            <a:pPr defTabSz="1279544">
              <a:defRPr/>
            </a:pPr>
            <a:r>
              <a:rPr lang="en-GB" sz="2800" dirty="0">
                <a:solidFill>
                  <a:srgbClr val="000000"/>
                </a:solidFill>
                <a:latin typeface="Euphemia" pitchFamily="34" charset="0"/>
                <a:ea typeface="+mn-ea"/>
              </a:rPr>
              <a:t>Advertising the Product</a:t>
            </a:r>
          </a:p>
        </p:txBody>
      </p:sp>
      <p:pic>
        <p:nvPicPr>
          <p:cNvPr id="3174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8350" y="0"/>
            <a:ext cx="314325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9" descr="facebook ad.jpg"/>
          <p:cNvPicPr>
            <a:picLocks noChangeAspect="1"/>
          </p:cNvPicPr>
          <p:nvPr/>
        </p:nvPicPr>
        <p:blipFill>
          <a:blip r:embed="rId7">
            <a:extLst>
              <a:ext uri="{28A0092B-C50C-407E-A947-70E740481C1C}">
                <a14:useLocalDpi xmlns:a14="http://schemas.microsoft.com/office/drawing/2010/main" val="0"/>
              </a:ext>
            </a:extLst>
          </a:blip>
          <a:srcRect l="7951" r="7855"/>
          <a:stretch>
            <a:fillRect/>
          </a:stretch>
        </p:blipFill>
        <p:spPr bwMode="auto">
          <a:xfrm>
            <a:off x="5468938" y="4268788"/>
            <a:ext cx="7332662"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Box 14"/>
          <p:cNvSpPr txBox="1">
            <a:spLocks noChangeArrowheads="1"/>
          </p:cNvSpPr>
          <p:nvPr/>
        </p:nvSpPr>
        <p:spPr bwMode="auto">
          <a:xfrm>
            <a:off x="4911725" y="225425"/>
            <a:ext cx="4838700" cy="3821113"/>
          </a:xfrm>
          <a:prstGeom prst="rect">
            <a:avLst/>
          </a:prstGeom>
          <a:noFill/>
          <a:ln w="9525">
            <a:noFill/>
            <a:miter lim="800000"/>
            <a:headEnd/>
            <a:tailEnd/>
          </a:ln>
        </p:spPr>
        <p:txBody>
          <a:bodyPr lIns="127954" tIns="63980" rIns="127954" bIns="63980">
            <a:spAutoFit/>
          </a:bodyPr>
          <a:lstStyle/>
          <a:p>
            <a:pPr algn="just" defTabSz="1279544">
              <a:defRPr/>
            </a:pPr>
            <a:r>
              <a:rPr lang="en-GB" sz="1600" dirty="0">
                <a:solidFill>
                  <a:srgbClr val="000000"/>
                </a:solidFill>
                <a:latin typeface="Euphemia" pitchFamily="34" charset="0"/>
                <a:ea typeface="+mn-ea"/>
              </a:rPr>
              <a:t>As there is such a wide target market for the coffee table, the product should be advertised where many people will see it, such as:</a:t>
            </a:r>
          </a:p>
          <a:p>
            <a:pPr algn="just" defTabSz="1279544">
              <a:defRPr/>
            </a:pPr>
            <a:endParaRPr lang="en-GB" sz="1600" dirty="0">
              <a:solidFill>
                <a:srgbClr val="000000"/>
              </a:solidFill>
              <a:latin typeface="Euphemia" pitchFamily="34" charset="0"/>
              <a:ea typeface="+mn-ea"/>
            </a:endParaRPr>
          </a:p>
          <a:p>
            <a:pPr defTabSz="1279544">
              <a:buFont typeface="Arial" charset="0"/>
              <a:buChar char="•"/>
              <a:defRPr/>
            </a:pPr>
            <a:r>
              <a:rPr lang="en-GB" sz="1600" dirty="0">
                <a:solidFill>
                  <a:srgbClr val="000000"/>
                </a:solidFill>
                <a:latin typeface="Euphemia" pitchFamily="34" charset="0"/>
                <a:ea typeface="+mn-ea"/>
              </a:rPr>
              <a:t>Posters- bus stops, billboards, on busses</a:t>
            </a:r>
          </a:p>
          <a:p>
            <a:pPr defTabSz="1279544">
              <a:buFont typeface="Arial" charset="0"/>
              <a:buChar char="•"/>
              <a:defRPr/>
            </a:pPr>
            <a:r>
              <a:rPr lang="en-GB" sz="1600" dirty="0">
                <a:solidFill>
                  <a:srgbClr val="000000"/>
                </a:solidFill>
                <a:latin typeface="Euphemia" pitchFamily="34" charset="0"/>
                <a:ea typeface="+mn-ea"/>
              </a:rPr>
              <a:t>Internet- </a:t>
            </a:r>
            <a:r>
              <a:rPr lang="en-GB" sz="1600" dirty="0" err="1">
                <a:solidFill>
                  <a:srgbClr val="000000"/>
                </a:solidFill>
                <a:latin typeface="Euphemia" pitchFamily="34" charset="0"/>
                <a:ea typeface="+mn-ea"/>
              </a:rPr>
              <a:t>youtube</a:t>
            </a:r>
            <a:r>
              <a:rPr lang="en-GB" sz="1600" dirty="0">
                <a:solidFill>
                  <a:srgbClr val="000000"/>
                </a:solidFill>
                <a:latin typeface="Euphemia" pitchFamily="34" charset="0"/>
                <a:ea typeface="+mn-ea"/>
              </a:rPr>
              <a:t>, </a:t>
            </a:r>
            <a:r>
              <a:rPr lang="en-GB" sz="1600" dirty="0" err="1">
                <a:solidFill>
                  <a:srgbClr val="000000"/>
                </a:solidFill>
                <a:latin typeface="Euphemia" pitchFamily="34" charset="0"/>
                <a:ea typeface="+mn-ea"/>
              </a:rPr>
              <a:t>spotify</a:t>
            </a:r>
            <a:r>
              <a:rPr lang="en-GB" sz="1600" dirty="0">
                <a:solidFill>
                  <a:srgbClr val="000000"/>
                </a:solidFill>
                <a:latin typeface="Euphemia" pitchFamily="34" charset="0"/>
                <a:ea typeface="+mn-ea"/>
              </a:rPr>
              <a:t>, social networking sites e.g. </a:t>
            </a:r>
            <a:r>
              <a:rPr lang="en-GB" sz="1600" dirty="0" err="1">
                <a:solidFill>
                  <a:srgbClr val="000000"/>
                </a:solidFill>
                <a:latin typeface="Euphemia" pitchFamily="34" charset="0"/>
                <a:ea typeface="+mn-ea"/>
              </a:rPr>
              <a:t>Facebook</a:t>
            </a:r>
            <a:r>
              <a:rPr lang="en-GB" sz="1600" dirty="0">
                <a:solidFill>
                  <a:srgbClr val="000000"/>
                </a:solidFill>
                <a:latin typeface="Euphemia" pitchFamily="34" charset="0"/>
                <a:ea typeface="+mn-ea"/>
              </a:rPr>
              <a:t>, </a:t>
            </a:r>
            <a:r>
              <a:rPr lang="en-GB" sz="1600" dirty="0" err="1">
                <a:solidFill>
                  <a:srgbClr val="000000"/>
                </a:solidFill>
                <a:latin typeface="Euphemia" pitchFamily="34" charset="0"/>
                <a:ea typeface="+mn-ea"/>
              </a:rPr>
              <a:t>Myspace</a:t>
            </a:r>
            <a:r>
              <a:rPr lang="en-GB" sz="1600" dirty="0">
                <a:solidFill>
                  <a:srgbClr val="000000"/>
                </a:solidFill>
                <a:latin typeface="Euphemia" pitchFamily="34" charset="0"/>
                <a:ea typeface="+mn-ea"/>
              </a:rPr>
              <a:t>.</a:t>
            </a:r>
          </a:p>
          <a:p>
            <a:pPr defTabSz="1279544">
              <a:buFont typeface="Arial" charset="0"/>
              <a:buChar char="•"/>
              <a:defRPr/>
            </a:pPr>
            <a:r>
              <a:rPr lang="en-GB" sz="1600" dirty="0">
                <a:solidFill>
                  <a:srgbClr val="000000"/>
                </a:solidFill>
                <a:latin typeface="Euphemia" pitchFamily="34" charset="0"/>
                <a:ea typeface="+mn-ea"/>
              </a:rPr>
              <a:t>Magazines &amp; Newspapers- Wallpaper, Surface, </a:t>
            </a:r>
            <a:r>
              <a:rPr lang="en-GB" sz="1600" dirty="0" err="1">
                <a:solidFill>
                  <a:srgbClr val="000000"/>
                </a:solidFill>
                <a:latin typeface="Euphemia" pitchFamily="34" charset="0"/>
                <a:ea typeface="+mn-ea"/>
              </a:rPr>
              <a:t>Grazia</a:t>
            </a:r>
            <a:r>
              <a:rPr lang="en-GB" sz="1600" dirty="0">
                <a:solidFill>
                  <a:srgbClr val="000000"/>
                </a:solidFill>
                <a:latin typeface="Euphemia" pitchFamily="34" charset="0"/>
                <a:ea typeface="+mn-ea"/>
              </a:rPr>
              <a:t>, Elle, The Evening Standard, The Metro</a:t>
            </a:r>
          </a:p>
          <a:p>
            <a:pPr defTabSz="1279544">
              <a:defRPr/>
            </a:pPr>
            <a:endParaRPr lang="en-GB" sz="1600" dirty="0">
              <a:solidFill>
                <a:srgbClr val="000000"/>
              </a:solidFill>
              <a:latin typeface="Euphemia" pitchFamily="34" charset="0"/>
              <a:ea typeface="+mn-ea"/>
            </a:endParaRPr>
          </a:p>
          <a:p>
            <a:pPr defTabSz="1279544">
              <a:defRPr/>
            </a:pPr>
            <a:r>
              <a:rPr lang="en-GB" sz="1600" dirty="0">
                <a:solidFill>
                  <a:srgbClr val="000000"/>
                </a:solidFill>
                <a:latin typeface="Euphemia" pitchFamily="34" charset="0"/>
                <a:ea typeface="+mn-ea"/>
              </a:rPr>
              <a:t>I have created some examples of how the product could be advertised.</a:t>
            </a:r>
          </a:p>
          <a:p>
            <a:pPr defTabSz="1279544">
              <a:defRPr/>
            </a:pPr>
            <a:r>
              <a:rPr lang="en-GB" sz="1600" dirty="0">
                <a:solidFill>
                  <a:srgbClr val="000000"/>
                </a:solidFill>
                <a:latin typeface="Euphemia" pitchFamily="34" charset="0"/>
                <a:ea typeface="+mn-ea"/>
              </a:rPr>
              <a:t>Included, is an image of how the coffee tables could be sold by IKEA, and shown on their website.</a:t>
            </a:r>
          </a:p>
        </p:txBody>
      </p:sp>
      <p:pic>
        <p:nvPicPr>
          <p:cNvPr id="31751" name="Picture 13"/>
          <p:cNvPicPr>
            <a:picLocks noChangeAspect="1" noChangeArrowheads="1"/>
          </p:cNvPicPr>
          <p:nvPr/>
        </p:nvPicPr>
        <p:blipFill>
          <a:blip r:embed="rId8">
            <a:extLst>
              <a:ext uri="{28A0092B-C50C-407E-A947-70E740481C1C}">
                <a14:useLocalDpi xmlns:a14="http://schemas.microsoft.com/office/drawing/2010/main" val="0"/>
              </a:ext>
            </a:extLst>
          </a:blip>
          <a:srcRect t="1859"/>
          <a:stretch>
            <a:fillRect/>
          </a:stretch>
        </p:blipFill>
        <p:spPr bwMode="auto">
          <a:xfrm>
            <a:off x="0" y="4295775"/>
            <a:ext cx="548005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4"/>
          <p:cNvSpPr txBox="1">
            <a:spLocks noChangeArrowheads="1"/>
          </p:cNvSpPr>
          <p:nvPr/>
        </p:nvSpPr>
        <p:spPr bwMode="auto">
          <a:xfrm>
            <a:off x="0" y="3287713"/>
            <a:ext cx="11591925" cy="6016625"/>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000" b="1" u="sng">
                <a:solidFill>
                  <a:srgbClr val="000000"/>
                </a:solidFill>
              </a:rPr>
              <a:t>Logo Design &amp; Company Name </a:t>
            </a:r>
          </a:p>
          <a:p>
            <a:pPr eaLnBrk="1" hangingPunct="1"/>
            <a:r>
              <a:rPr lang="en-GB" sz="1000">
                <a:solidFill>
                  <a:srgbClr val="000000"/>
                </a:solidFill>
              </a:rPr>
              <a:t>The logo was designed to attract and relate to the users of the product (parents and child): </a:t>
            </a:r>
          </a:p>
          <a:p>
            <a:pPr eaLnBrk="1" hangingPunct="1"/>
            <a:r>
              <a:rPr lang="en-GB" sz="1000">
                <a:solidFill>
                  <a:srgbClr val="000000"/>
                </a:solidFill>
              </a:rPr>
              <a:t>Using simple geometric shapes ensures the users attention isn’t distracted away from the product, yet the bold primary colours, bold fonts and the name ‘Stepping Stones’ clearly show that the product is related to children. The phrase ‘stepping stones’ is regularly used when talking about early childhood development where it means taking small steps to achieve highly, so the name is easily relatable with the educational device within the product. </a:t>
            </a:r>
          </a:p>
          <a:p>
            <a:pPr eaLnBrk="1" hangingPunct="1"/>
            <a:r>
              <a:rPr lang="en-GB" sz="1000">
                <a:solidFill>
                  <a:srgbClr val="000000"/>
                </a:solidFill>
              </a:rPr>
              <a:t>The drawing of parents and a young child also show the target market and provide a design that can easily be related to the brand. </a:t>
            </a:r>
          </a:p>
          <a:p>
            <a:pPr eaLnBrk="1" hangingPunct="1">
              <a:spcBef>
                <a:spcPct val="50000"/>
              </a:spcBef>
            </a:pPr>
            <a:r>
              <a:rPr lang="en-GB" sz="1000" b="1" u="sng">
                <a:solidFill>
                  <a:srgbClr val="000000"/>
                </a:solidFill>
              </a:rPr>
              <a:t>Brand Image       </a:t>
            </a:r>
          </a:p>
          <a:p>
            <a:pPr eaLnBrk="1" hangingPunct="1">
              <a:spcBef>
                <a:spcPct val="50000"/>
              </a:spcBef>
            </a:pPr>
            <a:r>
              <a:rPr lang="en-GB" sz="1000">
                <a:solidFill>
                  <a:srgbClr val="000000"/>
                </a:solidFill>
              </a:rPr>
              <a:t>The brand must relate to my target market in that it is modern, fashionable, and appeals to both parent and child. I think that the use of abstract shapes and simple text results in a modern and contemporary looking brand. The use of bold colours delivers a ‘fun’ aspect, which connects with the child. The brand image will be built up with the use of the same shapes, font and colour scheme that is used in the logo being used in all packaging, labelling, promotion and future products by the brand. This helps the products to become easily identified and will help build up their reputation.       </a:t>
            </a:r>
          </a:p>
          <a:p>
            <a:pPr eaLnBrk="1" hangingPunct="1">
              <a:spcBef>
                <a:spcPct val="50000"/>
              </a:spcBef>
            </a:pPr>
            <a:endParaRPr lang="en-GB" sz="1000">
              <a:solidFill>
                <a:srgbClr val="000000"/>
              </a:solidFill>
            </a:endParaRPr>
          </a:p>
          <a:p>
            <a:pPr eaLnBrk="1" hangingPunct="1">
              <a:spcBef>
                <a:spcPct val="50000"/>
              </a:spcBef>
            </a:pPr>
            <a:r>
              <a:rPr lang="en-GB" sz="1000" b="1" u="sng">
                <a:solidFill>
                  <a:srgbClr val="000000"/>
                </a:solidFill>
              </a:rPr>
              <a:t>Unique Selling Proposition     </a:t>
            </a:r>
          </a:p>
          <a:p>
            <a:pPr eaLnBrk="1" hangingPunct="1">
              <a:spcBef>
                <a:spcPct val="50000"/>
              </a:spcBef>
              <a:buFontTx/>
              <a:buChar char="•"/>
            </a:pPr>
            <a:r>
              <a:rPr lang="en-GB" sz="1000">
                <a:solidFill>
                  <a:srgbClr val="000000"/>
                </a:solidFill>
              </a:rPr>
              <a:t>The product’s ability to transform to be used for several different functions. </a:t>
            </a:r>
          </a:p>
          <a:p>
            <a:pPr eaLnBrk="1" hangingPunct="1">
              <a:spcBef>
                <a:spcPct val="50000"/>
              </a:spcBef>
              <a:buFontTx/>
              <a:buChar char="•"/>
            </a:pPr>
            <a:r>
              <a:rPr lang="en-GB" sz="1000">
                <a:solidFill>
                  <a:srgbClr val="000000"/>
                </a:solidFill>
              </a:rPr>
              <a:t>Minimises the need to buy multiple products for babies, costing the user in general a lot less. </a:t>
            </a:r>
          </a:p>
          <a:p>
            <a:pPr eaLnBrk="1" hangingPunct="1">
              <a:spcBef>
                <a:spcPct val="50000"/>
              </a:spcBef>
              <a:buFontTx/>
              <a:buChar char="•"/>
            </a:pPr>
            <a:r>
              <a:rPr lang="en-GB" sz="1000">
                <a:solidFill>
                  <a:srgbClr val="000000"/>
                </a:solidFill>
              </a:rPr>
              <a:t>Minimises the environmental impact by the use of natural fibres. </a:t>
            </a:r>
          </a:p>
          <a:p>
            <a:pPr eaLnBrk="1" hangingPunct="1">
              <a:spcBef>
                <a:spcPct val="50000"/>
              </a:spcBef>
              <a:buFontTx/>
              <a:buChar char="•"/>
            </a:pPr>
            <a:r>
              <a:rPr lang="en-GB" sz="1000">
                <a:solidFill>
                  <a:srgbClr val="000000"/>
                </a:solidFill>
              </a:rPr>
              <a:t>Incorporates an educational device, e.g. the use of different textures and sounds, to help encourage the child’s early development. </a:t>
            </a:r>
          </a:p>
          <a:p>
            <a:pPr eaLnBrk="1" hangingPunct="1">
              <a:spcBef>
                <a:spcPct val="50000"/>
              </a:spcBef>
              <a:buFontTx/>
              <a:buChar char="•"/>
            </a:pPr>
            <a:r>
              <a:rPr lang="en-GB" sz="1000">
                <a:solidFill>
                  <a:srgbClr val="000000"/>
                </a:solidFill>
              </a:rPr>
              <a:t>Easy to use, with all fastenings and assembly being very clear and simple. </a:t>
            </a:r>
          </a:p>
          <a:p>
            <a:pPr eaLnBrk="1" hangingPunct="1">
              <a:spcBef>
                <a:spcPct val="50000"/>
              </a:spcBef>
              <a:buFontTx/>
              <a:buChar char="•"/>
            </a:pPr>
            <a:r>
              <a:rPr lang="en-GB" sz="1000">
                <a:solidFill>
                  <a:srgbClr val="000000"/>
                </a:solidFill>
              </a:rPr>
              <a:t>Overall aesthetically pleasing, with the use of a fashionable print and modern design of the bag. </a:t>
            </a:r>
          </a:p>
          <a:p>
            <a:pPr eaLnBrk="1" hangingPunct="1">
              <a:spcBef>
                <a:spcPct val="50000"/>
              </a:spcBef>
              <a:buFontTx/>
              <a:buChar char="•"/>
            </a:pPr>
            <a:endParaRPr lang="en-GB" sz="1000">
              <a:solidFill>
                <a:srgbClr val="000000"/>
              </a:solidFill>
            </a:endParaRPr>
          </a:p>
          <a:p>
            <a:pPr eaLnBrk="1" hangingPunct="1">
              <a:spcBef>
                <a:spcPct val="50000"/>
              </a:spcBef>
            </a:pPr>
            <a:r>
              <a:rPr lang="en-GB" sz="1000" b="1" u="sng">
                <a:solidFill>
                  <a:srgbClr val="000000"/>
                </a:solidFill>
              </a:rPr>
              <a:t>Price</a:t>
            </a:r>
          </a:p>
          <a:p>
            <a:pPr eaLnBrk="1" hangingPunct="1">
              <a:spcBef>
                <a:spcPct val="50000"/>
              </a:spcBef>
            </a:pPr>
            <a:r>
              <a:rPr lang="en-GB" sz="1000">
                <a:solidFill>
                  <a:srgbClr val="000000"/>
                </a:solidFill>
              </a:rPr>
              <a:t>Compared to existing changing bags on the market </a:t>
            </a:r>
            <a:r>
              <a:rPr lang="en-GB" sz="1000">
                <a:solidFill>
                  <a:srgbClr val="000000"/>
                </a:solidFill>
                <a:hlinkClick r:id="rId2" action="ppaction://hlinksldjump"/>
              </a:rPr>
              <a:t>(slide2)</a:t>
            </a:r>
            <a:r>
              <a:rPr lang="en-GB" sz="1000">
                <a:solidFill>
                  <a:srgbClr val="000000"/>
                </a:solidFill>
              </a:rPr>
              <a:t> my product can perform many more functions and minimises the need to buy additional items such as a play mat or baby gym. </a:t>
            </a:r>
          </a:p>
          <a:p>
            <a:pPr eaLnBrk="1" hangingPunct="1">
              <a:spcBef>
                <a:spcPct val="50000"/>
              </a:spcBef>
            </a:pPr>
            <a:r>
              <a:rPr lang="en-GB" sz="1000">
                <a:solidFill>
                  <a:srgbClr val="000000"/>
                </a:solidFill>
              </a:rPr>
              <a:t>Manufacturing costs will be relatively low. In the batch production process the initial cots of machinery will be quite high but will have a very long lifespan and so this cost will be overshadowed. </a:t>
            </a:r>
          </a:p>
          <a:p>
            <a:pPr eaLnBrk="1" hangingPunct="1">
              <a:spcBef>
                <a:spcPct val="50000"/>
              </a:spcBef>
            </a:pPr>
            <a:r>
              <a:rPr lang="en-GB" sz="1000">
                <a:solidFill>
                  <a:srgbClr val="000000"/>
                </a:solidFill>
              </a:rPr>
              <a:t>The materials used are relatively cheap, but still of high quality, with all joints and fabrics being strong and durable, so my product should have a relatively long life span (at least throughout the child’s first year, which is the product’s target market). </a:t>
            </a:r>
          </a:p>
          <a:p>
            <a:pPr eaLnBrk="1" hangingPunct="1">
              <a:spcBef>
                <a:spcPct val="50000"/>
              </a:spcBef>
            </a:pPr>
            <a:r>
              <a:rPr lang="en-GB" sz="1000">
                <a:solidFill>
                  <a:srgbClr val="000000"/>
                </a:solidFill>
              </a:rPr>
              <a:t>The price of my product will be £48.99 as this reflects both the strong multifunctional selling point, the long life span and the fact that relatively inexpensive materials and processes are used. </a:t>
            </a:r>
          </a:p>
          <a:p>
            <a:pPr eaLnBrk="1" hangingPunct="1">
              <a:spcBef>
                <a:spcPct val="50000"/>
              </a:spcBef>
            </a:pPr>
            <a:r>
              <a:rPr lang="en-GB" sz="1000" b="1" u="sng">
                <a:solidFill>
                  <a:srgbClr val="000000"/>
                </a:solidFill>
              </a:rPr>
              <a:t>Promotion</a:t>
            </a:r>
            <a:r>
              <a:rPr lang="en-GB" sz="1000" b="1">
                <a:solidFill>
                  <a:srgbClr val="000000"/>
                </a:solidFill>
              </a:rPr>
              <a:t> </a:t>
            </a:r>
          </a:p>
          <a:p>
            <a:pPr eaLnBrk="1" hangingPunct="1">
              <a:spcBef>
                <a:spcPct val="50000"/>
              </a:spcBef>
            </a:pPr>
            <a:r>
              <a:rPr lang="en-GB" sz="1000">
                <a:solidFill>
                  <a:srgbClr val="000000"/>
                </a:solidFill>
              </a:rPr>
              <a:t>The product will be given out as free samples to reporters from popular ‘mother and child’ magazines and reviewers from newspapers. This will hopefully publicise the product in a positive way and boost sales and the build up of the brand. The trials should also provide valuable feedback on the product’s function and it’s comparison to similar products. </a:t>
            </a:r>
          </a:p>
          <a:p>
            <a:pPr eaLnBrk="1" hangingPunct="1">
              <a:spcBef>
                <a:spcPct val="50000"/>
              </a:spcBef>
            </a:pPr>
            <a:endParaRPr lang="en-GB" sz="1000" b="1">
              <a:solidFill>
                <a:srgbClr val="000000"/>
              </a:solidFill>
            </a:endParaRPr>
          </a:p>
        </p:txBody>
      </p:sp>
      <p:grpSp>
        <p:nvGrpSpPr>
          <p:cNvPr id="32771" name="Group 29"/>
          <p:cNvGrpSpPr>
            <a:grpSpLocks/>
          </p:cNvGrpSpPr>
          <p:nvPr/>
        </p:nvGrpSpPr>
        <p:grpSpPr bwMode="auto">
          <a:xfrm>
            <a:off x="498475" y="1271588"/>
            <a:ext cx="7551738" cy="1827212"/>
            <a:chOff x="267" y="1709"/>
            <a:chExt cx="2449" cy="742"/>
          </a:xfrm>
        </p:grpSpPr>
        <p:sp>
          <p:nvSpPr>
            <p:cNvPr id="41996" name="AutoShape 16"/>
            <p:cNvSpPr>
              <a:spLocks noChangeArrowheads="1"/>
            </p:cNvSpPr>
            <p:nvPr/>
          </p:nvSpPr>
          <p:spPr bwMode="auto">
            <a:xfrm>
              <a:off x="267" y="1709"/>
              <a:ext cx="2449" cy="742"/>
            </a:xfrm>
            <a:prstGeom prst="roundRect">
              <a:avLst>
                <a:gd name="adj" fmla="val 16667"/>
              </a:avLst>
            </a:prstGeom>
            <a:noFill/>
            <a:ln w="63500">
              <a:solidFill>
                <a:srgbClr val="009999"/>
              </a:solidFill>
              <a:round/>
              <a:headEnd/>
              <a:tailEnd/>
            </a:ln>
          </p:spPr>
          <p:txBody>
            <a:bodyPr lIns="36569" tIns="36569" rIns="36569" bIns="36569"/>
            <a:lstStyle/>
            <a:p>
              <a:pPr defTabSz="1275429">
                <a:defRPr/>
              </a:pPr>
              <a:endParaRPr lang="en-GB" sz="1700" dirty="0">
                <a:solidFill>
                  <a:prstClr val="black"/>
                </a:solidFill>
                <a:latin typeface="Arial" charset="0"/>
                <a:ea typeface="+mn-ea"/>
              </a:endParaRPr>
            </a:p>
          </p:txBody>
        </p:sp>
        <p:pic>
          <p:nvPicPr>
            <p:cNvPr id="32780" name="previewImage" descr="Stick Figure Family Clip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16495" b="17526"/>
            <a:stretch>
              <a:fillRect/>
            </a:stretch>
          </p:blipFill>
          <p:spPr bwMode="auto">
            <a:xfrm>
              <a:off x="312" y="1861"/>
              <a:ext cx="548"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8" name="Text Box 19"/>
          <p:cNvSpPr txBox="1">
            <a:spLocks noChangeArrowheads="1"/>
          </p:cNvSpPr>
          <p:nvPr/>
        </p:nvSpPr>
        <p:spPr bwMode="auto">
          <a:xfrm>
            <a:off x="2655888" y="2354263"/>
            <a:ext cx="5484812" cy="588962"/>
          </a:xfrm>
          <a:prstGeom prst="rect">
            <a:avLst/>
          </a:prstGeom>
          <a:noFill/>
          <a:ln w="9525">
            <a:noFill/>
            <a:miter lim="800000"/>
            <a:headEnd/>
            <a:tailEnd/>
          </a:ln>
        </p:spPr>
        <p:txBody>
          <a:bodyPr lIns="36544" tIns="36544" rIns="36544" bIns="36544"/>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2800">
                <a:solidFill>
                  <a:srgbClr val="009999"/>
                </a:solidFill>
              </a:rPr>
              <a:t>www.stepping-stones.co.uk</a:t>
            </a:r>
            <a:r>
              <a:rPr lang="en-GB" sz="1500">
                <a:solidFill>
                  <a:srgbClr val="009999"/>
                </a:solidFill>
              </a:rPr>
              <a:t> </a:t>
            </a:r>
            <a:endParaRPr lang="en-GB" sz="1500">
              <a:solidFill>
                <a:srgbClr val="000000"/>
              </a:solidFill>
            </a:endParaRPr>
          </a:p>
        </p:txBody>
      </p:sp>
      <p:sp>
        <p:nvSpPr>
          <p:cNvPr id="41990" name="Text Box 17"/>
          <p:cNvSpPr txBox="1">
            <a:spLocks noChangeArrowheads="1"/>
          </p:cNvSpPr>
          <p:nvPr/>
        </p:nvSpPr>
        <p:spPr bwMode="auto">
          <a:xfrm>
            <a:off x="2513013" y="1344613"/>
            <a:ext cx="5899150" cy="968375"/>
          </a:xfrm>
          <a:prstGeom prst="rect">
            <a:avLst/>
          </a:prstGeom>
          <a:noFill/>
          <a:ln w="9525">
            <a:noFill/>
            <a:miter lim="800000"/>
            <a:headEnd/>
            <a:tailEnd/>
          </a:ln>
        </p:spPr>
        <p:txBody>
          <a:bodyPr lIns="36544" tIns="36544" rIns="36544" bIns="36544"/>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5000">
                <a:solidFill>
                  <a:srgbClr val="009999"/>
                </a:solidFill>
              </a:rPr>
              <a:t>Stepping Stones</a:t>
            </a:r>
            <a:r>
              <a:rPr lang="en-GB" sz="4900">
                <a:solidFill>
                  <a:srgbClr val="009999"/>
                </a:solidFill>
              </a:rPr>
              <a:t> </a:t>
            </a:r>
            <a:endParaRPr lang="en-GB" sz="1800">
              <a:solidFill>
                <a:srgbClr val="000000"/>
              </a:solidFill>
            </a:endParaRPr>
          </a:p>
        </p:txBody>
      </p:sp>
      <p:pic>
        <p:nvPicPr>
          <p:cNvPr id="32774" name="Picture 33"/>
          <p:cNvPicPr>
            <a:picLocks noChangeAspect="1" noChangeArrowheads="1"/>
          </p:cNvPicPr>
          <p:nvPr/>
        </p:nvPicPr>
        <p:blipFill>
          <a:blip r:embed="rId5">
            <a:extLst>
              <a:ext uri="{28A0092B-C50C-407E-A947-70E740481C1C}">
                <a14:useLocalDpi xmlns:a14="http://schemas.microsoft.com/office/drawing/2010/main" val="0"/>
              </a:ext>
            </a:extLst>
          </a:blip>
          <a:srcRect l="49536" t="69116" r="37009" b="27126"/>
          <a:stretch>
            <a:fillRect/>
          </a:stretch>
        </p:blipFill>
        <p:spPr bwMode="auto">
          <a:xfrm>
            <a:off x="8056563" y="2855913"/>
            <a:ext cx="309086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5" descr="BRU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1513" y="2135188"/>
            <a:ext cx="32400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9" descr="Shopping-with-Twins-300x2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0888" y="5016500"/>
            <a:ext cx="287813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WordArt 16"/>
          <p:cNvSpPr>
            <a:spLocks noChangeArrowheads="1" noChangeShapeType="1" noTextEdit="1"/>
          </p:cNvSpPr>
          <p:nvPr/>
        </p:nvSpPr>
        <p:spPr bwMode="auto">
          <a:xfrm>
            <a:off x="279400" y="334963"/>
            <a:ext cx="8856663" cy="865187"/>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GB" sz="3600" b="1" kern="10">
                <a:ln w="15875">
                  <a:solidFill>
                    <a:srgbClr val="83B028"/>
                  </a:solidFill>
                  <a:round/>
                  <a:headEnd/>
                  <a:tailEnd/>
                </a:ln>
                <a:noFill/>
                <a:latin typeface="Arial Black"/>
              </a:rPr>
              <a:t>Marketing Presentation 1</a:t>
            </a:r>
          </a:p>
        </p:txBody>
      </p:sp>
      <p:sp>
        <p:nvSpPr>
          <p:cNvPr id="41995" name="Text Box 17"/>
          <p:cNvSpPr txBox="1">
            <a:spLocks noChangeArrowheads="1"/>
          </p:cNvSpPr>
          <p:nvPr/>
        </p:nvSpPr>
        <p:spPr bwMode="auto">
          <a:xfrm>
            <a:off x="8201025" y="1200150"/>
            <a:ext cx="4032250" cy="1108075"/>
          </a:xfrm>
          <a:prstGeom prst="rect">
            <a:avLst/>
          </a:prstGeom>
          <a:noFill/>
          <a:ln w="9525">
            <a:noFill/>
            <a:miter lim="800000"/>
            <a:headEnd/>
            <a:tailEnd/>
          </a:ln>
        </p:spPr>
        <p:txBody>
          <a:bodyPr lIns="91372" tIns="45686" rIns="91372" bIns="45686">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000" b="1" u="sng">
                <a:solidFill>
                  <a:srgbClr val="000000"/>
                </a:solidFill>
              </a:rPr>
              <a:t>Distribution of </a:t>
            </a:r>
            <a:r>
              <a:rPr lang="en-GB" sz="1100" b="1" u="sng">
                <a:solidFill>
                  <a:srgbClr val="000000"/>
                </a:solidFill>
              </a:rPr>
              <a:t>the BABY CHANGING MAT/BAG </a:t>
            </a:r>
            <a:endParaRPr lang="en-GB" sz="1000" b="1" u="sng">
              <a:solidFill>
                <a:srgbClr val="000000"/>
              </a:solidFill>
            </a:endParaRPr>
          </a:p>
          <a:p>
            <a:pPr eaLnBrk="1" hangingPunct="1"/>
            <a:r>
              <a:rPr lang="en-GB" sz="1000">
                <a:solidFill>
                  <a:srgbClr val="000000"/>
                </a:solidFill>
              </a:rPr>
              <a:t>The product will be distributed and sold nationally in all large department store chains (for example Mothercare and Babies ’R’ Us). The product will also be available to order online from the company website and the departments store’s sites. </a:t>
            </a:r>
          </a:p>
          <a:p>
            <a:pPr eaLnBrk="1" hangingPunct="1">
              <a:spcBef>
                <a:spcPct val="50000"/>
              </a:spcBef>
            </a:pPr>
            <a:endParaRPr lang="en-GB" sz="1000" b="1">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2"/>
          <p:cNvPicPr>
            <a:picLocks noChangeAspect="1" noChangeArrowheads="1"/>
          </p:cNvPicPr>
          <p:nvPr/>
        </p:nvPicPr>
        <p:blipFill>
          <a:blip r:embed="rId2">
            <a:extLst>
              <a:ext uri="{28A0092B-C50C-407E-A947-70E740481C1C}">
                <a14:useLocalDpi xmlns:a14="http://schemas.microsoft.com/office/drawing/2010/main" val="0"/>
              </a:ext>
            </a:extLst>
          </a:blip>
          <a:srcRect l="23944" t="15741" r="7813" b="15143"/>
          <a:stretch>
            <a:fillRect/>
          </a:stretch>
        </p:blipFill>
        <p:spPr bwMode="auto">
          <a:xfrm>
            <a:off x="5465763" y="7602538"/>
            <a:ext cx="23780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Group 15"/>
          <p:cNvGrpSpPr>
            <a:grpSpLocks/>
          </p:cNvGrpSpPr>
          <p:nvPr/>
        </p:nvGrpSpPr>
        <p:grpSpPr bwMode="auto">
          <a:xfrm>
            <a:off x="639763" y="6529388"/>
            <a:ext cx="1728787" cy="2662237"/>
            <a:chOff x="4077" y="1754"/>
            <a:chExt cx="1633" cy="2495"/>
          </a:xfrm>
        </p:grpSpPr>
        <p:pic>
          <p:nvPicPr>
            <p:cNvPr id="33818" name="Picture 13" descr="bus-poster-web"/>
            <p:cNvPicPr>
              <a:picLocks noChangeAspect="1" noChangeArrowheads="1"/>
            </p:cNvPicPr>
            <p:nvPr/>
          </p:nvPicPr>
          <p:blipFill>
            <a:blip r:embed="rId3">
              <a:extLst>
                <a:ext uri="{28A0092B-C50C-407E-A947-70E740481C1C}">
                  <a14:useLocalDpi xmlns:a14="http://schemas.microsoft.com/office/drawing/2010/main" val="0"/>
                </a:ext>
              </a:extLst>
            </a:blip>
            <a:srcRect l="50940" t="6285" r="6400" b="7083"/>
            <a:stretch>
              <a:fillRect/>
            </a:stretch>
          </p:blipFill>
          <p:spPr bwMode="auto">
            <a:xfrm>
              <a:off x="4077" y="1754"/>
              <a:ext cx="1633" cy="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Picture 14"/>
            <p:cNvPicPr>
              <a:picLocks noChangeAspect="1" noChangeArrowheads="1"/>
            </p:cNvPicPr>
            <p:nvPr/>
          </p:nvPicPr>
          <p:blipFill>
            <a:blip r:embed="rId4">
              <a:extLst>
                <a:ext uri="{28A0092B-C50C-407E-A947-70E740481C1C}">
                  <a14:useLocalDpi xmlns:a14="http://schemas.microsoft.com/office/drawing/2010/main" val="0"/>
                </a:ext>
              </a:extLst>
            </a:blip>
            <a:srcRect l="32147" t="18364" r="29123" b="10764"/>
            <a:stretch>
              <a:fillRect/>
            </a:stretch>
          </p:blipFill>
          <p:spPr bwMode="auto">
            <a:xfrm>
              <a:off x="4622" y="3024"/>
              <a:ext cx="47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2" name="Rectangle 16"/>
          <p:cNvSpPr>
            <a:spLocks noChangeArrowheads="1"/>
          </p:cNvSpPr>
          <p:nvPr/>
        </p:nvSpPr>
        <p:spPr bwMode="auto">
          <a:xfrm>
            <a:off x="209550" y="1055688"/>
            <a:ext cx="2662238" cy="8210550"/>
          </a:xfrm>
          <a:prstGeom prst="rect">
            <a:avLst/>
          </a:prstGeom>
          <a:noFill/>
          <a:ln w="9525">
            <a:solidFill>
              <a:srgbClr val="83B028"/>
            </a:solidFill>
            <a:miter lim="800000"/>
            <a:headEnd/>
            <a:tailEnd/>
          </a:ln>
        </p:spPr>
        <p:txBody>
          <a:bodyPr wrap="none" lIns="91356" tIns="45679" rIns="91356" bIns="45679" anchor="ctr"/>
          <a:lstStyle/>
          <a:p>
            <a:pPr defTabSz="1275429">
              <a:defRPr/>
            </a:pPr>
            <a:endParaRPr lang="en-GB" sz="1700" dirty="0">
              <a:solidFill>
                <a:prstClr val="black"/>
              </a:solidFill>
              <a:latin typeface="Arial" charset="0"/>
              <a:ea typeface="+mn-ea"/>
            </a:endParaRPr>
          </a:p>
        </p:txBody>
      </p:sp>
      <p:sp>
        <p:nvSpPr>
          <p:cNvPr id="43013" name="Rectangle 17"/>
          <p:cNvSpPr>
            <a:spLocks noChangeArrowheads="1"/>
          </p:cNvSpPr>
          <p:nvPr/>
        </p:nvSpPr>
        <p:spPr bwMode="auto">
          <a:xfrm>
            <a:off x="209550" y="1055688"/>
            <a:ext cx="2733675" cy="1323975"/>
          </a:xfrm>
          <a:prstGeom prst="rect">
            <a:avLst/>
          </a:prstGeom>
          <a:noFill/>
          <a:ln w="9525">
            <a:noFill/>
            <a:miter lim="800000"/>
            <a:headEnd/>
            <a:tailEnd/>
          </a:ln>
        </p:spPr>
        <p:txBody>
          <a:bodyPr lIns="91356" tIns="45679" rIns="91356" bIns="45679">
            <a:spAutoFit/>
          </a:bodyPr>
          <a:lstStyle/>
          <a:p>
            <a:pPr defTabSz="912813">
              <a:spcBef>
                <a:spcPct val="50000"/>
              </a:spcBef>
            </a:pPr>
            <a:r>
              <a:rPr lang="en-GB" sz="2000" u="sng">
                <a:solidFill>
                  <a:srgbClr val="000000"/>
                </a:solidFill>
              </a:rPr>
              <a:t>Posters</a:t>
            </a:r>
          </a:p>
          <a:p>
            <a:pPr defTabSz="912813">
              <a:spcBef>
                <a:spcPct val="50000"/>
              </a:spcBef>
            </a:pPr>
            <a:r>
              <a:rPr lang="en-GB" sz="800">
                <a:solidFill>
                  <a:srgbClr val="000000"/>
                </a:solidFill>
              </a:rPr>
              <a:t>Using posters as a form of advertisement is ideal for  branching out to the general public. Posters of my product will be used on public transport, (such as bus stops, buses, trains) and community centres (where anti-natal and mother and toddler classes would take place). This will help to promote the product to the target market. </a:t>
            </a:r>
          </a:p>
        </p:txBody>
      </p:sp>
      <p:sp>
        <p:nvSpPr>
          <p:cNvPr id="43014" name="Rectangle 19"/>
          <p:cNvSpPr>
            <a:spLocks noChangeArrowheads="1"/>
          </p:cNvSpPr>
          <p:nvPr/>
        </p:nvSpPr>
        <p:spPr bwMode="auto">
          <a:xfrm>
            <a:off x="354013" y="2713038"/>
            <a:ext cx="2303462" cy="3241675"/>
          </a:xfrm>
          <a:prstGeom prst="rect">
            <a:avLst/>
          </a:prstGeom>
          <a:noFill/>
          <a:ln w="9525">
            <a:solidFill>
              <a:schemeClr val="tx1"/>
            </a:solidFill>
            <a:miter lim="800000"/>
            <a:headEnd/>
            <a:tailEnd/>
          </a:ln>
        </p:spPr>
        <p:txBody>
          <a:bodyPr wrap="none" lIns="91356" tIns="45679" rIns="91356" bIns="45679" anchor="ctr"/>
          <a:lstStyle/>
          <a:p>
            <a:pPr defTabSz="1275429">
              <a:defRPr/>
            </a:pPr>
            <a:endParaRPr lang="en-GB" sz="1700" dirty="0">
              <a:solidFill>
                <a:prstClr val="black"/>
              </a:solidFill>
              <a:latin typeface="Arial" charset="0"/>
              <a:ea typeface="+mn-ea"/>
            </a:endParaRPr>
          </a:p>
        </p:txBody>
      </p:sp>
      <p:sp>
        <p:nvSpPr>
          <p:cNvPr id="43015" name="Text Box 20"/>
          <p:cNvSpPr txBox="1">
            <a:spLocks noChangeArrowheads="1"/>
          </p:cNvSpPr>
          <p:nvPr/>
        </p:nvSpPr>
        <p:spPr bwMode="auto">
          <a:xfrm>
            <a:off x="423863" y="6024563"/>
            <a:ext cx="2447925" cy="215900"/>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sz="800" dirty="0">
                <a:solidFill>
                  <a:prstClr val="black"/>
                </a:solidFill>
                <a:latin typeface="Arial" charset="0"/>
                <a:ea typeface="+mn-ea"/>
              </a:rPr>
              <a:t>An example of how the poster would be displayed. </a:t>
            </a:r>
          </a:p>
        </p:txBody>
      </p:sp>
      <p:sp>
        <p:nvSpPr>
          <p:cNvPr id="43016" name="Text Box 5"/>
          <p:cNvSpPr txBox="1">
            <a:spLocks noChangeArrowheads="1"/>
          </p:cNvSpPr>
          <p:nvPr/>
        </p:nvSpPr>
        <p:spPr bwMode="auto">
          <a:xfrm>
            <a:off x="3016250" y="4584700"/>
            <a:ext cx="4741863" cy="1816100"/>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800" u="sng">
                <a:solidFill>
                  <a:srgbClr val="000000"/>
                </a:solidFill>
              </a:rPr>
              <a:t>Marketing PowerPoint</a:t>
            </a:r>
          </a:p>
          <a:p>
            <a:pPr eaLnBrk="1" hangingPunct="1">
              <a:spcBef>
                <a:spcPct val="50000"/>
              </a:spcBef>
            </a:pPr>
            <a:r>
              <a:rPr lang="en-GB" sz="800">
                <a:solidFill>
                  <a:srgbClr val="000000"/>
                </a:solidFill>
              </a:rPr>
              <a:t>A PowerPoint presentation will be included in a promotional pack that will be distributed nationally to baby fairs, mother and toddler classes and to all baby product retailers, encouraging customers and retailers to sell and buy the product. The presentation will be distributed on a customised Stepping Stones memory stick. The pack will also include leaflets and a poster. </a:t>
            </a:r>
          </a:p>
          <a:p>
            <a:pPr eaLnBrk="1" hangingPunct="1">
              <a:spcBef>
                <a:spcPct val="50000"/>
              </a:spcBef>
            </a:pPr>
            <a:r>
              <a:rPr lang="en-GB" sz="1700" b="1" u="sng">
                <a:solidFill>
                  <a:srgbClr val="009999"/>
                </a:solidFill>
                <a:hlinkClick r:id="rId5" action="ppaction://hlinkpres?slideindex=1&amp;slidetitle="/>
              </a:rPr>
              <a:t>Click here to view the PowerPoint presentation. </a:t>
            </a:r>
            <a:endParaRPr lang="en-GB" sz="1700" b="1" u="sng">
              <a:solidFill>
                <a:srgbClr val="009999"/>
              </a:solidFill>
            </a:endParaRPr>
          </a:p>
          <a:p>
            <a:pPr eaLnBrk="1" hangingPunct="1">
              <a:spcBef>
                <a:spcPct val="50000"/>
              </a:spcBef>
            </a:pPr>
            <a:endParaRPr lang="en-GB" sz="1700" b="1">
              <a:solidFill>
                <a:srgbClr val="009999"/>
              </a:solidFill>
            </a:endParaRPr>
          </a:p>
        </p:txBody>
      </p:sp>
      <p:sp>
        <p:nvSpPr>
          <p:cNvPr id="43017" name="Text Box 9"/>
          <p:cNvSpPr txBox="1">
            <a:spLocks noChangeArrowheads="1"/>
          </p:cNvSpPr>
          <p:nvPr/>
        </p:nvSpPr>
        <p:spPr bwMode="auto">
          <a:xfrm>
            <a:off x="3016250" y="8824913"/>
            <a:ext cx="2000250" cy="493712"/>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0000"/>
                </a:solidFill>
              </a:rPr>
              <a:t>Snap shots of two slides.</a:t>
            </a:r>
            <a:endParaRPr lang="en-GB" sz="1700" b="1">
              <a:solidFill>
                <a:srgbClr val="009999"/>
              </a:solidFill>
            </a:endParaRPr>
          </a:p>
        </p:txBody>
      </p:sp>
      <p:sp>
        <p:nvSpPr>
          <p:cNvPr id="43018" name="Rectangle 24"/>
          <p:cNvSpPr>
            <a:spLocks noChangeArrowheads="1"/>
          </p:cNvSpPr>
          <p:nvPr/>
        </p:nvSpPr>
        <p:spPr bwMode="auto">
          <a:xfrm>
            <a:off x="2943225" y="4513263"/>
            <a:ext cx="4900613" cy="4897437"/>
          </a:xfrm>
          <a:prstGeom prst="rect">
            <a:avLst/>
          </a:prstGeom>
          <a:noFill/>
          <a:ln w="9525">
            <a:solidFill>
              <a:srgbClr val="83B028"/>
            </a:solidFill>
            <a:miter lim="800000"/>
            <a:headEnd/>
            <a:tailEnd/>
          </a:ln>
        </p:spPr>
        <p:txBody>
          <a:bodyPr wrap="none" lIns="91356" tIns="45679" rIns="91356" bIns="45679" anchor="ctr"/>
          <a:lstStyle/>
          <a:p>
            <a:pPr defTabSz="1275429">
              <a:defRPr/>
            </a:pPr>
            <a:endParaRPr lang="en-GB" sz="1700" dirty="0">
              <a:solidFill>
                <a:prstClr val="black"/>
              </a:solidFill>
              <a:latin typeface="Arial" charset="0"/>
              <a:ea typeface="+mn-ea"/>
            </a:endParaRPr>
          </a:p>
        </p:txBody>
      </p:sp>
      <p:pic>
        <p:nvPicPr>
          <p:cNvPr id="33803" name="Picture 3"/>
          <p:cNvPicPr>
            <a:picLocks noChangeAspect="1" noChangeArrowheads="1"/>
          </p:cNvPicPr>
          <p:nvPr/>
        </p:nvPicPr>
        <p:blipFill>
          <a:blip r:embed="rId6">
            <a:extLst>
              <a:ext uri="{28A0092B-C50C-407E-A947-70E740481C1C}">
                <a14:useLocalDpi xmlns:a14="http://schemas.microsoft.com/office/drawing/2010/main" val="0"/>
              </a:ext>
            </a:extLst>
          </a:blip>
          <a:srcRect l="25723" t="18500" r="5382" b="13252"/>
          <a:stretch>
            <a:fillRect/>
          </a:stretch>
        </p:blipFill>
        <p:spPr bwMode="auto">
          <a:xfrm>
            <a:off x="8201025" y="2498725"/>
            <a:ext cx="371633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4"/>
          <p:cNvPicPr>
            <a:picLocks noChangeAspect="1" noChangeArrowheads="1"/>
          </p:cNvPicPr>
          <p:nvPr/>
        </p:nvPicPr>
        <p:blipFill>
          <a:blip r:embed="rId7">
            <a:extLst>
              <a:ext uri="{28A0092B-C50C-407E-A947-70E740481C1C}">
                <a14:useLocalDpi xmlns:a14="http://schemas.microsoft.com/office/drawing/2010/main" val="0"/>
              </a:ext>
            </a:extLst>
          </a:blip>
          <a:srcRect l="5258" t="25401" r="15240" b="11513"/>
          <a:stretch>
            <a:fillRect/>
          </a:stretch>
        </p:blipFill>
        <p:spPr bwMode="auto">
          <a:xfrm>
            <a:off x="8724900" y="5502275"/>
            <a:ext cx="3644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Text Box 11"/>
          <p:cNvSpPr txBox="1">
            <a:spLocks noChangeArrowheads="1"/>
          </p:cNvSpPr>
          <p:nvPr/>
        </p:nvSpPr>
        <p:spPr bwMode="auto">
          <a:xfrm>
            <a:off x="8191500" y="8121650"/>
            <a:ext cx="4178300" cy="706438"/>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800">
                <a:solidFill>
                  <a:srgbClr val="000000"/>
                </a:solidFill>
              </a:rPr>
              <a:t>Examples of advertisements for the product on popular baby product websites.</a:t>
            </a:r>
            <a:r>
              <a:rPr lang="en-GB" sz="800">
                <a:solidFill>
                  <a:srgbClr val="009999"/>
                </a:solidFill>
              </a:rPr>
              <a:t> </a:t>
            </a:r>
            <a:r>
              <a:rPr lang="en-GB" sz="800">
                <a:solidFill>
                  <a:srgbClr val="000000"/>
                </a:solidFill>
              </a:rPr>
              <a:t>The bold colours used for advertisement stands out clearly, so would attract the customer’s attention and draw them in. As the product will be sold in Mothercare and Babies ‘R’ Us stores, it will also be available to be purchased online. This will help the product to be accessed and seen by many, boosting sales.       </a:t>
            </a:r>
            <a:endParaRPr lang="en-GB" sz="800">
              <a:solidFill>
                <a:srgbClr val="009999"/>
              </a:solidFill>
            </a:endParaRPr>
          </a:p>
        </p:txBody>
      </p:sp>
      <p:sp>
        <p:nvSpPr>
          <p:cNvPr id="43022" name="Rectangle 33"/>
          <p:cNvSpPr>
            <a:spLocks noChangeArrowheads="1"/>
          </p:cNvSpPr>
          <p:nvPr/>
        </p:nvSpPr>
        <p:spPr bwMode="auto">
          <a:xfrm>
            <a:off x="8129588" y="2135188"/>
            <a:ext cx="4314825" cy="6986587"/>
          </a:xfrm>
          <a:prstGeom prst="rect">
            <a:avLst/>
          </a:prstGeom>
          <a:noFill/>
          <a:ln w="9525">
            <a:solidFill>
              <a:srgbClr val="83B028"/>
            </a:solidFill>
            <a:miter lim="800000"/>
            <a:headEnd/>
            <a:tailEnd/>
          </a:ln>
        </p:spPr>
        <p:txBody>
          <a:bodyPr wrap="none" lIns="91356" tIns="45679" rIns="91356" bIns="45679" anchor="ctr"/>
          <a:lstStyle/>
          <a:p>
            <a:pPr defTabSz="1275429">
              <a:defRPr/>
            </a:pPr>
            <a:endParaRPr lang="en-GB" sz="1700" dirty="0">
              <a:solidFill>
                <a:prstClr val="black"/>
              </a:solidFill>
              <a:latin typeface="Arial" charset="0"/>
              <a:ea typeface="+mn-ea"/>
            </a:endParaRPr>
          </a:p>
        </p:txBody>
      </p:sp>
      <p:pic>
        <p:nvPicPr>
          <p:cNvPr id="33807" name="Picture 38"/>
          <p:cNvPicPr>
            <a:picLocks noChangeAspect="1" noChangeArrowheads="1"/>
          </p:cNvPicPr>
          <p:nvPr/>
        </p:nvPicPr>
        <p:blipFill>
          <a:blip r:embed="rId8">
            <a:extLst>
              <a:ext uri="{28A0092B-C50C-407E-A947-70E740481C1C}">
                <a14:useLocalDpi xmlns:a14="http://schemas.microsoft.com/office/drawing/2010/main" val="0"/>
              </a:ext>
            </a:extLst>
          </a:blip>
          <a:srcRect l="16406" t="20140" r="13368" b="13368"/>
          <a:stretch>
            <a:fillRect/>
          </a:stretch>
        </p:blipFill>
        <p:spPr bwMode="auto">
          <a:xfrm>
            <a:off x="3048000" y="990600"/>
            <a:ext cx="48958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39"/>
          <p:cNvSpPr txBox="1">
            <a:spLocks noChangeArrowheads="1"/>
          </p:cNvSpPr>
          <p:nvPr/>
        </p:nvSpPr>
        <p:spPr bwMode="auto">
          <a:xfrm>
            <a:off x="7985125" y="768350"/>
            <a:ext cx="4816475" cy="1200150"/>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800" u="sng">
                <a:solidFill>
                  <a:srgbClr val="000000"/>
                </a:solidFill>
              </a:rPr>
              <a:t>Assembly Instructions Leaflet</a:t>
            </a:r>
            <a:r>
              <a:rPr lang="en-GB" sz="800">
                <a:solidFill>
                  <a:srgbClr val="000000"/>
                </a:solidFill>
              </a:rPr>
              <a:t> </a:t>
            </a:r>
          </a:p>
          <a:p>
            <a:pPr eaLnBrk="1" hangingPunct="1">
              <a:spcBef>
                <a:spcPct val="50000"/>
              </a:spcBef>
            </a:pPr>
            <a:r>
              <a:rPr lang="en-GB" sz="800">
                <a:solidFill>
                  <a:srgbClr val="000000"/>
                </a:solidFill>
              </a:rPr>
              <a:t>When bought the product will include a leaflet that will guide the user on how to assemble the product to perform different functions. </a:t>
            </a:r>
          </a:p>
          <a:p>
            <a:pPr eaLnBrk="1" hangingPunct="1">
              <a:spcBef>
                <a:spcPct val="50000"/>
              </a:spcBef>
            </a:pPr>
            <a:r>
              <a:rPr lang="en-GB" sz="800">
                <a:solidFill>
                  <a:srgbClr val="000000"/>
                </a:solidFill>
              </a:rPr>
              <a:t>The leaflet is very clear and simple, using easy to understand language and diagrams for the user to follow. This helps to ensure that the product meets specification point  twelve (the changing bag must be able to adapt its aesthetic properties and the components must be able to be put on and removed easily and quickly) as the instructions will help the user to change the function of the product quicker and easier. </a:t>
            </a:r>
          </a:p>
        </p:txBody>
      </p:sp>
      <p:pic>
        <p:nvPicPr>
          <p:cNvPr id="33809" name="Picture 26"/>
          <p:cNvPicPr>
            <a:picLocks noChangeAspect="1" noChangeArrowheads="1"/>
          </p:cNvPicPr>
          <p:nvPr/>
        </p:nvPicPr>
        <p:blipFill>
          <a:blip r:embed="rId9">
            <a:extLst>
              <a:ext uri="{28A0092B-C50C-407E-A947-70E740481C1C}">
                <a14:useLocalDpi xmlns:a14="http://schemas.microsoft.com/office/drawing/2010/main" val="0"/>
              </a:ext>
            </a:extLst>
          </a:blip>
          <a:srcRect l="24942" t="12250" r="26491" b="9877"/>
          <a:stretch>
            <a:fillRect/>
          </a:stretch>
        </p:blipFill>
        <p:spPr bwMode="auto">
          <a:xfrm>
            <a:off x="5176838" y="1990725"/>
            <a:ext cx="658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27"/>
          <p:cNvPicPr>
            <a:picLocks noChangeAspect="1" noChangeArrowheads="1"/>
          </p:cNvPicPr>
          <p:nvPr/>
        </p:nvPicPr>
        <p:blipFill>
          <a:blip r:embed="rId10">
            <a:extLst>
              <a:ext uri="{28A0092B-C50C-407E-A947-70E740481C1C}">
                <a14:useLocalDpi xmlns:a14="http://schemas.microsoft.com/office/drawing/2010/main" val="0"/>
              </a:ext>
            </a:extLst>
          </a:blip>
          <a:srcRect l="24406" t="35127" r="25723" b="8005"/>
          <a:stretch>
            <a:fillRect/>
          </a:stretch>
        </p:blipFill>
        <p:spPr bwMode="auto">
          <a:xfrm>
            <a:off x="4889500" y="3144838"/>
            <a:ext cx="1077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28"/>
          <p:cNvPicPr>
            <a:picLocks noChangeAspect="1" noChangeArrowheads="1"/>
          </p:cNvPicPr>
          <p:nvPr/>
        </p:nvPicPr>
        <p:blipFill>
          <a:blip r:embed="rId11">
            <a:extLst>
              <a:ext uri="{28A0092B-C50C-407E-A947-70E740481C1C}">
                <a14:useLocalDpi xmlns:a14="http://schemas.microsoft.com/office/drawing/2010/main" val="0"/>
              </a:ext>
            </a:extLst>
          </a:blip>
          <a:srcRect l="5382" t="6250" r="8652" b="8005"/>
          <a:stretch>
            <a:fillRect/>
          </a:stretch>
        </p:blipFill>
        <p:spPr bwMode="auto">
          <a:xfrm>
            <a:off x="6472238" y="1920875"/>
            <a:ext cx="9382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29" descr="IMG_2197"/>
          <p:cNvPicPr>
            <a:picLocks noChangeAspect="1" noChangeArrowheads="1"/>
          </p:cNvPicPr>
          <p:nvPr/>
        </p:nvPicPr>
        <p:blipFill>
          <a:blip r:embed="rId12">
            <a:extLst>
              <a:ext uri="{28A0092B-C50C-407E-A947-70E740481C1C}">
                <a14:useLocalDpi xmlns:a14="http://schemas.microsoft.com/office/drawing/2010/main" val="0"/>
              </a:ext>
            </a:extLst>
          </a:blip>
          <a:srcRect l="18985" t="16936" r="18681" b="29652"/>
          <a:stretch>
            <a:fillRect/>
          </a:stretch>
        </p:blipFill>
        <p:spPr bwMode="auto">
          <a:xfrm>
            <a:off x="6329363" y="3000375"/>
            <a:ext cx="1439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30"/>
          <p:cNvPicPr>
            <a:picLocks noChangeAspect="1" noChangeArrowheads="1"/>
          </p:cNvPicPr>
          <p:nvPr/>
        </p:nvPicPr>
        <p:blipFill>
          <a:blip r:embed="rId13">
            <a:extLst>
              <a:ext uri="{28A0092B-C50C-407E-A947-70E740481C1C}">
                <a14:useLocalDpi xmlns:a14="http://schemas.microsoft.com/office/drawing/2010/main" val="0"/>
              </a:ext>
            </a:extLst>
          </a:blip>
          <a:srcRect l="23944" t="15741" r="7147" b="15451"/>
          <a:stretch>
            <a:fillRect/>
          </a:stretch>
        </p:blipFill>
        <p:spPr bwMode="auto">
          <a:xfrm>
            <a:off x="3160713" y="6103938"/>
            <a:ext cx="23780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WordArt 29"/>
          <p:cNvSpPr>
            <a:spLocks noChangeArrowheads="1" noChangeShapeType="1" noTextEdit="1"/>
          </p:cNvSpPr>
          <p:nvPr/>
        </p:nvSpPr>
        <p:spPr bwMode="auto">
          <a:xfrm>
            <a:off x="228600" y="76200"/>
            <a:ext cx="8858250" cy="865188"/>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GB" sz="3600" b="1" kern="10">
                <a:ln w="15875">
                  <a:solidFill>
                    <a:srgbClr val="83B028"/>
                  </a:solidFill>
                  <a:round/>
                  <a:headEnd/>
                  <a:tailEnd/>
                </a:ln>
                <a:noFill/>
                <a:latin typeface="Arial Black"/>
              </a:rPr>
              <a:t>Marketing Presentation 2</a:t>
            </a:r>
          </a:p>
        </p:txBody>
      </p:sp>
      <p:sp>
        <p:nvSpPr>
          <p:cNvPr id="43033" name="Text Box 30"/>
          <p:cNvSpPr txBox="1">
            <a:spLocks noChangeArrowheads="1"/>
          </p:cNvSpPr>
          <p:nvPr/>
        </p:nvSpPr>
        <p:spPr bwMode="auto">
          <a:xfrm>
            <a:off x="8201025" y="2135188"/>
            <a:ext cx="3744913" cy="331787"/>
          </a:xfrm>
          <a:prstGeom prst="rect">
            <a:avLst/>
          </a:prstGeom>
          <a:noFill/>
          <a:ln w="9525">
            <a:noFill/>
            <a:miter lim="800000"/>
            <a:headEnd/>
            <a:tailEnd/>
          </a:ln>
        </p:spPr>
        <p:txBody>
          <a:bodyPr lIns="91372" tIns="45686" rIns="91372" bIns="45686">
            <a:spAutoFit/>
          </a:bodyPr>
          <a:lstStyle/>
          <a:p>
            <a:pPr defTabSz="913741">
              <a:spcBef>
                <a:spcPct val="50000"/>
              </a:spcBef>
              <a:defRPr/>
            </a:pPr>
            <a:r>
              <a:rPr lang="en-GB" sz="1500" u="sng" dirty="0">
                <a:solidFill>
                  <a:prstClr val="black"/>
                </a:solidFill>
                <a:latin typeface="Arial" charset="0"/>
                <a:ea typeface="+mn-ea"/>
              </a:rPr>
              <a:t>Online Advertising</a:t>
            </a:r>
          </a:p>
        </p:txBody>
      </p:sp>
      <p:pic>
        <p:nvPicPr>
          <p:cNvPr id="33816" name="Picture 31"/>
          <p:cNvPicPr>
            <a:picLocks noChangeAspect="1" noChangeArrowheads="1"/>
          </p:cNvPicPr>
          <p:nvPr/>
        </p:nvPicPr>
        <p:blipFill>
          <a:blip r:embed="rId14">
            <a:extLst>
              <a:ext uri="{28A0092B-C50C-407E-A947-70E740481C1C}">
                <a14:useLocalDpi xmlns:a14="http://schemas.microsoft.com/office/drawing/2010/main" val="0"/>
              </a:ext>
            </a:extLst>
          </a:blip>
          <a:srcRect l="32277" t="17632" r="34245" b="17632"/>
          <a:stretch>
            <a:fillRect/>
          </a:stretch>
        </p:blipFill>
        <p:spPr bwMode="auto">
          <a:xfrm>
            <a:off x="423863" y="2713038"/>
            <a:ext cx="2185987"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Picture 32"/>
          <p:cNvPicPr>
            <a:picLocks noChangeAspect="1" noChangeArrowheads="1"/>
          </p:cNvPicPr>
          <p:nvPr/>
        </p:nvPicPr>
        <p:blipFill>
          <a:blip r:embed="rId14">
            <a:extLst>
              <a:ext uri="{28A0092B-C50C-407E-A947-70E740481C1C}">
                <a14:useLocalDpi xmlns:a14="http://schemas.microsoft.com/office/drawing/2010/main" val="0"/>
              </a:ext>
            </a:extLst>
          </a:blip>
          <a:srcRect l="32277" t="17632" r="34245" b="17632"/>
          <a:stretch>
            <a:fillRect/>
          </a:stretch>
        </p:blipFill>
        <p:spPr bwMode="auto">
          <a:xfrm>
            <a:off x="1216025" y="7824788"/>
            <a:ext cx="5048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8"/>
          <p:cNvPicPr>
            <a:picLocks noChangeAspect="1" noChangeArrowheads="1"/>
          </p:cNvPicPr>
          <p:nvPr/>
        </p:nvPicPr>
        <p:blipFill>
          <a:blip r:embed="rId2">
            <a:extLst>
              <a:ext uri="{28A0092B-C50C-407E-A947-70E740481C1C}">
                <a14:useLocalDpi xmlns:a14="http://schemas.microsoft.com/office/drawing/2010/main" val="0"/>
              </a:ext>
            </a:extLst>
          </a:blip>
          <a:srcRect l="35117" t="19830" r="22067" b="9657"/>
          <a:stretch>
            <a:fillRect/>
          </a:stretch>
        </p:blipFill>
        <p:spPr bwMode="auto">
          <a:xfrm>
            <a:off x="6973888" y="2400300"/>
            <a:ext cx="5827712"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r="42174" b="86882"/>
          <a:stretch>
            <a:fillRect/>
          </a:stretch>
        </p:blipFill>
        <p:spPr bwMode="auto">
          <a:xfrm>
            <a:off x="6472238" y="1355725"/>
            <a:ext cx="613886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p:cNvSpPr txBox="1">
            <a:spLocks noChangeArrowheads="1"/>
          </p:cNvSpPr>
          <p:nvPr/>
        </p:nvSpPr>
        <p:spPr bwMode="auto">
          <a:xfrm>
            <a:off x="6472238" y="768350"/>
            <a:ext cx="3600450" cy="369888"/>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u="sng" dirty="0">
                <a:solidFill>
                  <a:srgbClr val="83B028"/>
                </a:solidFill>
                <a:latin typeface="Arial" charset="0"/>
                <a:ea typeface="+mn-ea"/>
              </a:rPr>
              <a:t>Company Website </a:t>
            </a:r>
          </a:p>
        </p:txBody>
      </p:sp>
      <p:sp>
        <p:nvSpPr>
          <p:cNvPr id="44037" name="Text Box 6"/>
          <p:cNvSpPr txBox="1">
            <a:spLocks noChangeArrowheads="1"/>
          </p:cNvSpPr>
          <p:nvPr/>
        </p:nvSpPr>
        <p:spPr bwMode="auto">
          <a:xfrm>
            <a:off x="5180013" y="2030413"/>
            <a:ext cx="1581150" cy="369887"/>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sz="1300" dirty="0">
                <a:solidFill>
                  <a:srgbClr val="009999"/>
                </a:solidFill>
                <a:latin typeface="Arial" charset="0"/>
                <a:ea typeface="+mn-ea"/>
              </a:rPr>
              <a:t>Company Logo</a:t>
            </a:r>
            <a:r>
              <a:rPr lang="en-GB" dirty="0">
                <a:solidFill>
                  <a:srgbClr val="009999"/>
                </a:solidFill>
                <a:latin typeface="Arial" charset="0"/>
                <a:ea typeface="+mn-ea"/>
              </a:rPr>
              <a:t>  </a:t>
            </a:r>
          </a:p>
        </p:txBody>
      </p:sp>
      <p:sp>
        <p:nvSpPr>
          <p:cNvPr id="44038" name="Text Box 7"/>
          <p:cNvSpPr txBox="1">
            <a:spLocks noChangeArrowheads="1"/>
          </p:cNvSpPr>
          <p:nvPr/>
        </p:nvSpPr>
        <p:spPr bwMode="auto">
          <a:xfrm>
            <a:off x="4816475" y="3000375"/>
            <a:ext cx="2230438" cy="1169988"/>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sz="1300" dirty="0">
                <a:solidFill>
                  <a:srgbClr val="009999"/>
                </a:solidFill>
                <a:latin typeface="Arial" charset="0"/>
                <a:ea typeface="+mn-ea"/>
              </a:rPr>
              <a:t>Hyperlinks to other pages that give the customer additional information about the products and the company.</a:t>
            </a:r>
            <a:r>
              <a:rPr lang="en-GB" dirty="0">
                <a:solidFill>
                  <a:srgbClr val="009999"/>
                </a:solidFill>
                <a:latin typeface="Arial" charset="0"/>
                <a:ea typeface="+mn-ea"/>
              </a:rPr>
              <a:t> </a:t>
            </a:r>
          </a:p>
        </p:txBody>
      </p:sp>
      <p:sp>
        <p:nvSpPr>
          <p:cNvPr id="44039" name="Text Box 8"/>
          <p:cNvSpPr txBox="1">
            <a:spLocks noChangeArrowheads="1"/>
          </p:cNvSpPr>
          <p:nvPr/>
        </p:nvSpPr>
        <p:spPr bwMode="auto">
          <a:xfrm>
            <a:off x="5391150" y="7105650"/>
            <a:ext cx="1585913" cy="322263"/>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9999"/>
                </a:solidFill>
              </a:rPr>
              <a:t>Contact details</a:t>
            </a:r>
            <a:r>
              <a:rPr lang="en-GB" sz="1500">
                <a:solidFill>
                  <a:srgbClr val="009999"/>
                </a:solidFill>
              </a:rPr>
              <a:t> </a:t>
            </a:r>
            <a:endParaRPr lang="en-GB" sz="1800">
              <a:solidFill>
                <a:srgbClr val="009999"/>
              </a:solidFill>
            </a:endParaRPr>
          </a:p>
        </p:txBody>
      </p:sp>
      <p:sp>
        <p:nvSpPr>
          <p:cNvPr id="44040" name="Text Box 9"/>
          <p:cNvSpPr txBox="1">
            <a:spLocks noChangeArrowheads="1"/>
          </p:cNvSpPr>
          <p:nvPr/>
        </p:nvSpPr>
        <p:spPr bwMode="auto">
          <a:xfrm>
            <a:off x="5680075" y="8688388"/>
            <a:ext cx="1800225" cy="568325"/>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sz="1300" dirty="0">
                <a:solidFill>
                  <a:srgbClr val="009999"/>
                </a:solidFill>
                <a:latin typeface="Arial" charset="0"/>
                <a:ea typeface="+mn-ea"/>
              </a:rPr>
              <a:t>Photos of the products</a:t>
            </a:r>
            <a:r>
              <a:rPr lang="en-GB" sz="1500" dirty="0">
                <a:solidFill>
                  <a:srgbClr val="009999"/>
                </a:solidFill>
                <a:latin typeface="Arial" charset="0"/>
                <a:ea typeface="+mn-ea"/>
              </a:rPr>
              <a:t> </a:t>
            </a:r>
            <a:r>
              <a:rPr lang="en-GB" dirty="0">
                <a:solidFill>
                  <a:srgbClr val="009999"/>
                </a:solidFill>
                <a:latin typeface="Arial" charset="0"/>
                <a:ea typeface="+mn-ea"/>
              </a:rPr>
              <a:t>  </a:t>
            </a:r>
          </a:p>
        </p:txBody>
      </p:sp>
      <p:sp>
        <p:nvSpPr>
          <p:cNvPr id="44041" name="Text Box 10"/>
          <p:cNvSpPr txBox="1">
            <a:spLocks noChangeArrowheads="1"/>
          </p:cNvSpPr>
          <p:nvPr/>
        </p:nvSpPr>
        <p:spPr bwMode="auto">
          <a:xfrm>
            <a:off x="4889500" y="5232400"/>
            <a:ext cx="2157413" cy="1568450"/>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sz="1300" dirty="0">
                <a:solidFill>
                  <a:srgbClr val="009999"/>
                </a:solidFill>
                <a:latin typeface="Arial" charset="0"/>
                <a:ea typeface="+mn-ea"/>
              </a:rPr>
              <a:t>Information about the company. This includes the aim and the marketability of the products. Key words are enlarged to emphasis importance.</a:t>
            </a:r>
            <a:r>
              <a:rPr lang="en-GB" sz="1500" dirty="0">
                <a:solidFill>
                  <a:srgbClr val="009999"/>
                </a:solidFill>
                <a:latin typeface="Arial" charset="0"/>
                <a:ea typeface="+mn-ea"/>
              </a:rPr>
              <a:t>  </a:t>
            </a:r>
            <a:r>
              <a:rPr lang="en-GB" dirty="0">
                <a:solidFill>
                  <a:srgbClr val="009999"/>
                </a:solidFill>
                <a:latin typeface="Arial" charset="0"/>
                <a:ea typeface="+mn-ea"/>
              </a:rPr>
              <a:t>  </a:t>
            </a:r>
          </a:p>
        </p:txBody>
      </p:sp>
      <p:sp>
        <p:nvSpPr>
          <p:cNvPr id="44042" name="Text Box 11"/>
          <p:cNvSpPr txBox="1">
            <a:spLocks noChangeArrowheads="1"/>
          </p:cNvSpPr>
          <p:nvPr/>
        </p:nvSpPr>
        <p:spPr bwMode="auto">
          <a:xfrm>
            <a:off x="5535613" y="2640013"/>
            <a:ext cx="1585912" cy="292100"/>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9999"/>
                </a:solidFill>
              </a:rPr>
              <a:t>Company Name </a:t>
            </a:r>
            <a:endParaRPr lang="en-GB" sz="1800">
              <a:solidFill>
                <a:srgbClr val="009999"/>
              </a:solidFill>
            </a:endParaRPr>
          </a:p>
        </p:txBody>
      </p:sp>
      <p:sp>
        <p:nvSpPr>
          <p:cNvPr id="44043" name="Line 12"/>
          <p:cNvSpPr>
            <a:spLocks noChangeShapeType="1"/>
          </p:cNvSpPr>
          <p:nvPr/>
        </p:nvSpPr>
        <p:spPr bwMode="auto">
          <a:xfrm flipV="1">
            <a:off x="7410450" y="6961188"/>
            <a:ext cx="2303463" cy="1727200"/>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44" name="Line 13"/>
          <p:cNvSpPr>
            <a:spLocks noChangeShapeType="1"/>
          </p:cNvSpPr>
          <p:nvPr/>
        </p:nvSpPr>
        <p:spPr bwMode="auto">
          <a:xfrm>
            <a:off x="6543675" y="7246938"/>
            <a:ext cx="577850" cy="288925"/>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45" name="Line 14"/>
          <p:cNvSpPr>
            <a:spLocks noChangeShapeType="1"/>
          </p:cNvSpPr>
          <p:nvPr/>
        </p:nvSpPr>
        <p:spPr bwMode="auto">
          <a:xfrm flipV="1">
            <a:off x="6688138" y="4584700"/>
            <a:ext cx="2808287" cy="862013"/>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46" name="Line 15"/>
          <p:cNvSpPr>
            <a:spLocks noChangeShapeType="1"/>
          </p:cNvSpPr>
          <p:nvPr/>
        </p:nvSpPr>
        <p:spPr bwMode="auto">
          <a:xfrm>
            <a:off x="6616700" y="3576638"/>
            <a:ext cx="793750" cy="719137"/>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47" name="Line 16"/>
          <p:cNvSpPr>
            <a:spLocks noChangeShapeType="1"/>
          </p:cNvSpPr>
          <p:nvPr/>
        </p:nvSpPr>
        <p:spPr bwMode="auto">
          <a:xfrm>
            <a:off x="6761163" y="2713038"/>
            <a:ext cx="1800225" cy="215900"/>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48" name="Line 17"/>
          <p:cNvSpPr>
            <a:spLocks noChangeShapeType="1"/>
          </p:cNvSpPr>
          <p:nvPr/>
        </p:nvSpPr>
        <p:spPr bwMode="auto">
          <a:xfrm>
            <a:off x="6472238" y="2279650"/>
            <a:ext cx="1439862" cy="360363"/>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50" name="Rectangle 21"/>
          <p:cNvSpPr>
            <a:spLocks noChangeArrowheads="1"/>
          </p:cNvSpPr>
          <p:nvPr/>
        </p:nvSpPr>
        <p:spPr bwMode="auto">
          <a:xfrm>
            <a:off x="7480300" y="2135188"/>
            <a:ext cx="722313" cy="144462"/>
          </a:xfrm>
          <a:prstGeom prst="rect">
            <a:avLst/>
          </a:prstGeom>
          <a:solidFill>
            <a:schemeClr val="bg1"/>
          </a:solidFill>
          <a:ln w="9525">
            <a:noFill/>
            <a:miter lim="800000"/>
            <a:headEnd/>
            <a:tailEnd/>
          </a:ln>
        </p:spPr>
        <p:txBody>
          <a:bodyPr wrap="none" lIns="91356" tIns="45679" rIns="91356" bIns="45679" anchor="ctr"/>
          <a:lstStyle/>
          <a:p>
            <a:pPr defTabSz="1275429">
              <a:defRPr/>
            </a:pPr>
            <a:endParaRPr lang="en-GB" sz="1700" dirty="0">
              <a:solidFill>
                <a:prstClr val="black"/>
              </a:solidFill>
              <a:latin typeface="Arial" charset="0"/>
              <a:ea typeface="+mn-ea"/>
            </a:endParaRPr>
          </a:p>
        </p:txBody>
      </p:sp>
      <p:sp>
        <p:nvSpPr>
          <p:cNvPr id="44051" name="Text Box 37"/>
          <p:cNvSpPr txBox="1">
            <a:spLocks noChangeArrowheads="1"/>
          </p:cNvSpPr>
          <p:nvPr/>
        </p:nvSpPr>
        <p:spPr bwMode="auto">
          <a:xfrm>
            <a:off x="0" y="768350"/>
            <a:ext cx="5076825" cy="2584450"/>
          </a:xfrm>
          <a:prstGeom prst="rect">
            <a:avLst/>
          </a:prstGeom>
          <a:noFill/>
          <a:ln w="9525">
            <a:noFill/>
            <a:miter lim="800000"/>
            <a:headEnd/>
            <a:tailEnd/>
          </a:ln>
        </p:spPr>
        <p:txBody>
          <a:bodyPr lIns="91356" tIns="45679" rIns="91356" bIns="45679">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200" u="sng">
                <a:solidFill>
                  <a:srgbClr val="000000"/>
                </a:solidFill>
              </a:rPr>
              <a:t>Identifying my product on the market </a:t>
            </a:r>
          </a:p>
          <a:p>
            <a:pPr eaLnBrk="1" hangingPunct="1">
              <a:spcBef>
                <a:spcPct val="50000"/>
              </a:spcBef>
            </a:pPr>
            <a:r>
              <a:rPr lang="en-GB" sz="1200">
                <a:solidFill>
                  <a:srgbClr val="000000"/>
                </a:solidFill>
              </a:rPr>
              <a:t>During retail the product will have a swing ticket attached, with a bold photo of the logo on, helping the product to be quickly and easily identified by consumers. The swing tickets will also include important additional information including washing instructions, price, website address and fabric information. The CE mark, will also feature to assure the user that the product is safe and performs well. The swing tickets will have a string attached which will tie onto one of the metal loops that the handle clips onto. This means that no damage will occur to the product when labelled, which may have happened if the tickets were attached by a labelling gun, where a hole is created in the item. The tickets will be laminated to protect them from water damage and to give them more strength as they will be thicker.        </a:t>
            </a:r>
            <a:endParaRPr lang="en-US" sz="1200">
              <a:solidFill>
                <a:srgbClr val="000000"/>
              </a:solidFill>
            </a:endParaRPr>
          </a:p>
        </p:txBody>
      </p:sp>
      <p:sp>
        <p:nvSpPr>
          <p:cNvPr id="44052" name="Rectangle 27"/>
          <p:cNvSpPr>
            <a:spLocks noChangeArrowheads="1"/>
          </p:cNvSpPr>
          <p:nvPr/>
        </p:nvSpPr>
        <p:spPr bwMode="auto">
          <a:xfrm>
            <a:off x="0" y="6456363"/>
            <a:ext cx="4911725" cy="3144837"/>
          </a:xfrm>
          <a:prstGeom prst="rect">
            <a:avLst/>
          </a:prstGeom>
          <a:noFill/>
          <a:ln w="9525">
            <a:solidFill>
              <a:srgbClr val="477B3D"/>
            </a:solidFill>
            <a:miter lim="800000"/>
            <a:headEnd/>
            <a:tailEnd/>
          </a:ln>
        </p:spPr>
        <p:txBody>
          <a:bodyPr wrap="none" lIns="122107" tIns="61054" rIns="122107" bIns="61054" anchor="ctr"/>
          <a:lstStyle/>
          <a:p>
            <a:pPr defTabSz="1703748">
              <a:defRPr/>
            </a:pPr>
            <a:endParaRPr lang="en-GB" sz="1700" b="1" dirty="0">
              <a:solidFill>
                <a:prstClr val="black"/>
              </a:solidFill>
              <a:latin typeface="Arial" charset="0"/>
              <a:ea typeface="+mn-ea"/>
            </a:endParaRPr>
          </a:p>
        </p:txBody>
      </p:sp>
      <p:sp>
        <p:nvSpPr>
          <p:cNvPr id="44053" name="Text Box 28"/>
          <p:cNvSpPr txBox="1">
            <a:spLocks noChangeArrowheads="1"/>
          </p:cNvSpPr>
          <p:nvPr/>
        </p:nvSpPr>
        <p:spPr bwMode="auto">
          <a:xfrm>
            <a:off x="0" y="6529388"/>
            <a:ext cx="4745038" cy="1308100"/>
          </a:xfrm>
          <a:prstGeom prst="rect">
            <a:avLst/>
          </a:prstGeom>
          <a:noFill/>
          <a:ln w="9525">
            <a:noFill/>
            <a:miter lim="800000"/>
            <a:headEnd/>
            <a:tailEnd/>
          </a:ln>
        </p:spPr>
        <p:txBody>
          <a:bodyPr lIns="122107" tIns="61054" rIns="122107" bIns="61054">
            <a:spAutoFit/>
          </a:bodyPr>
          <a:lstStyle/>
          <a:p>
            <a:pPr defTabSz="913741">
              <a:spcBef>
                <a:spcPct val="50000"/>
              </a:spcBef>
              <a:defRPr/>
            </a:pPr>
            <a:r>
              <a:rPr lang="en-GB" sz="1100" u="sng" dirty="0">
                <a:solidFill>
                  <a:prstClr val="black"/>
                </a:solidFill>
                <a:latin typeface="Arial" charset="0"/>
                <a:ea typeface="+mn-ea"/>
              </a:rPr>
              <a:t>Shop display signs</a:t>
            </a:r>
            <a:r>
              <a:rPr lang="en-GB" sz="1100" b="1" dirty="0">
                <a:solidFill>
                  <a:prstClr val="black"/>
                </a:solidFill>
                <a:latin typeface="Arial" charset="0"/>
                <a:ea typeface="+mn-ea"/>
              </a:rPr>
              <a:t>  </a:t>
            </a:r>
          </a:p>
          <a:p>
            <a:pPr defTabSz="913741">
              <a:spcBef>
                <a:spcPct val="50000"/>
              </a:spcBef>
              <a:defRPr/>
            </a:pPr>
            <a:r>
              <a:rPr lang="en-GB" sz="1100" dirty="0">
                <a:solidFill>
                  <a:prstClr val="black"/>
                </a:solidFill>
                <a:latin typeface="Arial" charset="0"/>
                <a:ea typeface="+mn-ea"/>
              </a:rPr>
              <a:t>In order for my product to catch the customers attention and attract them in stores, a bold sign display for my product will be needed. I have produced a mock up of a possible sign that can be placed around the product in stores.                           </a:t>
            </a:r>
          </a:p>
          <a:p>
            <a:pPr defTabSz="913741">
              <a:spcBef>
                <a:spcPct val="50000"/>
              </a:spcBef>
              <a:defRPr/>
            </a:pPr>
            <a:r>
              <a:rPr lang="en-GB" sz="1100" dirty="0">
                <a:solidFill>
                  <a:prstClr val="black"/>
                </a:solidFill>
                <a:latin typeface="Arial" charset="0"/>
                <a:ea typeface="+mn-ea"/>
              </a:rPr>
              <a:t>                                                          Model of how the product will stand. </a:t>
            </a:r>
          </a:p>
        </p:txBody>
      </p:sp>
      <p:pic>
        <p:nvPicPr>
          <p:cNvPr id="34837" name="Picture 30"/>
          <p:cNvPicPr>
            <a:picLocks noChangeAspect="1" noChangeArrowheads="1"/>
          </p:cNvPicPr>
          <p:nvPr/>
        </p:nvPicPr>
        <p:blipFill>
          <a:blip r:embed="rId4">
            <a:extLst>
              <a:ext uri="{28A0092B-C50C-407E-A947-70E740481C1C}">
                <a14:useLocalDpi xmlns:a14="http://schemas.microsoft.com/office/drawing/2010/main" val="0"/>
              </a:ext>
            </a:extLst>
          </a:blip>
          <a:srcRect l="16536" t="15875" r="17188" b="21991"/>
          <a:stretch>
            <a:fillRect/>
          </a:stretch>
        </p:blipFill>
        <p:spPr bwMode="auto">
          <a:xfrm>
            <a:off x="209550" y="7824788"/>
            <a:ext cx="2136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Rectangle 27"/>
          <p:cNvSpPr>
            <a:spLocks noChangeArrowheads="1"/>
          </p:cNvSpPr>
          <p:nvPr/>
        </p:nvSpPr>
        <p:spPr bwMode="auto">
          <a:xfrm>
            <a:off x="2820988" y="4421188"/>
            <a:ext cx="2055812" cy="1825625"/>
          </a:xfrm>
          <a:prstGeom prst="rect">
            <a:avLst/>
          </a:prstGeom>
          <a:solidFill>
            <a:schemeClr val="accent1"/>
          </a:solidFill>
          <a:ln w="9525">
            <a:solidFill>
              <a:schemeClr val="tx1"/>
            </a:solidFill>
            <a:miter lim="800000"/>
            <a:headEnd/>
            <a:tailEnd/>
          </a:ln>
        </p:spPr>
        <p:txBody>
          <a:bodyPr wrap="none" lIns="91372" tIns="45686" rIns="91372" bIns="45686" anchor="ctr"/>
          <a:lstStyle/>
          <a:p>
            <a:pPr defTabSz="1275429">
              <a:defRPr/>
            </a:pPr>
            <a:endParaRPr lang="en-GB" sz="2000" b="1" dirty="0">
              <a:solidFill>
                <a:prstClr val="black"/>
              </a:solidFill>
              <a:latin typeface="Arial" charset="0"/>
              <a:ea typeface="+mn-ea"/>
            </a:endParaRPr>
          </a:p>
        </p:txBody>
      </p:sp>
      <p:sp>
        <p:nvSpPr>
          <p:cNvPr id="44056" name="Text Box 26"/>
          <p:cNvSpPr txBox="1">
            <a:spLocks noChangeArrowheads="1"/>
          </p:cNvSpPr>
          <p:nvPr/>
        </p:nvSpPr>
        <p:spPr bwMode="auto">
          <a:xfrm>
            <a:off x="2800350" y="5232400"/>
            <a:ext cx="2605088" cy="611188"/>
          </a:xfrm>
          <a:prstGeom prst="rect">
            <a:avLst/>
          </a:prstGeom>
          <a:noFill/>
          <a:ln w="9525">
            <a:noFill/>
            <a:miter lim="800000"/>
            <a:headEnd/>
            <a:tailEnd/>
          </a:ln>
        </p:spPr>
        <p:txBody>
          <a:bodyPr lIns="91356" tIns="45679" rIns="91356" bIns="45679">
            <a:spAutoFit/>
          </a:bodyPr>
          <a:lstStyle/>
          <a:p>
            <a:pPr defTabSz="913741">
              <a:spcBef>
                <a:spcPct val="50000"/>
              </a:spcBef>
              <a:defRPr/>
            </a:pPr>
            <a:r>
              <a:rPr lang="en-GB" sz="1700" b="1" dirty="0">
                <a:solidFill>
                  <a:prstClr val="black"/>
                </a:solidFill>
                <a:latin typeface="Arial" charset="0"/>
                <a:ea typeface="+mn-ea"/>
              </a:rPr>
              <a:t>PHOTO OF SWING TICKET ON BAG </a:t>
            </a:r>
          </a:p>
        </p:txBody>
      </p:sp>
      <p:sp>
        <p:nvSpPr>
          <p:cNvPr id="34840" name="WordArt 28"/>
          <p:cNvSpPr>
            <a:spLocks noChangeArrowheads="1" noChangeShapeType="1" noTextEdit="1"/>
          </p:cNvSpPr>
          <p:nvPr/>
        </p:nvSpPr>
        <p:spPr bwMode="auto">
          <a:xfrm>
            <a:off x="76200" y="76200"/>
            <a:ext cx="8858250" cy="865188"/>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GB" sz="3600" b="1" kern="10">
                <a:ln w="15875">
                  <a:solidFill>
                    <a:srgbClr val="83B028"/>
                  </a:solidFill>
                  <a:round/>
                  <a:headEnd/>
                  <a:tailEnd/>
                </a:ln>
                <a:noFill/>
                <a:latin typeface="Arial Black"/>
              </a:rPr>
              <a:t>Marketing Presentation 3</a:t>
            </a:r>
          </a:p>
        </p:txBody>
      </p:sp>
      <p:pic>
        <p:nvPicPr>
          <p:cNvPr id="34841" name="Picture 29" descr="DSCF5416"/>
          <p:cNvPicPr>
            <a:picLocks noChangeAspect="1" noChangeArrowheads="1"/>
          </p:cNvPicPr>
          <p:nvPr/>
        </p:nvPicPr>
        <p:blipFill>
          <a:blip r:embed="rId5">
            <a:extLst>
              <a:ext uri="{28A0092B-C50C-407E-A947-70E740481C1C}">
                <a14:useLocalDpi xmlns:a14="http://schemas.microsoft.com/office/drawing/2010/main" val="0"/>
              </a:ext>
            </a:extLst>
          </a:blip>
          <a:srcRect l="22049" t="-6541" r="11967"/>
          <a:stretch>
            <a:fillRect/>
          </a:stretch>
        </p:blipFill>
        <p:spPr bwMode="auto">
          <a:xfrm>
            <a:off x="2728913" y="7727950"/>
            <a:ext cx="15478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9" name="Text Box 30"/>
          <p:cNvSpPr txBox="1">
            <a:spLocks noChangeArrowheads="1"/>
          </p:cNvSpPr>
          <p:nvPr/>
        </p:nvSpPr>
        <p:spPr bwMode="auto">
          <a:xfrm>
            <a:off x="9136063" y="76200"/>
            <a:ext cx="3386137" cy="1200150"/>
          </a:xfrm>
          <a:prstGeom prst="rect">
            <a:avLst/>
          </a:prstGeom>
          <a:noFill/>
          <a:ln w="9525">
            <a:noFill/>
            <a:miter lim="800000"/>
            <a:headEnd/>
            <a:tailEnd/>
          </a:ln>
        </p:spPr>
        <p:txBody>
          <a:bodyPr lIns="91372" tIns="45686" rIns="91372" bIns="45686">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200">
                <a:solidFill>
                  <a:srgbClr val="000000"/>
                </a:solidFill>
              </a:rPr>
              <a:t>Stepping Stones will have its own website where the product can also be purchased. The website will also include information for the customer such as; company information, contact details and spin off products. Below is an snapshot of the websites’ homepage. </a:t>
            </a:r>
          </a:p>
        </p:txBody>
      </p:sp>
      <p:grpSp>
        <p:nvGrpSpPr>
          <p:cNvPr id="34843" name="Group 32"/>
          <p:cNvGrpSpPr>
            <a:grpSpLocks/>
          </p:cNvGrpSpPr>
          <p:nvPr/>
        </p:nvGrpSpPr>
        <p:grpSpPr bwMode="auto">
          <a:xfrm>
            <a:off x="0" y="3354388"/>
            <a:ext cx="2800350" cy="1806575"/>
            <a:chOff x="0" y="2565"/>
            <a:chExt cx="2110" cy="1108"/>
          </a:xfrm>
        </p:grpSpPr>
        <p:pic>
          <p:nvPicPr>
            <p:cNvPr id="34854" name="Picture 23"/>
            <p:cNvPicPr>
              <a:picLocks noChangeAspect="1" noChangeArrowheads="1"/>
            </p:cNvPicPr>
            <p:nvPr/>
          </p:nvPicPr>
          <p:blipFill>
            <a:blip r:embed="rId6">
              <a:extLst>
                <a:ext uri="{28A0092B-C50C-407E-A947-70E740481C1C}">
                  <a14:useLocalDpi xmlns:a14="http://schemas.microsoft.com/office/drawing/2010/main" val="0"/>
                </a:ext>
              </a:extLst>
            </a:blip>
            <a:srcRect l="17839" t="21123" r="30324" b="41261"/>
            <a:stretch>
              <a:fillRect/>
            </a:stretch>
          </p:blipFill>
          <p:spPr bwMode="auto">
            <a:xfrm>
              <a:off x="0" y="2565"/>
              <a:ext cx="2110" cy="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72" name="Oval 31"/>
            <p:cNvSpPr>
              <a:spLocks noChangeArrowheads="1"/>
            </p:cNvSpPr>
            <p:nvPr/>
          </p:nvSpPr>
          <p:spPr bwMode="auto">
            <a:xfrm>
              <a:off x="449" y="2615"/>
              <a:ext cx="136" cy="135"/>
            </a:xfrm>
            <a:prstGeom prst="ellipse">
              <a:avLst/>
            </a:prstGeom>
            <a:noFill/>
            <a:ln w="28575">
              <a:solidFill>
                <a:schemeClr val="tx1"/>
              </a:solidFill>
              <a:round/>
              <a:headEnd/>
              <a:tailEnd/>
            </a:ln>
          </p:spPr>
          <p:txBody>
            <a:bodyPr wrap="none" anchor="ctr"/>
            <a:lstStyle/>
            <a:p>
              <a:pPr defTabSz="1275429">
                <a:defRPr/>
              </a:pPr>
              <a:endParaRPr lang="en-GB" sz="2000" b="1" dirty="0">
                <a:solidFill>
                  <a:prstClr val="black"/>
                </a:solidFill>
                <a:latin typeface="Arial" charset="0"/>
                <a:ea typeface="+mn-ea"/>
              </a:endParaRPr>
            </a:p>
          </p:txBody>
        </p:sp>
      </p:grpSp>
      <p:sp>
        <p:nvSpPr>
          <p:cNvPr id="44061" name="Text Box 33"/>
          <p:cNvSpPr txBox="1">
            <a:spLocks noChangeArrowheads="1"/>
          </p:cNvSpPr>
          <p:nvPr/>
        </p:nvSpPr>
        <p:spPr bwMode="auto">
          <a:xfrm>
            <a:off x="0" y="5232400"/>
            <a:ext cx="1223963" cy="706438"/>
          </a:xfrm>
          <a:prstGeom prst="rect">
            <a:avLst/>
          </a:prstGeom>
          <a:noFill/>
          <a:ln w="9525">
            <a:noFill/>
            <a:miter lim="800000"/>
            <a:headEnd/>
            <a:tailEnd/>
          </a:ln>
        </p:spPr>
        <p:txBody>
          <a:bodyPr lIns="91372" tIns="45686" rIns="91372" bIns="45686">
            <a:spAutoFit/>
          </a:bodyPr>
          <a:lstStyle/>
          <a:p>
            <a:pPr defTabSz="913741">
              <a:spcBef>
                <a:spcPct val="50000"/>
              </a:spcBef>
              <a:defRPr/>
            </a:pPr>
            <a:r>
              <a:rPr lang="en-GB" sz="1000" dirty="0">
                <a:solidFill>
                  <a:prstClr val="black"/>
                </a:solidFill>
                <a:latin typeface="Arial" charset="0"/>
                <a:ea typeface="+mn-ea"/>
              </a:rPr>
              <a:t>Contact information if any problems with the product.</a:t>
            </a:r>
            <a:r>
              <a:rPr lang="en-GB" sz="1000" b="1" dirty="0">
                <a:solidFill>
                  <a:prstClr val="black"/>
                </a:solidFill>
                <a:latin typeface="Arial" charset="0"/>
                <a:ea typeface="+mn-ea"/>
              </a:rPr>
              <a:t> </a:t>
            </a:r>
          </a:p>
        </p:txBody>
      </p:sp>
      <p:sp>
        <p:nvSpPr>
          <p:cNvPr id="44062" name="Line 34"/>
          <p:cNvSpPr>
            <a:spLocks noChangeShapeType="1"/>
          </p:cNvSpPr>
          <p:nvPr/>
        </p:nvSpPr>
        <p:spPr bwMode="auto">
          <a:xfrm flipV="1">
            <a:off x="568325" y="4945063"/>
            <a:ext cx="71438" cy="360362"/>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63" name="Line 35"/>
          <p:cNvSpPr>
            <a:spLocks noChangeShapeType="1"/>
          </p:cNvSpPr>
          <p:nvPr/>
        </p:nvSpPr>
        <p:spPr bwMode="auto">
          <a:xfrm flipV="1">
            <a:off x="1431925" y="5016500"/>
            <a:ext cx="214313" cy="360363"/>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64" name="Text Box 36"/>
          <p:cNvSpPr txBox="1">
            <a:spLocks noChangeArrowheads="1"/>
          </p:cNvSpPr>
          <p:nvPr/>
        </p:nvSpPr>
        <p:spPr bwMode="auto">
          <a:xfrm>
            <a:off x="855663" y="5232400"/>
            <a:ext cx="1223962" cy="244475"/>
          </a:xfrm>
          <a:prstGeom prst="rect">
            <a:avLst/>
          </a:prstGeom>
          <a:noFill/>
          <a:ln w="9525">
            <a:noFill/>
            <a:miter lim="800000"/>
            <a:headEnd/>
            <a:tailEnd/>
          </a:ln>
        </p:spPr>
        <p:txBody>
          <a:bodyPr lIns="91372" tIns="45686" rIns="91372" bIns="45686">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000">
                <a:solidFill>
                  <a:srgbClr val="000000"/>
                </a:solidFill>
              </a:rPr>
              <a:t>Barcode </a:t>
            </a:r>
            <a:endParaRPr lang="en-GB" sz="1000" b="1">
              <a:solidFill>
                <a:srgbClr val="000000"/>
              </a:solidFill>
            </a:endParaRPr>
          </a:p>
        </p:txBody>
      </p:sp>
      <p:sp>
        <p:nvSpPr>
          <p:cNvPr id="44065" name="Text Box 37"/>
          <p:cNvSpPr txBox="1">
            <a:spLocks noChangeArrowheads="1"/>
          </p:cNvSpPr>
          <p:nvPr/>
        </p:nvSpPr>
        <p:spPr bwMode="auto">
          <a:xfrm>
            <a:off x="1360488" y="5665788"/>
            <a:ext cx="1223962" cy="554037"/>
          </a:xfrm>
          <a:prstGeom prst="rect">
            <a:avLst/>
          </a:prstGeom>
          <a:noFill/>
          <a:ln w="9525">
            <a:noFill/>
            <a:miter lim="800000"/>
            <a:headEnd/>
            <a:tailEnd/>
          </a:ln>
        </p:spPr>
        <p:txBody>
          <a:bodyPr lIns="91372" tIns="45686" rIns="91372" bIns="45686">
            <a:spAutoFit/>
          </a:bodyPr>
          <a:lstStyle/>
          <a:p>
            <a:pPr defTabSz="913741">
              <a:spcBef>
                <a:spcPct val="50000"/>
              </a:spcBef>
              <a:defRPr/>
            </a:pPr>
            <a:r>
              <a:rPr lang="en-GB" sz="1000" dirty="0">
                <a:solidFill>
                  <a:prstClr val="black"/>
                </a:solidFill>
                <a:latin typeface="Arial" charset="0"/>
                <a:ea typeface="+mn-ea"/>
              </a:rPr>
              <a:t>CE mark to assure user of product safety, </a:t>
            </a:r>
            <a:r>
              <a:rPr lang="en-GB" sz="1000" b="1" dirty="0">
                <a:solidFill>
                  <a:prstClr val="black"/>
                </a:solidFill>
                <a:latin typeface="Arial" charset="0"/>
                <a:ea typeface="+mn-ea"/>
              </a:rPr>
              <a:t> </a:t>
            </a:r>
          </a:p>
        </p:txBody>
      </p:sp>
      <p:sp>
        <p:nvSpPr>
          <p:cNvPr id="44066" name="Line 38"/>
          <p:cNvSpPr>
            <a:spLocks noChangeShapeType="1"/>
          </p:cNvSpPr>
          <p:nvPr/>
        </p:nvSpPr>
        <p:spPr bwMode="auto">
          <a:xfrm flipV="1">
            <a:off x="2079625" y="5016500"/>
            <a:ext cx="0" cy="719138"/>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67" name="Line 39"/>
          <p:cNvSpPr>
            <a:spLocks noChangeShapeType="1"/>
          </p:cNvSpPr>
          <p:nvPr/>
        </p:nvSpPr>
        <p:spPr bwMode="auto">
          <a:xfrm flipH="1">
            <a:off x="2439988" y="3505200"/>
            <a:ext cx="576262" cy="360363"/>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68" name="Text Box 40"/>
          <p:cNvSpPr txBox="1">
            <a:spLocks noChangeArrowheads="1"/>
          </p:cNvSpPr>
          <p:nvPr/>
        </p:nvSpPr>
        <p:spPr bwMode="auto">
          <a:xfrm>
            <a:off x="3016250" y="4079875"/>
            <a:ext cx="1223963" cy="244475"/>
          </a:xfrm>
          <a:prstGeom prst="rect">
            <a:avLst/>
          </a:prstGeom>
          <a:noFill/>
          <a:ln w="9525">
            <a:noFill/>
            <a:miter lim="800000"/>
            <a:headEnd/>
            <a:tailEnd/>
          </a:ln>
        </p:spPr>
        <p:txBody>
          <a:bodyPr lIns="91372" tIns="45686" rIns="91372" bIns="45686">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000">
                <a:solidFill>
                  <a:srgbClr val="000000"/>
                </a:solidFill>
              </a:rPr>
              <a:t>Care Instructions </a:t>
            </a:r>
            <a:endParaRPr lang="en-GB" sz="1000" b="1">
              <a:solidFill>
                <a:srgbClr val="000000"/>
              </a:solidFill>
            </a:endParaRPr>
          </a:p>
        </p:txBody>
      </p:sp>
      <p:sp>
        <p:nvSpPr>
          <p:cNvPr id="44069" name="Line 41"/>
          <p:cNvSpPr>
            <a:spLocks noChangeShapeType="1"/>
          </p:cNvSpPr>
          <p:nvPr/>
        </p:nvSpPr>
        <p:spPr bwMode="auto">
          <a:xfrm flipH="1">
            <a:off x="2655888" y="4295775"/>
            <a:ext cx="431800" cy="144463"/>
          </a:xfrm>
          <a:prstGeom prst="line">
            <a:avLst/>
          </a:prstGeom>
          <a:noFill/>
          <a:ln w="9525">
            <a:solidFill>
              <a:schemeClr val="tx1"/>
            </a:solidFill>
            <a:round/>
            <a:headEnd/>
            <a:tailEnd type="triangle" w="med" len="med"/>
          </a:ln>
        </p:spPr>
        <p:txBody>
          <a:bodyPr lIns="91372" tIns="45686" rIns="91372" bIns="45686"/>
          <a:lstStyle/>
          <a:p>
            <a:pPr defTabSz="1275429">
              <a:defRPr/>
            </a:pPr>
            <a:endParaRPr lang="en-US" sz="2000" b="1" dirty="0">
              <a:solidFill>
                <a:prstClr val="black"/>
              </a:solidFill>
              <a:latin typeface="Arial" charset="0"/>
              <a:ea typeface="+mn-ea"/>
            </a:endParaRPr>
          </a:p>
        </p:txBody>
      </p:sp>
      <p:sp>
        <p:nvSpPr>
          <p:cNvPr id="44070" name="Text Box 42"/>
          <p:cNvSpPr txBox="1">
            <a:spLocks noChangeArrowheads="1"/>
          </p:cNvSpPr>
          <p:nvPr/>
        </p:nvSpPr>
        <p:spPr bwMode="auto">
          <a:xfrm>
            <a:off x="2871788" y="3287713"/>
            <a:ext cx="1223962" cy="244475"/>
          </a:xfrm>
          <a:prstGeom prst="rect">
            <a:avLst/>
          </a:prstGeom>
          <a:noFill/>
          <a:ln w="9525">
            <a:noFill/>
            <a:miter lim="800000"/>
            <a:headEnd/>
            <a:tailEnd/>
          </a:ln>
        </p:spPr>
        <p:txBody>
          <a:bodyPr lIns="91372" tIns="45686" rIns="91372" bIns="45686">
            <a:spAutoFit/>
          </a:bodyPr>
          <a:lstStyle>
            <a:lvl1pPr defTabSz="912813" eaLnBrk="0" hangingPunct="0">
              <a:defRPr sz="2400">
                <a:solidFill>
                  <a:schemeClr val="tx1"/>
                </a:solidFill>
                <a:latin typeface="Arial" pitchFamily="34" charset="0"/>
                <a:ea typeface="ＭＳ Ｐゴシック" pitchFamily="34" charset="-128"/>
              </a:defRPr>
            </a:lvl1pPr>
            <a:lvl2pPr marL="37931725" indent="-37474525" defTabSz="9128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000">
                <a:solidFill>
                  <a:srgbClr val="000000"/>
                </a:solidFill>
              </a:rPr>
              <a:t>Fabric information </a:t>
            </a:r>
            <a:endParaRPr lang="en-GB" sz="1000" b="1">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480" y="927311"/>
            <a:ext cx="5776128" cy="369263"/>
          </a:xfrm>
          <a:prstGeom prst="rect">
            <a:avLst/>
          </a:prstGeom>
          <a:noFill/>
        </p:spPr>
        <p:txBody>
          <a:bodyPr wrap="none" lIns="91372" tIns="45686" rIns="91372" bIns="4568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79236" fontAlgn="auto">
              <a:spcBef>
                <a:spcPts val="0"/>
              </a:spcBef>
              <a:spcAft>
                <a:spcPts val="0"/>
              </a:spcAft>
              <a:defRPr/>
            </a:pPr>
            <a:r>
              <a:rPr lang="en-GB" b="1" dirty="0">
                <a:ln w="11430"/>
                <a:gradFill>
                  <a:gsLst>
                    <a:gs pos="0">
                      <a:srgbClr val="60B5CC">
                        <a:tint val="70000"/>
                        <a:satMod val="245000"/>
                      </a:srgbClr>
                    </a:gs>
                    <a:gs pos="75000">
                      <a:srgbClr val="60B5CC">
                        <a:tint val="90000"/>
                        <a:shade val="60000"/>
                        <a:satMod val="240000"/>
                      </a:srgbClr>
                    </a:gs>
                    <a:gs pos="100000">
                      <a:srgbClr val="60B5CC">
                        <a:tint val="100000"/>
                        <a:shade val="50000"/>
                        <a:satMod val="240000"/>
                      </a:srgbClr>
                    </a:gs>
                  </a:gsLst>
                  <a:lin ang="5400000"/>
                </a:gradFill>
                <a:effectLst>
                  <a:outerShdw blurRad="50800" dist="39000" dir="5460000" algn="tl">
                    <a:srgbClr val="000000">
                      <a:alpha val="38000"/>
                    </a:srgbClr>
                  </a:outerShdw>
                </a:effectLst>
                <a:latin typeface="Corbel"/>
                <a:ea typeface="+mn-ea"/>
              </a:rPr>
              <a:t>FILTH FM – Marketing – Identifying Your Target Audience</a:t>
            </a:r>
          </a:p>
        </p:txBody>
      </p:sp>
      <p:sp>
        <p:nvSpPr>
          <p:cNvPr id="4" name="TextBox 3"/>
          <p:cNvSpPr txBox="1"/>
          <p:nvPr/>
        </p:nvSpPr>
        <p:spPr>
          <a:xfrm>
            <a:off x="3590925" y="2065338"/>
            <a:ext cx="2455863" cy="306387"/>
          </a:xfrm>
          <a:prstGeom prst="rect">
            <a:avLst/>
          </a:prstGeom>
          <a:noFill/>
        </p:spPr>
        <p:txBody>
          <a:bodyPr lIns="91372" tIns="45686" rIns="91372" bIns="45686">
            <a:spAutoFit/>
          </a:bodyPr>
          <a:lstStyle/>
          <a:p>
            <a:pPr defTabSz="1279236" fontAlgn="auto">
              <a:spcBef>
                <a:spcPts val="0"/>
              </a:spcBef>
              <a:spcAft>
                <a:spcPts val="0"/>
              </a:spcAft>
              <a:defRPr/>
            </a:pPr>
            <a:r>
              <a:rPr lang="en-GB" sz="1400" b="1" dirty="0">
                <a:solidFill>
                  <a:srgbClr val="60B5CC">
                    <a:lumMod val="75000"/>
                  </a:srgbClr>
                </a:solidFill>
                <a:latin typeface="Corbel"/>
                <a:ea typeface="+mn-ea"/>
              </a:rPr>
              <a:t>Website Statistics Analysis</a:t>
            </a:r>
          </a:p>
        </p:txBody>
      </p:sp>
      <p:sp>
        <p:nvSpPr>
          <p:cNvPr id="54276" name="TextBox 6"/>
          <p:cNvSpPr txBox="1">
            <a:spLocks noChangeArrowheads="1"/>
          </p:cNvSpPr>
          <p:nvPr/>
        </p:nvSpPr>
        <p:spPr bwMode="auto">
          <a:xfrm flipH="1">
            <a:off x="3590925" y="2433638"/>
            <a:ext cx="3586163" cy="2246312"/>
          </a:xfrm>
          <a:prstGeom prst="rect">
            <a:avLst/>
          </a:prstGeom>
          <a:noFill/>
          <a:ln w="9525">
            <a:noFill/>
            <a:miter lim="800000"/>
            <a:headEnd/>
            <a:tailEnd/>
          </a:ln>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solidFill>
                  <a:srgbClr val="FFFFFF"/>
                </a:solidFill>
                <a:latin typeface="Corbel" pitchFamily="34" charset="0"/>
              </a:rPr>
              <a:t>One of the most important things about marketing, is knowing exactly what who your target audience is. If you don’t know who your target audience is, you could end up marketing Zimmer frames to teenagers, which would prove a waste of time. For FILTH.FM, it is important that we address the correct audience when marketing our branded merchandise. We have to very strong methods of working out our target audience. Our Facebook page, which currently has over 19,000 follows, tracks statistics on our followers, and is able to generate graphs showing the most popular statistics. Below we have the Gender and Age demographic. As you can see our main target audience is the 18-24 male demographic. This shows us that when using marketing methods, we should aim our campaigns at males aging from 13-34, but mainly 18-24 year olds.</a:t>
            </a:r>
          </a:p>
        </p:txBody>
      </p:sp>
      <p:pic>
        <p:nvPicPr>
          <p:cNvPr id="35845" name="Picture 2" descr="\\highworthnet.internal\Users$\Students\2004 Intake\04WebbT\My Pictures\filth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488" y="8040688"/>
            <a:ext cx="19256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177088" y="2065338"/>
            <a:ext cx="2452687" cy="306387"/>
          </a:xfrm>
          <a:prstGeom prst="rect">
            <a:avLst/>
          </a:prstGeom>
          <a:noFill/>
        </p:spPr>
        <p:txBody>
          <a:bodyPr lIns="91372" tIns="45686" rIns="91372" bIns="45686">
            <a:spAutoFit/>
          </a:bodyPr>
          <a:lstStyle/>
          <a:p>
            <a:pPr defTabSz="1279236" fontAlgn="auto">
              <a:spcBef>
                <a:spcPts val="0"/>
              </a:spcBef>
              <a:spcAft>
                <a:spcPts val="0"/>
              </a:spcAft>
              <a:defRPr/>
            </a:pPr>
            <a:r>
              <a:rPr lang="en-GB" sz="1400" b="1" dirty="0">
                <a:solidFill>
                  <a:srgbClr val="60B5CC">
                    <a:lumMod val="75000"/>
                  </a:srgbClr>
                </a:solidFill>
                <a:latin typeface="Corbel"/>
                <a:ea typeface="+mn-ea"/>
              </a:rPr>
              <a:t>Location</a:t>
            </a:r>
          </a:p>
        </p:txBody>
      </p:sp>
      <p:pic>
        <p:nvPicPr>
          <p:cNvPr id="1026" name="Picture 2"/>
          <p:cNvPicPr>
            <a:picLocks noChangeAspect="1" noChangeArrowheads="1"/>
          </p:cNvPicPr>
          <p:nvPr/>
        </p:nvPicPr>
        <p:blipFill rotWithShape="1">
          <a:blip r:embed="rId3" cstate="print">
            <a:extLst/>
          </a:blip>
          <a:srcRect l="34094" t="39498" r="29321" b="39061"/>
          <a:stretch/>
        </p:blipFill>
        <p:spPr bwMode="auto">
          <a:xfrm>
            <a:off x="3592361" y="4723443"/>
            <a:ext cx="3390026" cy="158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4280" name="TextBox 15"/>
          <p:cNvSpPr txBox="1">
            <a:spLocks noChangeArrowheads="1"/>
          </p:cNvSpPr>
          <p:nvPr/>
        </p:nvSpPr>
        <p:spPr bwMode="auto">
          <a:xfrm flipH="1">
            <a:off x="7177088" y="2433638"/>
            <a:ext cx="5507037" cy="2246312"/>
          </a:xfrm>
          <a:prstGeom prst="rect">
            <a:avLst/>
          </a:prstGeom>
          <a:noFill/>
          <a:ln w="9525">
            <a:noFill/>
            <a:miter lim="800000"/>
            <a:headEnd/>
            <a:tailEnd/>
          </a:ln>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solidFill>
                  <a:srgbClr val="FFFFFF"/>
                </a:solidFill>
                <a:latin typeface="Corbel" pitchFamily="34" charset="0"/>
              </a:rPr>
              <a:t>When marketing a campaign, it is important to know the place in which you will receive the maximum exposure when marketing to a large audience. You could be the biggest clothing brand in Slovenia, but when you market your product online to a US audience, your marketing efforts become very ineffective. As the place in which we market our product is online, technology allows us to target our advertising to maximise the leads generated. I will go on to explain some of the online advertising we use, and how we can customise our campaigns to target certain audiences. The two images below show statistics that are gathered from our website. These statistics are gathered from one months website views, and they show the number of visits the website has received, most importantly this shows us where our target audience is, by showing the number of views received from a particular country. We can see that 38% of our views are from users in the united states, and 21% are from the United Kingdom. It also shows us the statistics for every country that has had inhabitants view our website. We would show this, but there are users visiting the website from over 100 countries worldwide. This information is very helpful, as todays technology allows us to target our campaigns to only address users from one of our top 5 viewing countries. </a:t>
            </a:r>
          </a:p>
        </p:txBody>
      </p:sp>
      <p:pic>
        <p:nvPicPr>
          <p:cNvPr id="1027" name="Picture 3"/>
          <p:cNvPicPr>
            <a:picLocks noChangeAspect="1" noChangeArrowheads="1"/>
          </p:cNvPicPr>
          <p:nvPr/>
        </p:nvPicPr>
        <p:blipFill rotWithShape="1">
          <a:blip r:embed="rId4" cstate="print">
            <a:extLst/>
          </a:blip>
          <a:srcRect l="22689" t="51577" r="6770" b="23063"/>
          <a:stretch/>
        </p:blipFill>
        <p:spPr bwMode="auto">
          <a:xfrm>
            <a:off x="7175443" y="4723443"/>
            <a:ext cx="5526065" cy="158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 name="Picture 2"/>
          <p:cNvPicPr>
            <a:picLocks noChangeAspect="1" noChangeArrowheads="1"/>
          </p:cNvPicPr>
          <p:nvPr/>
        </p:nvPicPr>
        <p:blipFill rotWithShape="1">
          <a:blip r:embed="rId5" cstate="print">
            <a:extLst/>
          </a:blip>
          <a:srcRect l="28307" t="13672" r="29527" b="11261"/>
          <a:stretch/>
        </p:blipFill>
        <p:spPr bwMode="auto">
          <a:xfrm>
            <a:off x="280120" y="2136313"/>
            <a:ext cx="3127659" cy="4454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TextBox 21"/>
          <p:cNvSpPr txBox="1"/>
          <p:nvPr/>
        </p:nvSpPr>
        <p:spPr>
          <a:xfrm>
            <a:off x="279400" y="6835775"/>
            <a:ext cx="2454275" cy="307975"/>
          </a:xfrm>
          <a:prstGeom prst="rect">
            <a:avLst/>
          </a:prstGeom>
          <a:noFill/>
        </p:spPr>
        <p:txBody>
          <a:bodyPr lIns="91372" tIns="45686" rIns="91372" bIns="45686">
            <a:spAutoFit/>
          </a:bodyPr>
          <a:lstStyle/>
          <a:p>
            <a:pPr defTabSz="1279236" fontAlgn="auto">
              <a:spcBef>
                <a:spcPts val="0"/>
              </a:spcBef>
              <a:spcAft>
                <a:spcPts val="0"/>
              </a:spcAft>
              <a:defRPr/>
            </a:pPr>
            <a:r>
              <a:rPr lang="en-GB" sz="1400" b="1" dirty="0">
                <a:solidFill>
                  <a:srgbClr val="60B5CC">
                    <a:lumMod val="75000"/>
                  </a:srgbClr>
                </a:solidFill>
                <a:latin typeface="Corbel"/>
                <a:ea typeface="+mn-ea"/>
              </a:rPr>
              <a:t>21</a:t>
            </a:r>
            <a:r>
              <a:rPr lang="en-GB" sz="1400" b="1" baseline="30000" dirty="0">
                <a:solidFill>
                  <a:srgbClr val="60B5CC">
                    <a:lumMod val="75000"/>
                  </a:srgbClr>
                </a:solidFill>
                <a:latin typeface="Corbel"/>
                <a:ea typeface="+mn-ea"/>
              </a:rPr>
              <a:t>st</a:t>
            </a:r>
            <a:r>
              <a:rPr lang="en-GB" sz="1400" b="1" dirty="0">
                <a:solidFill>
                  <a:srgbClr val="60B5CC">
                    <a:lumMod val="75000"/>
                  </a:srgbClr>
                </a:solidFill>
                <a:latin typeface="Corbel"/>
                <a:ea typeface="+mn-ea"/>
              </a:rPr>
              <a:t> centaury survey</a:t>
            </a:r>
          </a:p>
        </p:txBody>
      </p:sp>
      <p:sp>
        <p:nvSpPr>
          <p:cNvPr id="54284" name="TextBox 22"/>
          <p:cNvSpPr txBox="1">
            <a:spLocks noChangeArrowheads="1"/>
          </p:cNvSpPr>
          <p:nvPr/>
        </p:nvSpPr>
        <p:spPr bwMode="auto">
          <a:xfrm flipH="1">
            <a:off x="279400" y="7210425"/>
            <a:ext cx="3130550" cy="2092325"/>
          </a:xfrm>
          <a:prstGeom prst="rect">
            <a:avLst/>
          </a:prstGeom>
          <a:noFill/>
          <a:ln w="9525">
            <a:noFill/>
            <a:miter lim="800000"/>
            <a:headEnd/>
            <a:tailEnd/>
          </a:ln>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solidFill>
                  <a:srgbClr val="FFFFFF"/>
                </a:solidFill>
                <a:latin typeface="Corbel" pitchFamily="34" charset="0"/>
              </a:rPr>
              <a:t>Before the internet came along, the best way to find out about your product was to write a survey and cold call members of the public, hoping they would answer your survey. This could turn out to take a very long time, and may take longer to evaluate all of the data. Due to technology at hand, I can create a survey using our </a:t>
            </a:r>
            <a:r>
              <a:rPr lang="en-GB" sz="1000">
                <a:solidFill>
                  <a:srgbClr val="FFFFFF"/>
                </a:solidFill>
                <a:latin typeface="Corbel" pitchFamily="34" charset="0"/>
                <a:hlinkClick r:id="rId6"/>
              </a:rPr>
              <a:t>Facebook.com page</a:t>
            </a:r>
            <a:r>
              <a:rPr lang="en-GB" sz="1000">
                <a:solidFill>
                  <a:srgbClr val="FFFFFF"/>
                </a:solidFill>
                <a:latin typeface="Corbel" pitchFamily="34" charset="0"/>
              </a:rPr>
              <a:t>. This was a question I asked our fans, regarding their favourite DJ on the radio station. As you can see, we received almost 1000 replies, and gathered a very accurate idea of who are most popular DJS are. This can be used for many different applications, and also allows users to enter their own answer, and other users can vote on it.</a:t>
            </a:r>
          </a:p>
        </p:txBody>
      </p:sp>
      <p:sp>
        <p:nvSpPr>
          <p:cNvPr id="27" name="TextBox 26"/>
          <p:cNvSpPr txBox="1"/>
          <p:nvPr/>
        </p:nvSpPr>
        <p:spPr>
          <a:xfrm>
            <a:off x="3590925" y="6835775"/>
            <a:ext cx="3586163" cy="309563"/>
          </a:xfrm>
          <a:prstGeom prst="rect">
            <a:avLst/>
          </a:prstGeom>
          <a:noFill/>
        </p:spPr>
        <p:txBody>
          <a:bodyPr lIns="91372" tIns="45686" rIns="91372" bIns="45686">
            <a:spAutoFit/>
          </a:bodyPr>
          <a:lstStyle/>
          <a:p>
            <a:pPr defTabSz="1279236" fontAlgn="auto">
              <a:spcBef>
                <a:spcPts val="0"/>
              </a:spcBef>
              <a:spcAft>
                <a:spcPts val="0"/>
              </a:spcAft>
              <a:defRPr/>
            </a:pPr>
            <a:r>
              <a:rPr lang="en-GB" sz="1400" b="1" dirty="0">
                <a:solidFill>
                  <a:srgbClr val="60B5CC">
                    <a:lumMod val="75000"/>
                  </a:srgbClr>
                </a:solidFill>
                <a:latin typeface="Corbel"/>
                <a:ea typeface="+mn-ea"/>
              </a:rPr>
              <a:t>How successful are our campaigns?</a:t>
            </a:r>
          </a:p>
        </p:txBody>
      </p:sp>
      <p:sp>
        <p:nvSpPr>
          <p:cNvPr id="54286" name="TextBox 27"/>
          <p:cNvSpPr txBox="1">
            <a:spLocks noChangeArrowheads="1"/>
          </p:cNvSpPr>
          <p:nvPr/>
        </p:nvSpPr>
        <p:spPr bwMode="auto">
          <a:xfrm flipH="1">
            <a:off x="3590925" y="7210425"/>
            <a:ext cx="4178300" cy="1784350"/>
          </a:xfrm>
          <a:prstGeom prst="rect">
            <a:avLst/>
          </a:prstGeom>
          <a:noFill/>
          <a:ln w="9525">
            <a:noFill/>
            <a:miter lim="800000"/>
            <a:headEnd/>
            <a:tailEnd/>
          </a:ln>
        </p:spPr>
        <p:txBody>
          <a:bodyPr lIns="91372" tIns="45686" rIns="91372" bIns="45686">
            <a:spAutoFit/>
          </a:bodyPr>
          <a:lstStyle>
            <a:lvl1pPr defTabSz="1277938" eaLnBrk="0" hangingPunct="0">
              <a:defRPr sz="2400">
                <a:solidFill>
                  <a:schemeClr val="tx1"/>
                </a:solidFill>
                <a:latin typeface="Arial" pitchFamily="34" charset="0"/>
                <a:ea typeface="ＭＳ Ｐゴシック" pitchFamily="34" charset="-128"/>
              </a:defRPr>
            </a:lvl1pPr>
            <a:lvl2pPr marL="37931725" indent="-37474525" defTabSz="12779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solidFill>
                  <a:srgbClr val="FFFFFF"/>
                </a:solidFill>
                <a:latin typeface="Corbel" pitchFamily="34" charset="0"/>
              </a:rPr>
              <a:t>You can never know how many people see your billboard, sure you know how many people walk past it a day on average, but you will never know how many looked at it for more than a second, or whether they went home that night and searched you on google.com because of the billboard. But thanks to the technology available to developers like myself on the internet, you can know exactly what is going on. This image on the right shows an ad campaign I ran as a test for a few days. It shows how many views it received, and how much money it made, based upon the profit made from the merchandise sold. This system is completely automated, and is calculated for me, giving me precise statistics to which advertising campaigns are the most successful and which are least.</a:t>
            </a:r>
          </a:p>
        </p:txBody>
      </p:sp>
      <p:pic>
        <p:nvPicPr>
          <p:cNvPr id="29" name="Picture 3"/>
          <p:cNvPicPr>
            <a:picLocks noChangeAspect="1" noChangeArrowheads="1"/>
          </p:cNvPicPr>
          <p:nvPr/>
        </p:nvPicPr>
        <p:blipFill rotWithShape="1">
          <a:blip r:embed="rId7" cstate="print">
            <a:extLst/>
          </a:blip>
          <a:srcRect l="21467" t="32735" r="49683" b="37819"/>
          <a:stretch/>
        </p:blipFill>
        <p:spPr bwMode="auto">
          <a:xfrm>
            <a:off x="7912968" y="6837361"/>
            <a:ext cx="2711582" cy="2214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35856" name="Group 23"/>
          <p:cNvGrpSpPr>
            <a:grpSpLocks/>
          </p:cNvGrpSpPr>
          <p:nvPr/>
        </p:nvGrpSpPr>
        <p:grpSpPr bwMode="auto">
          <a:xfrm>
            <a:off x="8066088" y="150813"/>
            <a:ext cx="1655762" cy="369887"/>
            <a:chOff x="9065096" y="48072"/>
            <a:chExt cx="828092" cy="370395"/>
          </a:xfrm>
        </p:grpSpPr>
        <p:sp>
          <p:nvSpPr>
            <p:cNvPr id="25" name="TextBox 24">
              <a:hlinkClick r:id="rId8" action="ppaction://hlinksldjump"/>
            </p:cNvPr>
            <p:cNvSpPr txBox="1"/>
            <p:nvPr/>
          </p:nvSpPr>
          <p:spPr>
            <a:xfrm>
              <a:off x="9065096" y="48072"/>
              <a:ext cx="828092" cy="292501"/>
            </a:xfrm>
            <a:prstGeom prst="rect">
              <a:avLst/>
            </a:prstGeom>
            <a:noFill/>
            <a:ln w="9525" cmpd="sng">
              <a:solidFill>
                <a:schemeClr val="accent2">
                  <a:lumMod val="60000"/>
                  <a:lumOff val="40000"/>
                </a:schemeClr>
              </a:solidFill>
            </a:ln>
          </p:spPr>
          <p:txBody>
            <a:bodyPr>
              <a:spAutoFit/>
            </a:bodyPr>
            <a:lstStyle/>
            <a:p>
              <a:pPr algn="ctr" defTabSz="1279236" fontAlgn="auto">
                <a:spcBef>
                  <a:spcPts val="0"/>
                </a:spcBef>
                <a:spcAft>
                  <a:spcPts val="0"/>
                </a:spcAft>
                <a:defRPr/>
              </a:pPr>
              <a:endParaRPr lang="en-GB" sz="1300" b="1" dirty="0">
                <a:solidFill>
                  <a:prstClr val="white"/>
                </a:solidFill>
                <a:latin typeface="Corbel"/>
                <a:ea typeface="+mn-ea"/>
              </a:endParaRPr>
            </a:p>
          </p:txBody>
        </p:sp>
        <p:sp>
          <p:nvSpPr>
            <p:cNvPr id="26" name="Rectangle 25"/>
            <p:cNvSpPr/>
            <p:nvPr/>
          </p:nvSpPr>
          <p:spPr>
            <a:xfrm>
              <a:off x="9086532" y="48072"/>
              <a:ext cx="770928" cy="370395"/>
            </a:xfrm>
            <a:prstGeom prst="rect">
              <a:avLst/>
            </a:prstGeom>
          </p:spPr>
          <p:txBody>
            <a:bodyPr>
              <a:spAutoFit/>
            </a:bodyPr>
            <a:lstStyle/>
            <a:p>
              <a:pPr defTabSz="1277938"/>
              <a:r>
                <a:rPr lang="en-GB" b="1">
                  <a:solidFill>
                    <a:srgbClr val="3792AA"/>
                  </a:solidFill>
                  <a:latin typeface="Corbel" pitchFamily="34" charset="0"/>
                  <a:hlinkClick r:id="rId8" action="ppaction://hlinksldjump"/>
                </a:rPr>
                <a:t>Back to Index</a:t>
              </a:r>
              <a:endParaRPr lang="en-GB" b="1">
                <a:solidFill>
                  <a:srgbClr val="3792AA"/>
                </a:solidFill>
                <a:latin typeface="Corbel" pitchFamily="34" charset="0"/>
              </a:endParaRPr>
            </a:p>
          </p:txBody>
        </p:sp>
      </p:grpSp>
      <p:sp>
        <p:nvSpPr>
          <p:cNvPr id="30" name="TextBox 29">
            <a:hlinkClick r:id="rId8" action="ppaction://hlinksldjump"/>
          </p:cNvPr>
          <p:cNvSpPr txBox="1"/>
          <p:nvPr/>
        </p:nvSpPr>
        <p:spPr>
          <a:xfrm>
            <a:off x="9929813" y="150813"/>
            <a:ext cx="2649537" cy="292100"/>
          </a:xfrm>
          <a:prstGeom prst="rect">
            <a:avLst/>
          </a:prstGeom>
          <a:noFill/>
          <a:ln w="9525" cmpd="sng">
            <a:solidFill>
              <a:schemeClr val="accent2">
                <a:lumMod val="60000"/>
                <a:lumOff val="40000"/>
              </a:schemeClr>
            </a:solidFill>
          </a:ln>
        </p:spPr>
        <p:txBody>
          <a:bodyPr lIns="91372" tIns="45686" rIns="91372" bIns="45686">
            <a:spAutoFit/>
          </a:bodyPr>
          <a:lstStyle/>
          <a:p>
            <a:pPr algn="ctr" defTabSz="1279236" fontAlgn="auto">
              <a:spcBef>
                <a:spcPts val="0"/>
              </a:spcBef>
              <a:spcAft>
                <a:spcPts val="0"/>
              </a:spcAft>
              <a:defRPr/>
            </a:pPr>
            <a:endParaRPr lang="en-GB" sz="1300" b="1" dirty="0">
              <a:solidFill>
                <a:prstClr val="white"/>
              </a:solidFill>
              <a:latin typeface="Corbel"/>
              <a:ea typeface="+mn-ea"/>
            </a:endParaRPr>
          </a:p>
        </p:txBody>
      </p:sp>
      <p:sp>
        <p:nvSpPr>
          <p:cNvPr id="31" name="Rectangle 30"/>
          <p:cNvSpPr/>
          <p:nvPr/>
        </p:nvSpPr>
        <p:spPr>
          <a:xfrm>
            <a:off x="9929813" y="150813"/>
            <a:ext cx="2667000" cy="369887"/>
          </a:xfrm>
          <a:prstGeom prst="rect">
            <a:avLst/>
          </a:prstGeom>
        </p:spPr>
        <p:txBody>
          <a:bodyPr lIns="91372" tIns="45686" rIns="91372" bIns="45686">
            <a:spAutoFit/>
          </a:bodyPr>
          <a:lstStyle/>
          <a:p>
            <a:pPr defTabSz="1277938"/>
            <a:r>
              <a:rPr lang="en-GB" b="1">
                <a:solidFill>
                  <a:srgbClr val="3792AA"/>
                </a:solidFill>
                <a:latin typeface="Corbel" pitchFamily="34" charset="0"/>
                <a:hlinkClick r:id="" action="ppaction://noaction"/>
              </a:rPr>
              <a:t>Back to Marketing Index</a:t>
            </a:r>
            <a:endParaRPr lang="en-GB" b="1">
              <a:solidFill>
                <a:srgbClr val="3792AA"/>
              </a:solidFill>
              <a:latin typeface="Corbe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387" y="927310"/>
            <a:ext cx="4216817" cy="369285"/>
          </a:xfrm>
          <a:prstGeom prst="rect">
            <a:avLst/>
          </a:prstGeom>
          <a:noFill/>
        </p:spPr>
        <p:txBody>
          <a:bodyPr wrap="none" lIns="91395" tIns="45697" rIns="91395" bIns="4569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79544" fontAlgn="auto">
              <a:spcBef>
                <a:spcPts val="0"/>
              </a:spcBef>
              <a:spcAft>
                <a:spcPts val="0"/>
              </a:spcAft>
              <a:defRPr/>
            </a:pPr>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ＭＳ Ｐゴシック" charset="-128"/>
                <a:cs typeface="ＭＳ Ｐゴシック" charset="-128"/>
              </a:rPr>
              <a:t>FILTH FM – Marketing – Social Marketing</a:t>
            </a:r>
          </a:p>
        </p:txBody>
      </p:sp>
      <p:sp>
        <p:nvSpPr>
          <p:cNvPr id="4" name="TextBox 3"/>
          <p:cNvSpPr txBox="1"/>
          <p:nvPr/>
        </p:nvSpPr>
        <p:spPr>
          <a:xfrm>
            <a:off x="2673350" y="2065338"/>
            <a:ext cx="2454275" cy="306387"/>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Social Marketing</a:t>
            </a:r>
          </a:p>
        </p:txBody>
      </p:sp>
      <p:sp>
        <p:nvSpPr>
          <p:cNvPr id="36868" name="TextBox 6"/>
          <p:cNvSpPr txBox="1">
            <a:spLocks noChangeArrowheads="1"/>
          </p:cNvSpPr>
          <p:nvPr/>
        </p:nvSpPr>
        <p:spPr bwMode="auto">
          <a:xfrm flipH="1">
            <a:off x="2673350" y="2433638"/>
            <a:ext cx="33670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As you can see above, </a:t>
            </a:r>
            <a:r>
              <a:rPr lang="en-GB" sz="1000" b="1">
                <a:latin typeface="Corbel" pitchFamily="34" charset="0"/>
              </a:rPr>
              <a:t>Facebook.com </a:t>
            </a:r>
            <a:r>
              <a:rPr lang="en-GB" sz="1000">
                <a:latin typeface="Corbel" pitchFamily="34" charset="0"/>
              </a:rPr>
              <a:t>is one of the largest, and most viewed websites on the planet. Statistically, it is ranked by the highly prestigious </a:t>
            </a:r>
            <a:r>
              <a:rPr lang="en-GB" sz="1000" b="1">
                <a:latin typeface="Corbel" pitchFamily="34" charset="0"/>
              </a:rPr>
              <a:t>Alexa.com </a:t>
            </a:r>
            <a:r>
              <a:rPr lang="en-GB" sz="1000">
                <a:latin typeface="Corbel" pitchFamily="34" charset="0"/>
              </a:rPr>
              <a:t>as the second most viewed website on the planet, second to </a:t>
            </a:r>
            <a:r>
              <a:rPr lang="en-GB" sz="1000" b="1">
                <a:latin typeface="Corbel" pitchFamily="34" charset="0"/>
              </a:rPr>
              <a:t>Google.com</a:t>
            </a:r>
            <a:r>
              <a:rPr lang="en-GB" sz="1000">
                <a:latin typeface="Corbel" pitchFamily="34" charset="0"/>
              </a:rPr>
              <a:t>. It statistically has a reach of just over 40% of the internet population. In layman terms, 40% of people who use the internet, view Facebook every single day. You might question why I mention these statistics, and what relevance they hold to the marketing of my product. When looking at the Marketing Mix, Place is an important factor, and where your product is marketed can heavily decide the success of the campaign at hand. Facebook offer extremely in depth campaign management for advertising on their site, and I will be explaining how advertising on facebook.com is on of the best ways to reach our target audience effectively.</a:t>
            </a:r>
            <a:endParaRPr lang="en-GB" sz="1000" b="1">
              <a:latin typeface="Corbel" pitchFamily="34" charset="0"/>
            </a:endParaRPr>
          </a:p>
        </p:txBody>
      </p:sp>
      <p:pic>
        <p:nvPicPr>
          <p:cNvPr id="36869" name="Picture 2" descr="\\highworthnet.internal\Users$\Students\2004 Intake\04WebbT\My Pictures\filth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488" y="8040688"/>
            <a:ext cx="19256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l="9418" t="9290" r="32629" b="11140"/>
          <a:stretch>
            <a:fillRect/>
          </a:stretch>
        </p:blipFill>
        <p:spPr bwMode="auto">
          <a:xfrm>
            <a:off x="209550" y="2216150"/>
            <a:ext cx="23749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14"/>
          <p:cNvSpPr txBox="1">
            <a:spLocks noChangeArrowheads="1"/>
          </p:cNvSpPr>
          <p:nvPr/>
        </p:nvSpPr>
        <p:spPr bwMode="auto">
          <a:xfrm flipH="1">
            <a:off x="8416925" y="150813"/>
            <a:ext cx="40386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marL="168275" indent="-168275"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 typeface="Arial" pitchFamily="34" charset="0"/>
              <a:buChar char="•"/>
            </a:pPr>
            <a:r>
              <a:rPr lang="en-GB" sz="1000" b="1">
                <a:latin typeface="Corbel" pitchFamily="34" charset="0"/>
              </a:rPr>
              <a:t>More than 500 million active users</a:t>
            </a:r>
          </a:p>
          <a:p>
            <a:pPr algn="just" eaLnBrk="1" hangingPunct="1">
              <a:buFont typeface="Arial" pitchFamily="34" charset="0"/>
              <a:buChar char="•"/>
            </a:pPr>
            <a:r>
              <a:rPr lang="en-GB" sz="1000" b="1">
                <a:latin typeface="Corbel" pitchFamily="34" charset="0"/>
              </a:rPr>
              <a:t>50% of our active users log on to Facebook in any given day</a:t>
            </a:r>
          </a:p>
          <a:p>
            <a:pPr algn="just" eaLnBrk="1" hangingPunct="1">
              <a:buFont typeface="Arial" pitchFamily="34" charset="0"/>
              <a:buChar char="•"/>
            </a:pPr>
            <a:r>
              <a:rPr lang="en-GB" sz="1000" b="1">
                <a:latin typeface="Corbel" pitchFamily="34" charset="0"/>
              </a:rPr>
              <a:t>Average user has 130 friends</a:t>
            </a:r>
          </a:p>
          <a:p>
            <a:pPr algn="just" eaLnBrk="1" hangingPunct="1">
              <a:buFont typeface="Arial" pitchFamily="34" charset="0"/>
              <a:buChar char="•"/>
            </a:pPr>
            <a:r>
              <a:rPr lang="en-GB" sz="1000" b="1">
                <a:latin typeface="Corbel" pitchFamily="34" charset="0"/>
              </a:rPr>
              <a:t>People spend over 700 billion minutes per month on Facebook</a:t>
            </a:r>
          </a:p>
          <a:p>
            <a:pPr algn="just" eaLnBrk="1" hangingPunct="1">
              <a:buFont typeface="Arial" pitchFamily="34" charset="0"/>
              <a:buChar char="•"/>
            </a:pPr>
            <a:r>
              <a:rPr lang="en-GB" sz="1000" b="1">
                <a:latin typeface="Corbel" pitchFamily="34" charset="0"/>
              </a:rPr>
              <a:t>There are over 900 million objects that people interact with (pages, groups, events and community pages)</a:t>
            </a:r>
          </a:p>
          <a:p>
            <a:pPr algn="just" eaLnBrk="1" hangingPunct="1">
              <a:buFont typeface="Arial" pitchFamily="34" charset="0"/>
              <a:buChar char="•"/>
            </a:pPr>
            <a:r>
              <a:rPr lang="en-GB" sz="1000" b="1">
                <a:latin typeface="Corbel" pitchFamily="34" charset="0"/>
              </a:rPr>
              <a:t>Average user is connected to 80 community pages, groups and events</a:t>
            </a:r>
          </a:p>
          <a:p>
            <a:pPr algn="just" eaLnBrk="1" hangingPunct="1">
              <a:buFont typeface="Arial" pitchFamily="34" charset="0"/>
              <a:buChar char="•"/>
            </a:pPr>
            <a:r>
              <a:rPr lang="en-GB" sz="1000" b="1">
                <a:latin typeface="Corbel" pitchFamily="34" charset="0"/>
              </a:rPr>
              <a:t>Average user creates 90 pieces of content each month</a:t>
            </a:r>
          </a:p>
          <a:p>
            <a:pPr algn="just" eaLnBrk="1" hangingPunct="1">
              <a:buFont typeface="Arial" pitchFamily="34" charset="0"/>
              <a:buChar char="•"/>
            </a:pPr>
            <a:r>
              <a:rPr lang="en-GB" sz="1000" b="1">
                <a:latin typeface="Corbel" pitchFamily="34" charset="0"/>
              </a:rPr>
              <a:t>More than 30 billion pieces of content (web links, news stories, blog posts, notes, photo albums, etc.) shared each month.</a:t>
            </a:r>
          </a:p>
        </p:txBody>
      </p:sp>
      <p:sp>
        <p:nvSpPr>
          <p:cNvPr id="16" name="TextBox 15"/>
          <p:cNvSpPr txBox="1"/>
          <p:nvPr/>
        </p:nvSpPr>
        <p:spPr>
          <a:xfrm>
            <a:off x="6024563" y="2344738"/>
            <a:ext cx="3330575" cy="522287"/>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Creating A Successful Advertising Campaign on Facebook.com</a:t>
            </a:r>
          </a:p>
        </p:txBody>
      </p:sp>
      <p:sp>
        <p:nvSpPr>
          <p:cNvPr id="36873" name="TextBox 17"/>
          <p:cNvSpPr txBox="1">
            <a:spLocks noChangeArrowheads="1"/>
          </p:cNvSpPr>
          <p:nvPr/>
        </p:nvSpPr>
        <p:spPr bwMode="auto">
          <a:xfrm flipH="1">
            <a:off x="6024563" y="2867025"/>
            <a:ext cx="3471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Creating an ad campaigns using Facebook's system could not be easier. The system is very straight forward, and it allows you to very easily create a string of effected ads, which you can deploy to the homepages of users across the globe. I have created a video which shows the process in which I go through, and I have also talked over the video to explain how effective the entire system is due to the complexity and integration used by the Facebook Platform.</a:t>
            </a:r>
            <a:endParaRPr lang="en-GB" sz="1000" b="1">
              <a:latin typeface="Corbel" pitchFamily="34" charset="0"/>
            </a:endParaRPr>
          </a:p>
        </p:txBody>
      </p:sp>
      <p:pic>
        <p:nvPicPr>
          <p:cNvPr id="1026" name="Picture 2"/>
          <p:cNvPicPr>
            <a:picLocks noChangeAspect="1" noChangeArrowheads="1"/>
          </p:cNvPicPr>
          <p:nvPr/>
        </p:nvPicPr>
        <p:blipFill>
          <a:blip r:embed="rId4"/>
          <a:srcRect l="45114" t="30540" r="7500" b="26990"/>
          <a:stretch>
            <a:fillRect/>
          </a:stretch>
        </p:blipFill>
        <p:spPr bwMode="auto">
          <a:xfrm>
            <a:off x="9569450" y="2216150"/>
            <a:ext cx="3114675" cy="2619375"/>
          </a:xfrm>
          <a:prstGeom prst="rect">
            <a:avLst/>
          </a:prstGeom>
          <a:noFill/>
          <a:ln w="127000" cap="sq">
            <a:solidFill>
              <a:srgbClr val="000000"/>
            </a:solidFill>
            <a:miter lim="800000"/>
            <a:headEnd/>
            <a:tailEnd/>
          </a:ln>
          <a:effectLst>
            <a:outerShdw blurRad="63500" dist="50800" dir="2700000" algn="tl" rotWithShape="0">
              <a:srgbClr val="000000">
                <a:alpha val="39999"/>
              </a:srgbClr>
            </a:outerShdw>
          </a:effectLst>
        </p:spPr>
      </p:pic>
      <p:pic>
        <p:nvPicPr>
          <p:cNvPr id="36875" name="Picture 18"/>
          <p:cNvPicPr>
            <a:picLocks noChangeAspect="1" noChangeArrowheads="1"/>
          </p:cNvPicPr>
          <p:nvPr/>
        </p:nvPicPr>
        <p:blipFill>
          <a:blip r:embed="rId5">
            <a:extLst>
              <a:ext uri="{28A0092B-C50C-407E-A947-70E740481C1C}">
                <a14:useLocalDpi xmlns:a14="http://schemas.microsoft.com/office/drawing/2010/main" val="0"/>
              </a:ext>
            </a:extLst>
          </a:blip>
          <a:srcRect l="12196" t="93718" r="12784" b="4001"/>
          <a:stretch>
            <a:fillRect/>
          </a:stretch>
        </p:blipFill>
        <p:spPr bwMode="auto">
          <a:xfrm>
            <a:off x="209550" y="5354638"/>
            <a:ext cx="93599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31763" y="4945063"/>
            <a:ext cx="2452687" cy="309562"/>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FILTH FM Social Bar</a:t>
            </a:r>
          </a:p>
        </p:txBody>
      </p:sp>
      <p:sp>
        <p:nvSpPr>
          <p:cNvPr id="36877" name="TextBox 22"/>
          <p:cNvSpPr txBox="1">
            <a:spLocks noChangeArrowheads="1"/>
          </p:cNvSpPr>
          <p:nvPr/>
        </p:nvSpPr>
        <p:spPr bwMode="auto">
          <a:xfrm flipH="1">
            <a:off x="209550" y="6262688"/>
            <a:ext cx="24638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FILTH FM Social Bar is a new addition to the site. The bar brings the many social aspects of filth.fm to one place, and sits upon the pedestal of Facebook’s social bar system. The Social Bar unites all social networking, and integrates it into the filth.fm site. The bar is supplied by a site called Wibiya.com, whose clients stretch from the far corners of the corporate world. I came across the bar on a business studies blog, when I saw it’s potential, and instantly signed up. They offer many packages, so I chose their second highest ‘Max’ package, which offered me the full ability to customise the bar as I wish. Matching it’s theme to that of FILTH FM. The bar has many features which I will show using arrows and text boxes so that you can full understand the potential and also the benefits the bar can offer.</a:t>
            </a:r>
            <a:endParaRPr lang="en-GB" sz="1000" b="1">
              <a:latin typeface="Corbel" pitchFamily="34" charset="0"/>
            </a:endParaRPr>
          </a:p>
        </p:txBody>
      </p:sp>
      <p:cxnSp>
        <p:nvCxnSpPr>
          <p:cNvPr id="38" name="Straight Arrow Connector 37"/>
          <p:cNvCxnSpPr/>
          <p:nvPr/>
        </p:nvCxnSpPr>
        <p:spPr>
          <a:xfrm flipH="1" flipV="1">
            <a:off x="1144588" y="5735638"/>
            <a:ext cx="1655762" cy="4699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p:nvCxnSpPr>
        <p:spPr>
          <a:xfrm>
            <a:off x="2800350" y="6205538"/>
            <a:ext cx="149225" cy="20828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p:cNvCxnSpPr>
            <a:endCxn id="47" idx="1"/>
          </p:cNvCxnSpPr>
          <p:nvPr/>
        </p:nvCxnSpPr>
        <p:spPr>
          <a:xfrm>
            <a:off x="2949575" y="8288338"/>
            <a:ext cx="612775" cy="0"/>
          </a:xfrm>
          <a:prstGeom prst="line">
            <a:avLst/>
          </a:prstGeom>
        </p:spPr>
        <p:style>
          <a:lnRef idx="1">
            <a:schemeClr val="accent2"/>
          </a:lnRef>
          <a:fillRef idx="0">
            <a:schemeClr val="accent2"/>
          </a:fillRef>
          <a:effectRef idx="0">
            <a:schemeClr val="accent2"/>
          </a:effectRef>
          <a:fontRef idx="minor">
            <a:schemeClr val="tx1"/>
          </a:fontRef>
        </p:style>
      </p:cxnSp>
      <p:sp>
        <p:nvSpPr>
          <p:cNvPr id="47" name="TextBox 46"/>
          <p:cNvSpPr txBox="1"/>
          <p:nvPr/>
        </p:nvSpPr>
        <p:spPr>
          <a:xfrm>
            <a:off x="3562350" y="8132763"/>
            <a:ext cx="2451100" cy="307975"/>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Connect Button</a:t>
            </a:r>
          </a:p>
        </p:txBody>
      </p:sp>
      <p:sp>
        <p:nvSpPr>
          <p:cNvPr id="36882" name="TextBox 50"/>
          <p:cNvSpPr txBox="1">
            <a:spLocks noChangeArrowheads="1"/>
          </p:cNvSpPr>
          <p:nvPr/>
        </p:nvSpPr>
        <p:spPr bwMode="auto">
          <a:xfrm flipH="1">
            <a:off x="3549650" y="8383588"/>
            <a:ext cx="246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connect button is a very easy to use social application. You can log in using your Facebook, Twitter, LinkedIn, Yahoo or MySpace account. Once logged in, you can update your status on one, or all of these social networks at the same time.</a:t>
            </a:r>
            <a:endParaRPr lang="en-GB" sz="1000" b="1">
              <a:latin typeface="Corbel" pitchFamily="34" charset="0"/>
            </a:endParaRPr>
          </a:p>
        </p:txBody>
      </p:sp>
      <p:cxnSp>
        <p:nvCxnSpPr>
          <p:cNvPr id="52" name="Straight Arrow Connector 51"/>
          <p:cNvCxnSpPr/>
          <p:nvPr/>
        </p:nvCxnSpPr>
        <p:spPr>
          <a:xfrm flipH="1" flipV="1">
            <a:off x="1846263" y="5635625"/>
            <a:ext cx="1409700" cy="62706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4" name="Straight Connector 53"/>
          <p:cNvCxnSpPr>
            <a:endCxn id="57" idx="1"/>
          </p:cNvCxnSpPr>
          <p:nvPr/>
        </p:nvCxnSpPr>
        <p:spPr>
          <a:xfrm>
            <a:off x="3243263" y="6262688"/>
            <a:ext cx="344487" cy="822325"/>
          </a:xfrm>
          <a:prstGeom prst="line">
            <a:avLst/>
          </a:prstGeom>
        </p:spPr>
        <p:style>
          <a:lnRef idx="1">
            <a:schemeClr val="accent2"/>
          </a:lnRef>
          <a:fillRef idx="0">
            <a:schemeClr val="accent2"/>
          </a:fillRef>
          <a:effectRef idx="0">
            <a:schemeClr val="accent2"/>
          </a:effectRef>
          <a:fontRef idx="minor">
            <a:schemeClr val="tx1"/>
          </a:fontRef>
        </p:style>
      </p:cxnSp>
      <p:sp>
        <p:nvSpPr>
          <p:cNvPr id="57" name="TextBox 56"/>
          <p:cNvSpPr txBox="1"/>
          <p:nvPr/>
        </p:nvSpPr>
        <p:spPr>
          <a:xfrm>
            <a:off x="3587750" y="6932613"/>
            <a:ext cx="2452688" cy="306387"/>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Share Button</a:t>
            </a:r>
          </a:p>
        </p:txBody>
      </p:sp>
      <p:sp>
        <p:nvSpPr>
          <p:cNvPr id="36886" name="TextBox 57"/>
          <p:cNvSpPr txBox="1">
            <a:spLocks noChangeArrowheads="1"/>
          </p:cNvSpPr>
          <p:nvPr/>
        </p:nvSpPr>
        <p:spPr bwMode="auto">
          <a:xfrm flipH="1">
            <a:off x="3587750" y="7251700"/>
            <a:ext cx="24669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Share button allows your to share the page you are viewing on the site with your friends using almost every social network or blog network. You can even email the page to your friends.</a:t>
            </a:r>
            <a:endParaRPr lang="en-GB" sz="1000" b="1">
              <a:latin typeface="Corbel" pitchFamily="34" charset="0"/>
            </a:endParaRPr>
          </a:p>
        </p:txBody>
      </p:sp>
      <p:sp>
        <p:nvSpPr>
          <p:cNvPr id="61" name="TextBox 60"/>
          <p:cNvSpPr txBox="1"/>
          <p:nvPr/>
        </p:nvSpPr>
        <p:spPr>
          <a:xfrm>
            <a:off x="3587750" y="5778500"/>
            <a:ext cx="2452688" cy="309563"/>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Tweet Button</a:t>
            </a:r>
          </a:p>
        </p:txBody>
      </p:sp>
      <p:sp>
        <p:nvSpPr>
          <p:cNvPr id="36888" name="TextBox 61"/>
          <p:cNvSpPr txBox="1">
            <a:spLocks noChangeArrowheads="1"/>
          </p:cNvSpPr>
          <p:nvPr/>
        </p:nvSpPr>
        <p:spPr bwMode="auto">
          <a:xfrm flipH="1">
            <a:off x="3587750" y="6099175"/>
            <a:ext cx="24669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Tweet button allows you to tweet about the page you are viewing, or tweet about FILTH FM, or just tweet in general.</a:t>
            </a:r>
            <a:endParaRPr lang="en-GB" sz="1000" b="1">
              <a:latin typeface="Corbel" pitchFamily="34" charset="0"/>
            </a:endParaRPr>
          </a:p>
        </p:txBody>
      </p:sp>
      <p:cxnSp>
        <p:nvCxnSpPr>
          <p:cNvPr id="63" name="Straight Arrow Connector 62"/>
          <p:cNvCxnSpPr>
            <a:stCxn id="61" idx="1"/>
          </p:cNvCxnSpPr>
          <p:nvPr/>
        </p:nvCxnSpPr>
        <p:spPr>
          <a:xfrm flipH="1" flipV="1">
            <a:off x="2244725" y="5621338"/>
            <a:ext cx="1343025" cy="3111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5" name="Straight Arrow Connector 64"/>
          <p:cNvCxnSpPr>
            <a:stCxn id="61" idx="3"/>
          </p:cNvCxnSpPr>
          <p:nvPr/>
        </p:nvCxnSpPr>
        <p:spPr>
          <a:xfrm flipH="1" flipV="1">
            <a:off x="3087688" y="5580063"/>
            <a:ext cx="2952750" cy="35242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90" idx="1"/>
          </p:cNvCxnSpPr>
          <p:nvPr/>
        </p:nvCxnSpPr>
        <p:spPr>
          <a:xfrm flipH="1" flipV="1">
            <a:off x="8866188" y="5634038"/>
            <a:ext cx="114300" cy="2159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71" name="TextBox 70"/>
          <p:cNvSpPr txBox="1"/>
          <p:nvPr/>
        </p:nvSpPr>
        <p:spPr>
          <a:xfrm>
            <a:off x="209550" y="5907088"/>
            <a:ext cx="2452688" cy="306387"/>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About</a:t>
            </a:r>
          </a:p>
        </p:txBody>
      </p:sp>
      <p:sp>
        <p:nvSpPr>
          <p:cNvPr id="72" name="TextBox 71"/>
          <p:cNvSpPr txBox="1"/>
          <p:nvPr/>
        </p:nvSpPr>
        <p:spPr>
          <a:xfrm>
            <a:off x="6400800" y="7824788"/>
            <a:ext cx="2454275" cy="307975"/>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Facebook Like Button</a:t>
            </a:r>
          </a:p>
        </p:txBody>
      </p:sp>
      <p:sp>
        <p:nvSpPr>
          <p:cNvPr id="36894" name="TextBox 72"/>
          <p:cNvSpPr txBox="1">
            <a:spLocks noChangeArrowheads="1"/>
          </p:cNvSpPr>
          <p:nvPr/>
        </p:nvSpPr>
        <p:spPr bwMode="auto">
          <a:xfrm flipH="1">
            <a:off x="6400800" y="8145463"/>
            <a:ext cx="24653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Like button is one of the most powerful buttons on the bar. This button likes the website for all users who are logged into Facebook. The second it is pressed, the user is added to our Facebook Page and will receive our updates that are pushed through that page.</a:t>
            </a:r>
            <a:endParaRPr lang="en-GB" sz="1000" b="1">
              <a:latin typeface="Corbel" pitchFamily="34" charset="0"/>
            </a:endParaRPr>
          </a:p>
        </p:txBody>
      </p:sp>
      <p:cxnSp>
        <p:nvCxnSpPr>
          <p:cNvPr id="78" name="Straight Connector 77"/>
          <p:cNvCxnSpPr>
            <a:stCxn id="61" idx="3"/>
            <a:endCxn id="72" idx="1"/>
          </p:cNvCxnSpPr>
          <p:nvPr/>
        </p:nvCxnSpPr>
        <p:spPr>
          <a:xfrm>
            <a:off x="6040438" y="5932488"/>
            <a:ext cx="360362" cy="2046287"/>
          </a:xfrm>
          <a:prstGeom prst="line">
            <a:avLst/>
          </a:prstGeom>
        </p:spPr>
        <p:style>
          <a:lnRef idx="1">
            <a:schemeClr val="accent2"/>
          </a:lnRef>
          <a:fillRef idx="0">
            <a:schemeClr val="accent2"/>
          </a:fillRef>
          <a:effectRef idx="0">
            <a:schemeClr val="accent2"/>
          </a:effectRef>
          <a:fontRef idx="minor">
            <a:schemeClr val="tx1"/>
          </a:fontRef>
        </p:style>
      </p:cxnSp>
      <p:sp>
        <p:nvSpPr>
          <p:cNvPr id="87" name="TextBox 86"/>
          <p:cNvSpPr txBox="1"/>
          <p:nvPr/>
        </p:nvSpPr>
        <p:spPr>
          <a:xfrm>
            <a:off x="6413500" y="5791200"/>
            <a:ext cx="2452688" cy="307975"/>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New Ticker</a:t>
            </a:r>
          </a:p>
        </p:txBody>
      </p:sp>
      <p:sp>
        <p:nvSpPr>
          <p:cNvPr id="36897" name="TextBox 87"/>
          <p:cNvSpPr txBox="1">
            <a:spLocks noChangeArrowheads="1"/>
          </p:cNvSpPr>
          <p:nvPr/>
        </p:nvSpPr>
        <p:spPr bwMode="auto">
          <a:xfrm flipH="1">
            <a:off x="6388100" y="6002338"/>
            <a:ext cx="24669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news ticker is a very powerful tool in the sense that it gathers the 5 most recent Facebook/Twitter posts, and 5 most recent Blog posts, and then combines them together, and periodically posts them on to the Ticker. When scrolled on, the ticker opens a box which tells you more about the particular information. This is great for getting news out, and also promoting products across platforms.</a:t>
            </a:r>
            <a:endParaRPr lang="en-GB" sz="1000" b="1">
              <a:latin typeface="Corbel" pitchFamily="34" charset="0"/>
            </a:endParaRPr>
          </a:p>
        </p:txBody>
      </p:sp>
      <p:sp>
        <p:nvSpPr>
          <p:cNvPr id="90" name="TextBox 89"/>
          <p:cNvSpPr txBox="1"/>
          <p:nvPr/>
        </p:nvSpPr>
        <p:spPr>
          <a:xfrm>
            <a:off x="8980488" y="5695950"/>
            <a:ext cx="1803400" cy="306388"/>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Facebook</a:t>
            </a:r>
          </a:p>
        </p:txBody>
      </p:sp>
      <p:sp>
        <p:nvSpPr>
          <p:cNvPr id="36899" name="TextBox 90"/>
          <p:cNvSpPr txBox="1">
            <a:spLocks noChangeArrowheads="1"/>
          </p:cNvSpPr>
          <p:nvPr/>
        </p:nvSpPr>
        <p:spPr bwMode="auto">
          <a:xfrm flipH="1">
            <a:off x="8974138" y="6024563"/>
            <a:ext cx="18097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Facebook Button is a very clever button indeed. What this does, is open a window, that is built into the site, that shows the recent activity on the Facebook Page. It also gives you the option to post onto the Facebook page and read the recent comments. This is also great as it spreads information that we have posted across multi platforms. The ability to integrate the site with Facebook enables ease of use with the 40% of internet users that are actively using Facebok.com every day.</a:t>
            </a:r>
            <a:endParaRPr lang="en-GB" sz="1000" b="1">
              <a:latin typeface="Corbel" pitchFamily="34" charset="0"/>
            </a:endParaRPr>
          </a:p>
        </p:txBody>
      </p:sp>
      <p:cxnSp>
        <p:nvCxnSpPr>
          <p:cNvPr id="94" name="Straight Arrow Connector 93"/>
          <p:cNvCxnSpPr>
            <a:stCxn id="87" idx="1"/>
          </p:cNvCxnSpPr>
          <p:nvPr/>
        </p:nvCxnSpPr>
        <p:spPr>
          <a:xfrm flipH="1" flipV="1">
            <a:off x="6221413" y="5467350"/>
            <a:ext cx="192087" cy="4778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7" name="TextBox 96"/>
          <p:cNvSpPr txBox="1"/>
          <p:nvPr/>
        </p:nvSpPr>
        <p:spPr>
          <a:xfrm>
            <a:off x="10802938" y="5665788"/>
            <a:ext cx="1800225" cy="306387"/>
          </a:xfrm>
          <a:prstGeom prst="rect">
            <a:avLst/>
          </a:prstGeom>
          <a:noFill/>
        </p:spPr>
        <p:txBody>
          <a:bodyPr lIns="91395" tIns="45697" rIns="91395" bIns="45697">
            <a:spAutoFit/>
          </a:bodyPr>
          <a:lstStyle/>
          <a:p>
            <a:pPr defTabSz="1279544" fontAlgn="auto">
              <a:spcBef>
                <a:spcPts val="0"/>
              </a:spcBef>
              <a:spcAft>
                <a:spcPts val="0"/>
              </a:spcAft>
              <a:defRPr/>
            </a:pPr>
            <a:r>
              <a:rPr lang="en-GB" sz="1400" b="1" dirty="0">
                <a:solidFill>
                  <a:schemeClr val="accent2">
                    <a:lumMod val="75000"/>
                  </a:schemeClr>
                </a:solidFill>
                <a:latin typeface="+mn-lt"/>
                <a:ea typeface="ＭＳ Ｐゴシック" charset="-128"/>
                <a:cs typeface="ＭＳ Ｐゴシック" charset="-128"/>
              </a:rPr>
              <a:t>Notifications</a:t>
            </a:r>
          </a:p>
        </p:txBody>
      </p:sp>
      <p:sp>
        <p:nvSpPr>
          <p:cNvPr id="36902" name="TextBox 97"/>
          <p:cNvSpPr txBox="1">
            <a:spLocks noChangeArrowheads="1"/>
          </p:cNvSpPr>
          <p:nvPr/>
        </p:nvSpPr>
        <p:spPr bwMode="auto">
          <a:xfrm flipH="1">
            <a:off x="10791825" y="5994400"/>
            <a:ext cx="18113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000">
                <a:latin typeface="Corbel" pitchFamily="34" charset="0"/>
              </a:rPr>
              <a:t>The notifications button automatically opens when a user goes on the page. This automatically posts news articles that w e have chosen to post through it. This is very helpful for promoting new products, as when a user joins the site, they are greeted with an advert, showcasing our latest stock.</a:t>
            </a:r>
            <a:endParaRPr lang="en-GB" sz="1000" b="1">
              <a:latin typeface="Corbel" pitchFamily="34" charset="0"/>
            </a:endParaRPr>
          </a:p>
        </p:txBody>
      </p:sp>
      <p:cxnSp>
        <p:nvCxnSpPr>
          <p:cNvPr id="100" name="Straight Arrow Connector 99"/>
          <p:cNvCxnSpPr>
            <a:stCxn id="97" idx="1"/>
          </p:cNvCxnSpPr>
          <p:nvPr/>
        </p:nvCxnSpPr>
        <p:spPr>
          <a:xfrm flipH="1" flipV="1">
            <a:off x="9210675" y="5580063"/>
            <a:ext cx="1592263" cy="23812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nvGrpSpPr>
          <p:cNvPr id="36904" name="Group 55"/>
          <p:cNvGrpSpPr>
            <a:grpSpLocks/>
          </p:cNvGrpSpPr>
          <p:nvPr/>
        </p:nvGrpSpPr>
        <p:grpSpPr bwMode="auto">
          <a:xfrm>
            <a:off x="68263" y="46038"/>
            <a:ext cx="1655762" cy="369887"/>
            <a:chOff x="9065096" y="48072"/>
            <a:chExt cx="828092" cy="368507"/>
          </a:xfrm>
        </p:grpSpPr>
        <p:sp>
          <p:nvSpPr>
            <p:cNvPr id="59" name="TextBox 58">
              <a:hlinkClick r:id="rId6" action="ppaction://hlinksldjump"/>
            </p:cNvPr>
            <p:cNvSpPr txBox="1"/>
            <p:nvPr/>
          </p:nvSpPr>
          <p:spPr>
            <a:xfrm>
              <a:off x="9065096" y="48072"/>
              <a:ext cx="828092" cy="291010"/>
            </a:xfrm>
            <a:prstGeom prst="rect">
              <a:avLst/>
            </a:prstGeom>
            <a:noFill/>
            <a:ln w="9525" cmpd="sng">
              <a:solidFill>
                <a:schemeClr val="accent2">
                  <a:lumMod val="60000"/>
                  <a:lumOff val="40000"/>
                </a:schemeClr>
              </a:solidFill>
            </a:ln>
          </p:spPr>
          <p:txBody>
            <a:bodyPr>
              <a:spAutoFit/>
            </a:bodyPr>
            <a:lstStyle/>
            <a:p>
              <a:pPr algn="ctr" defTabSz="1279544" fontAlgn="auto">
                <a:spcBef>
                  <a:spcPts val="0"/>
                </a:spcBef>
                <a:spcAft>
                  <a:spcPts val="0"/>
                </a:spcAft>
                <a:defRPr/>
              </a:pPr>
              <a:endParaRPr lang="en-GB" sz="1300" b="1" dirty="0">
                <a:latin typeface="+mn-lt"/>
                <a:ea typeface="ＭＳ Ｐゴシック" charset="-128"/>
                <a:cs typeface="ＭＳ Ｐゴシック" charset="-128"/>
              </a:endParaRPr>
            </a:p>
          </p:txBody>
        </p:sp>
        <p:sp>
          <p:nvSpPr>
            <p:cNvPr id="36908" name="Rectangle 59"/>
            <p:cNvSpPr>
              <a:spLocks noChangeArrowheads="1"/>
            </p:cNvSpPr>
            <p:nvPr/>
          </p:nvSpPr>
          <p:spPr bwMode="auto">
            <a:xfrm>
              <a:off x="9096854" y="48072"/>
              <a:ext cx="771722" cy="3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b="1">
                  <a:solidFill>
                    <a:srgbClr val="3792AA"/>
                  </a:solidFill>
                  <a:latin typeface="Corbel" pitchFamily="34" charset="0"/>
                  <a:hlinkClick r:id="rId6" action="ppaction://hlinksldjump"/>
                </a:rPr>
                <a:t>Back to Index</a:t>
              </a:r>
              <a:endParaRPr lang="en-GB" b="1">
                <a:solidFill>
                  <a:srgbClr val="3792AA"/>
                </a:solidFill>
                <a:latin typeface="Corbel" pitchFamily="34" charset="0"/>
              </a:endParaRPr>
            </a:p>
          </p:txBody>
        </p:sp>
      </p:grpSp>
      <p:sp>
        <p:nvSpPr>
          <p:cNvPr id="64" name="TextBox 63">
            <a:hlinkClick r:id="rId6" action="ppaction://hlinksldjump"/>
          </p:cNvPr>
          <p:cNvSpPr txBox="1"/>
          <p:nvPr/>
        </p:nvSpPr>
        <p:spPr>
          <a:xfrm>
            <a:off x="1931988" y="46038"/>
            <a:ext cx="2647950" cy="293687"/>
          </a:xfrm>
          <a:prstGeom prst="rect">
            <a:avLst/>
          </a:prstGeom>
          <a:noFill/>
          <a:ln w="9525" cmpd="sng">
            <a:solidFill>
              <a:schemeClr val="accent2">
                <a:lumMod val="60000"/>
                <a:lumOff val="40000"/>
              </a:schemeClr>
            </a:solidFill>
          </a:ln>
        </p:spPr>
        <p:txBody>
          <a:bodyPr lIns="91395" tIns="45697" rIns="91395" bIns="45697">
            <a:spAutoFit/>
          </a:bodyPr>
          <a:lstStyle/>
          <a:p>
            <a:pPr algn="ctr" defTabSz="1279544" fontAlgn="auto">
              <a:spcBef>
                <a:spcPts val="0"/>
              </a:spcBef>
              <a:spcAft>
                <a:spcPts val="0"/>
              </a:spcAft>
              <a:defRPr/>
            </a:pPr>
            <a:endParaRPr lang="en-GB" sz="1300" b="1" dirty="0">
              <a:latin typeface="+mn-lt"/>
              <a:ea typeface="ＭＳ Ｐゴシック" charset="-128"/>
              <a:cs typeface="ＭＳ Ｐゴシック" charset="-128"/>
            </a:endParaRPr>
          </a:p>
        </p:txBody>
      </p:sp>
      <p:sp>
        <p:nvSpPr>
          <p:cNvPr id="36906" name="Rectangle 65"/>
          <p:cNvSpPr>
            <a:spLocks noChangeArrowheads="1"/>
          </p:cNvSpPr>
          <p:nvPr/>
        </p:nvSpPr>
        <p:spPr bwMode="auto">
          <a:xfrm>
            <a:off x="1846263" y="46038"/>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p>
            <a:r>
              <a:rPr lang="en-GB" b="1">
                <a:solidFill>
                  <a:srgbClr val="3792AA"/>
                </a:solidFill>
                <a:latin typeface="Corbel" pitchFamily="34" charset="0"/>
                <a:hlinkClick r:id="" action="ppaction://noaction"/>
              </a:rPr>
              <a:t>Back to Marketing Index</a:t>
            </a:r>
            <a:endParaRPr lang="en-GB" b="1">
              <a:solidFill>
                <a:srgbClr val="3792AA"/>
              </a:solidFill>
              <a:latin typeface="Corbel" pitchFamily="34" charset="0"/>
            </a:endParaRPr>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CR White">
  <a:themeElements>
    <a:clrScheme name="OCR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CR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R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R 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R 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R 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R 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R 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R 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R 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R 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R 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R 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R 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3600</TotalTime>
  <Words>4595</Words>
  <Application>Microsoft Office PowerPoint</Application>
  <PresentationFormat>A3 Paper (297x420 mm)</PresentationFormat>
  <Paragraphs>174</Paragraphs>
  <Slides>18</Slides>
  <Notes>3</Notes>
  <HiddenSlides>0</HiddenSlides>
  <MMClips>6</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18</vt:i4>
      </vt:variant>
    </vt:vector>
  </HeadingPairs>
  <TitlesOfParts>
    <vt:vector size="35" baseType="lpstr">
      <vt:lpstr>Arial</vt:lpstr>
      <vt:lpstr>ＭＳ Ｐゴシック</vt:lpstr>
      <vt:lpstr>Calibri</vt:lpstr>
      <vt:lpstr>Corbel</vt:lpstr>
      <vt:lpstr>Wingdings 2</vt:lpstr>
      <vt:lpstr>Wingdings</vt:lpstr>
      <vt:lpstr>Wingdings 3</vt:lpstr>
      <vt:lpstr>Berlin Sans FB</vt:lpstr>
      <vt:lpstr>Euphemia</vt:lpstr>
      <vt:lpstr>Office Theme</vt:lpstr>
      <vt:lpstr>Default Design</vt:lpstr>
      <vt:lpstr>1_Office Theme</vt:lpstr>
      <vt:lpstr>Module</vt:lpstr>
      <vt:lpstr>2_Office Theme</vt:lpstr>
      <vt:lpstr>3_Office Theme</vt:lpstr>
      <vt:lpstr>OCR White</vt:lpstr>
      <vt:lpstr>CorelDRAW</vt:lpstr>
      <vt:lpstr>Unit F523 Design, Make and Evaluate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Lotus Petal Pad promotional video (click centre of slide)</vt:lpstr>
      <vt:lpstr>Grease Monkey promotional video (click centre of slide)</vt:lpstr>
      <vt:lpstr>Vortex Viper promotional video (click centre of slide)</vt:lpstr>
      <vt:lpstr>Paint Pod promotional video (click centre of slide)</vt:lpstr>
      <vt:lpstr>MAX Engineering promotional video (click centre of slide)</vt:lpstr>
      <vt:lpstr>ROBO TT promotional video (click centre of slide)</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6</dc:title>
  <dc:creator>John Grundy</dc:creator>
  <cp:lastModifiedBy>John FARNELL</cp:lastModifiedBy>
  <cp:revision>14</cp:revision>
  <dcterms:created xsi:type="dcterms:W3CDTF">2011-08-14T15:44:40Z</dcterms:created>
  <dcterms:modified xsi:type="dcterms:W3CDTF">2013-12-05T11:17:59Z</dcterms:modified>
</cp:coreProperties>
</file>