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3" ContentType="audio/unknown"/>
  <Default Extension="mp4" ContentType="video/unknown"/>
  <Default Extension="rels" ContentType="application/vnd.openxmlformats-package.relationships+xml"/>
  <Default Extension="wdp" ContentType="image/vnd.ms-photo"/>
  <Default Extension="avi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98" r:id="rId2"/>
    <p:sldId id="296" r:id="rId3"/>
    <p:sldId id="256" r:id="rId4"/>
    <p:sldId id="257" r:id="rId5"/>
    <p:sldId id="261" r:id="rId6"/>
    <p:sldId id="258" r:id="rId7"/>
    <p:sldId id="273" r:id="rId8"/>
    <p:sldId id="289" r:id="rId9"/>
    <p:sldId id="283" r:id="rId10"/>
    <p:sldId id="284" r:id="rId11"/>
    <p:sldId id="285" r:id="rId12"/>
    <p:sldId id="286" r:id="rId13"/>
    <p:sldId id="287" r:id="rId14"/>
    <p:sldId id="291" r:id="rId15"/>
    <p:sldId id="263" r:id="rId16"/>
    <p:sldId id="264" r:id="rId17"/>
    <p:sldId id="276" r:id="rId18"/>
    <p:sldId id="277" r:id="rId19"/>
    <p:sldId id="268" r:id="rId20"/>
    <p:sldId id="270" r:id="rId21"/>
    <p:sldId id="292" r:id="rId22"/>
    <p:sldId id="293" r:id="rId23"/>
    <p:sldId id="294" r:id="rId24"/>
    <p:sldId id="280" r:id="rId25"/>
    <p:sldId id="271" r:id="rId26"/>
    <p:sldId id="290" r:id="rId27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9300" autoAdjust="0"/>
  </p:normalViewPr>
  <p:slideViewPr>
    <p:cSldViewPr snapToGrid="0" snapToObjects="1">
      <p:cViewPr varScale="1">
        <p:scale>
          <a:sx n="113" d="100"/>
          <a:sy n="113" d="100"/>
        </p:scale>
        <p:origin x="-221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EFB158DF-4099-8C40-B58D-508E8DFF85CF}" type="datetime1">
              <a:rPr lang="en-US"/>
              <a:pPr>
                <a:defRPr/>
              </a:pPr>
              <a:t>14/01/2014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F1940664-C307-8840-A982-41E249E303E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94733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F2B565-BBF4-8544-A930-1D5F95263E8F}" type="datetimeFigureOut">
              <a:rPr lang="en-US" smtClean="0"/>
              <a:t>14/01/2014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159331-CE69-4549-A7F3-696AA238C0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380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951C2357-1F9F-5B43-BD5F-C546A9FE7E43}" type="slidenum">
              <a:rPr lang="en-GB" sz="1200"/>
              <a:pPr eaLnBrk="1" hangingPunct="1"/>
              <a:t>1</a:t>
            </a:fld>
            <a:endParaRPr lang="en-GB" sz="1200"/>
          </a:p>
        </p:txBody>
      </p:sp>
      <p:sp>
        <p:nvSpPr>
          <p:cNvPr id="16388" name="Header Placeholder 4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/>
              <a:t>COMMERCIAL PRACTICE</a:t>
            </a:r>
            <a:endParaRPr lang="en-GB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>
                <a:latin typeface="Calibri" charset="0"/>
              </a:rPr>
              <a:t>Core – benefit to the user – convenience of a car</a:t>
            </a:r>
          </a:p>
          <a:p>
            <a:pPr>
              <a:spcBef>
                <a:spcPct val="0"/>
              </a:spcBef>
            </a:pPr>
            <a:r>
              <a:rPr lang="en-GB">
                <a:latin typeface="Calibri" charset="0"/>
              </a:rPr>
              <a:t>Actual – the tangible product – the car itself</a:t>
            </a:r>
          </a:p>
          <a:p>
            <a:pPr>
              <a:spcBef>
                <a:spcPct val="0"/>
              </a:spcBef>
            </a:pPr>
            <a:r>
              <a:rPr lang="en-GB">
                <a:latin typeface="Calibri" charset="0"/>
              </a:rPr>
              <a:t>Augmented – service support, warranties, after sales service etc</a:t>
            </a:r>
          </a:p>
          <a:p>
            <a:pPr>
              <a:spcBef>
                <a:spcPct val="0"/>
              </a:spcBef>
            </a:pPr>
            <a:endParaRPr lang="en-GB">
              <a:latin typeface="Calibri" charset="0"/>
            </a:endParaRPr>
          </a:p>
          <a:p>
            <a:pPr>
              <a:spcBef>
                <a:spcPct val="0"/>
              </a:spcBef>
            </a:pPr>
            <a:r>
              <a:rPr lang="en-GB">
                <a:latin typeface="Calibri" charset="0"/>
              </a:rPr>
              <a:t>Quality depends on – Aesthetics, performance, Maintenance, Durability, Range of features, ease of use, brand name</a:t>
            </a:r>
          </a:p>
        </p:txBody>
      </p:sp>
      <p:sp>
        <p:nvSpPr>
          <p:cNvPr id="21507" name="Header Placeholder 3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latin typeface="Tahoma" charset="0"/>
              </a:rPr>
              <a:t>COMMERCIAL PRACTICE</a:t>
            </a:r>
            <a:endParaRPr lang="en-GB" sz="1200">
              <a:latin typeface="Tahoma" charset="0"/>
            </a:endParaRPr>
          </a:p>
        </p:txBody>
      </p:sp>
      <p:sp>
        <p:nvSpPr>
          <p:cNvPr id="21508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A929E80-B4C0-164F-B7CD-9B71F85189ED}" type="slidenum">
              <a:rPr lang="en-GB" sz="1200">
                <a:latin typeface="Tahoma" charset="0"/>
              </a:rPr>
              <a:pPr eaLnBrk="1" hangingPunct="1"/>
              <a:t>10</a:t>
            </a:fld>
            <a:endParaRPr lang="en-GB" sz="1200">
              <a:latin typeface="Tahoma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>
                <a:latin typeface="Calibri" charset="0"/>
              </a:rPr>
              <a:t> methods of pricing include.</a:t>
            </a:r>
          </a:p>
          <a:p>
            <a:pPr>
              <a:spcBef>
                <a:spcPct val="0"/>
              </a:spcBef>
            </a:pPr>
            <a:endParaRPr lang="en-GB">
              <a:latin typeface="Calibri" charset="0"/>
            </a:endParaRPr>
          </a:p>
          <a:p>
            <a:pPr>
              <a:spcBef>
                <a:spcPct val="0"/>
              </a:spcBef>
            </a:pPr>
            <a:r>
              <a:rPr lang="en-GB">
                <a:latin typeface="Calibri" charset="0"/>
              </a:rPr>
              <a:t>Penetration pricing – price set artificially low to gain market share, once achieved, the price is increased</a:t>
            </a:r>
          </a:p>
          <a:p>
            <a:pPr>
              <a:spcBef>
                <a:spcPct val="0"/>
              </a:spcBef>
            </a:pPr>
            <a:r>
              <a:rPr lang="en-GB">
                <a:latin typeface="Calibri" charset="0"/>
              </a:rPr>
              <a:t>Price Skimming – if product has competitive edge, a higher price can be set, this will fall with increased supply</a:t>
            </a:r>
          </a:p>
          <a:p>
            <a:pPr>
              <a:spcBef>
                <a:spcPct val="0"/>
              </a:spcBef>
            </a:pPr>
            <a:r>
              <a:rPr lang="en-GB">
                <a:latin typeface="Calibri" charset="0"/>
              </a:rPr>
              <a:t>Psychological pricing – charging £1.99 rather than £2</a:t>
            </a:r>
          </a:p>
          <a:p>
            <a:pPr>
              <a:spcBef>
                <a:spcPct val="0"/>
              </a:spcBef>
            </a:pPr>
            <a:r>
              <a:rPr lang="en-GB">
                <a:latin typeface="Calibri" charset="0"/>
              </a:rPr>
              <a:t>Predatory pricing – undercutting competitors, creating price wars.</a:t>
            </a:r>
          </a:p>
        </p:txBody>
      </p:sp>
      <p:sp>
        <p:nvSpPr>
          <p:cNvPr id="23555" name="Header Placeholder 3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latin typeface="Tahoma" charset="0"/>
              </a:rPr>
              <a:t>COMMERCIAL PRACTICE</a:t>
            </a:r>
            <a:endParaRPr lang="en-GB" sz="1200">
              <a:latin typeface="Tahoma" charset="0"/>
            </a:endParaRPr>
          </a:p>
        </p:txBody>
      </p:sp>
      <p:sp>
        <p:nvSpPr>
          <p:cNvPr id="23556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962A5CE-E115-B848-88E0-52716AE89B5B}" type="slidenum">
              <a:rPr lang="en-GB" sz="1200">
                <a:latin typeface="Tahoma" charset="0"/>
              </a:rPr>
              <a:pPr eaLnBrk="1" hangingPunct="1"/>
              <a:t>11</a:t>
            </a:fld>
            <a:endParaRPr lang="en-GB" sz="1200">
              <a:latin typeface="Tahoma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>
                <a:latin typeface="Calibri" charset="0"/>
              </a:rPr>
              <a:t>Place or placement refers to the location where a customer can purchase a product.</a:t>
            </a:r>
          </a:p>
          <a:p>
            <a:pPr>
              <a:spcBef>
                <a:spcPct val="0"/>
              </a:spcBef>
            </a:pPr>
            <a:r>
              <a:rPr lang="en-GB">
                <a:latin typeface="Calibri" charset="0"/>
              </a:rPr>
              <a:t>It is sometimes known as the distribution channel.</a:t>
            </a:r>
          </a:p>
          <a:p>
            <a:pPr>
              <a:spcBef>
                <a:spcPct val="0"/>
              </a:spcBef>
            </a:pPr>
            <a:r>
              <a:rPr lang="en-GB">
                <a:latin typeface="Calibri" charset="0"/>
              </a:rPr>
              <a:t> It can include any physical store or shop as well as TV shopping channel is on Internet.</a:t>
            </a:r>
          </a:p>
        </p:txBody>
      </p:sp>
      <p:sp>
        <p:nvSpPr>
          <p:cNvPr id="25603" name="Header Placeholder 3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latin typeface="Tahoma" charset="0"/>
              </a:rPr>
              <a:t>COMMERCIAL PRACTICE</a:t>
            </a:r>
            <a:endParaRPr lang="en-GB" sz="1200">
              <a:latin typeface="Tahoma" charset="0"/>
            </a:endParaRPr>
          </a:p>
        </p:txBody>
      </p:sp>
      <p:sp>
        <p:nvSpPr>
          <p:cNvPr id="25604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5632E9D-6E08-B345-B8F9-BB819B6171F6}" type="slidenum">
              <a:rPr lang="en-GB" sz="1200">
                <a:latin typeface="Tahoma" charset="0"/>
              </a:rPr>
              <a:pPr eaLnBrk="1" hangingPunct="1"/>
              <a:t>12</a:t>
            </a:fld>
            <a:endParaRPr lang="en-GB" sz="1200">
              <a:latin typeface="Tahoma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>
                <a:latin typeface="Calibri" charset="0"/>
              </a:rPr>
              <a:t> Decisions have to be made on how best to </a:t>
            </a:r>
            <a:r>
              <a:rPr lang="en-GB" b="1">
                <a:latin typeface="Calibri" charset="0"/>
              </a:rPr>
              <a:t>promote </a:t>
            </a:r>
            <a:r>
              <a:rPr lang="en-GB">
                <a:latin typeface="Calibri" charset="0"/>
              </a:rPr>
              <a:t>the product and bring it to the attention of potential customers.</a:t>
            </a:r>
          </a:p>
          <a:p>
            <a:pPr>
              <a:spcBef>
                <a:spcPct val="0"/>
              </a:spcBef>
            </a:pPr>
            <a:r>
              <a:rPr lang="en-GB">
                <a:latin typeface="Calibri" charset="0"/>
              </a:rPr>
              <a:t>The intention is to win new customers will persuade them to change brand loyalty</a:t>
            </a:r>
          </a:p>
          <a:p>
            <a:pPr>
              <a:spcBef>
                <a:spcPct val="0"/>
              </a:spcBef>
            </a:pPr>
            <a:r>
              <a:rPr lang="en-GB">
                <a:latin typeface="Calibri" charset="0"/>
              </a:rPr>
              <a:t>Methods include early show on slide</a:t>
            </a:r>
          </a:p>
          <a:p>
            <a:pPr>
              <a:spcBef>
                <a:spcPct val="0"/>
              </a:spcBef>
            </a:pPr>
            <a:endParaRPr lang="en-GB">
              <a:latin typeface="Calibri" charset="0"/>
            </a:endParaRPr>
          </a:p>
          <a:p>
            <a:pPr>
              <a:spcBef>
                <a:spcPct val="0"/>
              </a:spcBef>
            </a:pPr>
            <a:r>
              <a:rPr lang="en-GB">
                <a:latin typeface="Calibri" charset="0"/>
              </a:rPr>
              <a:t>Can be expensive and risky, careful budgeting required</a:t>
            </a:r>
          </a:p>
          <a:p>
            <a:pPr>
              <a:spcBef>
                <a:spcPct val="0"/>
              </a:spcBef>
            </a:pPr>
            <a:endParaRPr lang="en-GB">
              <a:latin typeface="Calibri" charset="0"/>
            </a:endParaRPr>
          </a:p>
          <a:p>
            <a:pPr>
              <a:spcBef>
                <a:spcPct val="0"/>
              </a:spcBef>
            </a:pPr>
            <a:r>
              <a:rPr lang="en-GB">
                <a:latin typeface="Calibri" charset="0"/>
              </a:rPr>
              <a:t>The acronym AIDA is used for promotion and advertising, draw </a:t>
            </a:r>
            <a:r>
              <a:rPr lang="en-GB" b="1">
                <a:latin typeface="Calibri" charset="0"/>
              </a:rPr>
              <a:t>attention</a:t>
            </a:r>
            <a:r>
              <a:rPr lang="en-GB">
                <a:latin typeface="Calibri" charset="0"/>
              </a:rPr>
              <a:t>, create </a:t>
            </a:r>
            <a:r>
              <a:rPr lang="en-GB" b="1">
                <a:latin typeface="Calibri" charset="0"/>
              </a:rPr>
              <a:t>interest</a:t>
            </a:r>
            <a:r>
              <a:rPr lang="en-GB">
                <a:latin typeface="Calibri" charset="0"/>
              </a:rPr>
              <a:t>, generate </a:t>
            </a:r>
            <a:r>
              <a:rPr lang="en-GB" b="1">
                <a:latin typeface="Calibri" charset="0"/>
              </a:rPr>
              <a:t>desire</a:t>
            </a:r>
            <a:r>
              <a:rPr lang="en-GB">
                <a:latin typeface="Calibri" charset="0"/>
              </a:rPr>
              <a:t>, invite </a:t>
            </a:r>
            <a:r>
              <a:rPr lang="en-GB" b="1">
                <a:latin typeface="Calibri" charset="0"/>
              </a:rPr>
              <a:t>action</a:t>
            </a:r>
            <a:r>
              <a:rPr lang="en-GB">
                <a:latin typeface="Calibri" charset="0"/>
              </a:rPr>
              <a:t>.</a:t>
            </a:r>
          </a:p>
        </p:txBody>
      </p:sp>
      <p:sp>
        <p:nvSpPr>
          <p:cNvPr id="27651" name="Header Placeholder 3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latin typeface="Tahoma" charset="0"/>
              </a:rPr>
              <a:t>COMMERCIAL PRACTICE</a:t>
            </a:r>
            <a:endParaRPr lang="en-GB" sz="1200">
              <a:latin typeface="Tahoma" charset="0"/>
            </a:endParaRPr>
          </a:p>
        </p:txBody>
      </p:sp>
      <p:sp>
        <p:nvSpPr>
          <p:cNvPr id="27652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6BD1755-1927-9146-915F-AD27CD4EC1C3}" type="slidenum">
              <a:rPr lang="en-GB" sz="1200">
                <a:latin typeface="Tahoma" charset="0"/>
              </a:rPr>
              <a:pPr eaLnBrk="1" hangingPunct="1"/>
              <a:t>13</a:t>
            </a:fld>
            <a:endParaRPr lang="en-GB" sz="1200">
              <a:latin typeface="Tahoma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042DB7-C972-1144-8C04-EC578BF1BB50}" type="datetime1">
              <a:rPr lang="en-US"/>
              <a:pPr>
                <a:defRPr/>
              </a:pPr>
              <a:t>14/01/2014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E3BF04-1D7D-7349-B0DF-F8E03AEC41E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1132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779F68-F897-2C46-8EC6-4413836C9FAA}" type="datetime1">
              <a:rPr lang="en-US"/>
              <a:pPr>
                <a:defRPr/>
              </a:pPr>
              <a:t>14/01/2014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D94123-3903-0741-B354-5E1711E4400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6359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0337F1-A2F9-E647-9AC1-7D094A795998}" type="datetime1">
              <a:rPr lang="en-US"/>
              <a:pPr>
                <a:defRPr/>
              </a:pPr>
              <a:t>14/01/2014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D85545-C589-984A-8D48-9CC51DFA5AF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4888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E0C196-4D3D-7B44-832C-37729EDB902C}" type="datetime1">
              <a:rPr lang="en-US"/>
              <a:pPr>
                <a:defRPr/>
              </a:pPr>
              <a:t>14/01/2014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1B1E43-BE13-964D-AFE2-4F2C577C84E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7330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47EA6B-03FB-1241-A611-94FB6BE83CB4}" type="datetime1">
              <a:rPr lang="en-US"/>
              <a:pPr>
                <a:defRPr/>
              </a:pPr>
              <a:t>14/01/2014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A79B3B-F382-A644-9527-6B62BCF7493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8158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C1B8CD-9D24-F64D-8EFC-86135C46CF42}" type="datetime1">
              <a:rPr lang="en-US"/>
              <a:pPr>
                <a:defRPr/>
              </a:pPr>
              <a:t>14/01/2014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E569CC-FB12-0F42-9A61-C8873EC969C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1957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4980A0-BA32-6C47-BEB5-4C57AE594522}" type="datetime1">
              <a:rPr lang="en-US"/>
              <a:pPr>
                <a:defRPr/>
              </a:pPr>
              <a:t>14/01/2014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1C6EE8-BB69-BC44-BCFC-FB835A4A34D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9871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74D983-48AE-9740-BD15-B1CD0C63345A}" type="datetime1">
              <a:rPr lang="en-US"/>
              <a:pPr>
                <a:defRPr/>
              </a:pPr>
              <a:t>14/01/2014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A2EBFB-DD4C-3E4E-B4DA-AB4663E5B9F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6168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CE360F-5FA9-0B4B-89E2-F739A01314B0}" type="datetime1">
              <a:rPr lang="en-US"/>
              <a:pPr>
                <a:defRPr/>
              </a:pPr>
              <a:t>14/01/2014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3C356C-1BB2-5441-B390-93E20B5452D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283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82AF85-A8FC-C541-9959-4434016CAC01}" type="datetime1">
              <a:rPr lang="en-US"/>
              <a:pPr>
                <a:defRPr/>
              </a:pPr>
              <a:t>14/01/2014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52AF8E-3425-494E-83BE-AE076E510C3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2232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74A261-0271-A144-BDB4-66147C5267B4}" type="datetime1">
              <a:rPr lang="en-US"/>
              <a:pPr>
                <a:defRPr/>
              </a:pPr>
              <a:t>14/01/2014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FCF2EE-84C8-1041-9880-77D781B3C11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1376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BF2236E4-D9E9-DB4B-A2DF-D2451C2B89CB}" type="datetime1">
              <a:rPr lang="en-US"/>
              <a:pPr>
                <a:defRPr/>
              </a:pPr>
              <a:t>14/01/2014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FD2EB82F-A9BD-AC4E-980A-3CB6C6BC6D7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3048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0" y="0"/>
            <a:ext cx="38925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GB" sz="1400" smtClean="0">
                <a:cs typeface="Arial" charset="0"/>
              </a:rPr>
              <a:t>OCR PRODUCT DESIGN     CORE KNOWLEDGE</a:t>
            </a:r>
          </a:p>
        </p:txBody>
      </p:sp>
      <p:sp>
        <p:nvSpPr>
          <p:cNvPr id="9" name="TextBox 8"/>
          <p:cNvSpPr txBox="1">
            <a:spLocks noChangeArrowheads="1"/>
          </p:cNvSpPr>
          <p:nvPr userDrawn="1"/>
        </p:nvSpPr>
        <p:spPr bwMode="auto">
          <a:xfrm>
            <a:off x="6477000" y="0"/>
            <a:ext cx="2667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GB" sz="1400" smtClean="0">
                <a:cs typeface="Arial" charset="0"/>
              </a:rPr>
              <a:t>C: COMMERCIAL PRACTICE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1" Type="http://schemas.microsoft.com/office/2007/relationships/media" Target="../media/media2.avi"/><Relationship Id="rId2" Type="http://schemas.openxmlformats.org/officeDocument/2006/relationships/video" Target="../media/media2.avi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3.png"/><Relationship Id="rId12" Type="http://schemas.openxmlformats.org/officeDocument/2006/relationships/image" Target="../media/image34.png"/><Relationship Id="rId13" Type="http://schemas.openxmlformats.org/officeDocument/2006/relationships/image" Target="../media/image35.png"/><Relationship Id="rId1" Type="http://schemas.microsoft.com/office/2007/relationships/media" Target="../media/media3.mp3"/><Relationship Id="rId2" Type="http://schemas.openxmlformats.org/officeDocument/2006/relationships/audio" Target="../media/media3.mp3"/><Relationship Id="rId3" Type="http://schemas.microsoft.com/office/2007/relationships/media" Target="../media/media4.avi"/><Relationship Id="rId4" Type="http://schemas.openxmlformats.org/officeDocument/2006/relationships/video" Target="../media/media4.avi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0.png"/><Relationship Id="rId9" Type="http://schemas.openxmlformats.org/officeDocument/2006/relationships/image" Target="../media/image31.png"/><Relationship Id="rId10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9.png"/><Relationship Id="rId1" Type="http://schemas.microsoft.com/office/2007/relationships/media" Target="../media/media5.avi"/><Relationship Id="rId2" Type="http://schemas.openxmlformats.org/officeDocument/2006/relationships/video" Target="../media/media5.avi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0.png"/><Relationship Id="rId1" Type="http://schemas.microsoft.com/office/2007/relationships/media" Target="../media/media6.avi"/><Relationship Id="rId2" Type="http://schemas.openxmlformats.org/officeDocument/2006/relationships/video" Target="../media/media6.avi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hyperlink" Target="http://www.asa.org.uk" TargetMode="External"/><Relationship Id="rId7" Type="http://schemas.openxmlformats.org/officeDocument/2006/relationships/image" Target="../media/image47.png"/><Relationship Id="rId1" Type="http://schemas.microsoft.com/office/2007/relationships/media" Target="../media/media7.avi"/><Relationship Id="rId2" Type="http://schemas.openxmlformats.org/officeDocument/2006/relationships/video" Target="../media/media7.avi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0.png"/><Relationship Id="rId5" Type="http://schemas.openxmlformats.org/officeDocument/2006/relationships/hyperlink" Target="http://www.writeonit.org" TargetMode="External"/><Relationship Id="rId6" Type="http://schemas.openxmlformats.org/officeDocument/2006/relationships/image" Target="../media/image51.png"/><Relationship Id="rId7" Type="http://schemas.openxmlformats.org/officeDocument/2006/relationships/image" Target="../media/image52.png"/><Relationship Id="rId8" Type="http://schemas.openxmlformats.org/officeDocument/2006/relationships/image" Target="../media/image53.png"/><Relationship Id="rId9" Type="http://schemas.openxmlformats.org/officeDocument/2006/relationships/image" Target="../media/image54.png"/><Relationship Id="rId10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 Box 4"/>
          <p:cNvSpPr txBox="1">
            <a:spLocks noChangeArrowheads="1"/>
          </p:cNvSpPr>
          <p:nvPr/>
        </p:nvSpPr>
        <p:spPr bwMode="auto">
          <a:xfrm>
            <a:off x="0" y="3048000"/>
            <a:ext cx="914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4800" b="1">
                <a:latin typeface="Arial" charset="0"/>
              </a:rPr>
              <a:t> Commercial Practice</a:t>
            </a:r>
            <a:endParaRPr lang="en-US" sz="4800" b="1">
              <a:latin typeface="Arial" charset="0"/>
            </a:endParaRPr>
          </a:p>
        </p:txBody>
      </p:sp>
      <p:pic>
        <p:nvPicPr>
          <p:cNvPr id="15362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3113088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8800" y="457200"/>
            <a:ext cx="2852738" cy="273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4572000"/>
            <a:ext cx="25781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0200" y="4343400"/>
            <a:ext cx="300355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1207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Calibri" charset="0"/>
                <a:ea typeface="ＭＳ Ｐゴシック" charset="0"/>
                <a:cs typeface="ＭＳ Ｐゴシック" charset="0"/>
              </a:rPr>
              <a:t>Product</a:t>
            </a:r>
            <a:endParaRPr lang="en-GB" b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25613"/>
            <a:ext cx="4262838" cy="4525962"/>
          </a:xfrm>
        </p:spPr>
        <p:txBody>
          <a:bodyPr/>
          <a:lstStyle/>
          <a:p>
            <a:r>
              <a:rPr lang="en-GB" dirty="0">
                <a:latin typeface="Calibri" charset="0"/>
                <a:ea typeface="ＭＳ Ｐゴシック" charset="0"/>
                <a:cs typeface="ＭＳ Ｐゴシック" charset="0"/>
              </a:rPr>
              <a:t> Focus on its USPs</a:t>
            </a:r>
          </a:p>
          <a:p>
            <a:pPr lvl="1"/>
            <a:r>
              <a:rPr lang="en-GB" b="1" dirty="0">
                <a:latin typeface="Calibri" charset="0"/>
                <a:ea typeface="ＭＳ Ｐゴシック" charset="0"/>
                <a:cs typeface="ＭＳ Ｐゴシック" charset="0"/>
              </a:rPr>
              <a:t>U</a:t>
            </a:r>
            <a:r>
              <a:rPr lang="en-GB" dirty="0">
                <a:latin typeface="Calibri" charset="0"/>
                <a:ea typeface="ＭＳ Ｐゴシック" charset="0"/>
                <a:cs typeface="ＭＳ Ｐゴシック" charset="0"/>
              </a:rPr>
              <a:t>nique</a:t>
            </a:r>
          </a:p>
          <a:p>
            <a:pPr lvl="1"/>
            <a:r>
              <a:rPr lang="en-GB" b="1" dirty="0">
                <a:latin typeface="Calibri" charset="0"/>
                <a:ea typeface="ＭＳ Ｐゴシック" charset="0"/>
                <a:cs typeface="ＭＳ Ｐゴシック" charset="0"/>
              </a:rPr>
              <a:t>S</a:t>
            </a:r>
            <a:r>
              <a:rPr lang="en-GB" dirty="0">
                <a:latin typeface="Calibri" charset="0"/>
                <a:ea typeface="ＭＳ Ｐゴシック" charset="0"/>
                <a:cs typeface="ＭＳ Ｐゴシック" charset="0"/>
              </a:rPr>
              <a:t>elling</a:t>
            </a:r>
          </a:p>
          <a:p>
            <a:pPr lvl="1"/>
            <a:r>
              <a:rPr lang="en-GB" b="1" dirty="0" smtClean="0">
                <a:latin typeface="Calibri" charset="0"/>
                <a:ea typeface="ＭＳ Ｐゴシック" charset="0"/>
                <a:cs typeface="ＭＳ Ｐゴシック" charset="0"/>
              </a:rPr>
              <a:t>P</a:t>
            </a:r>
            <a:r>
              <a:rPr lang="en-GB" dirty="0" smtClean="0">
                <a:latin typeface="Calibri" charset="0"/>
                <a:ea typeface="ＭＳ Ｐゴシック" charset="0"/>
                <a:cs typeface="ＭＳ Ｐゴシック" charset="0"/>
              </a:rPr>
              <a:t>oints</a:t>
            </a:r>
          </a:p>
          <a:p>
            <a:pPr lvl="1"/>
            <a:endParaRPr lang="en-GB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GB" dirty="0" smtClean="0">
                <a:latin typeface="Calibri" charset="0"/>
                <a:ea typeface="ＭＳ Ｐゴシック" charset="0"/>
                <a:cs typeface="ＭＳ Ｐゴシック" charset="0"/>
              </a:rPr>
              <a:t>Its BEST features</a:t>
            </a:r>
          </a:p>
          <a:p>
            <a:r>
              <a:rPr lang="en-GB" b="1" dirty="0" smtClean="0">
                <a:solidFill>
                  <a:srgbClr val="FF0000"/>
                </a:solidFill>
                <a:latin typeface="Marker Felt"/>
                <a:ea typeface="ＭＳ Ｐゴシック" charset="0"/>
                <a:cs typeface="Marker Felt"/>
              </a:rPr>
              <a:t>What are YOUR products USPs?</a:t>
            </a:r>
            <a:endParaRPr lang="en-GB" b="1" dirty="0">
              <a:solidFill>
                <a:srgbClr val="FF0000"/>
              </a:solidFill>
              <a:latin typeface="Marker Felt"/>
              <a:ea typeface="ＭＳ Ｐゴシック" charset="0"/>
              <a:cs typeface="Marker Felt"/>
            </a:endParaRPr>
          </a:p>
        </p:txBody>
      </p:sp>
      <p:pic>
        <p:nvPicPr>
          <p:cNvPr id="20483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1400" y="533400"/>
            <a:ext cx="1524000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9182" y="2293351"/>
            <a:ext cx="3312159" cy="310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012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4313" y="1841499"/>
            <a:ext cx="3942487" cy="4928109"/>
          </a:xfrm>
          <a:prstGeom prst="rect">
            <a:avLst/>
          </a:prstGeom>
        </p:spPr>
      </p:pic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Calibri" charset="0"/>
                <a:ea typeface="ＭＳ Ｐゴシック" charset="0"/>
                <a:cs typeface="ＭＳ Ｐゴシック" charset="0"/>
              </a:rPr>
              <a:t>Price</a:t>
            </a:r>
            <a:endParaRPr lang="en-GB" b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r>
              <a:rPr lang="en-GB" dirty="0">
                <a:latin typeface="Calibri" charset="0"/>
                <a:ea typeface="ＭＳ Ｐゴシック" charset="0"/>
                <a:cs typeface="ＭＳ Ｐゴシック" charset="0"/>
              </a:rPr>
              <a:t>How much to sell it for?</a:t>
            </a:r>
          </a:p>
          <a:p>
            <a:r>
              <a:rPr lang="en-GB" dirty="0">
                <a:latin typeface="Calibri" charset="0"/>
                <a:ea typeface="ＭＳ Ｐゴシック" charset="0"/>
                <a:cs typeface="ＭＳ Ｐゴシック" charset="0"/>
              </a:rPr>
              <a:t>Depends on:</a:t>
            </a:r>
          </a:p>
          <a:p>
            <a:pPr lvl="1"/>
            <a:r>
              <a:rPr lang="en-GB" dirty="0">
                <a:latin typeface="Calibri" charset="0"/>
                <a:ea typeface="ＭＳ Ｐゴシック" charset="0"/>
                <a:cs typeface="ＭＳ Ｐゴシック" charset="0"/>
              </a:rPr>
              <a:t>Demand</a:t>
            </a:r>
          </a:p>
          <a:p>
            <a:pPr lvl="1"/>
            <a:r>
              <a:rPr lang="en-GB" dirty="0">
                <a:latin typeface="Calibri" charset="0"/>
                <a:ea typeface="ＭＳ Ｐゴシック" charset="0"/>
                <a:cs typeface="ＭＳ Ｐゴシック" charset="0"/>
              </a:rPr>
              <a:t>Costs to make it</a:t>
            </a:r>
          </a:p>
          <a:p>
            <a:pPr lvl="1"/>
            <a:r>
              <a:rPr lang="en-GB" dirty="0">
                <a:latin typeface="Calibri" charset="0"/>
                <a:ea typeface="ＭＳ Ｐゴシック" charset="0"/>
                <a:cs typeface="ＭＳ Ｐゴシック" charset="0"/>
              </a:rPr>
              <a:t>Government taxes</a:t>
            </a:r>
          </a:p>
          <a:p>
            <a:pPr lvl="1"/>
            <a:r>
              <a:rPr lang="en-GB" dirty="0" smtClean="0">
                <a:latin typeface="Calibri" charset="0"/>
                <a:ea typeface="ＭＳ Ｐゴシック" charset="0"/>
                <a:cs typeface="ＭＳ Ｐゴシック" charset="0"/>
              </a:rPr>
              <a:t>Competition</a:t>
            </a:r>
            <a:endParaRPr lang="en-GB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2532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1400" y="457200"/>
            <a:ext cx="1524000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 rot="20892811">
            <a:off x="106610" y="5520671"/>
            <a:ext cx="62635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FF0000"/>
                </a:solidFill>
                <a:latin typeface="Marker Felt"/>
                <a:cs typeface="Marker Felt"/>
              </a:rPr>
              <a:t>How much would you sell YOUR PRODUCT for?</a:t>
            </a:r>
          </a:p>
        </p:txBody>
      </p:sp>
    </p:spTree>
    <p:extLst>
      <p:ext uri="{BB962C8B-B14F-4D97-AF65-F5344CB8AC3E}">
        <p14:creationId xmlns:p14="http://schemas.microsoft.com/office/powerpoint/2010/main" val="3880585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>
          <a:xfrm>
            <a:off x="1238250" y="12700"/>
            <a:ext cx="6175375" cy="1143000"/>
          </a:xfrm>
        </p:spPr>
        <p:txBody>
          <a:bodyPr/>
          <a:lstStyle/>
          <a:p>
            <a:r>
              <a:rPr lang="en-GB">
                <a:latin typeface="Calibri" charset="0"/>
                <a:ea typeface="ＭＳ Ｐゴシック" charset="0"/>
                <a:cs typeface="ＭＳ Ｐゴシック" charset="0"/>
              </a:rPr>
              <a:t>Place</a:t>
            </a:r>
          </a:p>
        </p:txBody>
      </p:sp>
      <p:pic>
        <p:nvPicPr>
          <p:cNvPr id="24578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1400" y="457200"/>
            <a:ext cx="1524000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6325" y="2513013"/>
            <a:ext cx="2987675" cy="411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3538" y="3082437"/>
            <a:ext cx="3289300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850" y="382587"/>
            <a:ext cx="2365375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TextBox 6"/>
          <p:cNvSpPr txBox="1">
            <a:spLocks noChangeArrowheads="1"/>
          </p:cNvSpPr>
          <p:nvPr/>
        </p:nvSpPr>
        <p:spPr bwMode="auto">
          <a:xfrm>
            <a:off x="3230563" y="1565275"/>
            <a:ext cx="3006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/>
              <a:t>Where can I buy it?</a:t>
            </a:r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0" y="5931791"/>
            <a:ext cx="616917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>
                <a:solidFill>
                  <a:srgbClr val="FF0000"/>
                </a:solidFill>
              </a:rPr>
              <a:t>Where </a:t>
            </a:r>
            <a:r>
              <a:rPr lang="en-US" b="1" dirty="0" smtClean="0">
                <a:solidFill>
                  <a:srgbClr val="FF0000"/>
                </a:solidFill>
              </a:rPr>
              <a:t>would people buy your product?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890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1143000"/>
          </a:xfrm>
        </p:spPr>
        <p:txBody>
          <a:bodyPr/>
          <a:lstStyle/>
          <a:p>
            <a:pPr algn="l"/>
            <a:r>
              <a:rPr lang="en-GB">
                <a:latin typeface="Calibri" charset="0"/>
                <a:ea typeface="ＭＳ Ｐゴシック" charset="0"/>
                <a:cs typeface="ＭＳ Ｐゴシック" charset="0"/>
              </a:rPr>
              <a:t>Promotion</a:t>
            </a:r>
            <a:br>
              <a:rPr lang="en-GB">
                <a:latin typeface="Calibri" charset="0"/>
                <a:ea typeface="ＭＳ Ｐゴシック" charset="0"/>
                <a:cs typeface="ＭＳ Ｐゴシック" charset="0"/>
              </a:rPr>
            </a:br>
            <a:endParaRPr lang="en-GB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942" y="1022933"/>
            <a:ext cx="8637458" cy="4525962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en-GB" b="1" dirty="0" smtClean="0">
                <a:latin typeface="Calibri" charset="0"/>
                <a:ea typeface="ＭＳ Ｐゴシック" charset="0"/>
                <a:cs typeface="ＭＳ Ｐゴシック" charset="0"/>
              </a:rPr>
              <a:t>How will people know its for sale?</a:t>
            </a:r>
          </a:p>
          <a:p>
            <a:pPr>
              <a:defRPr/>
            </a:pPr>
            <a:r>
              <a:rPr lang="en-GB" dirty="0" smtClean="0">
                <a:latin typeface="Calibri" charset="0"/>
                <a:ea typeface="ＭＳ Ｐゴシック" charset="0"/>
                <a:cs typeface="ＭＳ Ｐゴシック" charset="0"/>
              </a:rPr>
              <a:t>Short </a:t>
            </a:r>
            <a:r>
              <a:rPr lang="en-GB" dirty="0">
                <a:latin typeface="Calibri" charset="0"/>
                <a:ea typeface="ＭＳ Ｐゴシック" charset="0"/>
                <a:cs typeface="ＭＳ Ｐゴシック" charset="0"/>
              </a:rPr>
              <a:t>term promotions </a:t>
            </a:r>
            <a:r>
              <a:rPr lang="en-GB" sz="2000" dirty="0" smtClean="0">
                <a:latin typeface="Calibri" charset="0"/>
                <a:ea typeface="ＭＳ Ｐゴシック" charset="0"/>
                <a:cs typeface="ＭＳ Ｐゴシック" charset="0"/>
              </a:rPr>
              <a:t>(e.g. “Buy a football get a free bottle”)</a:t>
            </a:r>
            <a:endParaRPr lang="en-GB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en-GB" dirty="0">
                <a:latin typeface="Calibri" charset="0"/>
                <a:ea typeface="ＭＳ Ｐゴシック" charset="0"/>
                <a:cs typeface="ＭＳ Ｐゴシック" charset="0"/>
              </a:rPr>
              <a:t>Exhibitions/trade </a:t>
            </a:r>
            <a:r>
              <a:rPr lang="en-GB" dirty="0" smtClean="0">
                <a:latin typeface="Calibri" charset="0"/>
                <a:ea typeface="ＭＳ Ｐゴシック" charset="0"/>
                <a:cs typeface="ＭＳ Ｐゴシック" charset="0"/>
              </a:rPr>
              <a:t>fairs/events</a:t>
            </a:r>
            <a:endParaRPr lang="en-GB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en-GB" dirty="0">
                <a:latin typeface="Calibri" charset="0"/>
                <a:ea typeface="ＭＳ Ｐゴシック" charset="0"/>
                <a:cs typeface="ＭＳ Ｐゴシック" charset="0"/>
              </a:rPr>
              <a:t>Publicity </a:t>
            </a:r>
            <a:r>
              <a:rPr lang="en-GB" dirty="0" smtClean="0">
                <a:latin typeface="Calibri" charset="0"/>
                <a:ea typeface="ＭＳ Ｐゴシック" charset="0"/>
                <a:cs typeface="ＭＳ Ｐゴシック" charset="0"/>
              </a:rPr>
              <a:t>campaigns - </a:t>
            </a:r>
            <a:r>
              <a:rPr lang="en-GB" b="1" dirty="0" smtClean="0">
                <a:latin typeface="Calibri" charset="0"/>
                <a:ea typeface="ＭＳ Ｐゴシック" charset="0"/>
                <a:cs typeface="ＭＳ Ｐゴシック" charset="0"/>
              </a:rPr>
              <a:t>Advertising</a:t>
            </a:r>
            <a:endParaRPr lang="en-GB" b="1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6627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0" y="463867"/>
            <a:ext cx="1066800" cy="1082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5175" y="4679950"/>
            <a:ext cx="2162175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6863" y="4124325"/>
            <a:ext cx="3340100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Eddie Izzard on advertising (unrepeatable)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97182" y="2717256"/>
            <a:ext cx="2518218" cy="1888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834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899"/>
            <a:ext cx="8229600" cy="1143000"/>
          </a:xfrm>
        </p:spPr>
        <p:txBody>
          <a:bodyPr/>
          <a:lstStyle/>
          <a:p>
            <a:r>
              <a:rPr lang="en-US" dirty="0" smtClean="0"/>
              <a:t>But first… Slogans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686801" cy="5257800"/>
          </a:xfrm>
        </p:spPr>
        <p:txBody>
          <a:bodyPr/>
          <a:lstStyle/>
          <a:p>
            <a:r>
              <a:rPr lang="en-US" dirty="0" smtClean="0"/>
              <a:t>Used to draw attention to your product</a:t>
            </a:r>
          </a:p>
          <a:p>
            <a:r>
              <a:rPr lang="en-US" dirty="0" smtClean="0"/>
              <a:t>To catch the eye of your target market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  <a:latin typeface="Marker Felt"/>
                <a:cs typeface="Marker Felt"/>
              </a:rPr>
              <a:t>What Slogan could you use to sell your product?</a:t>
            </a:r>
            <a:endParaRPr lang="en-US" dirty="0">
              <a:solidFill>
                <a:srgbClr val="FF0000"/>
              </a:solidFill>
              <a:latin typeface="Marker Felt"/>
              <a:cs typeface="Marker Fe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05" y="3222636"/>
            <a:ext cx="2351452" cy="2351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7151" y="3308897"/>
            <a:ext cx="3411697" cy="2265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27153" y="3308898"/>
            <a:ext cx="3411696" cy="613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405" y="3222636"/>
            <a:ext cx="2351452" cy="1235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5231" y="3015332"/>
            <a:ext cx="3018769" cy="27443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5231" y="5223769"/>
            <a:ext cx="3018769" cy="54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501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>
                <a:latin typeface="Calibri" charset="0"/>
                <a:ea typeface="ＭＳ Ｐゴシック" charset="0"/>
                <a:cs typeface="ＭＳ Ｐゴシック" charset="0"/>
              </a:rPr>
              <a:t>Back to Advertising</a:t>
            </a:r>
            <a:endParaRPr lang="en-GB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5134502"/>
          </a:xfrm>
        </p:spPr>
        <p:txBody>
          <a:bodyPr/>
          <a:lstStyle/>
          <a:p>
            <a:pPr eaLnBrk="1" hangingPunct="1">
              <a:defRPr/>
            </a:pPr>
            <a:r>
              <a:rPr lang="en-GB" dirty="0" smtClean="0">
                <a:latin typeface="Calibri" charset="0"/>
                <a:ea typeface="ＭＳ Ｐゴシック" charset="0"/>
                <a:cs typeface="ＭＳ Ｐゴシック" charset="0"/>
              </a:rPr>
              <a:t>Is a </a:t>
            </a:r>
            <a:r>
              <a:rPr lang="en-GB" b="1" dirty="0" smtClean="0">
                <a:latin typeface="Calibri" charset="0"/>
                <a:ea typeface="ＭＳ Ｐゴシック" charset="0"/>
                <a:cs typeface="ＭＳ Ｐゴシック" charset="0"/>
              </a:rPr>
              <a:t>part</a:t>
            </a:r>
            <a:r>
              <a:rPr lang="en-GB" dirty="0" smtClean="0">
                <a:latin typeface="Calibri" charset="0"/>
                <a:ea typeface="ＭＳ Ｐゴシック" charset="0"/>
                <a:cs typeface="ＭＳ Ｐゴシック" charset="0"/>
              </a:rPr>
              <a:t> of your Marketing Strategy</a:t>
            </a:r>
          </a:p>
          <a:p>
            <a:pPr eaLnBrk="1" hangingPunct="1">
              <a:defRPr/>
            </a:pPr>
            <a:r>
              <a:rPr lang="en-GB" dirty="0" smtClean="0">
                <a:latin typeface="Calibri" charset="0"/>
                <a:ea typeface="ＭＳ Ｐゴシック" charset="0"/>
                <a:cs typeface="ＭＳ Ｐゴシック" charset="0"/>
              </a:rPr>
              <a:t>Used to attract </a:t>
            </a:r>
            <a:r>
              <a:rPr lang="en-GB" b="1" dirty="0" smtClean="0">
                <a:latin typeface="Calibri" charset="0"/>
                <a:ea typeface="ＭＳ Ｐゴシック" charset="0"/>
                <a:cs typeface="ＭＳ Ｐゴシック" charset="0"/>
              </a:rPr>
              <a:t>more</a:t>
            </a:r>
            <a:r>
              <a:rPr lang="en-GB" dirty="0" smtClean="0">
                <a:latin typeface="Calibri" charset="0"/>
                <a:ea typeface="ＭＳ Ｐゴシック" charset="0"/>
                <a:cs typeface="ＭＳ Ｐゴシック" charset="0"/>
              </a:rPr>
              <a:t> of a target group and </a:t>
            </a:r>
            <a:r>
              <a:rPr lang="en-GB" b="1" dirty="0" smtClean="0">
                <a:latin typeface="Calibri" charset="0"/>
                <a:ea typeface="ＭＳ Ｐゴシック" charset="0"/>
                <a:cs typeface="ＭＳ Ｐゴシック" charset="0"/>
              </a:rPr>
              <a:t>persuade</a:t>
            </a:r>
            <a:r>
              <a:rPr lang="en-GB" dirty="0" smtClean="0">
                <a:latin typeface="Calibri" charset="0"/>
                <a:ea typeface="ＭＳ Ｐゴシック" charset="0"/>
                <a:cs typeface="ＭＳ Ｐゴシック" charset="0"/>
              </a:rPr>
              <a:t> other people to buy the product</a:t>
            </a:r>
            <a:endParaRPr lang="en-GB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0" indent="0" eaLnBrk="1" hangingPunct="1">
              <a:buFont typeface="Arial" charset="0"/>
              <a:buNone/>
              <a:defRPr/>
            </a:pPr>
            <a:r>
              <a:rPr lang="en-GB" dirty="0" smtClean="0">
                <a:latin typeface="Calibri" charset="0"/>
                <a:ea typeface="ＭＳ Ｐゴシック" charset="0"/>
                <a:cs typeface="ＭＳ Ｐゴシック" charset="0"/>
              </a:rPr>
              <a:t>BUT...</a:t>
            </a:r>
          </a:p>
          <a:p>
            <a:pPr eaLnBrk="1" hangingPunct="1">
              <a:defRPr/>
            </a:pPr>
            <a:r>
              <a:rPr lang="en-GB" dirty="0" smtClean="0">
                <a:latin typeface="Calibri" charset="0"/>
                <a:ea typeface="ＭＳ Ｐゴシック" charset="0"/>
                <a:cs typeface="ＭＳ Ｐゴシック" charset="0"/>
              </a:rPr>
              <a:t>You must consider</a:t>
            </a:r>
            <a:r>
              <a:rPr lang="en-GB" dirty="0">
                <a:latin typeface="Calibri" charset="0"/>
                <a:ea typeface="ＭＳ Ｐゴシック" charset="0"/>
                <a:cs typeface="ＭＳ Ｐゴシック" charset="0"/>
              </a:rPr>
              <a:t>: </a:t>
            </a:r>
          </a:p>
          <a:p>
            <a:pPr lvl="1" eaLnBrk="1" hangingPunct="1">
              <a:defRPr/>
            </a:pPr>
            <a:r>
              <a:rPr lang="en-GB" dirty="0">
                <a:latin typeface="Calibri" charset="0"/>
                <a:ea typeface="ＭＳ Ｐゴシック" charset="0"/>
              </a:rPr>
              <a:t>Overall </a:t>
            </a:r>
            <a:r>
              <a:rPr lang="en-GB" b="1" dirty="0">
                <a:latin typeface="Calibri" charset="0"/>
                <a:ea typeface="ＭＳ Ｐゴシック" charset="0"/>
              </a:rPr>
              <a:t>costs</a:t>
            </a:r>
          </a:p>
          <a:p>
            <a:pPr lvl="1" eaLnBrk="1" hangingPunct="1">
              <a:defRPr/>
            </a:pPr>
            <a:r>
              <a:rPr lang="en-GB" dirty="0">
                <a:latin typeface="Calibri" charset="0"/>
                <a:ea typeface="ＭＳ Ｐゴシック" charset="0"/>
              </a:rPr>
              <a:t>target market or </a:t>
            </a:r>
            <a:r>
              <a:rPr lang="en-GB" b="1" dirty="0">
                <a:latin typeface="Calibri" charset="0"/>
                <a:ea typeface="ＭＳ Ｐゴシック" charset="0"/>
              </a:rPr>
              <a:t>audience</a:t>
            </a:r>
          </a:p>
          <a:p>
            <a:pPr lvl="1" eaLnBrk="1" hangingPunct="1">
              <a:defRPr/>
            </a:pPr>
            <a:r>
              <a:rPr lang="en-GB" dirty="0">
                <a:latin typeface="Calibri" charset="0"/>
                <a:ea typeface="ＭＳ Ｐゴシック" charset="0"/>
              </a:rPr>
              <a:t>the most appropriate </a:t>
            </a:r>
            <a:r>
              <a:rPr lang="en-GB" b="1" dirty="0" smtClean="0">
                <a:latin typeface="Calibri" charset="0"/>
                <a:ea typeface="ＭＳ Ｐゴシック" charset="0"/>
              </a:rPr>
              <a:t>type of advertising </a:t>
            </a:r>
            <a:r>
              <a:rPr lang="en-GB" dirty="0" smtClean="0">
                <a:latin typeface="Calibri" charset="0"/>
                <a:ea typeface="ＭＳ Ｐゴシック" charset="0"/>
              </a:rPr>
              <a:t>(or medium).</a:t>
            </a:r>
            <a:endParaRPr lang="en-GB" dirty="0">
              <a:latin typeface="Calibri" charset="0"/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>
          <a:xfrm>
            <a:off x="457200" y="179538"/>
            <a:ext cx="8229600" cy="1417638"/>
          </a:xfrm>
        </p:spPr>
        <p:txBody>
          <a:bodyPr/>
          <a:lstStyle/>
          <a:p>
            <a:pPr eaLnBrk="1" hangingPunct="1"/>
            <a:r>
              <a:rPr lang="en-GB" dirty="0" smtClean="0">
                <a:latin typeface="Calibri" charset="0"/>
                <a:ea typeface="ＭＳ Ｐゴシック" charset="0"/>
                <a:cs typeface="ＭＳ Ｐゴシック" charset="0"/>
              </a:rPr>
              <a:t>Types of Advertising -</a:t>
            </a:r>
            <a:br>
              <a:rPr lang="en-GB" dirty="0" smtClean="0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GB" sz="3200" dirty="0" smtClean="0">
                <a:solidFill>
                  <a:srgbClr val="FF0000"/>
                </a:solidFill>
                <a:latin typeface="Marker Felt"/>
                <a:ea typeface="ＭＳ Ｐゴシック" charset="0"/>
                <a:cs typeface="Marker Felt"/>
              </a:rPr>
              <a:t>Note some of the Advantages</a:t>
            </a:r>
            <a:r>
              <a:rPr lang="en-GB" sz="3200" dirty="0">
                <a:solidFill>
                  <a:srgbClr val="FF0000"/>
                </a:solidFill>
                <a:latin typeface="Marker Felt"/>
                <a:ea typeface="ＭＳ Ｐゴシック" charset="0"/>
                <a:cs typeface="Marker Felt"/>
              </a:rPr>
              <a:t>, limitations and </a:t>
            </a:r>
            <a:r>
              <a:rPr lang="en-GB" sz="3200" dirty="0" smtClean="0">
                <a:solidFill>
                  <a:srgbClr val="FF0000"/>
                </a:solidFill>
                <a:latin typeface="Marker Felt"/>
                <a:ea typeface="ＭＳ Ｐゴシック" charset="0"/>
                <a:cs typeface="Marker Felt"/>
              </a:rPr>
              <a:t>costs on the </a:t>
            </a:r>
            <a:r>
              <a:rPr lang="en-GB" sz="3200" dirty="0" err="1" smtClean="0">
                <a:solidFill>
                  <a:srgbClr val="FF0000"/>
                </a:solidFill>
                <a:latin typeface="Marker Felt"/>
                <a:ea typeface="ＭＳ Ｐゴシック" charset="0"/>
                <a:cs typeface="Marker Felt"/>
              </a:rPr>
              <a:t>handouts</a:t>
            </a:r>
            <a:endParaRPr lang="en-GB" sz="3200" dirty="0">
              <a:solidFill>
                <a:srgbClr val="FF0000"/>
              </a:solidFill>
              <a:latin typeface="Marker Felt"/>
              <a:ea typeface="ＭＳ Ｐゴシック" charset="0"/>
              <a:cs typeface="Marker Fe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5600" y="1692339"/>
            <a:ext cx="1752600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4425950"/>
            <a:ext cx="2236788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9400" y="4730750"/>
            <a:ext cx="3227388" cy="200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5538" y="4730750"/>
            <a:ext cx="2938462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0" y="1760538"/>
            <a:ext cx="2771775" cy="231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60538"/>
            <a:ext cx="3117850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eath on the phon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027718" y="3614738"/>
            <a:ext cx="812800" cy="812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70119" y="1608138"/>
            <a:ext cx="479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TV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259005" y="1955305"/>
            <a:ext cx="787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Radio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732313" y="1443752"/>
            <a:ext cx="130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Magazines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26688" y="4106347"/>
            <a:ext cx="1274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Direct Mail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819400" y="4375214"/>
            <a:ext cx="1198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Billboards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953869" y="4389166"/>
            <a:ext cx="967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Internet</a:t>
            </a:r>
            <a:endParaRPr lang="en-US" dirty="0"/>
          </a:p>
        </p:txBody>
      </p:sp>
      <p:pic>
        <p:nvPicPr>
          <p:cNvPr id="4" name="Go Compare Advertisement Commercial HD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57200" y="2125106"/>
            <a:ext cx="2172727" cy="12221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89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900" y="936625"/>
            <a:ext cx="2382838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1555750" y="274638"/>
            <a:ext cx="7131050" cy="1143000"/>
          </a:xfrm>
        </p:spPr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Have you ever noticed....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2471738" y="1600200"/>
            <a:ext cx="6672262" cy="402907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On children's TV channels, the adverts are all for </a:t>
            </a:r>
            <a:r>
              <a:rPr lang="en-US" b="1">
                <a:latin typeface="Calibri" charset="0"/>
                <a:ea typeface="ＭＳ Ｐゴシック" charset="0"/>
                <a:cs typeface="ＭＳ Ｐゴシック" charset="0"/>
              </a:rPr>
              <a:t>Toys</a:t>
            </a: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?</a:t>
            </a:r>
          </a:p>
          <a:p>
            <a:pPr>
              <a:spcAft>
                <a:spcPts val="600"/>
              </a:spcAft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During a holiday program, there are adverts for...</a:t>
            </a:r>
            <a:r>
              <a:rPr lang="en-US" b="1">
                <a:latin typeface="Calibri" charset="0"/>
                <a:ea typeface="ＭＳ Ｐゴシック" charset="0"/>
                <a:cs typeface="ＭＳ Ｐゴシック" charset="0"/>
              </a:rPr>
              <a:t>Holidays</a:t>
            </a: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?</a:t>
            </a:r>
          </a:p>
          <a:p>
            <a:pPr>
              <a:spcAft>
                <a:spcPts val="600"/>
              </a:spcAft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During episodes of Doctors, there are adverts for </a:t>
            </a:r>
            <a:r>
              <a:rPr lang="en-US" b="1">
                <a:latin typeface="Calibri" charset="0"/>
                <a:ea typeface="ＭＳ Ｐゴシック" charset="0"/>
                <a:cs typeface="ＭＳ Ｐゴシック" charset="0"/>
              </a:rPr>
              <a:t>medicines</a:t>
            </a: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 and cold </a:t>
            </a:r>
            <a:r>
              <a:rPr lang="en-US" b="1">
                <a:latin typeface="Calibri" charset="0"/>
                <a:ea typeface="ＭＳ Ｐゴシック" charset="0"/>
                <a:cs typeface="ＭＳ Ｐゴシック" charset="0"/>
              </a:rPr>
              <a:t>remedies</a:t>
            </a: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?</a:t>
            </a:r>
          </a:p>
        </p:txBody>
      </p:sp>
      <p:pic>
        <p:nvPicPr>
          <p:cNvPr id="22532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2722563"/>
            <a:ext cx="1624013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4143375"/>
            <a:ext cx="1619250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8900" y="5440363"/>
            <a:ext cx="9055100" cy="1939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000" b="1" dirty="0">
                <a:latin typeface="+mj-lt"/>
              </a:rPr>
              <a:t>It</a:t>
            </a:r>
            <a:r>
              <a:rPr lang="fr-FR" sz="4000" b="1" dirty="0">
                <a:latin typeface="+mj-lt"/>
              </a:rPr>
              <a:t>’</a:t>
            </a:r>
            <a:r>
              <a:rPr lang="en-US" sz="4000" b="1" dirty="0">
                <a:latin typeface="+mj-lt"/>
              </a:rPr>
              <a:t>s a DELIBERATE PLOY to target people on the edge of a target group</a:t>
            </a:r>
          </a:p>
          <a:p>
            <a:pPr>
              <a:defRPr/>
            </a:pPr>
            <a:endParaRPr lang="en-US" sz="4000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>
          <a:xfrm>
            <a:off x="457200" y="2620963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A few successful 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Advertising Campaigns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Compare the Meerkat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STARTER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What’s the best advert on TV at the moment?</a:t>
            </a:r>
            <a:endParaRPr lang="en-GB" dirty="0"/>
          </a:p>
        </p:txBody>
      </p:sp>
      <p:pic>
        <p:nvPicPr>
          <p:cNvPr id="4" name="John Lewis Christmas Advert 2013 - The Bear &amp; The Har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5469" y="2580893"/>
            <a:ext cx="6884988" cy="3872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350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Box 5"/>
          <p:cNvSpPr txBox="1">
            <a:spLocks noChangeArrowheads="1"/>
          </p:cNvSpPr>
          <p:nvPr/>
        </p:nvSpPr>
        <p:spPr bwMode="auto">
          <a:xfrm>
            <a:off x="3810000" y="6257925"/>
            <a:ext cx="1254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>
                <a:latin typeface="Calibri" charset="0"/>
              </a:rPr>
              <a:t>CLICK ME!</a:t>
            </a:r>
          </a:p>
        </p:txBody>
      </p:sp>
      <p:pic>
        <p:nvPicPr>
          <p:cNvPr id="2" name="Best Tv Commercial Ever Made!!!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3683" y="344746"/>
            <a:ext cx="8578673" cy="57191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993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993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47175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2778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403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403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3113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505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0988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1934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85900"/>
            <a:ext cx="3578225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50" y="14288"/>
            <a:ext cx="8939213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TextBox 1"/>
          <p:cNvSpPr txBox="1">
            <a:spLocks noChangeArrowheads="1"/>
          </p:cNvSpPr>
          <p:nvPr/>
        </p:nvSpPr>
        <p:spPr bwMode="auto">
          <a:xfrm>
            <a:off x="3733800" y="903288"/>
            <a:ext cx="495300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sz="1800"/>
              <a:t>There to make sure all advertising meets advertising codes</a:t>
            </a:r>
          </a:p>
          <a:p>
            <a:pPr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sz="1800"/>
              <a:t>Visit </a:t>
            </a:r>
            <a:r>
              <a:rPr lang="en-US" sz="1800">
                <a:hlinkClick r:id="rId6"/>
              </a:rPr>
              <a:t>www.asa.org.uk</a:t>
            </a:r>
            <a:r>
              <a:rPr lang="en-US" sz="1800"/>
              <a:t> for more info</a:t>
            </a:r>
          </a:p>
        </p:txBody>
      </p:sp>
      <p:pic>
        <p:nvPicPr>
          <p:cNvPr id="3" name="Banned Commercials - Microsoft XBox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38377" y="2840148"/>
            <a:ext cx="4813473" cy="2808106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960814"/>
            <a:ext cx="1620135" cy="11274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Untitled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7651" y="412878"/>
            <a:ext cx="3832273" cy="29672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0" y="43546"/>
            <a:ext cx="3456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Create Advert using PowerPoint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761" y="547105"/>
            <a:ext cx="3594520" cy="27621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809642" y="177773"/>
            <a:ext cx="3892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Select all, right click, save as picture</a:t>
            </a:r>
            <a:endParaRPr lang="en-US" dirty="0"/>
          </a:p>
        </p:txBody>
      </p:sp>
      <p:sp>
        <p:nvSpPr>
          <p:cNvPr id="9" name="Right Arrow 8"/>
          <p:cNvSpPr/>
          <p:nvPr/>
        </p:nvSpPr>
        <p:spPr>
          <a:xfrm>
            <a:off x="3652485" y="1479416"/>
            <a:ext cx="1496902" cy="65596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581991" y="3439492"/>
            <a:ext cx="2903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Go to </a:t>
            </a:r>
            <a:r>
              <a:rPr lang="en-US" dirty="0" smtClean="0">
                <a:hlinkClick r:id="rId5"/>
              </a:rPr>
              <a:t>www.writeonit.org</a:t>
            </a:r>
            <a:r>
              <a:rPr lang="en-US" dirty="0" smtClean="0"/>
              <a:t> and follow the instructions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8968" y="4106877"/>
            <a:ext cx="2992692" cy="24611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ight Arrow 12"/>
          <p:cNvSpPr/>
          <p:nvPr/>
        </p:nvSpPr>
        <p:spPr>
          <a:xfrm rot="10800000">
            <a:off x="5492501" y="4741873"/>
            <a:ext cx="714287" cy="65596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5400000">
            <a:off x="7953489" y="3354360"/>
            <a:ext cx="1496902" cy="65596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0" y="3481120"/>
            <a:ext cx="4862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Voila! – A fake advert </a:t>
            </a:r>
            <a:r>
              <a:rPr lang="en-US" sz="1400" dirty="0" smtClean="0"/>
              <a:t>(just check/adjust proportions!)</a:t>
            </a:r>
            <a:endParaRPr lang="en-US" sz="14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20804"/>
            <a:ext cx="1789474" cy="1147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0720" y="3867072"/>
            <a:ext cx="1781765" cy="11274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8328" y="3936228"/>
            <a:ext cx="1823663" cy="22672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1569" y="5107833"/>
            <a:ext cx="1150916" cy="146015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6575196"/>
            <a:ext cx="41227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You could also try – </a:t>
            </a:r>
            <a:r>
              <a:rPr lang="en-US" sz="1200" dirty="0" err="1" smtClean="0"/>
              <a:t>photomontager.com</a:t>
            </a:r>
            <a:r>
              <a:rPr lang="en-US" sz="1200" dirty="0"/>
              <a:t> </a:t>
            </a:r>
            <a:r>
              <a:rPr lang="en-US" sz="1200" dirty="0" smtClean="0"/>
              <a:t>or photo505.com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19802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/>
          <a:lstStyle/>
          <a:p>
            <a:pPr eaLnBrk="1" hangingPunct="1"/>
            <a:r>
              <a:rPr lang="en-GB" sz="8000" dirty="0" smtClean="0">
                <a:latin typeface="Calibri" charset="0"/>
                <a:ea typeface="ＭＳ Ｐゴシック" charset="0"/>
                <a:cs typeface="ＭＳ Ｐゴシック" charset="0"/>
              </a:rPr>
              <a:t>Commercial Practice </a:t>
            </a:r>
            <a:endParaRPr lang="en-GB" sz="80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>
                <a:latin typeface="Calibri" charset="0"/>
                <a:ea typeface="ＭＳ Ｐゴシック" charset="0"/>
                <a:cs typeface="ＭＳ Ｐゴシック" charset="0"/>
              </a:rPr>
              <a:t>Design for the sake of design?</a:t>
            </a:r>
          </a:p>
        </p:txBody>
      </p:sp>
      <p:sp>
        <p:nvSpPr>
          <p:cNvPr id="15362" name="Content Placeholder 2"/>
          <p:cNvSpPr>
            <a:spLocks noGrp="1"/>
          </p:cNvSpPr>
          <p:nvPr>
            <p:ph idx="1"/>
          </p:nvPr>
        </p:nvSpPr>
        <p:spPr>
          <a:xfrm>
            <a:off x="4167187" y="1960583"/>
            <a:ext cx="4976813" cy="4525963"/>
          </a:xfrm>
        </p:spPr>
        <p:txBody>
          <a:bodyPr/>
          <a:lstStyle/>
          <a:p>
            <a:pPr eaLnBrk="1" hangingPunct="1"/>
            <a:r>
              <a:rPr lang="en-GB" dirty="0">
                <a:latin typeface="Calibri" charset="0"/>
                <a:ea typeface="ＭＳ Ｐゴシック" charset="0"/>
                <a:cs typeface="ＭＳ Ｐゴシック" charset="0"/>
              </a:rPr>
              <a:t>Is </a:t>
            </a:r>
            <a:r>
              <a:rPr lang="en-GB" b="1" dirty="0">
                <a:latin typeface="Calibri" charset="0"/>
                <a:ea typeface="ＭＳ Ｐゴシック" charset="0"/>
                <a:cs typeface="ＭＳ Ｐゴシック" charset="0"/>
              </a:rPr>
              <a:t>not </a:t>
            </a:r>
            <a:r>
              <a:rPr lang="en-GB" dirty="0">
                <a:latin typeface="Calibri" charset="0"/>
                <a:ea typeface="ＭＳ Ｐゴシック" charset="0"/>
                <a:cs typeface="ＭＳ Ｐゴシック" charset="0"/>
              </a:rPr>
              <a:t>product design</a:t>
            </a:r>
          </a:p>
          <a:p>
            <a:pPr eaLnBrk="1" hangingPunct="1"/>
            <a:r>
              <a:rPr lang="en-GB" b="1" dirty="0">
                <a:latin typeface="Calibri" charset="0"/>
                <a:ea typeface="ＭＳ Ｐゴシック" charset="0"/>
                <a:cs typeface="ＭＳ Ｐゴシック" charset="0"/>
              </a:rPr>
              <a:t>User need </a:t>
            </a:r>
            <a:r>
              <a:rPr lang="en-GB" dirty="0">
                <a:latin typeface="Calibri" charset="0"/>
                <a:ea typeface="ＭＳ Ｐゴシック" charset="0"/>
                <a:cs typeface="ＭＳ Ｐゴシック" charset="0"/>
              </a:rPr>
              <a:t>is important</a:t>
            </a:r>
          </a:p>
          <a:p>
            <a:pPr eaLnBrk="1" hangingPunct="1"/>
            <a:r>
              <a:rPr lang="en-GB" dirty="0">
                <a:latin typeface="Calibri" charset="0"/>
                <a:ea typeface="ＭＳ Ｐゴシック" charset="0"/>
                <a:cs typeface="ＭＳ Ｐゴシック" charset="0"/>
              </a:rPr>
              <a:t>Otherwise, no profit 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</a:t>
            </a:r>
            <a:endParaRPr lang="en-GB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5363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8584" y="1417638"/>
            <a:ext cx="3709987" cy="531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>
                <a:latin typeface="Calibri" charset="0"/>
                <a:ea typeface="ＭＳ Ｐゴシック" charset="0"/>
                <a:cs typeface="ＭＳ Ｐゴシック" charset="0"/>
              </a:rPr>
              <a:t>Design for a </a:t>
            </a:r>
            <a:r>
              <a:rPr lang="en-GB" u="sng" dirty="0">
                <a:latin typeface="Calibri" charset="0"/>
                <a:ea typeface="ＭＳ Ｐゴシック" charset="0"/>
                <a:cs typeface="ＭＳ Ｐゴシック" charset="0"/>
              </a:rPr>
              <a:t>Specific</a:t>
            </a:r>
            <a:r>
              <a:rPr lang="en-GB" dirty="0">
                <a:latin typeface="Calibri" charset="0"/>
                <a:ea typeface="ＭＳ Ｐゴシック" charset="0"/>
                <a:cs typeface="ＭＳ Ｐゴシック" charset="0"/>
              </a:rPr>
              <a:t> User group</a:t>
            </a:r>
          </a:p>
        </p:txBody>
      </p:sp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26947"/>
          </a:xfrm>
        </p:spPr>
        <p:txBody>
          <a:bodyPr/>
          <a:lstStyle/>
          <a:p>
            <a:pPr eaLnBrk="1" hangingPunct="1"/>
            <a:r>
              <a:rPr lang="en-GB" dirty="0">
                <a:latin typeface="Calibri" charset="0"/>
                <a:ea typeface="ＭＳ Ｐゴシック" charset="0"/>
                <a:cs typeface="ＭＳ Ｐゴシック" charset="0"/>
              </a:rPr>
              <a:t>That’s what its about</a:t>
            </a:r>
            <a:r>
              <a:rPr lang="en-GB" dirty="0" smtClean="0">
                <a:latin typeface="Calibri" charset="0"/>
                <a:ea typeface="ＭＳ Ｐゴシック" charset="0"/>
                <a:cs typeface="ＭＳ Ｐゴシック" charset="0"/>
              </a:rPr>
              <a:t>!</a:t>
            </a:r>
          </a:p>
          <a:p>
            <a:pPr eaLnBrk="1" hangingPunct="1"/>
            <a:r>
              <a:rPr lang="en-GB" dirty="0" smtClean="0">
                <a:solidFill>
                  <a:srgbClr val="FF0000"/>
                </a:solidFill>
                <a:latin typeface="Marker Felt"/>
                <a:ea typeface="ＭＳ Ｐゴシック" charset="0"/>
                <a:cs typeface="Marker Felt"/>
              </a:rPr>
              <a:t>Who is YOUR target market?</a:t>
            </a:r>
            <a:endParaRPr lang="en-GB" dirty="0">
              <a:solidFill>
                <a:srgbClr val="FF0000"/>
              </a:solidFill>
              <a:latin typeface="Marker Felt"/>
              <a:ea typeface="ＭＳ Ｐゴシック" charset="0"/>
              <a:cs typeface="Marker Felt"/>
            </a:endParaRPr>
          </a:p>
          <a:p>
            <a:pPr eaLnBrk="1" hangingPunct="1"/>
            <a:r>
              <a:rPr lang="en-GB" dirty="0">
                <a:latin typeface="Calibri" charset="0"/>
                <a:ea typeface="ＭＳ Ｐゴシック" charset="0"/>
                <a:cs typeface="ＭＳ Ｐゴシック" charset="0"/>
              </a:rPr>
              <a:t>Then you can focus on:</a:t>
            </a:r>
          </a:p>
          <a:p>
            <a:pPr lvl="1" eaLnBrk="1" hangingPunct="1"/>
            <a:r>
              <a:rPr lang="en-GB" b="1" dirty="0">
                <a:latin typeface="Calibri" charset="0"/>
                <a:ea typeface="ＭＳ Ｐゴシック" charset="0"/>
              </a:rPr>
              <a:t>extending </a:t>
            </a:r>
            <a:r>
              <a:rPr lang="en-GB" dirty="0">
                <a:latin typeface="Calibri" charset="0"/>
                <a:ea typeface="ＭＳ Ｐゴシック" charset="0"/>
              </a:rPr>
              <a:t>the market</a:t>
            </a:r>
          </a:p>
          <a:p>
            <a:pPr lvl="1" eaLnBrk="1" hangingPunct="1"/>
            <a:r>
              <a:rPr lang="en-GB" dirty="0">
                <a:latin typeface="Calibri" charset="0"/>
                <a:ea typeface="ＭＳ Ｐゴシック" charset="0"/>
              </a:rPr>
              <a:t>Making more </a:t>
            </a:r>
            <a:r>
              <a:rPr lang="en-GB" b="1" dirty="0">
                <a:latin typeface="Calibri" charset="0"/>
                <a:ea typeface="ＭＳ Ｐゴシック" charset="0"/>
              </a:rPr>
              <a:t>sales</a:t>
            </a:r>
          </a:p>
          <a:p>
            <a:pPr eaLnBrk="1" hangingPunct="1"/>
            <a:r>
              <a:rPr lang="en-GB" dirty="0">
                <a:latin typeface="Calibri" charset="0"/>
                <a:ea typeface="ＭＳ Ｐゴシック" charset="0"/>
                <a:cs typeface="ＭＳ Ｐゴシック" charset="0"/>
              </a:rPr>
              <a:t>How do you this?</a:t>
            </a:r>
          </a:p>
          <a:p>
            <a:pPr eaLnBrk="1" hangingPunct="1"/>
            <a:r>
              <a:rPr lang="en-GB" dirty="0">
                <a:latin typeface="Calibri" charset="0"/>
                <a:ea typeface="ＭＳ Ｐゴシック" charset="0"/>
                <a:cs typeface="ＭＳ Ｐゴシック" charset="0"/>
              </a:rPr>
              <a:t>Companies use </a:t>
            </a:r>
            <a:endParaRPr lang="en-GB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0" indent="0" eaLnBrk="1" hangingPunct="1">
              <a:buNone/>
            </a:pPr>
            <a:r>
              <a:rPr lang="en-GB" sz="5400" b="1" dirty="0" smtClean="0">
                <a:latin typeface="Calibri" charset="0"/>
                <a:ea typeface="ＭＳ Ｐゴシック" charset="0"/>
                <a:cs typeface="ＭＳ Ｐゴシック" charset="0"/>
              </a:rPr>
              <a:t>  MARKETING</a:t>
            </a:r>
            <a:endParaRPr lang="en-GB" sz="5400" b="1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6387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08256" y="3268496"/>
            <a:ext cx="2290496" cy="2936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>
          <a:xfrm>
            <a:off x="154474" y="274638"/>
            <a:ext cx="8800724" cy="1143000"/>
          </a:xfrm>
        </p:spPr>
        <p:txBody>
          <a:bodyPr/>
          <a:lstStyle/>
          <a:p>
            <a:pPr eaLnBrk="1" hangingPunct="1"/>
            <a:r>
              <a:rPr lang="en-GB" dirty="0" smtClean="0">
                <a:latin typeface="Calibri" charset="0"/>
                <a:ea typeface="ＭＳ Ｐゴシック" charset="0"/>
                <a:cs typeface="ＭＳ Ｐゴシック" charset="0"/>
              </a:rPr>
              <a:t>Marketing Part 1 – Is there a need?</a:t>
            </a:r>
            <a:endParaRPr lang="en-GB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en-GB" b="1" dirty="0"/>
              <a:t>MARKET RESEARCH</a:t>
            </a:r>
          </a:p>
          <a:p>
            <a:pPr marL="457200" lvl="1" indent="0" eaLnBrk="1" fontAlgn="auto" hangingPunct="1">
              <a:lnSpc>
                <a:spcPct val="150000"/>
              </a:lnSpc>
              <a:spcAft>
                <a:spcPts val="0"/>
              </a:spcAft>
              <a:buNone/>
              <a:defRPr/>
            </a:pPr>
            <a:endParaRPr lang="en-GB" dirty="0" smtClean="0">
              <a:ea typeface="+mn-ea"/>
              <a:cs typeface="+mn-cs"/>
            </a:endParaRPr>
          </a:p>
          <a:p>
            <a:pPr marL="457200" lvl="1" indent="0" eaLnBrk="1" fontAlgn="auto" hangingPunct="1">
              <a:lnSpc>
                <a:spcPct val="150000"/>
              </a:lnSpc>
              <a:spcAft>
                <a:spcPts val="0"/>
              </a:spcAft>
              <a:buNone/>
              <a:defRPr/>
            </a:pPr>
            <a:r>
              <a:rPr lang="en-GB" b="1" dirty="0" smtClean="0">
                <a:ea typeface="+mn-ea"/>
                <a:cs typeface="+mn-cs"/>
              </a:rPr>
              <a:t>Consumer surveys</a:t>
            </a:r>
          </a:p>
          <a:p>
            <a:pPr lvl="2" eaLnBrk="1" fontAlgn="auto" hangingPunct="1">
              <a:lnSpc>
                <a:spcPct val="15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GB" dirty="0" smtClean="0">
                <a:ea typeface="+mn-ea"/>
                <a:cs typeface="+mn-cs"/>
              </a:rPr>
              <a:t>Interviews</a:t>
            </a:r>
          </a:p>
          <a:p>
            <a:pPr lvl="2" eaLnBrk="1" fontAlgn="auto" hangingPunct="1">
              <a:lnSpc>
                <a:spcPct val="15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GB" dirty="0" smtClean="0">
                <a:ea typeface="+mn-ea"/>
                <a:cs typeface="+mn-cs"/>
              </a:rPr>
              <a:t>Questionnaires</a:t>
            </a:r>
          </a:p>
          <a:p>
            <a:pPr lvl="1" eaLnBrk="1" fontAlgn="auto" hangingPunct="1">
              <a:lnSpc>
                <a:spcPct val="150000"/>
              </a:lnSpc>
              <a:spcAft>
                <a:spcPts val="0"/>
              </a:spcAft>
              <a:buFont typeface="Arial"/>
              <a:buChar char="•"/>
              <a:defRPr/>
            </a:pPr>
            <a:endParaRPr lang="en-GB" dirty="0">
              <a:ea typeface="+mn-ea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GB" dirty="0" smtClean="0"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GB" dirty="0" smtClean="0">
                <a:ea typeface="+mn-ea"/>
                <a:cs typeface="+mn-cs"/>
              </a:rPr>
              <a:t>All designed to find out what people </a:t>
            </a:r>
            <a:r>
              <a:rPr lang="en-GB" b="1" dirty="0" smtClean="0">
                <a:ea typeface="+mn-ea"/>
                <a:cs typeface="+mn-cs"/>
              </a:rPr>
              <a:t>need</a:t>
            </a:r>
            <a:r>
              <a:rPr lang="en-GB" dirty="0" smtClean="0">
                <a:ea typeface="+mn-ea"/>
                <a:cs typeface="+mn-cs"/>
              </a:rPr>
              <a:t>/</a:t>
            </a:r>
            <a:r>
              <a:rPr lang="en-GB" b="1" dirty="0" smtClean="0">
                <a:ea typeface="+mn-ea"/>
                <a:cs typeface="+mn-cs"/>
              </a:rPr>
              <a:t>want</a:t>
            </a:r>
            <a:r>
              <a:rPr lang="en-GB" dirty="0" smtClean="0">
                <a:ea typeface="+mn-ea"/>
                <a:cs typeface="+mn-cs"/>
              </a:rPr>
              <a:t>/</a:t>
            </a:r>
            <a:r>
              <a:rPr lang="en-GB" b="1" dirty="0" smtClean="0">
                <a:ea typeface="+mn-ea"/>
                <a:cs typeface="+mn-cs"/>
              </a:rPr>
              <a:t>think</a:t>
            </a:r>
            <a:r>
              <a:rPr lang="en-GB" dirty="0" smtClean="0">
                <a:ea typeface="+mn-ea"/>
                <a:cs typeface="+mn-cs"/>
              </a:rPr>
              <a:t> about existing products &amp; services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5595" y="1498600"/>
            <a:ext cx="2540000" cy="38481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20892811">
            <a:off x="2650810" y="4863446"/>
            <a:ext cx="26131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  <a:latin typeface="Marker Felt"/>
                <a:cs typeface="Marker Felt"/>
              </a:rPr>
              <a:t>What are the Strengths </a:t>
            </a:r>
          </a:p>
          <a:p>
            <a:r>
              <a:rPr lang="en-GB" dirty="0" smtClean="0">
                <a:solidFill>
                  <a:srgbClr val="FF0000"/>
                </a:solidFill>
                <a:latin typeface="Marker Felt"/>
                <a:cs typeface="Marker Felt"/>
              </a:rPr>
              <a:t>of each of theses?</a:t>
            </a:r>
            <a:endParaRPr lang="en-GB" dirty="0">
              <a:solidFill>
                <a:srgbClr val="FF0000"/>
              </a:solidFill>
              <a:latin typeface="Marker Felt"/>
              <a:cs typeface="Marker Fe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3929" r="960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36868">
            <a:off x="3429066" y="4184474"/>
            <a:ext cx="871698" cy="5603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So if you are sure there is a MARKET for your product.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..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1767994"/>
            <a:ext cx="9197845" cy="341632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GB" sz="7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YOU DESIGN &amp; MAKE THE PRODUCT!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614863" y="5989638"/>
            <a:ext cx="41132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....BUT WHAT COMES AFTER THAT?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>
          <a:xfrm>
            <a:off x="154474" y="274638"/>
            <a:ext cx="8800724" cy="1143000"/>
          </a:xfrm>
        </p:spPr>
        <p:txBody>
          <a:bodyPr/>
          <a:lstStyle/>
          <a:p>
            <a:pPr eaLnBrk="1" hangingPunct="1"/>
            <a:r>
              <a:rPr lang="en-GB" dirty="0" smtClean="0">
                <a:latin typeface="Calibri" charset="0"/>
                <a:ea typeface="ＭＳ Ｐゴシック" charset="0"/>
                <a:cs typeface="ＭＳ Ｐゴシック" charset="0"/>
              </a:rPr>
              <a:t>Marketing Part 2 – Selling it to your target market</a:t>
            </a:r>
            <a:endParaRPr lang="en-GB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5851931"/>
            <a:ext cx="8229600" cy="806226"/>
          </a:xfrm>
        </p:spPr>
        <p:txBody>
          <a:bodyPr/>
          <a:lstStyle/>
          <a:p>
            <a:r>
              <a:rPr lang="en-US" dirty="0" smtClean="0"/>
              <a:t>You will need a Marketing STRATEGY (a plan of attack!)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1939" y="1605705"/>
            <a:ext cx="4833569" cy="4044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844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Content Placeholder 2"/>
          <p:cNvSpPr>
            <a:spLocks noGrp="1"/>
          </p:cNvSpPr>
          <p:nvPr>
            <p:ph idx="1"/>
          </p:nvPr>
        </p:nvSpPr>
        <p:spPr>
          <a:xfrm>
            <a:off x="0" y="1604419"/>
            <a:ext cx="3535737" cy="4525963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GB" sz="2400" dirty="0">
                <a:latin typeface="Calibri" charset="0"/>
                <a:ea typeface="ＭＳ Ｐゴシック" charset="0"/>
                <a:cs typeface="ＭＳ Ｐゴシック" charset="0"/>
              </a:rPr>
              <a:t>	The basic components of a marketing plan or </a:t>
            </a:r>
            <a:r>
              <a:rPr lang="en-GB" sz="2400" dirty="0" smtClean="0">
                <a:latin typeface="Calibri" charset="0"/>
                <a:ea typeface="ＭＳ Ｐゴシック" charset="0"/>
                <a:cs typeface="ＭＳ Ｐゴシック" charset="0"/>
              </a:rPr>
              <a:t>strategy are </a:t>
            </a:r>
            <a:r>
              <a:rPr lang="en-GB" sz="2400" dirty="0">
                <a:latin typeface="Calibri" charset="0"/>
                <a:ea typeface="ＭＳ Ｐゴシック" charset="0"/>
                <a:cs typeface="ＭＳ Ｐゴシック" charset="0"/>
              </a:rPr>
              <a:t>often referred to as </a:t>
            </a:r>
            <a:endParaRPr lang="en-GB" sz="2400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pPr>
              <a:buFont typeface="Arial" charset="0"/>
              <a:buNone/>
            </a:pPr>
            <a:endParaRPr lang="en-GB" sz="2400" b="1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>
              <a:buFont typeface="Arial" charset="0"/>
              <a:buNone/>
            </a:pPr>
            <a:endParaRPr lang="en-GB" sz="2400" b="1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pPr>
              <a:buFont typeface="Arial" charset="0"/>
              <a:buNone/>
            </a:pPr>
            <a:r>
              <a:rPr lang="en-GB" sz="5400" b="1" dirty="0" smtClean="0">
                <a:latin typeface="Calibri" charset="0"/>
                <a:ea typeface="ＭＳ Ｐゴシック" charset="0"/>
                <a:cs typeface="ＭＳ Ｐゴシック" charset="0"/>
              </a:rPr>
              <a:t>the </a:t>
            </a:r>
            <a:r>
              <a:rPr lang="en-GB" sz="5400" b="1" dirty="0">
                <a:latin typeface="Calibri" charset="0"/>
                <a:ea typeface="ＭＳ Ｐゴシック" charset="0"/>
                <a:cs typeface="ＭＳ Ｐゴシック" charset="0"/>
              </a:rPr>
              <a:t>four Ps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82382" y="990600"/>
            <a:ext cx="4928217" cy="4998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4800600" cy="1143000"/>
          </a:xfrm>
        </p:spPr>
        <p:txBody>
          <a:bodyPr/>
          <a:lstStyle/>
          <a:p>
            <a:r>
              <a:rPr lang="en-GB">
                <a:latin typeface="Calibri" charset="0"/>
                <a:ea typeface="ＭＳ Ｐゴシック" charset="0"/>
                <a:cs typeface="ＭＳ Ｐゴシック" charset="0"/>
              </a:rPr>
              <a:t>The Marketing Mix</a:t>
            </a:r>
          </a:p>
        </p:txBody>
      </p:sp>
      <p:sp>
        <p:nvSpPr>
          <p:cNvPr id="5" name="TextBox 4"/>
          <p:cNvSpPr txBox="1"/>
          <p:nvPr/>
        </p:nvSpPr>
        <p:spPr>
          <a:xfrm rot="690780">
            <a:off x="3247466" y="5945716"/>
            <a:ext cx="2447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  <a:latin typeface="Marker Felt"/>
                <a:cs typeface="Marker Felt"/>
              </a:rPr>
              <a:t>Make a NOTE of these!</a:t>
            </a:r>
            <a:endParaRPr lang="en-GB" dirty="0">
              <a:solidFill>
                <a:srgbClr val="FF0000"/>
              </a:solidFill>
              <a:latin typeface="Marker Felt"/>
              <a:cs typeface="Marker Fe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3929" r="960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028705">
            <a:off x="4195304" y="5283258"/>
            <a:ext cx="871698" cy="560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256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2088</TotalTime>
  <Words>745</Words>
  <Application>Microsoft Macintosh PowerPoint</Application>
  <PresentationFormat>On-screen Show (4:3)</PresentationFormat>
  <Paragraphs>133</Paragraphs>
  <Slides>26</Slides>
  <Notes>5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PowerPoint Presentation</vt:lpstr>
      <vt:lpstr>STARTER</vt:lpstr>
      <vt:lpstr>Commercial Practice </vt:lpstr>
      <vt:lpstr>Design for the sake of design?</vt:lpstr>
      <vt:lpstr>Design for a Specific User group</vt:lpstr>
      <vt:lpstr>Marketing Part 1 – Is there a need?</vt:lpstr>
      <vt:lpstr>So if you are sure there is a MARKET for your product...</vt:lpstr>
      <vt:lpstr>Marketing Part 2 – Selling it to your target market</vt:lpstr>
      <vt:lpstr>The Marketing Mix</vt:lpstr>
      <vt:lpstr>Product</vt:lpstr>
      <vt:lpstr>Price</vt:lpstr>
      <vt:lpstr>Place</vt:lpstr>
      <vt:lpstr>Promotion </vt:lpstr>
      <vt:lpstr>But first… Slogans</vt:lpstr>
      <vt:lpstr>Back to Advertising</vt:lpstr>
      <vt:lpstr>Types of Advertising - Note some of the Advantages, limitations and costs on the handouts</vt:lpstr>
      <vt:lpstr>Have you ever noticed....</vt:lpstr>
      <vt:lpstr>A few successful Advertising Campaigns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Marketing &amp; Economics</dc:title>
  <dc:creator>Chris Rowe</dc:creator>
  <cp:lastModifiedBy>Chris Rowe</cp:lastModifiedBy>
  <cp:revision>56</cp:revision>
  <cp:lastPrinted>2013-01-09T12:49:42Z</cp:lastPrinted>
  <dcterms:created xsi:type="dcterms:W3CDTF">2010-12-10T08:46:15Z</dcterms:created>
  <dcterms:modified xsi:type="dcterms:W3CDTF">2014-01-14T14:38:04Z</dcterms:modified>
</cp:coreProperties>
</file>