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2406B0E-C8A0-4F57-8565-2ECD707DA388}" type="datetimeFigureOut">
              <a:rPr lang="en-GB" smtClean="0"/>
              <a:t>03/09/2013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FFBD3C-00F2-47CC-B302-369A63296B7A}" type="slidenum">
              <a:rPr lang="en-GB" smtClean="0"/>
              <a:t>‹#›</a:t>
            </a:fld>
            <a:endParaRPr lang="en-GB"/>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406B0E-C8A0-4F57-8565-2ECD707DA388}" type="datetimeFigureOut">
              <a:rPr lang="en-GB" smtClean="0"/>
              <a:t>03/09/2013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FFBD3C-00F2-47CC-B302-369A63296B7A}"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406B0E-C8A0-4F57-8565-2ECD707DA388}" type="datetimeFigureOut">
              <a:rPr lang="en-GB" smtClean="0"/>
              <a:t>03/09/2013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FFBD3C-00F2-47CC-B302-369A63296B7A}"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2406B0E-C8A0-4F57-8565-2ECD707DA388}" type="datetimeFigureOut">
              <a:rPr lang="en-GB" smtClean="0"/>
              <a:t>03/09/2013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FFBD3C-00F2-47CC-B302-369A63296B7A}"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406B0E-C8A0-4F57-8565-2ECD707DA388}" type="datetimeFigureOut">
              <a:rPr lang="en-GB" smtClean="0"/>
              <a:t>03/09/2013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FFBD3C-00F2-47CC-B302-369A63296B7A}"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2406B0E-C8A0-4F57-8565-2ECD707DA388}" type="datetimeFigureOut">
              <a:rPr lang="en-GB" smtClean="0"/>
              <a:t>03/09/2013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FFBD3C-00F2-47CC-B302-369A63296B7A}" type="slidenum">
              <a:rPr lang="en-GB" smtClean="0"/>
              <a:t>‹#›</a:t>
            </a:fld>
            <a:endParaRPr lang="en-GB"/>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2406B0E-C8A0-4F57-8565-2ECD707DA388}" type="datetimeFigureOut">
              <a:rPr lang="en-GB" smtClean="0"/>
              <a:t>03/09/2013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FFBD3C-00F2-47CC-B302-369A63296B7A}" type="slidenum">
              <a:rPr lang="en-GB" smtClean="0"/>
              <a:t>‹#›</a:t>
            </a:fld>
            <a:endParaRPr lang="en-GB"/>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2406B0E-C8A0-4F57-8565-2ECD707DA388}" type="datetimeFigureOut">
              <a:rPr lang="en-GB" smtClean="0"/>
              <a:t>03/09/2013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FFBD3C-00F2-47CC-B302-369A63296B7A}"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406B0E-C8A0-4F57-8565-2ECD707DA388}" type="datetimeFigureOut">
              <a:rPr lang="en-GB" smtClean="0"/>
              <a:t>03/09/2013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FFBD3C-00F2-47CC-B302-369A63296B7A}"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406B0E-C8A0-4F57-8565-2ECD707DA388}" type="datetimeFigureOut">
              <a:rPr lang="en-GB" smtClean="0"/>
              <a:t>03/09/2013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FFBD3C-00F2-47CC-B302-369A63296B7A}" type="slidenum">
              <a:rPr lang="en-GB" smtClean="0"/>
              <a:t>‹#›</a:t>
            </a:fld>
            <a:endParaRPr lang="en-GB"/>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406B0E-C8A0-4F57-8565-2ECD707DA388}" type="datetimeFigureOut">
              <a:rPr lang="en-GB" smtClean="0"/>
              <a:t>03/09/2013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FFBD3C-00F2-47CC-B302-369A63296B7A}" type="slidenum">
              <a:rPr lang="en-GB" smtClean="0"/>
              <a:t>‹#›</a:t>
            </a:fld>
            <a:endParaRPr lang="en-GB"/>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42406B0E-C8A0-4F57-8565-2ECD707DA388}" type="datetimeFigureOut">
              <a:rPr lang="en-GB" smtClean="0"/>
              <a:t>03/09/2013</a:t>
            </a:fld>
            <a:endParaRPr lang="en-GB"/>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4FFFBD3C-00F2-47CC-B302-369A63296B7A}"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70000" lnSpcReduction="20000"/>
          </a:bodyPr>
          <a:lstStyle/>
          <a:p>
            <a:pPr algn="ctr"/>
            <a:endParaRPr lang="en-GB" dirty="0" smtClean="0"/>
          </a:p>
          <a:p>
            <a:pPr algn="ctr"/>
            <a:r>
              <a:rPr lang="en-GB" dirty="0" smtClean="0"/>
              <a:t>Jerome Robbins</a:t>
            </a:r>
          </a:p>
          <a:p>
            <a:pPr algn="ctr"/>
            <a:r>
              <a:rPr lang="en-GB" dirty="0" smtClean="0"/>
              <a:t>1918 - 1998</a:t>
            </a:r>
            <a:endParaRPr lang="en-GB" dirty="0"/>
          </a:p>
        </p:txBody>
      </p:sp>
      <p:sp>
        <p:nvSpPr>
          <p:cNvPr id="2" name="Title 1"/>
          <p:cNvSpPr>
            <a:spLocks noGrp="1"/>
          </p:cNvSpPr>
          <p:nvPr>
            <p:ph type="ctrTitle"/>
          </p:nvPr>
        </p:nvSpPr>
        <p:spPr/>
        <p:txBody>
          <a:bodyPr/>
          <a:lstStyle/>
          <a:p>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0604" y="764705"/>
            <a:ext cx="3529548" cy="4350780"/>
          </a:xfrm>
          <a:prstGeom prst="rect">
            <a:avLst/>
          </a:prstGeom>
        </p:spPr>
      </p:pic>
    </p:spTree>
    <p:extLst>
      <p:ext uri="{BB962C8B-B14F-4D97-AF65-F5344CB8AC3E}">
        <p14:creationId xmlns:p14="http://schemas.microsoft.com/office/powerpoint/2010/main" val="492052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373216"/>
            <a:ext cx="6512511" cy="141952"/>
          </a:xfrm>
        </p:spPr>
        <p:txBody>
          <a:bodyPr/>
          <a:lstStyle/>
          <a:p>
            <a:endParaRPr lang="en-GB" dirty="0"/>
          </a:p>
        </p:txBody>
      </p:sp>
      <p:sp>
        <p:nvSpPr>
          <p:cNvPr id="3" name="Content Placeholder 2"/>
          <p:cNvSpPr>
            <a:spLocks noGrp="1"/>
          </p:cNvSpPr>
          <p:nvPr>
            <p:ph sz="quarter" idx="13"/>
          </p:nvPr>
        </p:nvSpPr>
        <p:spPr>
          <a:xfrm>
            <a:off x="1143000" y="731520"/>
            <a:ext cx="7389440" cy="5073744"/>
          </a:xfrm>
        </p:spPr>
        <p:txBody>
          <a:bodyPr>
            <a:normAutofit/>
          </a:bodyPr>
          <a:lstStyle/>
          <a:p>
            <a:r>
              <a:rPr lang="en-GB" sz="2400" dirty="0"/>
              <a:t>Robbins was back on Broadway with two shows in 1964. He was production supervisor on </a:t>
            </a:r>
            <a:r>
              <a:rPr lang="en-GB" sz="2400" i="1" dirty="0"/>
              <a:t>Funny Girl</a:t>
            </a:r>
            <a:r>
              <a:rPr lang="en-GB" sz="2400" dirty="0"/>
              <a:t> and director and choreographer of </a:t>
            </a:r>
            <a:r>
              <a:rPr lang="en-GB" sz="2400" b="1" i="1" dirty="0"/>
              <a:t>Fiddler on the Roof</a:t>
            </a:r>
            <a:r>
              <a:rPr lang="en-GB" sz="2400" i="1" dirty="0"/>
              <a:t>. Fiddler</a:t>
            </a:r>
            <a:r>
              <a:rPr lang="en-GB" sz="2400" dirty="0"/>
              <a:t> won nine Tony awards, with Robbins winning for both direction and choreography. It was Robbins who saw the universality in this simple tale about a milkman wrestling with his religious beliefs. He envisioned a work that depicted the dissolution of a community, which inspired lyricist Sheldon </a:t>
            </a:r>
            <a:r>
              <a:rPr lang="en-GB" sz="2400" dirty="0" err="1"/>
              <a:t>Harnick</a:t>
            </a:r>
            <a:r>
              <a:rPr lang="en-GB" sz="2400" dirty="0"/>
              <a:t> and composer Jerry Bock to write "Tradition," the song that informs the entire musical.</a:t>
            </a:r>
          </a:p>
          <a:p>
            <a:endParaRPr lang="en-GB" dirty="0"/>
          </a:p>
        </p:txBody>
      </p:sp>
    </p:spTree>
    <p:extLst>
      <p:ext uri="{BB962C8B-B14F-4D97-AF65-F5344CB8AC3E}">
        <p14:creationId xmlns:p14="http://schemas.microsoft.com/office/powerpoint/2010/main" val="2403397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373216"/>
            <a:ext cx="6512511" cy="141952"/>
          </a:xfrm>
        </p:spPr>
        <p:txBody>
          <a:bodyPr/>
          <a:lstStyle/>
          <a:p>
            <a:endParaRPr lang="en-GB" dirty="0"/>
          </a:p>
        </p:txBody>
      </p:sp>
      <p:sp>
        <p:nvSpPr>
          <p:cNvPr id="3" name="Content Placeholder 2"/>
          <p:cNvSpPr>
            <a:spLocks noGrp="1"/>
          </p:cNvSpPr>
          <p:nvPr>
            <p:ph sz="quarter" idx="13"/>
          </p:nvPr>
        </p:nvSpPr>
        <p:spPr>
          <a:xfrm>
            <a:off x="1143000" y="731520"/>
            <a:ext cx="7173416" cy="4713704"/>
          </a:xfrm>
        </p:spPr>
        <p:txBody>
          <a:bodyPr>
            <a:normAutofit/>
          </a:bodyPr>
          <a:lstStyle/>
          <a:p>
            <a:r>
              <a:rPr lang="en-GB" dirty="0"/>
              <a:t>Two years after </a:t>
            </a:r>
            <a:r>
              <a:rPr lang="en-GB" i="1" dirty="0"/>
              <a:t>Fiddler,</a:t>
            </a:r>
            <a:r>
              <a:rPr lang="en-GB" dirty="0"/>
              <a:t> Robbins established the American </a:t>
            </a:r>
            <a:r>
              <a:rPr lang="en-GB" dirty="0" smtClean="0"/>
              <a:t>Theatre </a:t>
            </a:r>
            <a:r>
              <a:rPr lang="en-GB" dirty="0"/>
              <a:t>Laboratory, an experimental workshop designed to explore </a:t>
            </a:r>
            <a:r>
              <a:rPr lang="en-GB" dirty="0" smtClean="0"/>
              <a:t>theatre </a:t>
            </a:r>
            <a:r>
              <a:rPr lang="en-GB" dirty="0"/>
              <a:t>forms involving dance, song, and speech. It lasted through 1968, but none of the work done by the group developed into a project that was seen by the public. Among those to participate was Robert Wilson, who later became known for his avant-garde creations. Robbins won a Best Director Oscar for his work on the film version of </a:t>
            </a:r>
            <a:r>
              <a:rPr lang="en-GB" b="1" i="1" dirty="0"/>
              <a:t>West Side Story</a:t>
            </a:r>
            <a:r>
              <a:rPr lang="en-GB" b="1" dirty="0"/>
              <a:t> (1961) </a:t>
            </a:r>
            <a:r>
              <a:rPr lang="en-GB" dirty="0"/>
              <a:t>and also received a special Academy Award for his choreography. His work on the telecast of Peter Pan (1955) earned him an </a:t>
            </a:r>
            <a:r>
              <a:rPr lang="en-GB" dirty="0" err="1"/>
              <a:t>Emmy</a:t>
            </a:r>
            <a:endParaRPr lang="en-GB" dirty="0"/>
          </a:p>
        </p:txBody>
      </p:sp>
    </p:spTree>
    <p:extLst>
      <p:ext uri="{BB962C8B-B14F-4D97-AF65-F5344CB8AC3E}">
        <p14:creationId xmlns:p14="http://schemas.microsoft.com/office/powerpoint/2010/main" val="3747891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445224"/>
            <a:ext cx="6512511" cy="69944"/>
          </a:xfrm>
        </p:spPr>
        <p:txBody>
          <a:bodyPr/>
          <a:lstStyle/>
          <a:p>
            <a:endParaRPr lang="en-GB" dirty="0"/>
          </a:p>
        </p:txBody>
      </p:sp>
      <p:sp>
        <p:nvSpPr>
          <p:cNvPr id="3" name="Content Placeholder 2"/>
          <p:cNvSpPr>
            <a:spLocks noGrp="1"/>
          </p:cNvSpPr>
          <p:nvPr>
            <p:ph sz="quarter" idx="13"/>
          </p:nvPr>
        </p:nvSpPr>
        <p:spPr>
          <a:xfrm>
            <a:off x="1143000" y="731520"/>
            <a:ext cx="7029400" cy="4713704"/>
          </a:xfrm>
        </p:spPr>
        <p:txBody>
          <a:bodyPr>
            <a:normAutofit/>
          </a:bodyPr>
          <a:lstStyle/>
          <a:p>
            <a:r>
              <a:rPr lang="en-GB" sz="2400" dirty="0"/>
              <a:t>In 1969 Robbins returned to City Ballet as one of the company's ballet masters. The first work he choreographed was the hour-long </a:t>
            </a:r>
            <a:r>
              <a:rPr lang="en-GB" sz="2400" i="1" dirty="0"/>
              <a:t>Dances at a Gathering,</a:t>
            </a:r>
            <a:r>
              <a:rPr lang="en-GB" sz="2400" dirty="0"/>
              <a:t> which is set to various Chopin piano pieces and is regarded by many as his finest ballet. Ten dancers perform in various combinations—solos, duets, trios, quartets, and onward— expressing a range of moods and emotions, all the while suggesting a sense of community. The variety of the choreography is remarkable, and one critic called the piece "a celebration of dance."</a:t>
            </a:r>
          </a:p>
          <a:p>
            <a:endParaRPr lang="en-GB" dirty="0"/>
          </a:p>
        </p:txBody>
      </p:sp>
    </p:spTree>
    <p:extLst>
      <p:ext uri="{BB962C8B-B14F-4D97-AF65-F5344CB8AC3E}">
        <p14:creationId xmlns:p14="http://schemas.microsoft.com/office/powerpoint/2010/main" val="18945158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373216"/>
            <a:ext cx="6512511" cy="141952"/>
          </a:xfrm>
        </p:spPr>
        <p:txBody>
          <a:bodyPr/>
          <a:lstStyle/>
          <a:p>
            <a:endParaRPr lang="en-GB" dirty="0"/>
          </a:p>
        </p:txBody>
      </p:sp>
      <p:sp>
        <p:nvSpPr>
          <p:cNvPr id="3" name="Content Placeholder 2"/>
          <p:cNvSpPr>
            <a:spLocks noGrp="1"/>
          </p:cNvSpPr>
          <p:nvPr>
            <p:ph sz="quarter" idx="13"/>
          </p:nvPr>
        </p:nvSpPr>
        <p:spPr>
          <a:xfrm>
            <a:off x="1143000" y="731520"/>
            <a:ext cx="6885384" cy="4713704"/>
          </a:xfrm>
        </p:spPr>
        <p:txBody>
          <a:bodyPr>
            <a:normAutofit lnSpcReduction="10000"/>
          </a:bodyPr>
          <a:lstStyle/>
          <a:p>
            <a:r>
              <a:rPr lang="en-GB" dirty="0"/>
              <a:t>Robbins was particularly productive during the 1970s, during which time he choreographed more than 20 pieces for City Ballet, including </a:t>
            </a:r>
            <a:r>
              <a:rPr lang="en-GB" i="1" dirty="0"/>
              <a:t>The Goldberg Variations</a:t>
            </a:r>
            <a:r>
              <a:rPr lang="en-GB" dirty="0"/>
              <a:t> (1971), a 90-minute exploration of the famous Bach score, and </a:t>
            </a:r>
            <a:r>
              <a:rPr lang="en-GB" i="1" dirty="0"/>
              <a:t>Watermill</a:t>
            </a:r>
            <a:r>
              <a:rPr lang="en-GB" dirty="0"/>
              <a:t> (1972), which borrows freely from Eastern </a:t>
            </a:r>
            <a:r>
              <a:rPr lang="en-GB" dirty="0" smtClean="0"/>
              <a:t>theatre </a:t>
            </a:r>
            <a:r>
              <a:rPr lang="en-GB" dirty="0"/>
              <a:t>techniques and elevates stillness to an art form. In 1976, for a non-City Ballet gala, he choreographed </a:t>
            </a:r>
            <a:r>
              <a:rPr lang="en-GB" i="1" dirty="0"/>
              <a:t>Other Dances</a:t>
            </a:r>
            <a:r>
              <a:rPr lang="en-GB" dirty="0"/>
              <a:t>— another Chopin ballet—for Mikhail Baryshnikov and Natalia </a:t>
            </a:r>
            <a:r>
              <a:rPr lang="en-GB" dirty="0" err="1"/>
              <a:t>Makarova</a:t>
            </a:r>
            <a:r>
              <a:rPr lang="en-GB" dirty="0"/>
              <a:t>. After Baryshnikov joined City Ballet for a year beginning in 1979, Robbins went on to choreograph two more works for him: </a:t>
            </a:r>
            <a:r>
              <a:rPr lang="en-GB" i="1" dirty="0"/>
              <a:t>Opus 19, "The Dreamer,"</a:t>
            </a:r>
            <a:r>
              <a:rPr lang="en-GB" dirty="0"/>
              <a:t> and </a:t>
            </a:r>
            <a:r>
              <a:rPr lang="en-GB" i="1" dirty="0"/>
              <a:t>The Four Seasons,</a:t>
            </a:r>
            <a:r>
              <a:rPr lang="en-GB" dirty="0"/>
              <a:t> in which Baryshnikov danced the fall section.</a:t>
            </a:r>
          </a:p>
          <a:p>
            <a:endParaRPr lang="en-GB" dirty="0"/>
          </a:p>
        </p:txBody>
      </p:sp>
    </p:spTree>
    <p:extLst>
      <p:ext uri="{BB962C8B-B14F-4D97-AF65-F5344CB8AC3E}">
        <p14:creationId xmlns:p14="http://schemas.microsoft.com/office/powerpoint/2010/main" val="21893237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373216"/>
            <a:ext cx="6512511" cy="141952"/>
          </a:xfrm>
        </p:spPr>
        <p:txBody>
          <a:bodyPr/>
          <a:lstStyle/>
          <a:p>
            <a:endParaRPr lang="en-GB" dirty="0"/>
          </a:p>
        </p:txBody>
      </p:sp>
      <p:sp>
        <p:nvSpPr>
          <p:cNvPr id="3" name="Content Placeholder 2"/>
          <p:cNvSpPr>
            <a:spLocks noGrp="1"/>
          </p:cNvSpPr>
          <p:nvPr>
            <p:ph sz="quarter" idx="13"/>
          </p:nvPr>
        </p:nvSpPr>
        <p:spPr>
          <a:xfrm>
            <a:off x="1143000" y="731520"/>
            <a:ext cx="7101408" cy="5001736"/>
          </a:xfrm>
        </p:spPr>
        <p:txBody>
          <a:bodyPr>
            <a:normAutofit lnSpcReduction="10000"/>
          </a:bodyPr>
          <a:lstStyle/>
          <a:p>
            <a:r>
              <a:rPr lang="en-GB" dirty="0"/>
              <a:t>In the 1980s Robbins continued to expand his vision. Robbins was the recipient of a Kennedy </a:t>
            </a:r>
            <a:r>
              <a:rPr lang="en-GB" dirty="0" err="1"/>
              <a:t>Center</a:t>
            </a:r>
            <a:r>
              <a:rPr lang="en-GB" dirty="0"/>
              <a:t> </a:t>
            </a:r>
            <a:r>
              <a:rPr lang="en-GB" dirty="0" err="1"/>
              <a:t>Honor</a:t>
            </a:r>
            <a:r>
              <a:rPr lang="en-GB" dirty="0"/>
              <a:t> in 1981. In 1983 he was named co-ballet master-in-chief of City Ballet (with Peter Martins), shortly before Balanchine's death. Robbins' ballet </a:t>
            </a:r>
            <a:r>
              <a:rPr lang="en-GB" i="1" dirty="0"/>
              <a:t>Ives, Songs</a:t>
            </a:r>
            <a:r>
              <a:rPr lang="en-GB" dirty="0"/>
              <a:t> premiered several months before his 70th birthday in 1988 and poignantly depicted a man looking back at his life. That same year Robbins literally delved into his past: He went to work recreating and reconstructing some of the highlights from his 20 years in musical </a:t>
            </a:r>
            <a:r>
              <a:rPr lang="en-GB" dirty="0" smtClean="0"/>
              <a:t>theatre </a:t>
            </a:r>
            <a:r>
              <a:rPr lang="en-GB" dirty="0"/>
              <a:t>for archival purposes and wound up creating a new show, </a:t>
            </a:r>
            <a:r>
              <a:rPr lang="en-GB" i="1" dirty="0"/>
              <a:t>Jerome Robbins' Broadway.</a:t>
            </a:r>
            <a:r>
              <a:rPr lang="en-GB" dirty="0"/>
              <a:t> The musical opened in February 1989, marked Robbins' return to Broadway after a 25-year absence, and earned him his fifth Tony award.</a:t>
            </a:r>
          </a:p>
          <a:p>
            <a:endParaRPr lang="en-GB" dirty="0"/>
          </a:p>
        </p:txBody>
      </p:sp>
    </p:spTree>
    <p:extLst>
      <p:ext uri="{BB962C8B-B14F-4D97-AF65-F5344CB8AC3E}">
        <p14:creationId xmlns:p14="http://schemas.microsoft.com/office/powerpoint/2010/main" val="40151381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445224"/>
            <a:ext cx="6512511" cy="69944"/>
          </a:xfrm>
        </p:spPr>
        <p:txBody>
          <a:bodyPr/>
          <a:lstStyle/>
          <a:p>
            <a:endParaRPr lang="en-GB" dirty="0"/>
          </a:p>
        </p:txBody>
      </p:sp>
      <p:sp>
        <p:nvSpPr>
          <p:cNvPr id="3" name="Content Placeholder 2"/>
          <p:cNvSpPr>
            <a:spLocks noGrp="1"/>
          </p:cNvSpPr>
          <p:nvPr>
            <p:ph sz="quarter" idx="13"/>
          </p:nvPr>
        </p:nvSpPr>
        <p:spPr>
          <a:xfrm>
            <a:off x="755576" y="764704"/>
            <a:ext cx="7768952" cy="4569688"/>
          </a:xfrm>
        </p:spPr>
        <p:txBody>
          <a:bodyPr>
            <a:normAutofit fontScale="85000" lnSpcReduction="20000"/>
          </a:bodyPr>
          <a:lstStyle/>
          <a:p>
            <a:r>
              <a:rPr lang="en-GB" dirty="0"/>
              <a:t>Robbins retired from City Ballet in 1990, but continued his creative pursuits. In 1994 he premiered </a:t>
            </a:r>
            <a:r>
              <a:rPr lang="en-GB" i="1" dirty="0"/>
              <a:t>A Suite of Dances,</a:t>
            </a:r>
            <a:r>
              <a:rPr lang="en-GB" dirty="0"/>
              <a:t> a solo work performed by Mikhail Baryshnikov set to music from Bach's unaccompanied suites. That same year the School of American Ballet premiered his </a:t>
            </a:r>
            <a:r>
              <a:rPr lang="en-GB" i="1" dirty="0"/>
              <a:t>2 + 3 Inventions,</a:t>
            </a:r>
            <a:r>
              <a:rPr lang="en-GB" dirty="0"/>
              <a:t> another dance set to the music of Bach. The next January (1995) a major work by Robbins, </a:t>
            </a:r>
            <a:r>
              <a:rPr lang="en-GB" i="1" dirty="0"/>
              <a:t>Brandenburg,</a:t>
            </a:r>
            <a:r>
              <a:rPr lang="en-GB" dirty="0"/>
              <a:t> was preformed by the City Ballet. </a:t>
            </a:r>
            <a:r>
              <a:rPr lang="en-GB" i="1" dirty="0"/>
              <a:t>Brandenburg</a:t>
            </a:r>
            <a:r>
              <a:rPr lang="en-GB" dirty="0"/>
              <a:t> was described by critic Terry </a:t>
            </a:r>
            <a:r>
              <a:rPr lang="en-GB" dirty="0" err="1"/>
              <a:t>Teachout</a:t>
            </a:r>
            <a:r>
              <a:rPr lang="en-GB" dirty="0"/>
              <a:t> as the "missing link in Robbins's output."</a:t>
            </a:r>
          </a:p>
          <a:p>
            <a:r>
              <a:rPr lang="en-GB" dirty="0"/>
              <a:t>Throughout his career Robbins combined theatrical savvy with an unerring sense of movement to create potent, moving panoramas. The diversity of his work is astonishing, but if there is one thread linking much of his art, it is his repeated exploration of community. His ballets have been danced by many of the world's major companies, including American Ballet </a:t>
            </a:r>
            <a:r>
              <a:rPr lang="en-GB" dirty="0" smtClean="0"/>
              <a:t>Theatre, </a:t>
            </a:r>
            <a:r>
              <a:rPr lang="en-GB" dirty="0"/>
              <a:t>Dance </a:t>
            </a:r>
            <a:r>
              <a:rPr lang="en-GB" dirty="0" smtClean="0"/>
              <a:t>Theatre </a:t>
            </a:r>
            <a:r>
              <a:rPr lang="en-GB" dirty="0"/>
              <a:t>of Harlem, </a:t>
            </a:r>
            <a:r>
              <a:rPr lang="en-GB" dirty="0" err="1"/>
              <a:t>Joffrey</a:t>
            </a:r>
            <a:r>
              <a:rPr lang="en-GB" dirty="0"/>
              <a:t> Ballet, Royal Danish Ballet, England's Royal Ballet, Paris Opera Ballet, National Ballet of Canada, San Francisco Ballet, and Australian Ballet.</a:t>
            </a:r>
          </a:p>
          <a:p>
            <a:endParaRPr lang="en-GB" dirty="0"/>
          </a:p>
        </p:txBody>
      </p:sp>
    </p:spTree>
    <p:extLst>
      <p:ext uri="{BB962C8B-B14F-4D97-AF65-F5344CB8AC3E}">
        <p14:creationId xmlns:p14="http://schemas.microsoft.com/office/powerpoint/2010/main" val="416367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373216"/>
            <a:ext cx="6512511" cy="141952"/>
          </a:xfrm>
        </p:spPr>
        <p:txBody>
          <a:bodyPr/>
          <a:lstStyle/>
          <a:p>
            <a:endParaRPr lang="en-GB" dirty="0"/>
          </a:p>
        </p:txBody>
      </p:sp>
      <p:sp>
        <p:nvSpPr>
          <p:cNvPr id="3" name="Content Placeholder 2"/>
          <p:cNvSpPr>
            <a:spLocks noGrp="1"/>
          </p:cNvSpPr>
          <p:nvPr>
            <p:ph sz="quarter" idx="13"/>
          </p:nvPr>
        </p:nvSpPr>
        <p:spPr>
          <a:xfrm>
            <a:off x="1143000" y="731520"/>
            <a:ext cx="7101408" cy="4785712"/>
          </a:xfrm>
        </p:spPr>
        <p:txBody>
          <a:bodyPr>
            <a:normAutofit/>
          </a:bodyPr>
          <a:lstStyle/>
          <a:p>
            <a:r>
              <a:rPr lang="en-GB" sz="3200" b="1" dirty="0"/>
              <a:t>A major creative force on both the Broadway and ballet stages beginning in 1944, </a:t>
            </a:r>
            <a:r>
              <a:rPr lang="en-GB" sz="3200" b="1" dirty="0" smtClean="0"/>
              <a:t>director /</a:t>
            </a:r>
            <a:r>
              <a:rPr lang="en-GB" sz="3200" b="1" dirty="0"/>
              <a:t>choreographer Jerome Robbins (born </a:t>
            </a:r>
            <a:r>
              <a:rPr lang="en-GB" sz="3200" b="1" dirty="0" err="1"/>
              <a:t>Rabinowitz</a:t>
            </a:r>
            <a:r>
              <a:rPr lang="en-GB" sz="3200" b="1" dirty="0"/>
              <a:t> 1918) extended the possibilities of musical </a:t>
            </a:r>
            <a:r>
              <a:rPr lang="en-GB" sz="3200" b="1" dirty="0" smtClean="0"/>
              <a:t>theatre </a:t>
            </a:r>
            <a:r>
              <a:rPr lang="en-GB" sz="3200" b="1" dirty="0"/>
              <a:t>and brought a contemporary American perspective to classical dance.</a:t>
            </a:r>
            <a:r>
              <a:rPr lang="en-GB" sz="3200" dirty="0"/>
              <a:t> </a:t>
            </a:r>
          </a:p>
          <a:p>
            <a:endParaRPr lang="en-GB" dirty="0"/>
          </a:p>
        </p:txBody>
      </p:sp>
    </p:spTree>
    <p:extLst>
      <p:ext uri="{BB962C8B-B14F-4D97-AF65-F5344CB8AC3E}">
        <p14:creationId xmlns:p14="http://schemas.microsoft.com/office/powerpoint/2010/main" val="3539687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1793289" y="5515168"/>
            <a:ext cx="6512511" cy="74072"/>
          </a:xfrm>
        </p:spPr>
        <p:txBody>
          <a:bodyPr/>
          <a:lstStyle/>
          <a:p>
            <a:endParaRPr lang="en-GB" dirty="0"/>
          </a:p>
        </p:txBody>
      </p:sp>
      <p:sp>
        <p:nvSpPr>
          <p:cNvPr id="3" name="Content Placeholder 2"/>
          <p:cNvSpPr>
            <a:spLocks noGrp="1"/>
          </p:cNvSpPr>
          <p:nvPr>
            <p:ph sz="quarter" idx="13"/>
          </p:nvPr>
        </p:nvSpPr>
        <p:spPr>
          <a:xfrm>
            <a:off x="1143000" y="731520"/>
            <a:ext cx="6400800" cy="4281656"/>
          </a:xfrm>
        </p:spPr>
        <p:txBody>
          <a:bodyPr>
            <a:normAutofit fontScale="92500"/>
          </a:bodyPr>
          <a:lstStyle/>
          <a:p>
            <a:r>
              <a:rPr lang="en-GB" sz="2800" dirty="0"/>
              <a:t>Robbins was born </a:t>
            </a:r>
            <a:r>
              <a:rPr lang="en-GB" sz="2800" b="1" dirty="0"/>
              <a:t>Jerome </a:t>
            </a:r>
            <a:r>
              <a:rPr lang="en-GB" sz="2800" b="1" dirty="0" err="1"/>
              <a:t>Rabinowitz</a:t>
            </a:r>
            <a:r>
              <a:rPr lang="en-GB" sz="2800" b="1" dirty="0"/>
              <a:t> </a:t>
            </a:r>
            <a:r>
              <a:rPr lang="en-GB" sz="2800" dirty="0"/>
              <a:t>in New York on October 11, 1918, to Russian Jewish parents who came to America to flee the pogroms. He grew up in Weehawken, New Jersey, and was in his late teens when he began studying at the </a:t>
            </a:r>
            <a:r>
              <a:rPr lang="en-GB" sz="2800" dirty="0" err="1"/>
              <a:t>Sandor</a:t>
            </a:r>
            <a:r>
              <a:rPr lang="en-GB" sz="2800" dirty="0"/>
              <a:t>-Sorel Dance </a:t>
            </a:r>
            <a:r>
              <a:rPr lang="en-GB" sz="2800" dirty="0" err="1"/>
              <a:t>Center</a:t>
            </a:r>
            <a:r>
              <a:rPr lang="en-GB" sz="2800" dirty="0"/>
              <a:t> in Brooklyn. He later took lessons in modern, Spanish, and Oriental dance.</a:t>
            </a:r>
          </a:p>
          <a:p>
            <a:endParaRPr lang="en-GB" dirty="0"/>
          </a:p>
        </p:txBody>
      </p:sp>
    </p:spTree>
    <p:extLst>
      <p:ext uri="{BB962C8B-B14F-4D97-AF65-F5344CB8AC3E}">
        <p14:creationId xmlns:p14="http://schemas.microsoft.com/office/powerpoint/2010/main" val="2507434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445224"/>
            <a:ext cx="6512511" cy="69944"/>
          </a:xfrm>
        </p:spPr>
        <p:txBody>
          <a:bodyPr/>
          <a:lstStyle/>
          <a:p>
            <a:endParaRPr lang="en-GB" dirty="0"/>
          </a:p>
        </p:txBody>
      </p:sp>
      <p:sp>
        <p:nvSpPr>
          <p:cNvPr id="3" name="Content Placeholder 2"/>
          <p:cNvSpPr>
            <a:spLocks noGrp="1"/>
          </p:cNvSpPr>
          <p:nvPr>
            <p:ph sz="quarter" idx="13"/>
          </p:nvPr>
        </p:nvSpPr>
        <p:spPr/>
        <p:txBody>
          <a:bodyPr/>
          <a:lstStyle/>
          <a:p>
            <a:endParaRPr lang="en-GB"/>
          </a:p>
        </p:txBody>
      </p:sp>
      <p:sp>
        <p:nvSpPr>
          <p:cNvPr id="4" name="Rectangle 3"/>
          <p:cNvSpPr/>
          <p:nvPr/>
        </p:nvSpPr>
        <p:spPr>
          <a:xfrm>
            <a:off x="1115616" y="692696"/>
            <a:ext cx="6624736" cy="4524315"/>
          </a:xfrm>
          <a:prstGeom prst="rect">
            <a:avLst/>
          </a:prstGeom>
        </p:spPr>
        <p:txBody>
          <a:bodyPr wrap="square">
            <a:spAutoFit/>
          </a:bodyPr>
          <a:lstStyle/>
          <a:p>
            <a:r>
              <a:rPr lang="en-GB" sz="3200" dirty="0"/>
              <a:t>Between 1937 and 1940 Robbins appeared in the chorus of four Broadway musicals and also danced at Camp </a:t>
            </a:r>
            <a:r>
              <a:rPr lang="en-GB" sz="3200" dirty="0" err="1"/>
              <a:t>Tamiment</a:t>
            </a:r>
            <a:r>
              <a:rPr lang="en-GB" sz="3200" dirty="0"/>
              <a:t>, a summer resort for adults where revues were staged by aspiring performers. It was there that he had his first opportunity to choreograph</a:t>
            </a:r>
          </a:p>
        </p:txBody>
      </p:sp>
    </p:spTree>
    <p:extLst>
      <p:ext uri="{BB962C8B-B14F-4D97-AF65-F5344CB8AC3E}">
        <p14:creationId xmlns:p14="http://schemas.microsoft.com/office/powerpoint/2010/main" val="1037989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445224"/>
            <a:ext cx="6512511" cy="69944"/>
          </a:xfrm>
        </p:spPr>
        <p:txBody>
          <a:bodyPr/>
          <a:lstStyle/>
          <a:p>
            <a:endParaRPr lang="en-GB" dirty="0"/>
          </a:p>
        </p:txBody>
      </p:sp>
      <p:sp>
        <p:nvSpPr>
          <p:cNvPr id="3" name="Content Placeholder 2"/>
          <p:cNvSpPr>
            <a:spLocks noGrp="1"/>
          </p:cNvSpPr>
          <p:nvPr>
            <p:ph sz="quarter" idx="13"/>
          </p:nvPr>
        </p:nvSpPr>
        <p:spPr>
          <a:xfrm>
            <a:off x="1143000" y="731520"/>
            <a:ext cx="6957392" cy="4569688"/>
          </a:xfrm>
        </p:spPr>
        <p:txBody>
          <a:bodyPr>
            <a:normAutofit fontScale="92500" lnSpcReduction="20000"/>
          </a:bodyPr>
          <a:lstStyle/>
          <a:p>
            <a:r>
              <a:rPr lang="en-GB" dirty="0" smtClean="0"/>
              <a:t>In </a:t>
            </a:r>
            <a:r>
              <a:rPr lang="en-GB" dirty="0"/>
              <a:t>1940 he joined the newly created </a:t>
            </a:r>
            <a:r>
              <a:rPr lang="en-GB" b="1" dirty="0"/>
              <a:t>Ballet </a:t>
            </a:r>
            <a:r>
              <a:rPr lang="en-GB" b="1" dirty="0" smtClean="0"/>
              <a:t>Theatre (now American Ballet Theatre) </a:t>
            </a:r>
            <a:r>
              <a:rPr lang="en-GB" dirty="0"/>
              <a:t>as a dancer and studied with the choreographers Antony Tudor and Eugene </a:t>
            </a:r>
            <a:r>
              <a:rPr lang="en-GB" dirty="0" err="1"/>
              <a:t>Loring</a:t>
            </a:r>
            <a:r>
              <a:rPr lang="en-GB" dirty="0"/>
              <a:t>. Ballet </a:t>
            </a:r>
            <a:r>
              <a:rPr lang="en-GB" dirty="0" smtClean="0"/>
              <a:t>Theatre </a:t>
            </a:r>
            <a:r>
              <a:rPr lang="en-GB" dirty="0"/>
              <a:t>had a particular penchant for Russian ballets— Robbins often said that he spent a good deal of time in "boots, bloomers and a peasant wig"—and </a:t>
            </a:r>
            <a:r>
              <a:rPr lang="en-GB" b="1" i="1" dirty="0"/>
              <a:t>Fancy </a:t>
            </a:r>
            <a:r>
              <a:rPr lang="en-GB" b="1" i="1" dirty="0" smtClean="0"/>
              <a:t>Free (1944)</a:t>
            </a:r>
            <a:r>
              <a:rPr lang="en-GB" b="1" dirty="0" smtClean="0"/>
              <a:t> </a:t>
            </a:r>
            <a:r>
              <a:rPr lang="en-GB" dirty="0"/>
              <a:t>was, in part, a reaction to that repertoire</a:t>
            </a:r>
            <a:r>
              <a:rPr lang="en-GB" smtClean="0"/>
              <a:t>.</a:t>
            </a:r>
            <a:r>
              <a:rPr lang="en-GB"/>
              <a:t> </a:t>
            </a:r>
            <a:endParaRPr lang="en-GB" smtClean="0"/>
          </a:p>
          <a:p>
            <a:r>
              <a:rPr lang="en-GB" smtClean="0"/>
              <a:t>The </a:t>
            </a:r>
            <a:r>
              <a:rPr lang="en-GB" dirty="0"/>
              <a:t>ballet—in which Robbins danced "the rumba" sailor—was set to a commissioned score by the relatively unknown </a:t>
            </a:r>
            <a:r>
              <a:rPr lang="en-GB" b="1" dirty="0"/>
              <a:t>Leonard Bernstein</a:t>
            </a:r>
            <a:r>
              <a:rPr lang="en-GB" dirty="0"/>
              <a:t> and was an instant masterpiece. It was not just the jazz inflections or familiar, everyday gestures incorporated into the choreography that made the piece special. A ballet portraying contemporary American characters behaving in contemporary American fashion was virtually unheard of at the time, and wartime audiences recognized the people onstage at once.</a:t>
            </a:r>
          </a:p>
          <a:p>
            <a:endParaRPr lang="en-GB" dirty="0"/>
          </a:p>
          <a:p>
            <a:endParaRPr lang="en-GB" dirty="0"/>
          </a:p>
        </p:txBody>
      </p:sp>
    </p:spTree>
    <p:extLst>
      <p:ext uri="{BB962C8B-B14F-4D97-AF65-F5344CB8AC3E}">
        <p14:creationId xmlns:p14="http://schemas.microsoft.com/office/powerpoint/2010/main" val="4157033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373216"/>
            <a:ext cx="6512511" cy="141952"/>
          </a:xfrm>
        </p:spPr>
        <p:txBody>
          <a:bodyPr/>
          <a:lstStyle/>
          <a:p>
            <a:endParaRPr lang="en-GB" dirty="0"/>
          </a:p>
        </p:txBody>
      </p:sp>
      <p:sp>
        <p:nvSpPr>
          <p:cNvPr id="3" name="Content Placeholder 2"/>
          <p:cNvSpPr>
            <a:spLocks noGrp="1"/>
          </p:cNvSpPr>
          <p:nvPr>
            <p:ph sz="quarter" idx="13"/>
          </p:nvPr>
        </p:nvSpPr>
        <p:spPr>
          <a:xfrm>
            <a:off x="1143000" y="731520"/>
            <a:ext cx="6400800" cy="4425672"/>
          </a:xfrm>
        </p:spPr>
        <p:txBody>
          <a:bodyPr>
            <a:normAutofit fontScale="92500" lnSpcReduction="10000"/>
          </a:bodyPr>
          <a:lstStyle/>
          <a:p>
            <a:r>
              <a:rPr lang="en-GB" dirty="0"/>
              <a:t>Robbins then took his choreographic talents to Broadway with similar success</a:t>
            </a:r>
            <a:r>
              <a:rPr lang="en-GB" b="1" dirty="0"/>
              <a:t>. </a:t>
            </a:r>
            <a:r>
              <a:rPr lang="en-GB" b="1" i="1" dirty="0"/>
              <a:t>On the </a:t>
            </a:r>
            <a:r>
              <a:rPr lang="en-GB" b="1" i="1" dirty="0" smtClean="0"/>
              <a:t>Town (1945)</a:t>
            </a:r>
            <a:r>
              <a:rPr lang="en-GB" b="1" dirty="0" smtClean="0"/>
              <a:t> </a:t>
            </a:r>
            <a:r>
              <a:rPr lang="en-GB" dirty="0"/>
              <a:t>marked the first time that dance had been so fully integrated into a Broadway show, prompting one critic to suggest that it be called "a ballet comedy instead of a musical comedy."</a:t>
            </a:r>
          </a:p>
          <a:p>
            <a:r>
              <a:rPr lang="en-GB" dirty="0"/>
              <a:t>For the next few years Robbins divided his time between Broadway and ballet. His choreography was singled out as the high point of </a:t>
            </a:r>
            <a:r>
              <a:rPr lang="en-GB" i="1" dirty="0"/>
              <a:t>Billion Dollar Baby</a:t>
            </a:r>
            <a:r>
              <a:rPr lang="en-GB" dirty="0"/>
              <a:t> (1946); </a:t>
            </a:r>
            <a:r>
              <a:rPr lang="en-GB" i="1" dirty="0"/>
              <a:t>High Button Shoes</a:t>
            </a:r>
            <a:r>
              <a:rPr lang="en-GB" dirty="0"/>
              <a:t> (1947); </a:t>
            </a:r>
            <a:r>
              <a:rPr lang="en-GB" i="1" dirty="0"/>
              <a:t>Look Ma, I'm </a:t>
            </a:r>
            <a:r>
              <a:rPr lang="en-GB" i="1" dirty="0" err="1"/>
              <a:t>Dancin</a:t>
            </a:r>
            <a:r>
              <a:rPr lang="en-GB" i="1" dirty="0"/>
              <a:t>'</a:t>
            </a:r>
            <a:r>
              <a:rPr lang="en-GB" dirty="0"/>
              <a:t> (1948), which he co-directed with George Abbott; </a:t>
            </a:r>
            <a:r>
              <a:rPr lang="en-GB" i="1" dirty="0"/>
              <a:t>Miss Liberty</a:t>
            </a:r>
            <a:r>
              <a:rPr lang="en-GB" dirty="0"/>
              <a:t> (1949); and </a:t>
            </a:r>
            <a:r>
              <a:rPr lang="en-GB" i="1" dirty="0"/>
              <a:t>Call Me Madam</a:t>
            </a:r>
            <a:r>
              <a:rPr lang="en-GB" dirty="0"/>
              <a:t> (1950). </a:t>
            </a:r>
            <a:r>
              <a:rPr lang="en-GB" i="1" dirty="0"/>
              <a:t>High Button Shoes</a:t>
            </a:r>
            <a:r>
              <a:rPr lang="en-GB" dirty="0"/>
              <a:t> earned him his first Tony award.</a:t>
            </a:r>
          </a:p>
          <a:p>
            <a:endParaRPr lang="en-GB" dirty="0"/>
          </a:p>
        </p:txBody>
      </p:sp>
    </p:spTree>
    <p:extLst>
      <p:ext uri="{BB962C8B-B14F-4D97-AF65-F5344CB8AC3E}">
        <p14:creationId xmlns:p14="http://schemas.microsoft.com/office/powerpoint/2010/main" val="466382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301208"/>
            <a:ext cx="6512511" cy="213960"/>
          </a:xfrm>
        </p:spPr>
        <p:txBody>
          <a:bodyPr/>
          <a:lstStyle/>
          <a:p>
            <a:endParaRPr lang="en-GB" dirty="0"/>
          </a:p>
        </p:txBody>
      </p:sp>
      <p:sp>
        <p:nvSpPr>
          <p:cNvPr id="3" name="Content Placeholder 2"/>
          <p:cNvSpPr>
            <a:spLocks noGrp="1"/>
          </p:cNvSpPr>
          <p:nvPr>
            <p:ph sz="quarter" idx="13"/>
          </p:nvPr>
        </p:nvSpPr>
        <p:spPr>
          <a:xfrm>
            <a:off x="1143000" y="731520"/>
            <a:ext cx="7029400" cy="4641696"/>
          </a:xfrm>
        </p:spPr>
        <p:txBody>
          <a:bodyPr/>
          <a:lstStyle/>
          <a:p>
            <a:r>
              <a:rPr lang="en-GB" sz="2800" dirty="0"/>
              <a:t>In 1949 George Balanchine invited Robbins to join the New York City Ballet as dancer, choreographer, and associate artistic director. During the next decade he created ten ballets for the company, and his moody, evocative dances were a wonderful contrast to Balanchine's </a:t>
            </a:r>
            <a:r>
              <a:rPr lang="en-GB" sz="2800" dirty="0" err="1"/>
              <a:t>plotless</a:t>
            </a:r>
            <a:r>
              <a:rPr lang="en-GB" sz="2800" dirty="0"/>
              <a:t> neoclassicism.</a:t>
            </a:r>
          </a:p>
          <a:p>
            <a:endParaRPr lang="en-GB" dirty="0"/>
          </a:p>
        </p:txBody>
      </p:sp>
    </p:spTree>
    <p:extLst>
      <p:ext uri="{BB962C8B-B14F-4D97-AF65-F5344CB8AC3E}">
        <p14:creationId xmlns:p14="http://schemas.microsoft.com/office/powerpoint/2010/main" val="26368243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373216"/>
            <a:ext cx="6512511" cy="141952"/>
          </a:xfrm>
        </p:spPr>
        <p:txBody>
          <a:bodyPr/>
          <a:lstStyle/>
          <a:p>
            <a:endParaRPr lang="en-GB" dirty="0"/>
          </a:p>
        </p:txBody>
      </p:sp>
      <p:sp>
        <p:nvSpPr>
          <p:cNvPr id="3" name="Content Placeholder 2"/>
          <p:cNvSpPr>
            <a:spLocks noGrp="1"/>
          </p:cNvSpPr>
          <p:nvPr>
            <p:ph sz="quarter" idx="13"/>
          </p:nvPr>
        </p:nvSpPr>
        <p:spPr>
          <a:xfrm>
            <a:off x="1143000" y="731520"/>
            <a:ext cx="7029400" cy="4641696"/>
          </a:xfrm>
        </p:spPr>
        <p:txBody>
          <a:bodyPr>
            <a:normAutofit fontScale="92500"/>
          </a:bodyPr>
          <a:lstStyle/>
          <a:p>
            <a:r>
              <a:rPr lang="en-GB" dirty="0"/>
              <a:t>In 1951 Robbins choreographed Rodgers and Hammerstein's </a:t>
            </a:r>
            <a:r>
              <a:rPr lang="en-GB" i="1" dirty="0"/>
              <a:t>The King and I,</a:t>
            </a:r>
            <a:r>
              <a:rPr lang="en-GB" dirty="0"/>
              <a:t> the most sophisticated Broadway show of which he had thus far been a part. </a:t>
            </a:r>
            <a:endParaRPr lang="en-GB" dirty="0" smtClean="0"/>
          </a:p>
          <a:p>
            <a:r>
              <a:rPr lang="en-GB" dirty="0" smtClean="0"/>
              <a:t>But </a:t>
            </a:r>
            <a:r>
              <a:rPr lang="en-GB" dirty="0"/>
              <a:t>the show that would forever cement his reputation as one of the most important figures in the history of Broadway was </a:t>
            </a:r>
            <a:r>
              <a:rPr lang="en-GB" i="1" dirty="0"/>
              <a:t>West Side Story,</a:t>
            </a:r>
            <a:r>
              <a:rPr lang="en-GB" dirty="0"/>
              <a:t> which opened in 1957 and continued to have an impact on the course of musical </a:t>
            </a:r>
            <a:r>
              <a:rPr lang="en-GB" dirty="0" smtClean="0"/>
              <a:t>theatre </a:t>
            </a:r>
            <a:r>
              <a:rPr lang="en-GB" dirty="0"/>
              <a:t>into the 1990s. This modern, updated Romeo and Juliet saga was the first musical conceived, choreographed, and directed by one man. It marked the culmination of many innovations that originally appeared in On the Town and earned Robbins his second Tony </a:t>
            </a:r>
            <a:r>
              <a:rPr lang="en-GB" dirty="0" smtClean="0"/>
              <a:t>Award </a:t>
            </a:r>
            <a:r>
              <a:rPr lang="en-GB" dirty="0"/>
              <a:t>for choreography.</a:t>
            </a:r>
          </a:p>
          <a:p>
            <a:endParaRPr lang="en-GB" dirty="0"/>
          </a:p>
        </p:txBody>
      </p:sp>
    </p:spTree>
    <p:extLst>
      <p:ext uri="{BB962C8B-B14F-4D97-AF65-F5344CB8AC3E}">
        <p14:creationId xmlns:p14="http://schemas.microsoft.com/office/powerpoint/2010/main" val="2167306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3289" y="5301208"/>
            <a:ext cx="6512511" cy="213960"/>
          </a:xfrm>
        </p:spPr>
        <p:txBody>
          <a:bodyPr/>
          <a:lstStyle/>
          <a:p>
            <a:endParaRPr lang="en-GB" dirty="0"/>
          </a:p>
        </p:txBody>
      </p:sp>
      <p:sp>
        <p:nvSpPr>
          <p:cNvPr id="3" name="Content Placeholder 2"/>
          <p:cNvSpPr>
            <a:spLocks noGrp="1"/>
          </p:cNvSpPr>
          <p:nvPr>
            <p:ph sz="quarter" idx="13"/>
          </p:nvPr>
        </p:nvSpPr>
        <p:spPr>
          <a:xfrm>
            <a:off x="1143000" y="731520"/>
            <a:ext cx="6957392" cy="4641696"/>
          </a:xfrm>
        </p:spPr>
        <p:txBody>
          <a:bodyPr>
            <a:normAutofit fontScale="92500"/>
          </a:bodyPr>
          <a:lstStyle/>
          <a:p>
            <a:r>
              <a:rPr lang="en-GB" sz="2800" dirty="0"/>
              <a:t>In 1959 Robbins directed and choreographed </a:t>
            </a:r>
            <a:r>
              <a:rPr lang="en-GB" sz="2800" i="1" dirty="0"/>
              <a:t>Gypsy,</a:t>
            </a:r>
            <a:r>
              <a:rPr lang="en-GB" sz="2800" dirty="0"/>
              <a:t> another theatrical landmark. </a:t>
            </a:r>
            <a:endParaRPr lang="en-GB" sz="2800" dirty="0" smtClean="0"/>
          </a:p>
          <a:p>
            <a:r>
              <a:rPr lang="en-GB" sz="2800" dirty="0" smtClean="0"/>
              <a:t>That </a:t>
            </a:r>
            <a:r>
              <a:rPr lang="en-GB" sz="2800" dirty="0"/>
              <a:t>same year he </a:t>
            </a:r>
            <a:r>
              <a:rPr lang="en-GB" sz="2800" dirty="0" smtClean="0"/>
              <a:t>left New York </a:t>
            </a:r>
            <a:r>
              <a:rPr lang="en-GB" sz="2800" dirty="0"/>
              <a:t>City Ballet to devote his energies to his own company, Ballets: USA, which was formed in 1958 and disbanded in 1961. Among the works that came out of Ballets: USA was </a:t>
            </a:r>
            <a:r>
              <a:rPr lang="en-GB" sz="2800" i="1" dirty="0"/>
              <a:t>Moves</a:t>
            </a:r>
            <a:r>
              <a:rPr lang="en-GB" sz="2800" dirty="0"/>
              <a:t> (1959), a startling experiment in that it is performed without music. It was added to the repertory of </a:t>
            </a:r>
            <a:r>
              <a:rPr lang="en-GB" sz="2800" dirty="0" smtClean="0"/>
              <a:t>New York City </a:t>
            </a:r>
            <a:r>
              <a:rPr lang="en-GB" sz="2800" dirty="0"/>
              <a:t>Ballet.</a:t>
            </a:r>
          </a:p>
          <a:p>
            <a:endParaRPr lang="en-GB" dirty="0"/>
          </a:p>
        </p:txBody>
      </p:sp>
    </p:spTree>
    <p:extLst>
      <p:ext uri="{BB962C8B-B14F-4D97-AF65-F5344CB8AC3E}">
        <p14:creationId xmlns:p14="http://schemas.microsoft.com/office/powerpoint/2010/main" val="4247936659"/>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62</TotalTime>
  <Words>1461</Words>
  <Application>Microsoft Office PowerPoint</Application>
  <PresentationFormat>On-screen Show (4:3)</PresentationFormat>
  <Paragraphs>22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Elizabeth JOLLY</dc:creator>
  <cp:lastModifiedBy>Elizabeth JOLLY</cp:lastModifiedBy>
  <cp:revision>7</cp:revision>
  <dcterms:created xsi:type="dcterms:W3CDTF">2013-09-03T10:49:56Z</dcterms:created>
  <dcterms:modified xsi:type="dcterms:W3CDTF">2013-09-03T13:35:13Z</dcterms:modified>
</cp:coreProperties>
</file>