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797675" cy="9926638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37" autoAdjust="0"/>
    <p:restoredTop sz="94660"/>
  </p:normalViewPr>
  <p:slideViewPr>
    <p:cSldViewPr snapToGrid="0">
      <p:cViewPr>
        <p:scale>
          <a:sx n="70" d="100"/>
          <a:sy n="70" d="100"/>
        </p:scale>
        <p:origin x="762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32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95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931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59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90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4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38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80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0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96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08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2514D-59B6-4AE4-9320-461890BB5393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79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910731"/>
              </p:ext>
            </p:extLst>
          </p:nvPr>
        </p:nvGraphicFramePr>
        <p:xfrm>
          <a:off x="229171" y="319707"/>
          <a:ext cx="12262584" cy="91209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3764">
                  <a:extLst>
                    <a:ext uri="{9D8B030D-6E8A-4147-A177-3AD203B41FA5}">
                      <a16:colId xmlns:a16="http://schemas.microsoft.com/office/drawing/2014/main" val="1390439898"/>
                    </a:ext>
                  </a:extLst>
                </a:gridCol>
                <a:gridCol w="145412">
                  <a:extLst>
                    <a:ext uri="{9D8B030D-6E8A-4147-A177-3AD203B41FA5}">
                      <a16:colId xmlns:a16="http://schemas.microsoft.com/office/drawing/2014/main" val="1088071614"/>
                    </a:ext>
                  </a:extLst>
                </a:gridCol>
                <a:gridCol w="661737">
                  <a:extLst>
                    <a:ext uri="{9D8B030D-6E8A-4147-A177-3AD203B41FA5}">
                      <a16:colId xmlns:a16="http://schemas.microsoft.com/office/drawing/2014/main" val="7499946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981857967"/>
                    </a:ext>
                  </a:extLst>
                </a:gridCol>
                <a:gridCol w="1435720">
                  <a:extLst>
                    <a:ext uri="{9D8B030D-6E8A-4147-A177-3AD203B41FA5}">
                      <a16:colId xmlns:a16="http://schemas.microsoft.com/office/drawing/2014/main" val="3650891737"/>
                    </a:ext>
                  </a:extLst>
                </a:gridCol>
                <a:gridCol w="381049">
                  <a:extLst>
                    <a:ext uri="{9D8B030D-6E8A-4147-A177-3AD203B41FA5}">
                      <a16:colId xmlns:a16="http://schemas.microsoft.com/office/drawing/2014/main" val="2865237147"/>
                    </a:ext>
                  </a:extLst>
                </a:gridCol>
                <a:gridCol w="1896602">
                  <a:extLst>
                    <a:ext uri="{9D8B030D-6E8A-4147-A177-3AD203B41FA5}">
                      <a16:colId xmlns:a16="http://schemas.microsoft.com/office/drawing/2014/main" val="2171703768"/>
                    </a:ext>
                  </a:extLst>
                </a:gridCol>
                <a:gridCol w="467772">
                  <a:extLst>
                    <a:ext uri="{9D8B030D-6E8A-4147-A177-3AD203B41FA5}">
                      <a16:colId xmlns:a16="http://schemas.microsoft.com/office/drawing/2014/main" val="1959715596"/>
                    </a:ext>
                  </a:extLst>
                </a:gridCol>
                <a:gridCol w="1809878">
                  <a:extLst>
                    <a:ext uri="{9D8B030D-6E8A-4147-A177-3AD203B41FA5}">
                      <a16:colId xmlns:a16="http://schemas.microsoft.com/office/drawing/2014/main" val="969278057"/>
                    </a:ext>
                  </a:extLst>
                </a:gridCol>
                <a:gridCol w="445874">
                  <a:extLst>
                    <a:ext uri="{9D8B030D-6E8A-4147-A177-3AD203B41FA5}">
                      <a16:colId xmlns:a16="http://schemas.microsoft.com/office/drawing/2014/main" val="1029060361"/>
                    </a:ext>
                  </a:extLst>
                </a:gridCol>
                <a:gridCol w="1831776">
                  <a:extLst>
                    <a:ext uri="{9D8B030D-6E8A-4147-A177-3AD203B41FA5}">
                      <a16:colId xmlns:a16="http://schemas.microsoft.com/office/drawing/2014/main" val="2852780972"/>
                    </a:ext>
                  </a:extLst>
                </a:gridCol>
              </a:tblGrid>
              <a:tr h="4470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Strand 1 – Explore</a:t>
                      </a:r>
                      <a:endParaRPr lang="en-GB" sz="2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baseline="0" dirty="0" smtClean="0"/>
                        <a:t>A Level Product Design</a:t>
                      </a:r>
                      <a:endParaRPr lang="en-GB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400" b="1" dirty="0" smtClean="0"/>
                        <a:t>Name</a:t>
                      </a:r>
                      <a:r>
                        <a:rPr lang="en-GB" sz="1400" b="1" dirty="0" smtClean="0"/>
                        <a:t>:</a:t>
                      </a:r>
                      <a:endParaRPr lang="en-GB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400" b="1" dirty="0" smtClean="0"/>
                        <a:t>Target Grade:  </a:t>
                      </a:r>
                      <a:r>
                        <a:rPr lang="en-GB" sz="2400" b="1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GB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835560"/>
                  </a:ext>
                </a:extLst>
              </a:tr>
              <a:tr h="55659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smtClean="0">
                          <a:solidFill>
                            <a:schemeClr val="tx1"/>
                          </a:solidFill>
                        </a:rPr>
                        <a:t>PLC Section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Page in folder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What it should include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en-GB" sz="1400" b="1" baseline="0" dirty="0" err="1" smtClean="0">
                          <a:solidFill>
                            <a:schemeClr val="tx1"/>
                          </a:solidFill>
                        </a:rPr>
                        <a:t>eedback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en-GB" sz="1400" b="1" dirty="0" err="1" smtClean="0">
                          <a:solidFill>
                            <a:schemeClr val="tx1"/>
                          </a:solidFill>
                        </a:rPr>
                        <a:t>ction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en-GB" sz="1400" b="1" dirty="0" err="1" smtClean="0">
                          <a:solidFill>
                            <a:schemeClr val="tx1"/>
                          </a:solidFill>
                        </a:rPr>
                        <a:t>esponse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078774"/>
                  </a:ext>
                </a:extLst>
              </a:tr>
              <a:tr h="99135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Investigations of the</a:t>
                      </a:r>
                    </a:p>
                    <a:p>
                      <a:pPr algn="ctr"/>
                      <a:r>
                        <a:rPr lang="en-GB" sz="1600" b="1" dirty="0" smtClean="0"/>
                        <a:t>context</a:t>
                      </a:r>
                      <a:endParaRPr lang="en-GB" sz="1600" b="1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300" dirty="0" smtClean="0"/>
                        <a:t>Comprehensive investigations</a:t>
                      </a:r>
                    </a:p>
                    <a:p>
                      <a:r>
                        <a:rPr lang="en-GB" sz="1300" dirty="0" smtClean="0"/>
                        <a:t>identify a breadth of challenging</a:t>
                      </a:r>
                    </a:p>
                    <a:p>
                      <a:r>
                        <a:rPr lang="en-GB" sz="1300" dirty="0" smtClean="0"/>
                        <a:t>problems and opportunities for</a:t>
                      </a:r>
                    </a:p>
                    <a:p>
                      <a:r>
                        <a:rPr lang="en-GB" sz="1300" dirty="0" smtClean="0"/>
                        <a:t>further consideration.</a:t>
                      </a:r>
                      <a:endParaRPr lang="en-GB" sz="13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311235"/>
                  </a:ext>
                </a:extLst>
              </a:tr>
              <a:tr h="991357">
                <a:tc grid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Design brief 	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0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300" dirty="0" smtClean="0"/>
                        <a:t>Clear and full relevance to the</a:t>
                      </a:r>
                    </a:p>
                    <a:p>
                      <a:r>
                        <a:rPr lang="en-GB" sz="1300" dirty="0" smtClean="0"/>
                        <a:t>context offering scope for</a:t>
                      </a:r>
                    </a:p>
                    <a:p>
                      <a:r>
                        <a:rPr lang="en-GB" sz="1300" dirty="0" smtClean="0"/>
                        <a:t>challenge and a focused</a:t>
                      </a:r>
                    </a:p>
                    <a:p>
                      <a:r>
                        <a:rPr lang="en-GB" sz="1300" dirty="0" smtClean="0"/>
                        <a:t>identification of a primary user and</a:t>
                      </a:r>
                    </a:p>
                    <a:p>
                      <a:r>
                        <a:rPr lang="en-GB" sz="1300" dirty="0" smtClean="0"/>
                        <a:t>other stakeholders.</a:t>
                      </a:r>
                      <a:endParaRPr lang="en-GB" sz="13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40959"/>
                  </a:ext>
                </a:extLst>
              </a:tr>
              <a:tr h="1680019">
                <a:tc grid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Investigations of user and stakeholder needs and wants and the outlining of stakeholder requirements (non-technical specification) 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0" i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300" dirty="0" smtClean="0"/>
                        <a:t>Full and objective consideration of</a:t>
                      </a:r>
                    </a:p>
                    <a:p>
                      <a:r>
                        <a:rPr lang="en-GB" sz="1300" dirty="0" smtClean="0"/>
                        <a:t>primary user and other stakeholders</a:t>
                      </a:r>
                    </a:p>
                    <a:p>
                      <a:r>
                        <a:rPr lang="en-GB" sz="1300" dirty="0" smtClean="0"/>
                        <a:t>needs and wants. A range of</a:t>
                      </a:r>
                    </a:p>
                    <a:p>
                      <a:r>
                        <a:rPr lang="en-GB" sz="1300" dirty="0" smtClean="0"/>
                        <a:t>comprehensive requirements are</a:t>
                      </a:r>
                    </a:p>
                    <a:p>
                      <a:r>
                        <a:rPr lang="en-GB" sz="1300" dirty="0" smtClean="0"/>
                        <a:t>identified that offer scope to</a:t>
                      </a:r>
                    </a:p>
                    <a:p>
                      <a:r>
                        <a:rPr lang="en-GB" sz="1300" dirty="0" smtClean="0"/>
                        <a:t>support the design process.</a:t>
                      </a:r>
                      <a:endParaRPr lang="en-GB" sz="13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53002"/>
                  </a:ext>
                </a:extLst>
              </a:tr>
              <a:tr h="1162245">
                <a:tc grid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Investigations of existing products and design practices 	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0" i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300" dirty="0" smtClean="0"/>
                        <a:t>Comprehensive and relevant</a:t>
                      </a:r>
                    </a:p>
                    <a:p>
                      <a:r>
                        <a:rPr lang="en-GB" sz="1300" dirty="0" smtClean="0"/>
                        <a:t>information and sources of</a:t>
                      </a:r>
                    </a:p>
                    <a:p>
                      <a:r>
                        <a:rPr lang="en-GB" sz="1300" dirty="0" smtClean="0"/>
                        <a:t>inspiration are identified to</a:t>
                      </a:r>
                    </a:p>
                    <a:p>
                      <a:r>
                        <a:rPr lang="en-GB" sz="1300" dirty="0" smtClean="0"/>
                        <a:t>influence on design iterations</a:t>
                      </a:r>
                    </a:p>
                    <a:p>
                      <a:r>
                        <a:rPr lang="en-GB" sz="1300" dirty="0" smtClean="0"/>
                        <a:t>and thinking when required</a:t>
                      </a:r>
                    </a:p>
                    <a:p>
                      <a:r>
                        <a:rPr lang="en-GB" sz="1300" dirty="0" smtClean="0"/>
                        <a:t>throughout the design process.</a:t>
                      </a:r>
                      <a:endParaRPr lang="en-GB" sz="13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33305"/>
                  </a:ext>
                </a:extLst>
              </a:tr>
              <a:tr h="99135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 i="0" dirty="0" smtClean="0">
                          <a:latin typeface="+mj-lt"/>
                        </a:rPr>
                        <a:t>Exploration of materials</a:t>
                      </a:r>
                    </a:p>
                    <a:p>
                      <a:pPr algn="ctr"/>
                      <a:r>
                        <a:rPr lang="en-GB" sz="1600" b="1" i="0" dirty="0" smtClean="0">
                          <a:latin typeface="+mj-lt"/>
                        </a:rPr>
                        <a:t>and possible technical</a:t>
                      </a:r>
                    </a:p>
                    <a:p>
                      <a:pPr algn="ctr"/>
                      <a:r>
                        <a:rPr lang="en-GB" sz="1600" b="1" i="0" dirty="0" smtClean="0">
                          <a:latin typeface="+mj-lt"/>
                        </a:rPr>
                        <a:t>requirements</a:t>
                      </a:r>
                      <a:endParaRPr lang="en-GB" sz="1600" b="1" i="0" dirty="0">
                        <a:latin typeface="+mj-lt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0" i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300" dirty="0" smtClean="0"/>
                        <a:t>Full and objective consideration of</a:t>
                      </a:r>
                    </a:p>
                    <a:p>
                      <a:r>
                        <a:rPr lang="en-GB" sz="1300" dirty="0" smtClean="0"/>
                        <a:t>materials and possible technical</a:t>
                      </a:r>
                    </a:p>
                    <a:p>
                      <a:r>
                        <a:rPr lang="en-GB" sz="1300" dirty="0" smtClean="0"/>
                        <a:t>requirements when required</a:t>
                      </a:r>
                    </a:p>
                    <a:p>
                      <a:r>
                        <a:rPr lang="en-GB" sz="1300" dirty="0" smtClean="0"/>
                        <a:t>throughout the design process.</a:t>
                      </a:r>
                      <a:endParaRPr lang="en-GB" sz="13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230968"/>
                  </a:ext>
                </a:extLst>
              </a:tr>
              <a:tr h="99135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1" i="0" dirty="0" smtClean="0">
                          <a:latin typeface="+mj-lt"/>
                        </a:rPr>
                        <a:t>Technical specification</a:t>
                      </a:r>
                      <a:endParaRPr lang="en-GB" sz="1600" b="1" i="0" dirty="0">
                        <a:latin typeface="+mj-lt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0" i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300" dirty="0" smtClean="0"/>
                        <a:t>High levels of accuracy, outlines</a:t>
                      </a:r>
                    </a:p>
                    <a:p>
                      <a:r>
                        <a:rPr lang="en-GB" sz="1300" dirty="0" smtClean="0"/>
                        <a:t>details that clearly communicate all</a:t>
                      </a:r>
                    </a:p>
                    <a:p>
                      <a:r>
                        <a:rPr lang="en-GB" sz="1300" dirty="0" smtClean="0"/>
                        <a:t>requirements to a third party.</a:t>
                      </a:r>
                      <a:endParaRPr lang="en-GB" sz="13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58744"/>
                  </a:ext>
                </a:extLst>
              </a:tr>
              <a:tr h="438809">
                <a:tc gridSpan="11">
                  <a:txBody>
                    <a:bodyPr/>
                    <a:lstStyle/>
                    <a:p>
                      <a:pPr algn="ctr"/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408788"/>
                  </a:ext>
                </a:extLst>
              </a:tr>
              <a:tr h="47709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rgbClr val="0000FF"/>
                          </a:solidFill>
                        </a:rPr>
                        <a:t>A:20 B:17 C:15 D:12 E:10</a:t>
                      </a:r>
                      <a:endParaRPr lang="en-GB" sz="1400" b="1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500" b="1" spc="300" dirty="0" smtClean="0"/>
                        <a:t>1  2  3  4  5  6</a:t>
                      </a:r>
                      <a:endParaRPr lang="en-GB" sz="1500" b="1" spc="300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spc="300" dirty="0" smtClean="0"/>
                        <a:t>7  8</a:t>
                      </a:r>
                      <a:r>
                        <a:rPr lang="en-GB" sz="1500" b="1" spc="300" baseline="0" dirty="0" smtClean="0"/>
                        <a:t>  9  10 </a:t>
                      </a:r>
                      <a:r>
                        <a:rPr lang="en-GB" sz="1500" b="1" spc="300" dirty="0" smtClean="0"/>
                        <a:t>11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spc="300" dirty="0" smtClean="0"/>
                        <a:t>12</a:t>
                      </a:r>
                      <a:r>
                        <a:rPr lang="en-GB" sz="1500" b="1" spc="300" baseline="0" dirty="0" smtClean="0"/>
                        <a:t>  13  14  15 </a:t>
                      </a:r>
                      <a:r>
                        <a:rPr lang="en-GB" sz="1500" b="1" spc="300" dirty="0" smtClean="0"/>
                        <a:t>16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spc="300" dirty="0" smtClean="0"/>
                        <a:t>17  18  19</a:t>
                      </a:r>
                      <a:r>
                        <a:rPr lang="en-GB" sz="1500" b="1" spc="300" baseline="0" dirty="0" smtClean="0"/>
                        <a:t>  20 21</a:t>
                      </a:r>
                      <a:endParaRPr lang="en-GB" sz="1500" b="1" spc="300" dirty="0" smtClean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spc="300" dirty="0" smtClean="0"/>
                        <a:t>22 23 24 25</a:t>
                      </a:r>
                      <a:endParaRPr lang="en-GB" sz="1500" b="1" spc="30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12958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360463" y="681341"/>
            <a:ext cx="42030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F</a:t>
            </a:r>
            <a:endParaRPr lang="en-US" sz="4000" b="1" cap="none" spc="0" dirty="0">
              <a:ln w="22225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43625" y="681341"/>
            <a:ext cx="4956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</a:rPr>
              <a:t>A</a:t>
            </a:r>
            <a:endParaRPr lang="en-US" sz="4000" b="1" cap="none" spc="0" dirty="0">
              <a:ln w="22225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870028" y="681341"/>
            <a:ext cx="47320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R</a:t>
            </a:r>
            <a:endParaRPr lang="en-US" sz="4000" b="1" cap="none" spc="0" dirty="0">
              <a:ln w="22225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79972" y="8212377"/>
            <a:ext cx="4118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To be done during the planning of making stage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8470379" y="8725116"/>
            <a:ext cx="559321" cy="889687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30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750</TotalTime>
  <Words>236</Words>
  <Application>Microsoft Office PowerPoint</Application>
  <PresentationFormat>A3 Paper (297x420 mm)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WRIGHT</dc:creator>
  <cp:lastModifiedBy>Steve HOLDEN</cp:lastModifiedBy>
  <cp:revision>29</cp:revision>
  <cp:lastPrinted>2024-04-29T10:24:49Z</cp:lastPrinted>
  <dcterms:created xsi:type="dcterms:W3CDTF">2018-10-02T08:55:32Z</dcterms:created>
  <dcterms:modified xsi:type="dcterms:W3CDTF">2024-04-29T11:33:06Z</dcterms:modified>
</cp:coreProperties>
</file>