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74" r:id="rId11"/>
    <p:sldId id="275" r:id="rId12"/>
    <p:sldId id="276" r:id="rId13"/>
    <p:sldId id="277" r:id="rId14"/>
    <p:sldId id="278" r:id="rId15"/>
    <p:sldId id="279" r:id="rId16"/>
    <p:sldId id="265" r:id="rId17"/>
    <p:sldId id="266" r:id="rId18"/>
    <p:sldId id="267" r:id="rId19"/>
    <p:sldId id="268" r:id="rId20"/>
    <p:sldId id="269" r:id="rId21"/>
    <p:sldId id="270" r:id="rId22"/>
    <p:sldId id="271" r:id="rId23"/>
    <p:sldId id="272" r:id="rId24"/>
    <p:sldId id="273"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Source Sans Pro" panose="020B0503030403020204" pitchFamily="34" charset="0"/>
      <p:regular r:id="rId51"/>
      <p:bold r:id="rId52"/>
      <p:italic r:id="rId53"/>
      <p:boldItalic r:id="rId54"/>
    </p:embeddedFont>
    <p:embeddedFont>
      <p:font typeface="Open Sans"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svi28PRQTukMop4VsxCUwIdsa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56E284-7F74-4ED9-AF13-D7585D94E508}">
  <a:tblStyle styleId="{2256E284-7F74-4ED9-AF13-D7585D94E5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11" autoAdjust="0"/>
  </p:normalViewPr>
  <p:slideViewPr>
    <p:cSldViewPr snapToGrid="0">
      <p:cViewPr varScale="1">
        <p:scale>
          <a:sx n="96" d="100"/>
          <a:sy n="96" d="100"/>
        </p:scale>
        <p:origin x="10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b899b05856_0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So your student loan is made up of your tuition fee loan and your maintenance loan combined at the end of your degree.</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Repayments start the April after you leave university and only when you are earning over </a:t>
            </a:r>
            <a:r>
              <a:rPr lang="en-GB" b="1">
                <a:solidFill>
                  <a:schemeClr val="dk1"/>
                </a:solidFill>
              </a:rPr>
              <a:t>£25,000</a:t>
            </a:r>
            <a:r>
              <a:rPr lang="en-GB">
                <a:solidFill>
                  <a:schemeClr val="dk1"/>
                </a:solidFill>
              </a:rPr>
              <a:t>. This means that for whatever reason in your working life your salary goes under the threshold amount, you will stop paying your student loan.</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When you start to repay your student loan, there will be interest charged however it is important to mention that the interest rate is much lower than a bank loan.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And anything that is unpaid after 40 years is written off.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59" name="Google Shape;259;g1b899b05856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b899b05856_0_7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GB" sz="1200">
                <a:solidFill>
                  <a:schemeClr val="dk1"/>
                </a:solidFill>
              </a:rPr>
              <a:t>Interest is charged from the day the Student Loans Company makes your first payment to you or your university or college, until your loan is repaid in full or cancelled.</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The interest rate is based on the Retail Price Index or RPI, which measures changes to the cost of living in the UK. The interest rate is updated once a year in September, using the RPI from March of that year.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RPI (retail price index) is essentially a measure of inflation</a:t>
            </a:r>
            <a:endParaRPr sz="12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70" name="Google Shape;270;g1b899b05856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d6a30839e4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GB" sz="1200">
                <a:solidFill>
                  <a:schemeClr val="dk1"/>
                </a:solidFill>
              </a:rPr>
              <a:t>The interest rate is based on the Retail Price Index or RPI, which measures changes to the cost of living in the UK. The interest rate is updated once a year in September, using the RPI from March of that year.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RPI (retail price index) is essentially a measure of inflation</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GB" sz="1200">
                <a:solidFill>
                  <a:schemeClr val="dk1"/>
                </a:solidFill>
              </a:rPr>
              <a:t>It’s important to remember that the amount of interest you’re charged doesn’t affect the amount you’ll repay each month. </a:t>
            </a:r>
            <a:r>
              <a:rPr lang="en-GB" sz="1200" b="1">
                <a:solidFill>
                  <a:schemeClr val="dk1"/>
                </a:solidFill>
              </a:rPr>
              <a:t>How much interest you’re charged depends on your circumstances. </a:t>
            </a:r>
            <a:endParaRPr sz="1200"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80" name="Google Shape;280;g1d6a30839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b899b05856_0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Your student loan is designed to be affordable and the amount you pay is in reflection to the amount you earn. Therefore if you wage increases – your loan will increase. Likewise, if your wage reduces, your loan will reduce.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if you earned £28,000 per year, with a monthly income of £2,333 before tax, you would pay £5 per month for your student loan repayments.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90" name="Google Shape;290;g1b899b05856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b899b05856_0_7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1b899b05856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b899b05856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g1b899b0585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b899b05856_0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GB" sz="1200">
                <a:solidFill>
                  <a:schemeClr val="dk1"/>
                </a:solidFill>
              </a:rPr>
              <a:t>Student loan repayments – quick quiz. True or False…</a:t>
            </a:r>
            <a:endParaRPr/>
          </a:p>
        </p:txBody>
      </p:sp>
      <p:sp>
        <p:nvSpPr>
          <p:cNvPr id="170" name="Google Shape;170;g1b899b05856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899b05856_0_3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Your student loan debt is wiped after 40 years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True or False? </a:t>
            </a:r>
            <a:endParaRPr sz="1200">
              <a:solidFill>
                <a:schemeClr val="dk1"/>
              </a:solidFill>
            </a:endParaRPr>
          </a:p>
          <a:p>
            <a:pPr marL="457200" lvl="0" indent="-298450" algn="l" rtl="0">
              <a:spcBef>
                <a:spcPts val="0"/>
              </a:spcBef>
              <a:spcAft>
                <a:spcPts val="0"/>
              </a:spcAft>
              <a:buClr>
                <a:schemeClr val="dk1"/>
              </a:buClr>
              <a:buSzPts val="1100"/>
              <a:buChar char="●"/>
            </a:pPr>
            <a:r>
              <a:rPr lang="en-GB" sz="1200" b="1">
                <a:solidFill>
                  <a:schemeClr val="dk1"/>
                </a:solidFill>
              </a:rPr>
              <a:t>True – </a:t>
            </a:r>
            <a:r>
              <a:rPr lang="en-GB" sz="1200">
                <a:solidFill>
                  <a:schemeClr val="dk1"/>
                </a:solidFill>
              </a:rPr>
              <a:t>Any remaining balance is completely written off after 40 years.</a:t>
            </a:r>
            <a:endParaRPr>
              <a:solidFill>
                <a:schemeClr val="dk1"/>
              </a:solidFill>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For 2023/24 this may increase to 40 years</a:t>
            </a:r>
            <a:endParaRPr sz="1200">
              <a:solidFill>
                <a:schemeClr val="dk1"/>
              </a:solidFill>
            </a:endParaRPr>
          </a:p>
        </p:txBody>
      </p:sp>
      <p:sp>
        <p:nvSpPr>
          <p:cNvPr id="179" name="Google Shape;179;g1b899b05856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b899b05856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1b899b05856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b899b05856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You will need to repay your loan if you’re working abroad</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True or False?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b="1">
                <a:solidFill>
                  <a:schemeClr val="dk1"/>
                </a:solidFill>
              </a:rPr>
              <a:t>True – </a:t>
            </a:r>
            <a:r>
              <a:rPr lang="en-GB" sz="1200">
                <a:solidFill>
                  <a:schemeClr val="dk1"/>
                </a:solidFill>
              </a:rPr>
              <a:t>If you leave the UK for more than 3 months, you will need to tell the Student Loans Company (SLC). They will work out if you have to repay while you’re not in the UK and if so, how much you need to pay. The rules for repayment are the same as in the UK, apart from differing repayment thresholds for each country. </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99" name="Google Shape;199;g1b899b05856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b899b05856_0_6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You will need to repay your loan if you’re working abroad</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True or False?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b="1">
                <a:solidFill>
                  <a:schemeClr val="dk1"/>
                </a:solidFill>
              </a:rPr>
              <a:t>True – </a:t>
            </a:r>
            <a:r>
              <a:rPr lang="en-GB" sz="1200">
                <a:solidFill>
                  <a:schemeClr val="dk1"/>
                </a:solidFill>
              </a:rPr>
              <a:t>If you leave the UK for more than 3 months, you will need to tell the Student Loans Company (SLC). They will work out if you have to repay while you’re not in the UK and if so, how much you need to pay. The rules for repayment are the same as in the UK, apart from differing repayment thresholds for each country.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08" name="Google Shape;208;g1b899b05856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b899b05856_0_6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You will need to start repaying your loan as soon as you graduate if you’re earning over £23,725.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True or False?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b="1">
                <a:solidFill>
                  <a:schemeClr val="dk1"/>
                </a:solidFill>
              </a:rPr>
              <a:t>False </a:t>
            </a:r>
            <a:r>
              <a:rPr lang="en-GB" sz="1200">
                <a:solidFill>
                  <a:schemeClr val="dk1"/>
                </a:solidFill>
              </a:rPr>
              <a:t>– You’ll only start repaying when your income is above the repayment threshold, which currently is £25,000 a year. If you earn less than that figure when you graduate, you won’t start to repay your loan. But if you do graduate and go straight into a job earning £25,000 or more per year, you will start repaying your loan. </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19" name="Google Shape;219;g1b899b05856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b899b05856_0_6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b="1">
                <a:solidFill>
                  <a:schemeClr val="dk1"/>
                </a:solidFill>
              </a:rPr>
              <a:t>False </a:t>
            </a:r>
            <a:r>
              <a:rPr lang="en-GB" sz="1200">
                <a:solidFill>
                  <a:schemeClr val="dk1"/>
                </a:solidFill>
              </a:rPr>
              <a:t>– You’ll only start repaying when your income is above the repayment threshold, which currently is £25,000 a year. If you earn less than that figure when you graduate, you won’t start to repay your loan. But if you do graduate and go straight into a job earning £25,000 or more per year, you will start repaying your loan.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228" name="Google Shape;228;g1b899b05856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b899b05856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sz="1200">
                <a:solidFill>
                  <a:schemeClr val="dk1"/>
                </a:solidFill>
              </a:rPr>
              <a:t>The interest on your loan starts accruing once you’ve graduated.</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200">
                <a:solidFill>
                  <a:schemeClr val="dk1"/>
                </a:solidFill>
              </a:rPr>
              <a:t>True or False?</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298450" algn="l" rtl="0">
              <a:lnSpc>
                <a:spcPct val="115000"/>
              </a:lnSpc>
              <a:spcBef>
                <a:spcPts val="0"/>
              </a:spcBef>
              <a:spcAft>
                <a:spcPts val="0"/>
              </a:spcAft>
              <a:buClr>
                <a:schemeClr val="dk1"/>
              </a:buClr>
              <a:buSzPts val="1100"/>
              <a:buChar char="●"/>
            </a:pPr>
            <a:r>
              <a:rPr lang="en-GB" sz="1200" b="1">
                <a:solidFill>
                  <a:schemeClr val="dk1"/>
                </a:solidFill>
              </a:rPr>
              <a:t>False</a:t>
            </a:r>
            <a:r>
              <a:rPr lang="en-GB" sz="1200">
                <a:solidFill>
                  <a:schemeClr val="dk1"/>
                </a:solidFill>
              </a:rPr>
              <a:t> – Interest is charged from the day the Student Loans Company makes your first payment to your university or college, until your loan is repaid in full or cancelled.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239" name="Google Shape;239;g1b899b05856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b899b05856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sz="1200" b="1">
                <a:solidFill>
                  <a:schemeClr val="dk1"/>
                </a:solidFill>
              </a:rPr>
              <a:t>False</a:t>
            </a:r>
            <a:r>
              <a:rPr lang="en-GB" sz="1200">
                <a:solidFill>
                  <a:schemeClr val="dk1"/>
                </a:solidFill>
              </a:rPr>
              <a:t> – Interest is charged from the day the Student Loans Company makes your first payment to your university or college, until your loan is repaid in full or cancelled. </a:t>
            </a: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248" name="Google Shape;248;g1b899b05856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c7f95bfde8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GB">
                <a:solidFill>
                  <a:schemeClr val="dk1"/>
                </a:solidFill>
              </a:rPr>
              <a:t>Firstly I’m going to talk about how Student Finance works in the UK. </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GB">
                <a:solidFill>
                  <a:schemeClr val="dk1"/>
                </a:solidFill>
              </a:rPr>
              <a:t>One thing I’d like to mention first of all is that funding for HE gets confirmed year on year by the government and even though we can’t predict the future, one thing we can always guarantee, is that support will always be in place so that students can go to university.</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GB">
                <a:solidFill>
                  <a:schemeClr val="dk1"/>
                </a:solidFill>
              </a:rPr>
              <a:t>So the information that I am going to present to you today is based on the most up to date information we have at the moment.</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322" name="Google Shape;322;g1c7f95bfde8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b899b05856_0_7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g1b899b05856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c7f95bfde8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So that was the support made available by Student Finance England. You will always receive different forms of support from the university you attend.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Lifetime support unless you are studying at another institution after graduating</a:t>
            </a:r>
            <a:endParaRPr>
              <a:solidFill>
                <a:schemeClr val="dk1"/>
              </a:solidFill>
            </a:endParaRPr>
          </a:p>
        </p:txBody>
      </p:sp>
      <p:sp>
        <p:nvSpPr>
          <p:cNvPr id="344" name="Google Shape;344;g1c7f95bfde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7f95bfde8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352" name="Google Shape;352;g1c7f95bfde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b899b05856_0_7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An easy way to check for what you are eligible for is to complete the student finance calculator using the link above.</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will give you an idea of how much you will get if you do choose to come to university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360" name="Google Shape;360;g1b899b05856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c7f95bfde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So what will it cost?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Tuition fee - £9,250 per year</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Maintenance costs – including accommodation/rent, study materials, food and drink, social activities, and any bills you have.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03" name="Google Shape;103;g1c7f95bfd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b899b05856_0_8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If you are concerned about having enough money during your time at university, another great way to get extra cash is to get a part time job alongside your studies. A large number of students will look to supplement their student loan with part-time work. Not only does it provide an income stream, but it also provides invaluable experience and confidence. The Student Jobshop can help students find part time work during term time, vacations and for placement years. The University is also a regular employer of students in a variety of roles with generous pay.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171450" lvl="0" indent="-171450" algn="l" rtl="0">
              <a:spcBef>
                <a:spcPts val="0"/>
              </a:spcBef>
              <a:spcAft>
                <a:spcPts val="0"/>
              </a:spcAft>
              <a:buClr>
                <a:schemeClr val="dk1"/>
              </a:buClr>
              <a:buSzPts val="1100"/>
              <a:buChar char="•"/>
            </a:pPr>
            <a:r>
              <a:rPr lang="en-GB">
                <a:solidFill>
                  <a:schemeClr val="dk1"/>
                </a:solidFill>
              </a:rPr>
              <a:t>Most courses enable you to do this and it is something that is encouraged in order to gain experience and confidence to add these experiences to your CV.</a:t>
            </a:r>
            <a:endParaRPr>
              <a:solidFill>
                <a:schemeClr val="dk1"/>
              </a:solidFill>
            </a:endParaRPr>
          </a:p>
          <a:p>
            <a:pPr marL="171450" lvl="0" indent="-171450" algn="l" rtl="0">
              <a:spcBef>
                <a:spcPts val="0"/>
              </a:spcBef>
              <a:spcAft>
                <a:spcPts val="0"/>
              </a:spcAft>
              <a:buClr>
                <a:schemeClr val="dk1"/>
              </a:buClr>
              <a:buSzPts val="1100"/>
              <a:buChar char="•"/>
            </a:pPr>
            <a:r>
              <a:rPr lang="en-GB">
                <a:solidFill>
                  <a:schemeClr val="dk1"/>
                </a:solidFill>
              </a:rPr>
              <a:t>The Student Jobshop can help students find part time work during term time, vacations and for placement years. </a:t>
            </a:r>
            <a:endParaRPr>
              <a:solidFill>
                <a:schemeClr val="dk1"/>
              </a:solidFill>
            </a:endParaRPr>
          </a:p>
          <a:p>
            <a:pPr marL="171450" lvl="0" indent="-171450" algn="l" rtl="0">
              <a:spcBef>
                <a:spcPts val="0"/>
              </a:spcBef>
              <a:spcAft>
                <a:spcPts val="0"/>
              </a:spcAft>
              <a:buClr>
                <a:schemeClr val="dk1"/>
              </a:buClr>
              <a:buSzPts val="1100"/>
              <a:buChar char="•"/>
            </a:pPr>
            <a:r>
              <a:rPr lang="en-GB">
                <a:solidFill>
                  <a:schemeClr val="dk1"/>
                </a:solidFill>
              </a:rPr>
              <a:t>The University is a regular employer of students too and pay generously for work to be carried out to work around your studying and exams at uni.</a:t>
            </a:r>
            <a:endParaRPr>
              <a:solidFill>
                <a:schemeClr val="dk1"/>
              </a:solidFill>
            </a:endParaRPr>
          </a:p>
          <a:p>
            <a:pPr marL="0" lvl="0" indent="0" algn="l" rtl="0">
              <a:lnSpc>
                <a:spcPct val="100000"/>
              </a:lnSpc>
              <a:spcBef>
                <a:spcPts val="0"/>
              </a:spcBef>
              <a:spcAft>
                <a:spcPts val="0"/>
              </a:spcAft>
              <a:buSzPts val="1100"/>
              <a:buNone/>
            </a:pPr>
            <a:endParaRPr/>
          </a:p>
        </p:txBody>
      </p:sp>
      <p:sp>
        <p:nvSpPr>
          <p:cNvPr id="371" name="Google Shape;371;g1b899b05856_0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7f95bfde8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4800"/>
              <a:buFont typeface="Arial"/>
              <a:buNone/>
            </a:pPr>
            <a:r>
              <a:rPr lang="en-GB">
                <a:solidFill>
                  <a:schemeClr val="dk1"/>
                </a:solidFill>
                <a:latin typeface="Source Sans Pro"/>
                <a:ea typeface="Source Sans Pro"/>
                <a:cs typeface="Source Sans Pro"/>
                <a:sym typeface="Source Sans Pro"/>
              </a:rPr>
              <a:t>Apart from tuition, what else do you need to pay for?</a:t>
            </a:r>
            <a:endParaRPr/>
          </a:p>
        </p:txBody>
      </p:sp>
      <p:sp>
        <p:nvSpPr>
          <p:cNvPr id="387" name="Google Shape;387;g1c7f95bfde8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c7f95bfde8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1c7f95bfde8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b9306899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g1b9306899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b93068994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0" name="Google Shape;420;g1b93068994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b93068994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g1b93068994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b93068994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1b9306899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b93068994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The key is to make sure you do this BEFORE you go to university!</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You will know all of these figures before you pack up your things and head to your new home – you want to know how much you can realistically afford to spend each month.</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If this calculation doesn’t leave you with much to spend, you need to seriously consider getting part time work, which can be a very positive part of your university experience providing you don’t work so much that it negatively affects your studies.</a:t>
            </a: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465" name="Google Shape;465;g1b93068994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c7f95bfde8_0_4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Apps like monzo can be a good way to track spending</a:t>
            </a:r>
            <a:endParaRPr/>
          </a:p>
        </p:txBody>
      </p:sp>
      <p:sp>
        <p:nvSpPr>
          <p:cNvPr id="475" name="Google Shape;475;g1c7f95bfde8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b93068994e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g1b93068994e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7f95bfde8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Firstly I’m going to talk about how Student Finance works in the UK.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One thing I’d like to mention first of all is that funding for HE gets confirmed year on year by the government and even though we can’t predict the future, one thing we can always guarantee, is that support will always be in place so that students can go to university.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the information that I am going to present to you today is based on the most up to date information we have at the moment.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14" name="Google Shape;114;g1c7f95bfde8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Average weekly shopping cost - £32 (I spent more… and/or bought lunch at uni too)</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Average spend on Freshers week – £374</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Average weekly spend on public transport - £8</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Average weekly rent - £95</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Average cost to join a society - £15</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200">
                <a:solidFill>
                  <a:schemeClr val="dk1"/>
                </a:solidFill>
              </a:rPr>
              <a:t>Monthly bills - £50</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493" name="Google Shape;4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8101aa248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7" name="Google Shape;517;g18101aa24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8101aa248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5" name="Google Shape;525;g18101aa248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8101aa2485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18101aa248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So for your tuition fee loan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You receive the set amount to cover the amount your university has set out as their fee amount. You don’t physically receive this money, it goes straight to the university to pay off the fee every year of your course.</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You don’t have to pay anything upfront and the money is not linked to household income or where you live.</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c7f95bfde8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Then as I mentioned previously, you receive a maintenance loan and this counts towards your living costs.</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So your maintenance loan is based on household income, unlike the tuition fee loan. Your receive this money in 3 instalments – 1. at the start of your course 2. around Christmas and 3. at Easter.</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money contributes towards your accommodation, travel, books etc and everyone who attends university gets something, however you may find that it does not cover it all. You will be able to check the amount of Maintenance Loan you’re eligible for, depending on your household income, on the Student Finance website, or when you make you application for Student Finance online.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One thing I’d like to mention, if you choose you study abroad or do a year in industry as part of your degree, your tuition fee is reduced and you will still receive your maintenance loan.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
        <p:nvSpPr>
          <p:cNvPr id="133" name="Google Shape;133;g1c7f95bfde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b899b0585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Looking at the right hand column, these are the maximum amounts of Maintenance Loan you can receive, depending on where you live whilst studying. </a:t>
            </a:r>
            <a:endParaRPr>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So for example, studying outside London, and not living with parents, for 2022/23 entry students can get a maximum of £9,706, for their Maintenance Loan, depending on their household income.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There are criteria that may make you eligible to receive more Maintenance Loan, for example, if you have a disability and qualify for support, or if you’re a single parent, and more (check the website for full details).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i="1">
                <a:solidFill>
                  <a:schemeClr val="dk1"/>
                </a:solidFill>
              </a:rPr>
              <a:t>Table from GOV website: https://www.gov.uk/student-finance/new-fulltime-students</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43" name="Google Shape;143;g1b899b0585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b899b05856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sz="1200">
                <a:solidFill>
                  <a:schemeClr val="dk1"/>
                </a:solidFill>
              </a:rPr>
              <a:t>These are the maintenance loan figures for 2022/23 entry.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a:solidFill>
                  <a:schemeClr val="dk1"/>
                </a:solidFill>
              </a:rPr>
              <a:t>It depends on your household income and where you live whilst studying. So for studying at Sheffield, we’d be looking at the first two columns (some students will live at home in Sheffield, but many will live away from home, outside London, which is the middle column). Then it depends on your household income as to how much Maintenance Loan you receive. </a:t>
            </a:r>
            <a:endParaRPr>
              <a:solidFill>
                <a:schemeClr val="dk1"/>
              </a:solidFill>
            </a:endParaRPr>
          </a:p>
          <a:p>
            <a:pPr marL="457200" lvl="0" indent="-228600" algn="l" rtl="0">
              <a:spcBef>
                <a:spcPts val="0"/>
              </a:spcBef>
              <a:spcAft>
                <a:spcPts val="0"/>
              </a:spcAft>
              <a:buClr>
                <a:schemeClr val="dk1"/>
              </a:buClr>
              <a:buSzPts val="1100"/>
              <a:buFont typeface="Arial"/>
              <a:buNone/>
            </a:pPr>
            <a:endParaRPr sz="1200">
              <a:solidFill>
                <a:schemeClr val="dk1"/>
              </a:solidFill>
            </a:endParaRPr>
          </a:p>
          <a:p>
            <a:pPr marL="457200" lvl="0" indent="-298450" algn="l" rtl="0">
              <a:spcBef>
                <a:spcPts val="0"/>
              </a:spcBef>
              <a:spcAft>
                <a:spcPts val="0"/>
              </a:spcAft>
              <a:buClr>
                <a:schemeClr val="dk1"/>
              </a:buClr>
              <a:buSzPts val="1100"/>
              <a:buChar char="●"/>
            </a:pPr>
            <a:r>
              <a:rPr lang="en-GB" sz="1200" i="1">
                <a:solidFill>
                  <a:schemeClr val="dk1"/>
                </a:solidFill>
              </a:rPr>
              <a:t>Data from student finance calculator: https://www.gov.uk/student-finance-calculator</a:t>
            </a:r>
            <a:endParaRPr>
              <a:solidFill>
                <a:schemeClr val="dk1"/>
              </a:solidFill>
            </a:endParaRPr>
          </a:p>
          <a:p>
            <a:pPr marL="0" lvl="0" indent="0" algn="l" rtl="0">
              <a:lnSpc>
                <a:spcPct val="100000"/>
              </a:lnSpc>
              <a:spcBef>
                <a:spcPts val="0"/>
              </a:spcBef>
              <a:spcAft>
                <a:spcPts val="0"/>
              </a:spcAft>
              <a:buSzPts val="1100"/>
              <a:buNone/>
            </a:pPr>
            <a:endParaRPr/>
          </a:p>
        </p:txBody>
      </p:sp>
      <p:sp>
        <p:nvSpPr>
          <p:cNvPr id="152" name="Google Shape;152;g1b899b0585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899b05856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GB">
                <a:solidFill>
                  <a:schemeClr val="dk1"/>
                </a:solidFill>
              </a:rPr>
              <a:t>You apply for your student loan through the student finance England website and not through UCAS. You complete your application online around the March before your year of entry. Applications open in April 2023.</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The system is very straight forward and much simpler to what it was say 5 years ago. Even if you are not sure about if or when you want to go to university, you still need to make your application as you are not tied into anything if you choose not to attend that year. Don’t forget!</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Important to meet the deadline too = SFE guarantee to have all your finance in place by the time you start your course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You do not need to have a firm place at a university to student finance- apply earlier</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DSA- Currently it is talking 3 months+ to process a DSA application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161" name="Google Shape;161;g1b899b0585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96348" y="536713"/>
            <a:ext cx="10962861" cy="5744817"/>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85" name="Google Shape;85;p1"/>
          <p:cNvSpPr txBox="1"/>
          <p:nvPr/>
        </p:nvSpPr>
        <p:spPr>
          <a:xfrm>
            <a:off x="816502" y="4501847"/>
            <a:ext cx="5745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86" name="Google Shape;86;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880845" y="4956081"/>
            <a:ext cx="1196130" cy="722338"/>
          </a:xfrm>
          <a:prstGeom prst="rect">
            <a:avLst/>
          </a:prstGeom>
          <a:noFill/>
          <a:ln>
            <a:noFill/>
          </a:ln>
        </p:spPr>
      </p:pic>
      <p:pic>
        <p:nvPicPr>
          <p:cNvPr id="87" name="Google Shape;87;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4729" y="5127585"/>
            <a:ext cx="1602109" cy="550834"/>
          </a:xfrm>
          <a:prstGeom prst="rect">
            <a:avLst/>
          </a:prstGeom>
          <a:noFill/>
          <a:ln>
            <a:noFill/>
          </a:ln>
        </p:spPr>
      </p:pic>
      <p:cxnSp>
        <p:nvCxnSpPr>
          <p:cNvPr id="88" name="Google Shape;88;p1"/>
          <p:cNvCxnSpPr/>
          <p:nvPr/>
        </p:nvCxnSpPr>
        <p:spPr>
          <a:xfrm flipH="1">
            <a:off x="9583841" y="4898456"/>
            <a:ext cx="1" cy="865736"/>
          </a:xfrm>
          <a:prstGeom prst="straightConnector1">
            <a:avLst/>
          </a:prstGeom>
          <a:noFill/>
          <a:ln w="9525" cap="flat" cmpd="sng">
            <a:solidFill>
              <a:schemeClr val="lt1"/>
            </a:solidFill>
            <a:prstDash val="solid"/>
            <a:miter lim="800000"/>
            <a:headEnd type="none" w="sm" len="sm"/>
            <a:tailEnd type="none" w="sm" len="sm"/>
          </a:ln>
        </p:spPr>
      </p:cxnSp>
      <p:sp>
        <p:nvSpPr>
          <p:cNvPr id="89" name="Google Shape;89;p1"/>
          <p:cNvSpPr/>
          <p:nvPr/>
        </p:nvSpPr>
        <p:spPr>
          <a:xfrm>
            <a:off x="596350" y="2312625"/>
            <a:ext cx="5745900" cy="15699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523150" y="2312625"/>
            <a:ext cx="5892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a:solidFill>
                  <a:srgbClr val="410099"/>
                </a:solidFill>
                <a:latin typeface="Source Sans Pro"/>
                <a:ea typeface="Source Sans Pro"/>
                <a:cs typeface="Source Sans Pro"/>
                <a:sym typeface="Source Sans Pro"/>
              </a:rPr>
              <a:t>Student Finance and Managing your Money </a:t>
            </a:r>
            <a:endParaRPr sz="1400" b="0" i="0" u="none" strike="noStrike" cap="none">
              <a:solidFill>
                <a:srgbClr val="410099"/>
              </a:solidFill>
              <a:latin typeface="Source Sans Pro"/>
              <a:ea typeface="Source Sans Pro"/>
              <a:cs typeface="Source Sans Pro"/>
              <a:sym typeface="Source Sans Pro"/>
            </a:endParaRPr>
          </a:p>
        </p:txBody>
      </p:sp>
      <p:pic>
        <p:nvPicPr>
          <p:cNvPr id="91" name="Google Shape;91;p1" descr="Logo&#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b899b05856_0_698"/>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62" name="Google Shape;262;g1b899b05856_0_698"/>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63" name="Google Shape;263;g1b899b05856_0_698"/>
          <p:cNvSpPr txBox="1"/>
          <p:nvPr/>
        </p:nvSpPr>
        <p:spPr>
          <a:xfrm>
            <a:off x="4303650" y="923075"/>
            <a:ext cx="6206100" cy="73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3500" b="1">
                <a:solidFill>
                  <a:schemeClr val="lt1"/>
                </a:solidFill>
                <a:latin typeface="Open Sans"/>
                <a:ea typeface="Open Sans"/>
                <a:cs typeface="Open Sans"/>
                <a:sym typeface="Open Sans"/>
              </a:rPr>
              <a:t>Student loan repayment</a:t>
            </a:r>
            <a:endParaRPr sz="3100" b="1" i="0" u="none" strike="noStrike" cap="none">
              <a:solidFill>
                <a:schemeClr val="lt1"/>
              </a:solidFill>
              <a:latin typeface="Source Sans Pro"/>
              <a:ea typeface="Source Sans Pro"/>
              <a:cs typeface="Source Sans Pro"/>
              <a:sym typeface="Source Sans Pro"/>
            </a:endParaRPr>
          </a:p>
        </p:txBody>
      </p:sp>
      <p:cxnSp>
        <p:nvCxnSpPr>
          <p:cNvPr id="264" name="Google Shape;264;g1b899b05856_0_698"/>
          <p:cNvCxnSpPr/>
          <p:nvPr/>
        </p:nvCxnSpPr>
        <p:spPr>
          <a:xfrm>
            <a:off x="5922028" y="2839396"/>
            <a:ext cx="0" cy="2495700"/>
          </a:xfrm>
          <a:prstGeom prst="straightConnector1">
            <a:avLst/>
          </a:prstGeom>
          <a:noFill/>
          <a:ln w="9525" cap="flat" cmpd="sng">
            <a:solidFill>
              <a:schemeClr val="lt1"/>
            </a:solidFill>
            <a:prstDash val="solid"/>
            <a:miter lim="800000"/>
            <a:headEnd type="none" w="sm" len="sm"/>
            <a:tailEnd type="none" w="sm" len="sm"/>
          </a:ln>
        </p:spPr>
      </p:cxnSp>
      <p:sp>
        <p:nvSpPr>
          <p:cNvPr id="265" name="Google Shape;265;g1b899b05856_0_698"/>
          <p:cNvSpPr txBox="1"/>
          <p:nvPr/>
        </p:nvSpPr>
        <p:spPr>
          <a:xfrm>
            <a:off x="1689850" y="2225496"/>
            <a:ext cx="2837700" cy="3609900"/>
          </a:xfrm>
          <a:prstGeom prst="rect">
            <a:avLst/>
          </a:prstGeom>
          <a:solidFill>
            <a:srgbClr val="96DAEA"/>
          </a:solid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rgbClr val="410099"/>
                </a:solidFill>
                <a:latin typeface="Source Sans Pro"/>
                <a:ea typeface="Source Sans Pro"/>
                <a:cs typeface="Source Sans Pro"/>
                <a:sym typeface="Source Sans Pro"/>
              </a:rPr>
              <a:t>Tuition fee loan </a:t>
            </a: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800" b="1">
                <a:solidFill>
                  <a:srgbClr val="410099"/>
                </a:solidFill>
                <a:latin typeface="Source Sans Pro"/>
                <a:ea typeface="Source Sans Pro"/>
                <a:cs typeface="Source Sans Pro"/>
                <a:sym typeface="Source Sans Pro"/>
              </a:rPr>
              <a:t>+</a:t>
            </a: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800" b="1">
                <a:solidFill>
                  <a:srgbClr val="410099"/>
                </a:solidFill>
                <a:latin typeface="Source Sans Pro"/>
                <a:ea typeface="Source Sans Pro"/>
                <a:cs typeface="Source Sans Pro"/>
                <a:sym typeface="Source Sans Pro"/>
              </a:rPr>
              <a:t>Maintenance loan</a:t>
            </a: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endParaRPr sz="2800" b="1">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2800" b="1">
                <a:solidFill>
                  <a:srgbClr val="410099"/>
                </a:solidFill>
                <a:latin typeface="Source Sans Pro"/>
                <a:ea typeface="Source Sans Pro"/>
                <a:cs typeface="Source Sans Pro"/>
                <a:sym typeface="Source Sans Pro"/>
              </a:rPr>
              <a:t>= Student loan</a:t>
            </a:r>
            <a:endParaRPr sz="2800" b="1">
              <a:solidFill>
                <a:srgbClr val="410099"/>
              </a:solidFill>
              <a:latin typeface="Source Sans Pro"/>
              <a:ea typeface="Source Sans Pro"/>
              <a:cs typeface="Source Sans Pro"/>
              <a:sym typeface="Source Sans Pro"/>
            </a:endParaRPr>
          </a:p>
        </p:txBody>
      </p:sp>
      <p:sp>
        <p:nvSpPr>
          <p:cNvPr id="266" name="Google Shape;266;g1b899b05856_0_698"/>
          <p:cNvSpPr txBox="1"/>
          <p:nvPr/>
        </p:nvSpPr>
        <p:spPr>
          <a:xfrm>
            <a:off x="6384950" y="1820925"/>
            <a:ext cx="4764000" cy="497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500" b="1">
                <a:solidFill>
                  <a:schemeClr val="lt1"/>
                </a:solidFill>
                <a:latin typeface="Source Sans Pro"/>
                <a:ea typeface="Source Sans Pro"/>
                <a:cs typeface="Source Sans Pro"/>
                <a:sym typeface="Source Sans Pro"/>
              </a:rPr>
              <a:t>Repayment start:</a:t>
            </a:r>
            <a:endParaRPr sz="2500" b="1">
              <a:solidFill>
                <a:schemeClr val="lt1"/>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endParaRPr sz="2500" b="1">
              <a:solidFill>
                <a:schemeClr val="lt1"/>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chemeClr val="lt1"/>
              </a:buClr>
              <a:buSzPts val="2500"/>
              <a:buFont typeface="Source Sans Pro"/>
              <a:buChar char="●"/>
            </a:pPr>
            <a:r>
              <a:rPr lang="en-GB" sz="2500">
                <a:solidFill>
                  <a:schemeClr val="lt1"/>
                </a:solidFill>
                <a:latin typeface="Source Sans Pro"/>
                <a:ea typeface="Source Sans Pro"/>
                <a:cs typeface="Source Sans Pro"/>
                <a:sym typeface="Source Sans Pro"/>
              </a:rPr>
              <a:t>The April after you leave university </a:t>
            </a:r>
            <a:endParaRPr sz="2500">
              <a:solidFill>
                <a:schemeClr val="lt1"/>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chemeClr val="lt1"/>
              </a:buClr>
              <a:buSzPts val="2500"/>
              <a:buFont typeface="Source Sans Pro"/>
              <a:buChar char="●"/>
            </a:pPr>
            <a:r>
              <a:rPr lang="en-GB" sz="2500">
                <a:solidFill>
                  <a:schemeClr val="lt1"/>
                </a:solidFill>
                <a:latin typeface="Source Sans Pro"/>
                <a:ea typeface="Source Sans Pro"/>
                <a:cs typeface="Source Sans Pro"/>
                <a:sym typeface="Source Sans Pro"/>
              </a:rPr>
              <a:t>When you are earning over £25,000 a year</a:t>
            </a:r>
            <a:endParaRPr sz="2500">
              <a:solidFill>
                <a:schemeClr val="lt1"/>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chemeClr val="lt1"/>
              </a:buClr>
              <a:buSzPts val="2500"/>
              <a:buFont typeface="Source Sans Pro"/>
              <a:buChar char="●"/>
            </a:pPr>
            <a:r>
              <a:rPr lang="en-GB" sz="2500">
                <a:solidFill>
                  <a:schemeClr val="lt1"/>
                </a:solidFill>
                <a:latin typeface="Source Sans Pro"/>
                <a:ea typeface="Source Sans Pro"/>
                <a:cs typeface="Source Sans Pro"/>
                <a:sym typeface="Source Sans Pro"/>
              </a:rPr>
              <a:t>Interest will be generated on a student loan when the first installment is paid. </a:t>
            </a:r>
            <a:endParaRPr sz="2500">
              <a:solidFill>
                <a:schemeClr val="lt1"/>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chemeClr val="lt1"/>
              </a:buClr>
              <a:buSzPts val="2500"/>
              <a:buFont typeface="Source Sans Pro"/>
              <a:buChar char="●"/>
            </a:pPr>
            <a:r>
              <a:rPr lang="en-GB" sz="2500">
                <a:solidFill>
                  <a:schemeClr val="lt1"/>
                </a:solidFill>
                <a:latin typeface="Source Sans Pro"/>
                <a:ea typeface="Source Sans Pro"/>
                <a:cs typeface="Source Sans Pro"/>
                <a:sym typeface="Source Sans Pro"/>
              </a:rPr>
              <a:t>Anything unpaid after 40</a:t>
            </a:r>
            <a:r>
              <a:rPr lang="en-GB" sz="2500" b="1">
                <a:solidFill>
                  <a:schemeClr val="lt1"/>
                </a:solidFill>
                <a:latin typeface="Source Sans Pro"/>
                <a:ea typeface="Source Sans Pro"/>
                <a:cs typeface="Source Sans Pro"/>
                <a:sym typeface="Source Sans Pro"/>
              </a:rPr>
              <a:t> years is written off </a:t>
            </a:r>
            <a:endParaRPr sz="2500" b="1">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267" name="Google Shape;267;g1b899b05856_0_69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b899b05856_0_708"/>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73" name="Google Shape;273;g1b899b05856_0_708"/>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74" name="Google Shape;274;g1b899b05856_0_708"/>
          <p:cNvSpPr txBox="1"/>
          <p:nvPr/>
        </p:nvSpPr>
        <p:spPr>
          <a:xfrm>
            <a:off x="1017925" y="2194600"/>
            <a:ext cx="10013700" cy="36363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00000"/>
              </a:lnSpc>
              <a:spcBef>
                <a:spcPts val="0"/>
              </a:spcBef>
              <a:spcAft>
                <a:spcPts val="0"/>
              </a:spcAft>
              <a:buClr>
                <a:schemeClr val="lt1"/>
              </a:buClr>
              <a:buSzPts val="2300"/>
              <a:buFont typeface="Source Sans Pro"/>
              <a:buChar char="●"/>
            </a:pPr>
            <a:r>
              <a:rPr lang="en-GB" sz="2300">
                <a:solidFill>
                  <a:schemeClr val="lt1"/>
                </a:solidFill>
                <a:latin typeface="Source Sans Pro"/>
                <a:ea typeface="Source Sans Pro"/>
                <a:cs typeface="Source Sans Pro"/>
                <a:sym typeface="Source Sans Pro"/>
              </a:rPr>
              <a:t>Interest is charged on your student loan from when the first installment is paid. The interest rate is set at RPI. </a:t>
            </a:r>
            <a:endParaRPr sz="2300">
              <a:solidFill>
                <a:schemeClr val="lt1"/>
              </a:solidFill>
              <a:latin typeface="Source Sans Pro"/>
              <a:ea typeface="Source Sans Pro"/>
              <a:cs typeface="Source Sans Pro"/>
              <a:sym typeface="Source Sans Pro"/>
            </a:endParaRPr>
          </a:p>
          <a:p>
            <a:pPr marL="457200" marR="0" lvl="0" indent="-374650" algn="l" rtl="0">
              <a:lnSpc>
                <a:spcPct val="100000"/>
              </a:lnSpc>
              <a:spcBef>
                <a:spcPts val="1000"/>
              </a:spcBef>
              <a:spcAft>
                <a:spcPts val="0"/>
              </a:spcAft>
              <a:buClr>
                <a:schemeClr val="lt1"/>
              </a:buClr>
              <a:buSzPts val="2300"/>
              <a:buFont typeface="Source Sans Pro"/>
              <a:buChar char="●"/>
            </a:pPr>
            <a:r>
              <a:rPr lang="en-GB" sz="2300">
                <a:solidFill>
                  <a:schemeClr val="lt1"/>
                </a:solidFill>
                <a:latin typeface="Source Sans Pro"/>
                <a:ea typeface="Source Sans Pro"/>
                <a:cs typeface="Source Sans Pro"/>
                <a:sym typeface="Source Sans Pro"/>
              </a:rPr>
              <a:t>RPI </a:t>
            </a:r>
            <a:r>
              <a:rPr lang="en-GB" sz="2300">
                <a:solidFill>
                  <a:schemeClr val="lt1"/>
                </a:solidFill>
              </a:rPr>
              <a:t>is currently 1.5%. </a:t>
            </a:r>
            <a:endParaRPr sz="2300">
              <a:solidFill>
                <a:schemeClr val="lt1"/>
              </a:solidFill>
            </a:endParaRPr>
          </a:p>
          <a:p>
            <a:pPr marL="457200" marR="0" lvl="0" indent="-374650" algn="l" rtl="0">
              <a:lnSpc>
                <a:spcPct val="100000"/>
              </a:lnSpc>
              <a:spcBef>
                <a:spcPts val="1000"/>
              </a:spcBef>
              <a:spcAft>
                <a:spcPts val="0"/>
              </a:spcAft>
              <a:buClr>
                <a:schemeClr val="lt1"/>
              </a:buClr>
              <a:buSzPts val="2300"/>
              <a:buFont typeface="Source Sans Pro"/>
              <a:buChar char="●"/>
            </a:pPr>
            <a:r>
              <a:rPr lang="en-GB" sz="2300">
                <a:solidFill>
                  <a:schemeClr val="lt1"/>
                </a:solidFill>
              </a:rPr>
              <a:t>This is much lower than in previous years where interest has been much higher.</a:t>
            </a:r>
            <a:endParaRPr sz="2300">
              <a:solidFill>
                <a:schemeClr val="lt1"/>
              </a:solidFill>
            </a:endParaRPr>
          </a:p>
          <a:p>
            <a:pPr marL="457200" marR="0" lvl="0" indent="0" algn="l" rtl="0">
              <a:lnSpc>
                <a:spcPct val="100000"/>
              </a:lnSpc>
              <a:spcBef>
                <a:spcPts val="1000"/>
              </a:spcBef>
              <a:spcAft>
                <a:spcPts val="0"/>
              </a:spcAft>
              <a:buNone/>
            </a:pPr>
            <a:endParaRPr sz="2100">
              <a:solidFill>
                <a:schemeClr val="lt1"/>
              </a:solidFill>
              <a:latin typeface="Source Sans Pro"/>
              <a:ea typeface="Source Sans Pro"/>
              <a:cs typeface="Source Sans Pro"/>
              <a:sym typeface="Source Sans Pro"/>
            </a:endParaRPr>
          </a:p>
          <a:p>
            <a:pPr marL="457200" marR="0" lvl="0" indent="0" algn="l" rtl="0">
              <a:lnSpc>
                <a:spcPct val="100000"/>
              </a:lnSpc>
              <a:spcBef>
                <a:spcPts val="1000"/>
              </a:spcBef>
              <a:spcAft>
                <a:spcPts val="1000"/>
              </a:spcAft>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275" name="Google Shape;275;g1b899b05856_0_70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276" name="Google Shape;276;g1b899b05856_0_708"/>
          <p:cNvSpPr/>
          <p:nvPr/>
        </p:nvSpPr>
        <p:spPr>
          <a:xfrm>
            <a:off x="5370125" y="1043025"/>
            <a:ext cx="3270000" cy="7080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g1b899b05856_0_708"/>
          <p:cNvSpPr txBox="1"/>
          <p:nvPr/>
        </p:nvSpPr>
        <p:spPr>
          <a:xfrm>
            <a:off x="5096600" y="981525"/>
            <a:ext cx="3876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Interest</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d6a30839e4_0_5"/>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83" name="Google Shape;283;g1d6a30839e4_0_5"/>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84" name="Google Shape;284;g1d6a30839e4_0_5"/>
          <p:cNvSpPr txBox="1"/>
          <p:nvPr/>
        </p:nvSpPr>
        <p:spPr>
          <a:xfrm>
            <a:off x="1017925" y="2194600"/>
            <a:ext cx="10013700" cy="36363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100000"/>
              </a:lnSpc>
              <a:spcBef>
                <a:spcPts val="0"/>
              </a:spcBef>
              <a:spcAft>
                <a:spcPts val="0"/>
              </a:spcAft>
              <a:buClr>
                <a:schemeClr val="lt1"/>
              </a:buClr>
              <a:buSzPts val="2300"/>
              <a:buFont typeface="Source Sans Pro"/>
              <a:buChar char="●"/>
            </a:pPr>
            <a:r>
              <a:rPr lang="en-GB" sz="2300">
                <a:solidFill>
                  <a:schemeClr val="lt1"/>
                </a:solidFill>
              </a:rPr>
              <a:t>This means that graduates will no longer repay much more than they have borrowed. A student entering a three-year course could see their debt reduced by up to £11,500 at the point at which they become eligible to repay</a:t>
            </a:r>
            <a:endParaRPr sz="2300">
              <a:solidFill>
                <a:schemeClr val="lt1"/>
              </a:solidFill>
            </a:endParaRPr>
          </a:p>
          <a:p>
            <a:pPr marL="457200" marR="0" lvl="0" indent="-374650" algn="l" rtl="0">
              <a:lnSpc>
                <a:spcPct val="100000"/>
              </a:lnSpc>
              <a:spcBef>
                <a:spcPts val="1000"/>
              </a:spcBef>
              <a:spcAft>
                <a:spcPts val="0"/>
              </a:spcAft>
              <a:buClr>
                <a:schemeClr val="lt1"/>
              </a:buClr>
              <a:buSzPts val="2300"/>
              <a:buFont typeface="Source Sans Pro"/>
              <a:buChar char="●"/>
            </a:pPr>
            <a:r>
              <a:rPr lang="en-GB" sz="2300">
                <a:solidFill>
                  <a:schemeClr val="lt1"/>
                </a:solidFill>
                <a:latin typeface="Source Sans Pro"/>
                <a:ea typeface="Source Sans Pro"/>
                <a:cs typeface="Source Sans Pro"/>
                <a:sym typeface="Source Sans Pro"/>
              </a:rPr>
              <a:t>This is updated every September, using the RPI from the previous March. </a:t>
            </a:r>
            <a:endParaRPr sz="2300">
              <a:solidFill>
                <a:schemeClr val="lt1"/>
              </a:solidFill>
              <a:latin typeface="Source Sans Pro"/>
              <a:ea typeface="Source Sans Pro"/>
              <a:cs typeface="Source Sans Pro"/>
              <a:sym typeface="Source Sans Pro"/>
            </a:endParaRPr>
          </a:p>
          <a:p>
            <a:pPr marL="457200" marR="0" lvl="0" indent="-374650" algn="l" rtl="0">
              <a:lnSpc>
                <a:spcPct val="100000"/>
              </a:lnSpc>
              <a:spcBef>
                <a:spcPts val="1000"/>
              </a:spcBef>
              <a:spcAft>
                <a:spcPts val="0"/>
              </a:spcAft>
              <a:buClr>
                <a:schemeClr val="lt1"/>
              </a:buClr>
              <a:buSzPts val="2300"/>
              <a:buFont typeface="Source Sans Pro"/>
              <a:buChar char="●"/>
            </a:pPr>
            <a:r>
              <a:rPr lang="en-GB" sz="2300">
                <a:solidFill>
                  <a:schemeClr val="lt1"/>
                </a:solidFill>
                <a:latin typeface="Source Sans Pro"/>
                <a:ea typeface="Source Sans Pro"/>
                <a:cs typeface="Source Sans Pro"/>
                <a:sym typeface="Source Sans Pro"/>
              </a:rPr>
              <a:t>The amount of interest you’re charged doesn’t affect the amount you’ll repay each month.</a:t>
            </a:r>
            <a:endParaRPr sz="2300">
              <a:solidFill>
                <a:schemeClr val="lt1"/>
              </a:solidFill>
              <a:latin typeface="Source Sans Pro"/>
              <a:ea typeface="Source Sans Pro"/>
              <a:cs typeface="Source Sans Pro"/>
              <a:sym typeface="Source Sans Pro"/>
            </a:endParaRPr>
          </a:p>
          <a:p>
            <a:pPr marL="457200" marR="0" lvl="0" indent="0" algn="l" rtl="0">
              <a:lnSpc>
                <a:spcPct val="100000"/>
              </a:lnSpc>
              <a:spcBef>
                <a:spcPts val="1000"/>
              </a:spcBef>
              <a:spcAft>
                <a:spcPts val="1000"/>
              </a:spcAft>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285" name="Google Shape;285;g1d6a30839e4_0_5"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286" name="Google Shape;286;g1d6a30839e4_0_5"/>
          <p:cNvSpPr/>
          <p:nvPr/>
        </p:nvSpPr>
        <p:spPr>
          <a:xfrm>
            <a:off x="5370125" y="1043025"/>
            <a:ext cx="3270000" cy="7080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g1d6a30839e4_0_5"/>
          <p:cNvSpPr txBox="1"/>
          <p:nvPr/>
        </p:nvSpPr>
        <p:spPr>
          <a:xfrm>
            <a:off x="5096600" y="981525"/>
            <a:ext cx="3876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Interest</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b899b05856_0_729"/>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93" name="Google Shape;293;g1b899b05856_0_729"/>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94" name="Google Shape;294;g1b899b05856_0_729"/>
          <p:cNvSpPr txBox="1"/>
          <p:nvPr/>
        </p:nvSpPr>
        <p:spPr>
          <a:xfrm>
            <a:off x="1352650" y="5088925"/>
            <a:ext cx="9450300" cy="13995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GB" sz="2700">
                <a:solidFill>
                  <a:schemeClr val="lt1"/>
                </a:solidFill>
                <a:latin typeface="Source Sans Pro"/>
                <a:ea typeface="Source Sans Pro"/>
                <a:cs typeface="Source Sans Pro"/>
                <a:sym typeface="Source Sans Pro"/>
              </a:rPr>
              <a:t>Repayments are always based on </a:t>
            </a:r>
            <a:r>
              <a:rPr lang="en-GB" sz="2700" b="1">
                <a:solidFill>
                  <a:schemeClr val="lt1"/>
                </a:solidFill>
                <a:latin typeface="Source Sans Pro"/>
                <a:ea typeface="Source Sans Pro"/>
                <a:cs typeface="Source Sans Pro"/>
                <a:sym typeface="Source Sans Pro"/>
              </a:rPr>
              <a:t>what you earn</a:t>
            </a:r>
            <a:r>
              <a:rPr lang="en-GB" sz="2700">
                <a:solidFill>
                  <a:schemeClr val="lt1"/>
                </a:solidFill>
                <a:latin typeface="Source Sans Pro"/>
                <a:ea typeface="Source Sans Pro"/>
                <a:cs typeface="Source Sans Pro"/>
                <a:sym typeface="Source Sans Pro"/>
              </a:rPr>
              <a:t>- not what you owe. Most people </a:t>
            </a:r>
            <a:r>
              <a:rPr lang="en-GB" sz="2700" b="1">
                <a:solidFill>
                  <a:schemeClr val="lt1"/>
                </a:solidFill>
                <a:latin typeface="Source Sans Pro"/>
                <a:ea typeface="Source Sans Pro"/>
                <a:cs typeface="Source Sans Pro"/>
                <a:sym typeface="Source Sans Pro"/>
              </a:rPr>
              <a:t>never pay it all back.</a:t>
            </a:r>
            <a:endParaRPr sz="1200" b="1" i="0" u="none" strike="noStrike" cap="none">
              <a:solidFill>
                <a:schemeClr val="lt1"/>
              </a:solidFill>
              <a:latin typeface="Source Sans Pro"/>
              <a:ea typeface="Source Sans Pro"/>
              <a:cs typeface="Source Sans Pro"/>
              <a:sym typeface="Source Sans Pro"/>
            </a:endParaRPr>
          </a:p>
        </p:txBody>
      </p:sp>
      <p:pic>
        <p:nvPicPr>
          <p:cNvPr id="295" name="Google Shape;295;g1b899b05856_0_729"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1074" y="10"/>
            <a:ext cx="3690975" cy="2618835"/>
          </a:xfrm>
          <a:prstGeom prst="rect">
            <a:avLst/>
          </a:prstGeom>
          <a:noFill/>
          <a:ln>
            <a:noFill/>
          </a:ln>
        </p:spPr>
      </p:pic>
      <p:sp>
        <p:nvSpPr>
          <p:cNvPr id="296" name="Google Shape;296;g1b899b05856_0_729"/>
          <p:cNvSpPr txBox="1"/>
          <p:nvPr/>
        </p:nvSpPr>
        <p:spPr>
          <a:xfrm>
            <a:off x="8076325" y="2315700"/>
            <a:ext cx="3326400" cy="20460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GB" sz="2700">
                <a:solidFill>
                  <a:schemeClr val="lt1"/>
                </a:solidFill>
                <a:latin typeface="Source Sans Pro"/>
                <a:ea typeface="Source Sans Pro"/>
                <a:cs typeface="Source Sans Pro"/>
                <a:sym typeface="Source Sans Pro"/>
              </a:rPr>
              <a:t>Repayments are calculated as 9% of anything earned above £25,000</a:t>
            </a:r>
            <a:endParaRPr sz="1200" b="0" i="0" u="none" strike="noStrike" cap="none">
              <a:solidFill>
                <a:schemeClr val="lt1"/>
              </a:solidFill>
              <a:latin typeface="Source Sans Pro"/>
              <a:ea typeface="Source Sans Pro"/>
              <a:cs typeface="Source Sans Pro"/>
              <a:sym typeface="Source Sans Pro"/>
            </a:endParaRPr>
          </a:p>
        </p:txBody>
      </p:sp>
      <p:pic>
        <p:nvPicPr>
          <p:cNvPr id="297" name="Google Shape;297;g1b899b05856_0_7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26422" y="2135687"/>
            <a:ext cx="6949898" cy="2772524"/>
          </a:xfrm>
          <a:prstGeom prst="rect">
            <a:avLst/>
          </a:prstGeom>
          <a:noFill/>
          <a:ln>
            <a:noFill/>
          </a:ln>
        </p:spPr>
      </p:pic>
      <p:sp>
        <p:nvSpPr>
          <p:cNvPr id="298" name="Google Shape;298;g1b899b05856_0_729"/>
          <p:cNvSpPr/>
          <p:nvPr/>
        </p:nvSpPr>
        <p:spPr>
          <a:xfrm>
            <a:off x="5370125" y="890625"/>
            <a:ext cx="3876000" cy="7080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g1b899b05856_0_729"/>
          <p:cNvSpPr txBox="1"/>
          <p:nvPr/>
        </p:nvSpPr>
        <p:spPr>
          <a:xfrm>
            <a:off x="5401400" y="752925"/>
            <a:ext cx="3876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Repayments</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b899b05856_0_74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05" name="Google Shape;305;g1b899b05856_0_740"/>
          <p:cNvSpPr/>
          <p:nvPr/>
        </p:nvSpPr>
        <p:spPr>
          <a:xfrm>
            <a:off x="4910325" y="1057425"/>
            <a:ext cx="4716300" cy="7608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b899b05856_0_740"/>
          <p:cNvSpPr txBox="1"/>
          <p:nvPr/>
        </p:nvSpPr>
        <p:spPr>
          <a:xfrm>
            <a:off x="2330025" y="3071400"/>
            <a:ext cx="718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400" b="1" i="0" u="none" strike="noStrike" cap="none">
              <a:solidFill>
                <a:srgbClr val="410099"/>
              </a:solidFill>
              <a:latin typeface="Source Sans Pro"/>
              <a:ea typeface="Source Sans Pro"/>
              <a:cs typeface="Source Sans Pro"/>
              <a:sym typeface="Source Sans Pro"/>
            </a:endParaRPr>
          </a:p>
        </p:txBody>
      </p:sp>
      <p:pic>
        <p:nvPicPr>
          <p:cNvPr id="307" name="Google Shape;307;g1b899b05856_0_740"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308" name="Google Shape;308;g1b899b05856_0_740"/>
          <p:cNvSpPr/>
          <p:nvPr/>
        </p:nvSpPr>
        <p:spPr>
          <a:xfrm>
            <a:off x="896025" y="2012850"/>
            <a:ext cx="10224900" cy="3885900"/>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387350" algn="l" rtl="0">
              <a:lnSpc>
                <a:spcPct val="100000"/>
              </a:lnSpc>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Monthly student finance repayments are managed by your employer.</a:t>
            </a:r>
            <a:endParaRPr sz="2500">
              <a:solidFill>
                <a:srgbClr val="410099"/>
              </a:solidFill>
              <a:latin typeface="Source Sans Pro"/>
              <a:ea typeface="Source Sans Pro"/>
              <a:cs typeface="Source Sans Pro"/>
              <a:sym typeface="Source Sans Pro"/>
            </a:endParaRPr>
          </a:p>
          <a:p>
            <a:pPr marL="457200" marR="0" lvl="0" indent="0" algn="l" rtl="0">
              <a:lnSpc>
                <a:spcPct val="100000"/>
              </a:lnSpc>
              <a:spcBef>
                <a:spcPts val="0"/>
              </a:spcBef>
              <a:spcAft>
                <a:spcPts val="0"/>
              </a:spcAft>
              <a:buNone/>
            </a:pP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The money will </a:t>
            </a:r>
            <a:r>
              <a:rPr lang="en-GB" sz="2500" b="1">
                <a:solidFill>
                  <a:srgbClr val="410099"/>
                </a:solidFill>
                <a:latin typeface="Source Sans Pro"/>
                <a:ea typeface="Source Sans Pro"/>
                <a:cs typeface="Source Sans Pro"/>
                <a:sym typeface="Source Sans Pro"/>
              </a:rPr>
              <a:t>come out of your wages</a:t>
            </a:r>
            <a:r>
              <a:rPr lang="en-GB" sz="2500">
                <a:solidFill>
                  <a:srgbClr val="410099"/>
                </a:solidFill>
                <a:latin typeface="Source Sans Pro"/>
                <a:ea typeface="Source Sans Pro"/>
                <a:cs typeface="Source Sans Pro"/>
                <a:sym typeface="Source Sans Pro"/>
              </a:rPr>
              <a:t> before they even get to you. </a:t>
            </a:r>
            <a:endParaRPr sz="2500">
              <a:solidFill>
                <a:srgbClr val="410099"/>
              </a:solidFill>
              <a:latin typeface="Source Sans Pro"/>
              <a:ea typeface="Source Sans Pro"/>
              <a:cs typeface="Source Sans Pro"/>
              <a:sym typeface="Source Sans Pro"/>
            </a:endParaRPr>
          </a:p>
          <a:p>
            <a:pPr marL="457200" marR="0" lvl="0" indent="0" algn="l" rtl="0">
              <a:lnSpc>
                <a:spcPct val="100000"/>
              </a:lnSpc>
              <a:spcBef>
                <a:spcPts val="0"/>
              </a:spcBef>
              <a:spcAft>
                <a:spcPts val="0"/>
              </a:spcAft>
              <a:buNone/>
            </a:pPr>
            <a:endParaRPr sz="2500">
              <a:solidFill>
                <a:srgbClr val="410099"/>
              </a:solidFill>
              <a:latin typeface="Source Sans Pro"/>
              <a:ea typeface="Source Sans Pro"/>
              <a:cs typeface="Source Sans Pro"/>
              <a:sym typeface="Source Sans Pro"/>
            </a:endParaRPr>
          </a:p>
          <a:p>
            <a:pPr marL="457200" marR="0" lvl="0" indent="-361950" algn="l" rtl="0">
              <a:lnSpc>
                <a:spcPct val="100000"/>
              </a:lnSpc>
              <a:spcBef>
                <a:spcPts val="0"/>
              </a:spcBef>
              <a:spcAft>
                <a:spcPts val="0"/>
              </a:spcAft>
              <a:buClr>
                <a:srgbClr val="410099"/>
              </a:buClr>
              <a:buSzPts val="2100"/>
              <a:buFont typeface="Calibri"/>
              <a:buChar char="●"/>
            </a:pPr>
            <a:r>
              <a:rPr lang="en-GB" sz="2500">
                <a:solidFill>
                  <a:srgbClr val="410099"/>
                </a:solidFill>
                <a:latin typeface="Source Sans Pro"/>
                <a:ea typeface="Source Sans Pro"/>
                <a:cs typeface="Source Sans Pro"/>
                <a:sym typeface="Source Sans Pro"/>
              </a:rPr>
              <a:t>If you’re self employed, HMRC will work out how much you need to pay from your tax return, and you’ll pay at the same time you pay your tax.</a:t>
            </a:r>
            <a:r>
              <a:rPr lang="en-GB" sz="2100">
                <a:solidFill>
                  <a:srgbClr val="410099"/>
                </a:solidFill>
                <a:latin typeface="Calibri"/>
                <a:ea typeface="Calibri"/>
                <a:cs typeface="Calibri"/>
                <a:sym typeface="Calibri"/>
              </a:rPr>
              <a:t> </a:t>
            </a:r>
            <a:endParaRPr sz="2100">
              <a:solidFill>
                <a:srgbClr val="410099"/>
              </a:solidFill>
              <a:latin typeface="Calibri"/>
              <a:ea typeface="Calibri"/>
              <a:cs typeface="Calibri"/>
              <a:sym typeface="Calibri"/>
            </a:endParaRPr>
          </a:p>
        </p:txBody>
      </p:sp>
      <p:sp>
        <p:nvSpPr>
          <p:cNvPr id="309" name="Google Shape;309;g1b899b05856_0_740"/>
          <p:cNvSpPr txBox="1"/>
          <p:nvPr/>
        </p:nvSpPr>
        <p:spPr>
          <a:xfrm>
            <a:off x="4879725" y="995925"/>
            <a:ext cx="471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How will I pay?</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b899b05856_0_75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15" name="Google Shape;315;g1b899b05856_0_750"/>
          <p:cNvSpPr/>
          <p:nvPr/>
        </p:nvSpPr>
        <p:spPr>
          <a:xfrm>
            <a:off x="3861975" y="1057425"/>
            <a:ext cx="7021500" cy="831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g1b899b05856_0_750"/>
          <p:cNvSpPr txBox="1"/>
          <p:nvPr/>
        </p:nvSpPr>
        <p:spPr>
          <a:xfrm>
            <a:off x="2330025" y="3071400"/>
            <a:ext cx="718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endParaRPr sz="1400" b="1" i="0" u="none" strike="noStrike" cap="none">
              <a:solidFill>
                <a:srgbClr val="410099"/>
              </a:solidFill>
              <a:latin typeface="Source Sans Pro"/>
              <a:ea typeface="Source Sans Pro"/>
              <a:cs typeface="Source Sans Pro"/>
              <a:sym typeface="Source Sans Pro"/>
            </a:endParaRPr>
          </a:p>
        </p:txBody>
      </p:sp>
      <p:pic>
        <p:nvPicPr>
          <p:cNvPr id="317" name="Google Shape;317;g1b899b05856_0_750"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318" name="Google Shape;318;g1b899b05856_0_750"/>
          <p:cNvSpPr txBox="1"/>
          <p:nvPr/>
        </p:nvSpPr>
        <p:spPr>
          <a:xfrm>
            <a:off x="3759225" y="10737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Can I pay if off early?</a:t>
            </a:r>
            <a:endParaRPr sz="1400" b="1" i="0" u="none" strike="noStrike" cap="none">
              <a:solidFill>
                <a:srgbClr val="410099"/>
              </a:solidFill>
              <a:latin typeface="Source Sans Pro"/>
              <a:ea typeface="Source Sans Pro"/>
              <a:cs typeface="Source Sans Pro"/>
              <a:sym typeface="Source Sans Pro"/>
            </a:endParaRPr>
          </a:p>
        </p:txBody>
      </p:sp>
      <p:sp>
        <p:nvSpPr>
          <p:cNvPr id="319" name="Google Shape;319;g1b899b05856_0_750"/>
          <p:cNvSpPr txBox="1"/>
          <p:nvPr/>
        </p:nvSpPr>
        <p:spPr>
          <a:xfrm>
            <a:off x="1142350" y="2326250"/>
            <a:ext cx="97410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410099"/>
              </a:buClr>
              <a:buSzPts val="2400"/>
              <a:buFont typeface="Calibri"/>
              <a:buChar char="●"/>
            </a:pPr>
            <a:r>
              <a:rPr lang="en-GB" sz="2400">
                <a:solidFill>
                  <a:srgbClr val="410099"/>
                </a:solidFill>
                <a:latin typeface="Calibri"/>
                <a:ea typeface="Calibri"/>
                <a:cs typeface="Calibri"/>
                <a:sym typeface="Calibri"/>
              </a:rPr>
              <a:t>Yes you can, but you need to ask yourself if it’s really a wise use of your money</a:t>
            </a:r>
            <a:endParaRPr sz="2400">
              <a:solidFill>
                <a:srgbClr val="410099"/>
              </a:solidFill>
              <a:latin typeface="Calibri"/>
              <a:ea typeface="Calibri"/>
              <a:cs typeface="Calibri"/>
              <a:sym typeface="Calibri"/>
            </a:endParaRPr>
          </a:p>
          <a:p>
            <a:pPr marL="457200" lvl="0" indent="-381000" algn="l" rtl="0">
              <a:spcBef>
                <a:spcPts val="0"/>
              </a:spcBef>
              <a:spcAft>
                <a:spcPts val="0"/>
              </a:spcAft>
              <a:buClr>
                <a:srgbClr val="410099"/>
              </a:buClr>
              <a:buSzPts val="2400"/>
              <a:buFont typeface="Calibri"/>
              <a:buChar char="●"/>
            </a:pPr>
            <a:r>
              <a:rPr lang="en-GB" sz="2400">
                <a:solidFill>
                  <a:srgbClr val="410099"/>
                </a:solidFill>
                <a:latin typeface="Calibri"/>
                <a:ea typeface="Calibri"/>
                <a:cs typeface="Calibri"/>
                <a:sym typeface="Calibri"/>
              </a:rPr>
              <a:t>The majority of people will never pay off their student loan, and as it is a manageable deduction from your wages you may barely even notice you’re paying it off. </a:t>
            </a:r>
            <a:endParaRPr sz="2400">
              <a:solidFill>
                <a:srgbClr val="410099"/>
              </a:solidFill>
              <a:latin typeface="Calibri"/>
              <a:ea typeface="Calibri"/>
              <a:cs typeface="Calibri"/>
              <a:sym typeface="Calibri"/>
            </a:endParaRPr>
          </a:p>
          <a:p>
            <a:pPr marL="457200" lvl="0" indent="-381000" algn="l" rtl="0">
              <a:spcBef>
                <a:spcPts val="0"/>
              </a:spcBef>
              <a:spcAft>
                <a:spcPts val="0"/>
              </a:spcAft>
              <a:buClr>
                <a:srgbClr val="410099"/>
              </a:buClr>
              <a:buSzPts val="2400"/>
              <a:buFont typeface="Calibri"/>
              <a:buChar char="●"/>
            </a:pPr>
            <a:r>
              <a:rPr lang="en-GB" sz="2400">
                <a:solidFill>
                  <a:srgbClr val="410099"/>
                </a:solidFill>
                <a:latin typeface="Calibri"/>
                <a:ea typeface="Calibri"/>
                <a:cs typeface="Calibri"/>
                <a:sym typeface="Calibri"/>
              </a:rPr>
              <a:t>You can make a repayment to the Student Loans Company at any time, with no penalty for early repayment. </a:t>
            </a:r>
            <a:endParaRPr sz="2400">
              <a:solidFill>
                <a:srgbClr val="410099"/>
              </a:solidFill>
              <a:latin typeface="Calibri"/>
              <a:ea typeface="Calibri"/>
              <a:cs typeface="Calibri"/>
              <a:sym typeface="Calibri"/>
            </a:endParaRPr>
          </a:p>
          <a:p>
            <a:pPr marL="457200" lvl="0" indent="-381000" algn="l" rtl="0">
              <a:spcBef>
                <a:spcPts val="0"/>
              </a:spcBef>
              <a:spcAft>
                <a:spcPts val="0"/>
              </a:spcAft>
              <a:buClr>
                <a:srgbClr val="410099"/>
              </a:buClr>
              <a:buSzPts val="2400"/>
              <a:buFont typeface="Calibri"/>
              <a:buChar char="●"/>
            </a:pPr>
            <a:r>
              <a:rPr lang="en-GB" sz="2400">
                <a:solidFill>
                  <a:srgbClr val="410099"/>
                </a:solidFill>
                <a:latin typeface="Calibri"/>
                <a:ea typeface="Calibri"/>
                <a:cs typeface="Calibri"/>
                <a:sym typeface="Calibri"/>
              </a:rPr>
              <a:t>There are no debt collectors for student loans!</a:t>
            </a:r>
            <a:endParaRPr sz="2400">
              <a:solidFill>
                <a:srgbClr val="4100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b899b05856_0_307"/>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73" name="Google Shape;173;g1b899b05856_0_307"/>
          <p:cNvSpPr/>
          <p:nvPr/>
        </p:nvSpPr>
        <p:spPr>
          <a:xfrm>
            <a:off x="2533950" y="2033625"/>
            <a:ext cx="7124100" cy="831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1b899b05856_0_307"/>
          <p:cNvSpPr txBox="1"/>
          <p:nvPr/>
        </p:nvSpPr>
        <p:spPr>
          <a:xfrm>
            <a:off x="2330025" y="3376200"/>
            <a:ext cx="7189800" cy="197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In a Which? Survey, less than 3% of respondents with a student loan got all of these questions correct.</a:t>
            </a:r>
            <a:r>
              <a:rPr lang="en-GB" sz="4800">
                <a:solidFill>
                  <a:srgbClr val="410099"/>
                </a:solidFill>
                <a:latin typeface="Source Sans Pro"/>
                <a:ea typeface="Source Sans Pro"/>
                <a:cs typeface="Source Sans Pro"/>
                <a:sym typeface="Source Sans Pro"/>
              </a:rPr>
              <a:t> </a:t>
            </a:r>
            <a:endParaRPr sz="1400" i="0" u="none" strike="noStrike" cap="none">
              <a:solidFill>
                <a:srgbClr val="410099"/>
              </a:solidFill>
              <a:latin typeface="Source Sans Pro"/>
              <a:ea typeface="Source Sans Pro"/>
              <a:cs typeface="Source Sans Pro"/>
              <a:sym typeface="Source Sans Pro"/>
            </a:endParaRPr>
          </a:p>
        </p:txBody>
      </p:sp>
      <p:pic>
        <p:nvPicPr>
          <p:cNvPr id="175" name="Google Shape;175;g1b899b05856_0_307"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176" name="Google Shape;176;g1b899b05856_0_307"/>
          <p:cNvSpPr txBox="1"/>
          <p:nvPr/>
        </p:nvSpPr>
        <p:spPr>
          <a:xfrm>
            <a:off x="2591950" y="1972125"/>
            <a:ext cx="71241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Student loan repayments</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899b05856_0_317"/>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82" name="Google Shape;182;g1b899b05856_0_317"/>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g1b899b05856_0_317"/>
          <p:cNvSpPr txBox="1"/>
          <p:nvPr/>
        </p:nvSpPr>
        <p:spPr>
          <a:xfrm>
            <a:off x="2482900" y="3607000"/>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Your student loan debt is wiped after 40 years </a:t>
            </a:r>
            <a:endParaRPr sz="1400" i="0" u="none" strike="noStrike" cap="none">
              <a:solidFill>
                <a:srgbClr val="410099"/>
              </a:solidFill>
              <a:latin typeface="Source Sans Pro"/>
              <a:ea typeface="Source Sans Pro"/>
              <a:cs typeface="Source Sans Pro"/>
              <a:sym typeface="Source Sans Pro"/>
            </a:endParaRPr>
          </a:p>
        </p:txBody>
      </p:sp>
      <p:pic>
        <p:nvPicPr>
          <p:cNvPr id="184" name="Google Shape;184;g1b899b05856_0_317"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185" name="Google Shape;185;g1b899b05856_0_317"/>
          <p:cNvSpPr txBox="1"/>
          <p:nvPr/>
        </p:nvSpPr>
        <p:spPr>
          <a:xfrm>
            <a:off x="2887800" y="1972125"/>
            <a:ext cx="6416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b899b05856_0_325"/>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91" name="Google Shape;191;g1b899b05856_0_325"/>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1b899b05856_0_325"/>
          <p:cNvSpPr txBox="1"/>
          <p:nvPr/>
        </p:nvSpPr>
        <p:spPr>
          <a:xfrm>
            <a:off x="2501100" y="3071400"/>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Your student loan debt is wiped after 40 years </a:t>
            </a:r>
            <a:endParaRPr sz="1400" i="0" u="none" strike="noStrike" cap="none">
              <a:solidFill>
                <a:srgbClr val="410099"/>
              </a:solidFill>
              <a:latin typeface="Source Sans Pro"/>
              <a:ea typeface="Source Sans Pro"/>
              <a:cs typeface="Source Sans Pro"/>
              <a:sym typeface="Source Sans Pro"/>
            </a:endParaRPr>
          </a:p>
        </p:txBody>
      </p:sp>
      <p:pic>
        <p:nvPicPr>
          <p:cNvPr id="193" name="Google Shape;193;g1b899b05856_0_325"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194" name="Google Shape;194;g1b899b05856_0_325"/>
          <p:cNvSpPr txBox="1"/>
          <p:nvPr/>
        </p:nvSpPr>
        <p:spPr>
          <a:xfrm>
            <a:off x="25339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
        <p:nvSpPr>
          <p:cNvPr id="195" name="Google Shape;195;g1b899b05856_0_325"/>
          <p:cNvSpPr/>
          <p:nvPr/>
        </p:nvSpPr>
        <p:spPr>
          <a:xfrm>
            <a:off x="5088600" y="5158525"/>
            <a:ext cx="20148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g1b899b05856_0_325"/>
          <p:cNvSpPr txBox="1"/>
          <p:nvPr/>
        </p:nvSpPr>
        <p:spPr>
          <a:xfrm>
            <a:off x="5383200" y="5097025"/>
            <a:ext cx="1425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b899b05856_0_652"/>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02" name="Google Shape;202;g1b899b05856_0_652"/>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b899b05856_0_652"/>
          <p:cNvSpPr txBox="1"/>
          <p:nvPr/>
        </p:nvSpPr>
        <p:spPr>
          <a:xfrm>
            <a:off x="2501100" y="3409675"/>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 will need to repay your loan if you’re working abroad</a:t>
            </a:r>
            <a:endParaRPr sz="1400" i="0" u="none" strike="noStrike" cap="none">
              <a:solidFill>
                <a:srgbClr val="410099"/>
              </a:solidFill>
              <a:latin typeface="Source Sans Pro"/>
              <a:ea typeface="Source Sans Pro"/>
              <a:cs typeface="Source Sans Pro"/>
              <a:sym typeface="Source Sans Pro"/>
            </a:endParaRPr>
          </a:p>
        </p:txBody>
      </p:sp>
      <p:pic>
        <p:nvPicPr>
          <p:cNvPr id="204" name="Google Shape;204;g1b899b05856_0_652"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05" name="Google Shape;205;g1b899b05856_0_652"/>
          <p:cNvSpPr txBox="1"/>
          <p:nvPr/>
        </p:nvSpPr>
        <p:spPr>
          <a:xfrm>
            <a:off x="25339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p:nvPr/>
        </p:nvSpPr>
        <p:spPr>
          <a:xfrm>
            <a:off x="596348" y="556591"/>
            <a:ext cx="10962861" cy="5749653"/>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97" name="Google Shape;97;p4"/>
          <p:cNvSpPr/>
          <p:nvPr/>
        </p:nvSpPr>
        <p:spPr>
          <a:xfrm>
            <a:off x="596348" y="556591"/>
            <a:ext cx="10962861" cy="5744817"/>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98" name="Google Shape;98;p4"/>
          <p:cNvSpPr txBox="1"/>
          <p:nvPr/>
        </p:nvSpPr>
        <p:spPr>
          <a:xfrm>
            <a:off x="1223329" y="2286000"/>
            <a:ext cx="5983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a:solidFill>
                  <a:schemeClr val="lt1"/>
                </a:solidFill>
                <a:latin typeface="Source Sans Pro"/>
                <a:ea typeface="Source Sans Pro"/>
                <a:cs typeface="Source Sans Pro"/>
                <a:sym typeface="Source Sans Pro"/>
              </a:rPr>
              <a:t>What will we cover today </a:t>
            </a:r>
            <a:endParaRPr sz="1400" b="0" i="0" u="none" strike="noStrike" cap="none">
              <a:solidFill>
                <a:srgbClr val="000000"/>
              </a:solidFill>
              <a:latin typeface="Source Sans Pro"/>
              <a:ea typeface="Source Sans Pro"/>
              <a:cs typeface="Source Sans Pro"/>
              <a:sym typeface="Source Sans Pro"/>
            </a:endParaRPr>
          </a:p>
        </p:txBody>
      </p:sp>
      <p:sp>
        <p:nvSpPr>
          <p:cNvPr id="99" name="Google Shape;99;p4"/>
          <p:cNvSpPr txBox="1"/>
          <p:nvPr/>
        </p:nvSpPr>
        <p:spPr>
          <a:xfrm>
            <a:off x="1223319" y="3036950"/>
            <a:ext cx="7970100" cy="27090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GB" sz="2600" b="0" i="0" u="none" strike="noStrike" cap="none">
                <a:solidFill>
                  <a:schemeClr val="lt1"/>
                </a:solidFill>
                <a:latin typeface="Source Sans Pro"/>
                <a:ea typeface="Source Sans Pro"/>
                <a:cs typeface="Source Sans Pro"/>
                <a:sym typeface="Source Sans Pro"/>
              </a:rPr>
              <a:t>1. </a:t>
            </a:r>
            <a:r>
              <a:rPr lang="en-GB" sz="2600">
                <a:solidFill>
                  <a:schemeClr val="lt1"/>
                </a:solidFill>
                <a:latin typeface="Source Sans Pro"/>
                <a:ea typeface="Source Sans Pro"/>
                <a:cs typeface="Source Sans Pro"/>
                <a:sym typeface="Source Sans Pro"/>
              </a:rPr>
              <a:t>Student finance</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n-GB" sz="2600" b="0" i="0" u="none" strike="noStrike" cap="none">
                <a:solidFill>
                  <a:schemeClr val="lt1"/>
                </a:solidFill>
                <a:latin typeface="Source Sans Pro"/>
                <a:ea typeface="Source Sans Pro"/>
                <a:cs typeface="Source Sans Pro"/>
                <a:sym typeface="Source Sans Pro"/>
              </a:rPr>
              <a:t>2. </a:t>
            </a:r>
            <a:r>
              <a:rPr lang="en-GB" sz="2600">
                <a:solidFill>
                  <a:schemeClr val="lt1"/>
                </a:solidFill>
                <a:latin typeface="Source Sans Pro"/>
                <a:ea typeface="Source Sans Pro"/>
                <a:cs typeface="Source Sans Pro"/>
                <a:sym typeface="Source Sans Pro"/>
              </a:rPr>
              <a:t>Student loans repayment quiz</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n-GB" sz="2600" b="0" i="0" u="none" strike="noStrike" cap="none">
                <a:solidFill>
                  <a:schemeClr val="lt1"/>
                </a:solidFill>
                <a:latin typeface="Source Sans Pro"/>
                <a:ea typeface="Source Sans Pro"/>
                <a:cs typeface="Source Sans Pro"/>
                <a:sym typeface="Source Sans Pro"/>
              </a:rPr>
              <a:t>3. </a:t>
            </a:r>
            <a:r>
              <a:rPr lang="en-GB" sz="2600">
                <a:solidFill>
                  <a:schemeClr val="lt1"/>
                </a:solidFill>
                <a:latin typeface="Source Sans Pro"/>
                <a:ea typeface="Source Sans Pro"/>
                <a:cs typeface="Source Sans Pro"/>
                <a:sym typeface="Source Sans Pro"/>
              </a:rPr>
              <a:t>Support from universities</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n-GB" sz="2600" b="0" i="0" u="none" strike="noStrike" cap="none">
                <a:solidFill>
                  <a:schemeClr val="lt1"/>
                </a:solidFill>
                <a:latin typeface="Source Sans Pro"/>
                <a:ea typeface="Source Sans Pro"/>
                <a:cs typeface="Source Sans Pro"/>
                <a:sym typeface="Source Sans Pro"/>
              </a:rPr>
              <a:t>4. </a:t>
            </a:r>
            <a:r>
              <a:rPr lang="en-GB" sz="2600">
                <a:solidFill>
                  <a:schemeClr val="lt1"/>
                </a:solidFill>
                <a:latin typeface="Source Sans Pro"/>
                <a:ea typeface="Source Sans Pro"/>
                <a:cs typeface="Source Sans Pro"/>
                <a:sym typeface="Source Sans Pro"/>
              </a:rPr>
              <a:t>Managing your money</a:t>
            </a:r>
            <a:endParaRPr sz="1600" b="0" i="0" u="none" strike="noStrike" cap="none">
              <a:solidFill>
                <a:srgbClr val="00000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a:solidFill>
                <a:srgbClr val="000000"/>
              </a:solidFill>
              <a:latin typeface="Source Sans Pro"/>
              <a:ea typeface="Source Sans Pro"/>
              <a:cs typeface="Source Sans Pro"/>
              <a:sym typeface="Source Sans Pro"/>
            </a:endParaRPr>
          </a:p>
        </p:txBody>
      </p:sp>
      <p:pic>
        <p:nvPicPr>
          <p:cNvPr id="100" name="Google Shape;100;p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4" cy="261883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b899b05856_0_64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11" name="Google Shape;211;g1b899b05856_0_640"/>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1b899b05856_0_640"/>
          <p:cNvSpPr txBox="1"/>
          <p:nvPr/>
        </p:nvSpPr>
        <p:spPr>
          <a:xfrm>
            <a:off x="2482900" y="3251975"/>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 will need to repay your loan if you’re working abroad</a:t>
            </a:r>
            <a:endParaRPr sz="1400" i="0" u="none" strike="noStrike" cap="none">
              <a:solidFill>
                <a:srgbClr val="410099"/>
              </a:solidFill>
              <a:latin typeface="Source Sans Pro"/>
              <a:ea typeface="Source Sans Pro"/>
              <a:cs typeface="Source Sans Pro"/>
              <a:sym typeface="Source Sans Pro"/>
            </a:endParaRPr>
          </a:p>
        </p:txBody>
      </p:sp>
      <p:pic>
        <p:nvPicPr>
          <p:cNvPr id="213" name="Google Shape;213;g1b899b05856_0_640"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14" name="Google Shape;214;g1b899b05856_0_640"/>
          <p:cNvSpPr txBox="1"/>
          <p:nvPr/>
        </p:nvSpPr>
        <p:spPr>
          <a:xfrm>
            <a:off x="25157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
        <p:nvSpPr>
          <p:cNvPr id="215" name="Google Shape;215;g1b899b05856_0_640"/>
          <p:cNvSpPr/>
          <p:nvPr/>
        </p:nvSpPr>
        <p:spPr>
          <a:xfrm>
            <a:off x="5088600" y="5158525"/>
            <a:ext cx="20148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g1b899b05856_0_640"/>
          <p:cNvSpPr txBox="1"/>
          <p:nvPr/>
        </p:nvSpPr>
        <p:spPr>
          <a:xfrm>
            <a:off x="5383200" y="5097025"/>
            <a:ext cx="1425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b899b05856_0_662"/>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22" name="Google Shape;222;g1b899b05856_0_662"/>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3" name="Google Shape;223;g1b899b05856_0_662"/>
          <p:cNvSpPr txBox="1"/>
          <p:nvPr/>
        </p:nvSpPr>
        <p:spPr>
          <a:xfrm>
            <a:off x="2501100" y="3404375"/>
            <a:ext cx="7189800" cy="180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 will need to start repaying your loan as soon as you graduate if you’re earning over £23,725</a:t>
            </a:r>
            <a:endParaRPr sz="1400" i="0" u="none" strike="noStrike" cap="none">
              <a:solidFill>
                <a:srgbClr val="410099"/>
              </a:solidFill>
              <a:latin typeface="Source Sans Pro"/>
              <a:ea typeface="Source Sans Pro"/>
              <a:cs typeface="Source Sans Pro"/>
              <a:sym typeface="Source Sans Pro"/>
            </a:endParaRPr>
          </a:p>
        </p:txBody>
      </p:sp>
      <p:pic>
        <p:nvPicPr>
          <p:cNvPr id="224" name="Google Shape;224;g1b899b05856_0_662"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25" name="Google Shape;225;g1b899b05856_0_662"/>
          <p:cNvSpPr txBox="1"/>
          <p:nvPr/>
        </p:nvSpPr>
        <p:spPr>
          <a:xfrm>
            <a:off x="25157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b899b05856_0_67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31" name="Google Shape;231;g1b899b05856_0_670"/>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g1b899b05856_0_670"/>
          <p:cNvSpPr txBox="1"/>
          <p:nvPr/>
        </p:nvSpPr>
        <p:spPr>
          <a:xfrm>
            <a:off x="2482900" y="3071400"/>
            <a:ext cx="7189800" cy="180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You will need to start repaying your loan as soon as you graduate if you’re earning over £23,725</a:t>
            </a:r>
            <a:endParaRPr sz="1400" i="0" u="none" strike="noStrike" cap="none">
              <a:solidFill>
                <a:srgbClr val="410099"/>
              </a:solidFill>
              <a:latin typeface="Source Sans Pro"/>
              <a:ea typeface="Source Sans Pro"/>
              <a:cs typeface="Source Sans Pro"/>
              <a:sym typeface="Source Sans Pro"/>
            </a:endParaRPr>
          </a:p>
        </p:txBody>
      </p:sp>
      <p:pic>
        <p:nvPicPr>
          <p:cNvPr id="233" name="Google Shape;233;g1b899b05856_0_670"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34" name="Google Shape;234;g1b899b05856_0_670"/>
          <p:cNvSpPr txBox="1"/>
          <p:nvPr/>
        </p:nvSpPr>
        <p:spPr>
          <a:xfrm>
            <a:off x="25339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
        <p:nvSpPr>
          <p:cNvPr id="235" name="Google Shape;235;g1b899b05856_0_670"/>
          <p:cNvSpPr/>
          <p:nvPr/>
        </p:nvSpPr>
        <p:spPr>
          <a:xfrm>
            <a:off x="5088600" y="5202075"/>
            <a:ext cx="20148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g1b899b05856_0_670"/>
          <p:cNvSpPr txBox="1"/>
          <p:nvPr/>
        </p:nvSpPr>
        <p:spPr>
          <a:xfrm>
            <a:off x="3930300" y="5125875"/>
            <a:ext cx="4331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b899b05856_0_68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42" name="Google Shape;242;g1b899b05856_0_680"/>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g1b899b05856_0_680"/>
          <p:cNvSpPr txBox="1"/>
          <p:nvPr/>
        </p:nvSpPr>
        <p:spPr>
          <a:xfrm>
            <a:off x="2482900" y="3300000"/>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The interest on your loan starts accruing once you’ve graduated</a:t>
            </a:r>
            <a:endParaRPr sz="1400" i="0" u="none" strike="noStrike" cap="none">
              <a:solidFill>
                <a:srgbClr val="410099"/>
              </a:solidFill>
              <a:latin typeface="Source Sans Pro"/>
              <a:ea typeface="Source Sans Pro"/>
              <a:cs typeface="Source Sans Pro"/>
              <a:sym typeface="Source Sans Pro"/>
            </a:endParaRPr>
          </a:p>
        </p:txBody>
      </p:sp>
      <p:pic>
        <p:nvPicPr>
          <p:cNvPr id="244" name="Google Shape;244;g1b899b05856_0_680"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45" name="Google Shape;245;g1b899b05856_0_680"/>
          <p:cNvSpPr txBox="1"/>
          <p:nvPr/>
        </p:nvSpPr>
        <p:spPr>
          <a:xfrm>
            <a:off x="25339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b899b05856_0_68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251" name="Google Shape;251;g1b899b05856_0_688"/>
          <p:cNvSpPr/>
          <p:nvPr/>
        </p:nvSpPr>
        <p:spPr>
          <a:xfrm>
            <a:off x="2533950" y="2033625"/>
            <a:ext cx="71241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g1b899b05856_0_688"/>
          <p:cNvSpPr txBox="1"/>
          <p:nvPr/>
        </p:nvSpPr>
        <p:spPr>
          <a:xfrm>
            <a:off x="2501100" y="3071400"/>
            <a:ext cx="71898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3700">
                <a:solidFill>
                  <a:srgbClr val="410099"/>
                </a:solidFill>
                <a:latin typeface="Source Sans Pro"/>
                <a:ea typeface="Source Sans Pro"/>
                <a:cs typeface="Source Sans Pro"/>
                <a:sym typeface="Source Sans Pro"/>
              </a:rPr>
              <a:t>The interest on your loan starts accruing once you’ve graduated</a:t>
            </a:r>
            <a:endParaRPr sz="1400" i="0" u="none" strike="noStrike" cap="none">
              <a:solidFill>
                <a:srgbClr val="410099"/>
              </a:solidFill>
              <a:latin typeface="Source Sans Pro"/>
              <a:ea typeface="Source Sans Pro"/>
              <a:cs typeface="Source Sans Pro"/>
              <a:sym typeface="Source Sans Pro"/>
            </a:endParaRPr>
          </a:p>
        </p:txBody>
      </p:sp>
      <p:pic>
        <p:nvPicPr>
          <p:cNvPr id="253" name="Google Shape;253;g1b899b05856_0_688"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254" name="Google Shape;254;g1b899b05856_0_688"/>
          <p:cNvSpPr txBox="1"/>
          <p:nvPr/>
        </p:nvSpPr>
        <p:spPr>
          <a:xfrm>
            <a:off x="2533950" y="1972125"/>
            <a:ext cx="7124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True or false?</a:t>
            </a:r>
            <a:endParaRPr sz="1400" b="1" i="0" u="none" strike="noStrike" cap="none">
              <a:solidFill>
                <a:srgbClr val="410099"/>
              </a:solidFill>
              <a:latin typeface="Source Sans Pro"/>
              <a:ea typeface="Source Sans Pro"/>
              <a:cs typeface="Source Sans Pro"/>
              <a:sym typeface="Source Sans Pro"/>
            </a:endParaRPr>
          </a:p>
        </p:txBody>
      </p:sp>
      <p:sp>
        <p:nvSpPr>
          <p:cNvPr id="255" name="Google Shape;255;g1b899b05856_0_688"/>
          <p:cNvSpPr/>
          <p:nvPr/>
        </p:nvSpPr>
        <p:spPr>
          <a:xfrm>
            <a:off x="5088600" y="5161350"/>
            <a:ext cx="2014800" cy="708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1b899b05856_0_688"/>
          <p:cNvSpPr txBox="1"/>
          <p:nvPr/>
        </p:nvSpPr>
        <p:spPr>
          <a:xfrm>
            <a:off x="3912100" y="5099850"/>
            <a:ext cx="4331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800" b="1">
                <a:solidFill>
                  <a:srgbClr val="410099"/>
                </a:solidFill>
                <a:latin typeface="Source Sans Pro"/>
                <a:ea typeface="Source Sans Pro"/>
                <a:cs typeface="Source Sans Pro"/>
                <a:sym typeface="Source Sans Pro"/>
              </a:rPr>
              <a:t>False</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g1c7f95bfde8_0_194"/>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325" name="Google Shape;325;g1c7f95bfde8_0_19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4575" y="536825"/>
            <a:ext cx="10962852" cy="5744798"/>
          </a:xfrm>
          <a:prstGeom prst="rect">
            <a:avLst/>
          </a:prstGeom>
          <a:noFill/>
          <a:ln>
            <a:noFill/>
          </a:ln>
        </p:spPr>
      </p:pic>
      <p:sp>
        <p:nvSpPr>
          <p:cNvPr id="326" name="Google Shape;326;g1c7f95bfde8_0_194"/>
          <p:cNvSpPr/>
          <p:nvPr/>
        </p:nvSpPr>
        <p:spPr>
          <a:xfrm>
            <a:off x="1077301" y="5287850"/>
            <a:ext cx="9747600" cy="5853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27" name="Google Shape;327;g1c7f95bfde8_0_194"/>
          <p:cNvSpPr txBox="1"/>
          <p:nvPr/>
        </p:nvSpPr>
        <p:spPr>
          <a:xfrm>
            <a:off x="1734631" y="5349650"/>
            <a:ext cx="9564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51D5D"/>
                </a:solidFill>
                <a:latin typeface="Open Sans"/>
                <a:ea typeface="Open Sans"/>
                <a:cs typeface="Open Sans"/>
                <a:sym typeface="Open Sans"/>
              </a:rPr>
              <a:t>What are some other sources of income whilst studying?</a:t>
            </a:r>
            <a:endParaRPr sz="1400" b="0" i="0" u="none" strike="noStrike" cap="none">
              <a:solidFill>
                <a:srgbClr val="000000"/>
              </a:solidFill>
              <a:latin typeface="Arial"/>
              <a:ea typeface="Arial"/>
              <a:cs typeface="Arial"/>
              <a:sym typeface="Arial"/>
            </a:endParaRPr>
          </a:p>
        </p:txBody>
      </p:sp>
      <p:pic>
        <p:nvPicPr>
          <p:cNvPr id="328" name="Google Shape;328;g1c7f95bfde8_0_194"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b899b05856_0_764"/>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34" name="Google Shape;334;g1b899b05856_0_76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35" name="Google Shape;335;g1b899b05856_0_764"/>
          <p:cNvSpPr txBox="1"/>
          <p:nvPr/>
        </p:nvSpPr>
        <p:spPr>
          <a:xfrm>
            <a:off x="5015800" y="2989300"/>
            <a:ext cx="2345100" cy="884400"/>
          </a:xfrm>
          <a:prstGeom prst="rect">
            <a:avLst/>
          </a:prstGeom>
          <a:solidFill>
            <a:srgbClr val="96DAE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4600" b="1">
                <a:solidFill>
                  <a:srgbClr val="410099"/>
                </a:solidFill>
                <a:latin typeface="Source Sans Pro"/>
                <a:ea typeface="Source Sans Pro"/>
                <a:cs typeface="Source Sans Pro"/>
                <a:sym typeface="Source Sans Pro"/>
              </a:rPr>
              <a:t>Money</a:t>
            </a:r>
            <a:endParaRPr sz="4200" b="0" i="0" u="none" strike="noStrike" cap="none">
              <a:solidFill>
                <a:srgbClr val="410099"/>
              </a:solidFill>
              <a:latin typeface="Source Sans Pro"/>
              <a:ea typeface="Source Sans Pro"/>
              <a:cs typeface="Source Sans Pro"/>
              <a:sym typeface="Source Sans Pro"/>
            </a:endParaRPr>
          </a:p>
        </p:txBody>
      </p:sp>
      <p:sp>
        <p:nvSpPr>
          <p:cNvPr id="336" name="Google Shape;336;g1b899b05856_0_764"/>
          <p:cNvSpPr txBox="1"/>
          <p:nvPr/>
        </p:nvSpPr>
        <p:spPr>
          <a:xfrm>
            <a:off x="8038800" y="2019226"/>
            <a:ext cx="2837700" cy="60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Scholarships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337" name="Google Shape;337;g1b899b05856_0_76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338" name="Google Shape;338;g1b899b05856_0_764"/>
          <p:cNvSpPr txBox="1"/>
          <p:nvPr/>
        </p:nvSpPr>
        <p:spPr>
          <a:xfrm>
            <a:off x="8038800" y="4234006"/>
            <a:ext cx="2837700" cy="60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Bursaries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339" name="Google Shape;339;g1b899b05856_0_764"/>
          <p:cNvSpPr txBox="1"/>
          <p:nvPr/>
        </p:nvSpPr>
        <p:spPr>
          <a:xfrm>
            <a:off x="1434450" y="2019231"/>
            <a:ext cx="2837700" cy="63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Part time work</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340" name="Google Shape;340;g1b899b05856_0_764"/>
          <p:cNvSpPr txBox="1"/>
          <p:nvPr/>
        </p:nvSpPr>
        <p:spPr>
          <a:xfrm>
            <a:off x="1174050" y="4234000"/>
            <a:ext cx="3098100" cy="73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Disabled students allowance</a:t>
            </a:r>
            <a:endParaRPr sz="3000" b="0" i="0" u="none" strike="noStrike" cap="none">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341" name="Google Shape;341;g1b899b05856_0_764"/>
          <p:cNvSpPr txBox="1"/>
          <p:nvPr/>
        </p:nvSpPr>
        <p:spPr>
          <a:xfrm>
            <a:off x="4658950" y="4836405"/>
            <a:ext cx="2837700" cy="98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Work for the University</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1c7f95bfde8_0_201"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sp>
        <p:nvSpPr>
          <p:cNvPr id="347" name="Google Shape;347;g1c7f95bfde8_0_201"/>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48" name="Google Shape;348;g1c7f95bfde8_0_201"/>
          <p:cNvSpPr txBox="1"/>
          <p:nvPr/>
        </p:nvSpPr>
        <p:spPr>
          <a:xfrm>
            <a:off x="1137599" y="2858530"/>
            <a:ext cx="9539400" cy="2693700"/>
          </a:xfrm>
          <a:prstGeom prst="rect">
            <a:avLst/>
          </a:prstGeom>
          <a:noFill/>
          <a:ln>
            <a:noFill/>
          </a:ln>
        </p:spPr>
        <p:txBody>
          <a:bodyPr spcFirstLastPara="1" wrap="square" lIns="91425" tIns="45700" rIns="91425" bIns="45700" anchor="t" anchorCtr="0">
            <a:spAutoFit/>
          </a:bodyPr>
          <a:lstStyle/>
          <a:p>
            <a:pPr marL="457200" marR="0" lvl="0" indent="-387350" algn="l" rtl="0">
              <a:lnSpc>
                <a:spcPct val="100000"/>
              </a:lnSpc>
              <a:spcBef>
                <a:spcPts val="0"/>
              </a:spcBef>
              <a:spcAft>
                <a:spcPts val="0"/>
              </a:spcAft>
              <a:buClr>
                <a:srgbClr val="410099"/>
              </a:buClr>
              <a:buSzPts val="2500"/>
              <a:buFont typeface="Source Sans Pro"/>
              <a:buAutoNum type="arabicPeriod"/>
            </a:pPr>
            <a:r>
              <a:rPr lang="en-GB" sz="2500">
                <a:solidFill>
                  <a:srgbClr val="410099"/>
                </a:solidFill>
                <a:latin typeface="Source Sans Pro"/>
                <a:ea typeface="Source Sans Pro"/>
                <a:cs typeface="Source Sans Pro"/>
                <a:sym typeface="Source Sans Pro"/>
              </a:rPr>
              <a:t>Bursaries </a:t>
            </a: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AutoNum type="arabicPeriod"/>
            </a:pPr>
            <a:r>
              <a:rPr lang="en-GB" sz="2500">
                <a:solidFill>
                  <a:srgbClr val="410099"/>
                </a:solidFill>
                <a:latin typeface="Source Sans Pro"/>
                <a:ea typeface="Source Sans Pro"/>
                <a:cs typeface="Source Sans Pro"/>
                <a:sym typeface="Source Sans Pro"/>
              </a:rPr>
              <a:t>Scholarships </a:t>
            </a: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AutoNum type="arabicPeriod"/>
            </a:pPr>
            <a:r>
              <a:rPr lang="en-GB" sz="2500">
                <a:solidFill>
                  <a:srgbClr val="410099"/>
                </a:solidFill>
                <a:latin typeface="Source Sans Pro"/>
                <a:ea typeface="Source Sans Pro"/>
                <a:cs typeface="Source Sans Pro"/>
                <a:sym typeface="Source Sans Pro"/>
              </a:rPr>
              <a:t>Access to the Careers Service for a lifetime after graduating </a:t>
            </a:r>
            <a:endParaRPr sz="25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5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endParaRPr sz="25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n-GB" sz="2500">
                <a:solidFill>
                  <a:srgbClr val="410099"/>
                </a:solidFill>
                <a:latin typeface="Source Sans Pro"/>
                <a:ea typeface="Source Sans Pro"/>
                <a:cs typeface="Source Sans Pro"/>
                <a:sym typeface="Source Sans Pro"/>
              </a:rPr>
              <a:t>This support is specific to the University of Sheffield for 2023 </a:t>
            </a:r>
            <a:endParaRPr sz="25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410099"/>
              </a:solidFill>
              <a:latin typeface="Source Sans Pro"/>
              <a:ea typeface="Source Sans Pro"/>
              <a:cs typeface="Source Sans Pro"/>
              <a:sym typeface="Source Sans Pro"/>
            </a:endParaRPr>
          </a:p>
        </p:txBody>
      </p:sp>
      <p:sp>
        <p:nvSpPr>
          <p:cNvPr id="349" name="Google Shape;349;g1c7f95bfde8_0_201"/>
          <p:cNvSpPr txBox="1"/>
          <p:nvPr/>
        </p:nvSpPr>
        <p:spPr>
          <a:xfrm>
            <a:off x="1153772" y="1983700"/>
            <a:ext cx="4949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3000" b="1">
                <a:solidFill>
                  <a:srgbClr val="410099"/>
                </a:solidFill>
                <a:latin typeface="Source Sans Pro"/>
                <a:ea typeface="Source Sans Pro"/>
                <a:cs typeface="Source Sans Pro"/>
                <a:sym typeface="Source Sans Pro"/>
              </a:rPr>
              <a:t>Support from the university </a:t>
            </a:r>
            <a:endParaRPr sz="30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g1c7f95bfde8_0_283"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sp>
        <p:nvSpPr>
          <p:cNvPr id="355" name="Google Shape;355;g1c7f95bfde8_0_283"/>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56" name="Google Shape;356;g1c7f95bfde8_0_283"/>
          <p:cNvSpPr txBox="1"/>
          <p:nvPr/>
        </p:nvSpPr>
        <p:spPr>
          <a:xfrm>
            <a:off x="829500" y="2830325"/>
            <a:ext cx="10533000" cy="3093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200">
                <a:solidFill>
                  <a:srgbClr val="410099"/>
                </a:solidFill>
                <a:latin typeface="Source Sans Pro"/>
                <a:ea typeface="Source Sans Pro"/>
                <a:cs typeface="Source Sans Pro"/>
                <a:sym typeface="Source Sans Pro"/>
              </a:rPr>
              <a:t>There are a wealth of other funding streams available that can support students at university. </a:t>
            </a:r>
            <a:endParaRPr sz="2200">
              <a:solidFill>
                <a:srgbClr val="41009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2200">
              <a:solidFill>
                <a:srgbClr val="41009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GB" sz="2200">
                <a:solidFill>
                  <a:srgbClr val="410099"/>
                </a:solidFill>
                <a:latin typeface="Source Sans Pro"/>
                <a:ea typeface="Source Sans Pro"/>
                <a:cs typeface="Source Sans Pro"/>
                <a:sym typeface="Source Sans Pro"/>
              </a:rPr>
              <a:t>A lot of academic departments have their own awards (often based on academic merit). </a:t>
            </a:r>
            <a:endParaRPr sz="2200">
              <a:solidFill>
                <a:srgbClr val="41009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sz="2200">
              <a:solidFill>
                <a:srgbClr val="41009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GB" sz="2200">
                <a:solidFill>
                  <a:srgbClr val="410099"/>
                </a:solidFill>
                <a:latin typeface="Source Sans Pro"/>
                <a:ea typeface="Source Sans Pro"/>
                <a:cs typeface="Source Sans Pro"/>
                <a:sym typeface="Source Sans Pro"/>
              </a:rPr>
              <a:t>See more at: www.sheffield.ac.uk/undergraduate/fees-funding/additional</a:t>
            </a:r>
            <a:endParaRPr sz="2200">
              <a:solidFill>
                <a:srgbClr val="410099"/>
              </a:solidFill>
              <a:latin typeface="Source Sans Pro"/>
              <a:ea typeface="Source Sans Pro"/>
              <a:cs typeface="Source Sans Pro"/>
              <a:sym typeface="Source Sans Pro"/>
            </a:endParaRPr>
          </a:p>
          <a:p>
            <a:pPr marL="457200" lvl="0" indent="0" algn="l" rtl="0">
              <a:spcBef>
                <a:spcPts val="0"/>
              </a:spcBef>
              <a:spcAft>
                <a:spcPts val="0"/>
              </a:spcAft>
              <a:buClr>
                <a:schemeClr val="dk1"/>
              </a:buClr>
              <a:buSzPts val="1100"/>
              <a:buFont typeface="Arial"/>
              <a:buNone/>
            </a:pPr>
            <a:endParaRPr sz="2200" b="1">
              <a:solidFill>
                <a:srgbClr val="410099"/>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GB" sz="2200" b="1">
                <a:solidFill>
                  <a:srgbClr val="410099"/>
                </a:solidFill>
                <a:latin typeface="Source Sans Pro"/>
                <a:ea typeface="Source Sans Pro"/>
                <a:cs typeface="Source Sans Pro"/>
                <a:sym typeface="Source Sans Pro"/>
              </a:rPr>
              <a:t>This support is specific to the University of Sheffield for 2023 entry</a:t>
            </a:r>
            <a:endParaRPr sz="22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900" b="0" i="0" u="none" strike="noStrike" cap="none">
              <a:solidFill>
                <a:srgbClr val="410099"/>
              </a:solidFill>
              <a:latin typeface="Source Sans Pro"/>
              <a:ea typeface="Source Sans Pro"/>
              <a:cs typeface="Source Sans Pro"/>
              <a:sym typeface="Source Sans Pro"/>
            </a:endParaRPr>
          </a:p>
        </p:txBody>
      </p:sp>
      <p:sp>
        <p:nvSpPr>
          <p:cNvPr id="357" name="Google Shape;357;g1c7f95bfde8_0_283"/>
          <p:cNvSpPr txBox="1"/>
          <p:nvPr/>
        </p:nvSpPr>
        <p:spPr>
          <a:xfrm>
            <a:off x="1153772" y="1983700"/>
            <a:ext cx="4949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3000" b="1">
                <a:solidFill>
                  <a:srgbClr val="410099"/>
                </a:solidFill>
                <a:latin typeface="Source Sans Pro"/>
                <a:ea typeface="Source Sans Pro"/>
                <a:cs typeface="Source Sans Pro"/>
                <a:sym typeface="Source Sans Pro"/>
              </a:rPr>
              <a:t>Additional funding </a:t>
            </a:r>
            <a:endParaRPr sz="30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b899b05856_0_798"/>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63" name="Google Shape;363;g1b899b05856_0_798"/>
          <p:cNvSpPr/>
          <p:nvPr/>
        </p:nvSpPr>
        <p:spPr>
          <a:xfrm>
            <a:off x="5963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64" name="Google Shape;364;g1b899b05856_0_798"/>
          <p:cNvSpPr txBox="1"/>
          <p:nvPr/>
        </p:nvSpPr>
        <p:spPr>
          <a:xfrm>
            <a:off x="3530400" y="5588450"/>
            <a:ext cx="5131200" cy="5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2700">
                <a:solidFill>
                  <a:schemeClr val="lt1"/>
                </a:solidFill>
                <a:latin typeface="Source Sans Pro"/>
                <a:ea typeface="Source Sans Pro"/>
                <a:cs typeface="Source Sans Pro"/>
                <a:sym typeface="Source Sans Pro"/>
              </a:rPr>
              <a:t>sheffield.ac.uk/funding/calculator</a:t>
            </a:r>
            <a:endParaRPr sz="270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365" name="Google Shape;365;g1b899b05856_0_79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699" y="110010"/>
            <a:ext cx="3690975" cy="2618835"/>
          </a:xfrm>
          <a:prstGeom prst="rect">
            <a:avLst/>
          </a:prstGeom>
          <a:noFill/>
          <a:ln>
            <a:noFill/>
          </a:ln>
        </p:spPr>
      </p:pic>
      <p:pic>
        <p:nvPicPr>
          <p:cNvPr id="366" name="Google Shape;366;g1b899b05856_0_79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24489" y="2071553"/>
            <a:ext cx="5743027" cy="3390374"/>
          </a:xfrm>
          <a:prstGeom prst="rect">
            <a:avLst/>
          </a:prstGeom>
          <a:noFill/>
          <a:ln>
            <a:noFill/>
          </a:ln>
        </p:spPr>
      </p:pic>
      <p:sp>
        <p:nvSpPr>
          <p:cNvPr id="367" name="Google Shape;367;g1b899b05856_0_798"/>
          <p:cNvSpPr/>
          <p:nvPr/>
        </p:nvSpPr>
        <p:spPr>
          <a:xfrm>
            <a:off x="3943050" y="1039025"/>
            <a:ext cx="6337500" cy="7695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g1b899b05856_0_798"/>
          <p:cNvSpPr txBox="1"/>
          <p:nvPr/>
        </p:nvSpPr>
        <p:spPr>
          <a:xfrm>
            <a:off x="3866850" y="1039025"/>
            <a:ext cx="64839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4400" b="1">
                <a:solidFill>
                  <a:srgbClr val="410099"/>
                </a:solidFill>
                <a:latin typeface="Source Sans Pro"/>
                <a:ea typeface="Source Sans Pro"/>
                <a:cs typeface="Source Sans Pro"/>
                <a:sym typeface="Source Sans Pro"/>
              </a:rPr>
              <a:t>How much will you get?</a:t>
            </a:r>
            <a:endParaRPr sz="10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1c7f95bfde8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38508" y="1610425"/>
            <a:ext cx="4903633" cy="3501650"/>
          </a:xfrm>
          <a:prstGeom prst="rect">
            <a:avLst/>
          </a:prstGeom>
          <a:noFill/>
          <a:ln>
            <a:noFill/>
          </a:ln>
        </p:spPr>
      </p:pic>
      <p:sp>
        <p:nvSpPr>
          <p:cNvPr id="106" name="Google Shape;106;g1c7f95bfde8_0_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07" name="Google Shape;107;g1c7f95bfde8_0_0"/>
          <p:cNvSpPr txBox="1"/>
          <p:nvPr/>
        </p:nvSpPr>
        <p:spPr>
          <a:xfrm>
            <a:off x="1141201" y="2818881"/>
            <a:ext cx="4572300" cy="381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200" b="1">
                <a:solidFill>
                  <a:srgbClr val="410099"/>
                </a:solidFill>
                <a:latin typeface="Source Sans Pro"/>
                <a:ea typeface="Source Sans Pro"/>
                <a:cs typeface="Source Sans Pro"/>
                <a:sym typeface="Source Sans Pro"/>
              </a:rPr>
              <a:t>Tuition fee (£9,250 per year):</a:t>
            </a:r>
            <a:endParaRPr sz="2200" b="1">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22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GB" sz="2200">
                <a:solidFill>
                  <a:srgbClr val="410099"/>
                </a:solidFill>
                <a:latin typeface="Source Sans Pro"/>
                <a:ea typeface="Source Sans Pro"/>
                <a:cs typeface="Source Sans Pro"/>
                <a:sym typeface="Source Sans Pro"/>
              </a:rPr>
              <a:t>Covers all essential course costs </a:t>
            </a:r>
            <a:endParaRPr sz="22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22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GB" sz="2200" b="1">
                <a:solidFill>
                  <a:srgbClr val="410099"/>
                </a:solidFill>
                <a:latin typeface="Source Sans Pro"/>
                <a:ea typeface="Source Sans Pro"/>
                <a:cs typeface="Source Sans Pro"/>
                <a:sym typeface="Source Sans Pro"/>
              </a:rPr>
              <a:t>Maintenance costs: </a:t>
            </a:r>
            <a:endParaRPr sz="2200" b="1">
              <a:solidFill>
                <a:srgbClr val="410099"/>
              </a:solidFill>
              <a:latin typeface="Source Sans Pro"/>
              <a:ea typeface="Source Sans Pro"/>
              <a:cs typeface="Source Sans Pro"/>
              <a:sym typeface="Source Sans Pro"/>
            </a:endParaRPr>
          </a:p>
          <a:p>
            <a:pPr marL="457200" marR="0" lvl="0" indent="-368300" algn="l" rtl="0">
              <a:lnSpc>
                <a:spcPct val="100000"/>
              </a:lnSpc>
              <a:spcBef>
                <a:spcPts val="0"/>
              </a:spcBef>
              <a:spcAft>
                <a:spcPts val="0"/>
              </a:spcAft>
              <a:buClr>
                <a:srgbClr val="410099"/>
              </a:buClr>
              <a:buSzPts val="2200"/>
              <a:buFont typeface="Source Sans Pro"/>
              <a:buChar char="●"/>
            </a:pPr>
            <a:r>
              <a:rPr lang="en-GB" sz="2200">
                <a:solidFill>
                  <a:srgbClr val="410099"/>
                </a:solidFill>
                <a:latin typeface="Source Sans Pro"/>
                <a:ea typeface="Source Sans Pro"/>
                <a:cs typeface="Source Sans Pro"/>
                <a:sym typeface="Source Sans Pro"/>
              </a:rPr>
              <a:t>Accommodation </a:t>
            </a:r>
            <a:endParaRPr sz="2200">
              <a:solidFill>
                <a:srgbClr val="410099"/>
              </a:solidFill>
              <a:latin typeface="Source Sans Pro"/>
              <a:ea typeface="Source Sans Pro"/>
              <a:cs typeface="Source Sans Pro"/>
              <a:sym typeface="Source Sans Pro"/>
            </a:endParaRPr>
          </a:p>
          <a:p>
            <a:pPr marL="457200" marR="0" lvl="0" indent="-368300" algn="l" rtl="0">
              <a:lnSpc>
                <a:spcPct val="100000"/>
              </a:lnSpc>
              <a:spcBef>
                <a:spcPts val="0"/>
              </a:spcBef>
              <a:spcAft>
                <a:spcPts val="0"/>
              </a:spcAft>
              <a:buClr>
                <a:srgbClr val="410099"/>
              </a:buClr>
              <a:buSzPts val="2200"/>
              <a:buFont typeface="Source Sans Pro"/>
              <a:buChar char="●"/>
            </a:pPr>
            <a:r>
              <a:rPr lang="en-GB" sz="2200">
                <a:solidFill>
                  <a:srgbClr val="410099"/>
                </a:solidFill>
                <a:latin typeface="Source Sans Pro"/>
                <a:ea typeface="Source Sans Pro"/>
                <a:cs typeface="Source Sans Pro"/>
                <a:sym typeface="Source Sans Pro"/>
              </a:rPr>
              <a:t>Study materials </a:t>
            </a:r>
            <a:endParaRPr sz="2200">
              <a:solidFill>
                <a:srgbClr val="410099"/>
              </a:solidFill>
              <a:latin typeface="Source Sans Pro"/>
              <a:ea typeface="Source Sans Pro"/>
              <a:cs typeface="Source Sans Pro"/>
              <a:sym typeface="Source Sans Pro"/>
            </a:endParaRPr>
          </a:p>
          <a:p>
            <a:pPr marL="457200" marR="0" lvl="0" indent="-368300" algn="l" rtl="0">
              <a:lnSpc>
                <a:spcPct val="100000"/>
              </a:lnSpc>
              <a:spcBef>
                <a:spcPts val="0"/>
              </a:spcBef>
              <a:spcAft>
                <a:spcPts val="0"/>
              </a:spcAft>
              <a:buClr>
                <a:srgbClr val="410099"/>
              </a:buClr>
              <a:buSzPts val="2200"/>
              <a:buFont typeface="Source Sans Pro"/>
              <a:buChar char="●"/>
            </a:pPr>
            <a:r>
              <a:rPr lang="en-GB" sz="2200">
                <a:solidFill>
                  <a:srgbClr val="410099"/>
                </a:solidFill>
                <a:latin typeface="Source Sans Pro"/>
                <a:ea typeface="Source Sans Pro"/>
                <a:cs typeface="Source Sans Pro"/>
                <a:sym typeface="Source Sans Pro"/>
              </a:rPr>
              <a:t>Food and drink </a:t>
            </a:r>
            <a:endParaRPr sz="2200">
              <a:solidFill>
                <a:srgbClr val="410099"/>
              </a:solidFill>
              <a:latin typeface="Source Sans Pro"/>
              <a:ea typeface="Source Sans Pro"/>
              <a:cs typeface="Source Sans Pro"/>
              <a:sym typeface="Source Sans Pro"/>
            </a:endParaRPr>
          </a:p>
          <a:p>
            <a:pPr marL="457200" marR="0" lvl="0" indent="-368300" algn="l" rtl="0">
              <a:lnSpc>
                <a:spcPct val="100000"/>
              </a:lnSpc>
              <a:spcBef>
                <a:spcPts val="0"/>
              </a:spcBef>
              <a:spcAft>
                <a:spcPts val="0"/>
              </a:spcAft>
              <a:buClr>
                <a:srgbClr val="410099"/>
              </a:buClr>
              <a:buSzPts val="2200"/>
              <a:buFont typeface="Source Sans Pro"/>
              <a:buChar char="●"/>
            </a:pPr>
            <a:r>
              <a:rPr lang="en-GB" sz="2200">
                <a:solidFill>
                  <a:srgbClr val="410099"/>
                </a:solidFill>
                <a:latin typeface="Source Sans Pro"/>
                <a:ea typeface="Source Sans Pro"/>
                <a:cs typeface="Source Sans Pro"/>
                <a:sym typeface="Source Sans Pro"/>
              </a:rPr>
              <a:t>Social activities </a:t>
            </a:r>
            <a:r>
              <a:rPr lang="en-GB" sz="2200" b="0" i="0" u="none" strike="noStrike" cap="none">
                <a:solidFill>
                  <a:srgbClr val="410099"/>
                </a:solidFill>
                <a:latin typeface="Source Sans Pro"/>
                <a:ea typeface="Source Sans Pro"/>
                <a:cs typeface="Source Sans Pro"/>
                <a:sym typeface="Source Sans Pro"/>
              </a:rPr>
              <a:t/>
            </a:r>
            <a:br>
              <a:rPr lang="en-GB" sz="2200" b="0" i="0" u="none" strike="noStrike" cap="none">
                <a:solidFill>
                  <a:srgbClr val="410099"/>
                </a:solidFill>
                <a:latin typeface="Source Sans Pro"/>
                <a:ea typeface="Source Sans Pro"/>
                <a:cs typeface="Source Sans Pro"/>
                <a:sym typeface="Source Sans Pro"/>
              </a:rPr>
            </a:br>
            <a:endParaRPr sz="2200" b="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2200" b="0" i="0" u="none" strike="noStrike" cap="none">
              <a:solidFill>
                <a:srgbClr val="410099"/>
              </a:solidFill>
              <a:latin typeface="Source Sans Pro"/>
              <a:ea typeface="Source Sans Pro"/>
              <a:cs typeface="Source Sans Pro"/>
              <a:sym typeface="Source Sans Pro"/>
            </a:endParaRPr>
          </a:p>
        </p:txBody>
      </p:sp>
      <p:pic>
        <p:nvPicPr>
          <p:cNvPr id="108" name="Google Shape;108;g1c7f95bfde8_0_0" descr="Logo, company nam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pic>
        <p:nvPicPr>
          <p:cNvPr id="109" name="Google Shape;109;g1c7f95bfde8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32356" y="1953047"/>
            <a:ext cx="4506726" cy="3159033"/>
          </a:xfrm>
          <a:prstGeom prst="rect">
            <a:avLst/>
          </a:prstGeom>
          <a:noFill/>
          <a:ln>
            <a:noFill/>
          </a:ln>
        </p:spPr>
      </p:pic>
      <p:sp>
        <p:nvSpPr>
          <p:cNvPr id="110" name="Google Shape;110;g1c7f95bfde8_0_0"/>
          <p:cNvSpPr/>
          <p:nvPr/>
        </p:nvSpPr>
        <p:spPr>
          <a:xfrm>
            <a:off x="1232324" y="2127950"/>
            <a:ext cx="2770500" cy="585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 name="Google Shape;111;g1c7f95bfde8_0_0"/>
          <p:cNvSpPr txBox="1"/>
          <p:nvPr/>
        </p:nvSpPr>
        <p:spPr>
          <a:xfrm>
            <a:off x="1401579" y="2189750"/>
            <a:ext cx="2939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a:solidFill>
                  <a:srgbClr val="410099"/>
                </a:solidFill>
                <a:latin typeface="Source Sans Pro"/>
                <a:ea typeface="Source Sans Pro"/>
                <a:cs typeface="Source Sans Pro"/>
                <a:sym typeface="Source Sans Pro"/>
              </a:rPr>
              <a:t>What will it cost?</a:t>
            </a:r>
            <a:endParaRPr sz="1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b899b05856_0_821"/>
          <p:cNvSpPr/>
          <p:nvPr/>
        </p:nvSpPr>
        <p:spPr>
          <a:xfrm>
            <a:off x="596348" y="556591"/>
            <a:ext cx="10962900" cy="5749800"/>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74" name="Google Shape;374;g1b899b05856_0_821"/>
          <p:cNvSpPr/>
          <p:nvPr/>
        </p:nvSpPr>
        <p:spPr>
          <a:xfrm>
            <a:off x="596348" y="3526533"/>
            <a:ext cx="2775000" cy="2775000"/>
          </a:xfrm>
          <a:prstGeom prst="rect">
            <a:avLst/>
          </a:prstGeom>
          <a:solidFill>
            <a:srgbClr val="96D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75" name="Google Shape;375;g1b899b05856_0_821"/>
          <p:cNvSpPr/>
          <p:nvPr/>
        </p:nvSpPr>
        <p:spPr>
          <a:xfrm>
            <a:off x="3325669" y="3526533"/>
            <a:ext cx="2775000" cy="2775000"/>
          </a:xfrm>
          <a:prstGeom prst="rect">
            <a:avLst/>
          </a:prstGeom>
          <a:solidFill>
            <a:srgbClr val="3BD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g1b899b05856_0_821"/>
          <p:cNvSpPr/>
          <p:nvPr/>
        </p:nvSpPr>
        <p:spPr>
          <a:xfrm>
            <a:off x="6054990" y="3526533"/>
            <a:ext cx="2775000" cy="2775000"/>
          </a:xfrm>
          <a:prstGeom prst="rect">
            <a:avLst/>
          </a:prstGeom>
          <a:solidFill>
            <a:srgbClr val="C028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g1b899b05856_0_821"/>
          <p:cNvSpPr/>
          <p:nvPr/>
        </p:nvSpPr>
        <p:spPr>
          <a:xfrm>
            <a:off x="8784311" y="3526533"/>
            <a:ext cx="2775000" cy="2775000"/>
          </a:xfrm>
          <a:prstGeom prst="rect">
            <a:avLst/>
          </a:prstGeom>
          <a:solidFill>
            <a:srgbClr val="F935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g1b899b05856_0_821"/>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GB" sz="2500" b="1">
                <a:solidFill>
                  <a:srgbClr val="410099"/>
                </a:solidFill>
                <a:latin typeface="Source Sans Pro"/>
                <a:ea typeface="Source Sans Pro"/>
                <a:cs typeface="Source Sans Pro"/>
                <a:sym typeface="Source Sans Pro"/>
              </a:rPr>
              <a:t>a</a:t>
            </a:r>
            <a:endParaRPr/>
          </a:p>
        </p:txBody>
      </p:sp>
      <p:sp>
        <p:nvSpPr>
          <p:cNvPr id="379" name="Google Shape;379;g1b899b05856_0_821"/>
          <p:cNvSpPr txBox="1"/>
          <p:nvPr/>
        </p:nvSpPr>
        <p:spPr>
          <a:xfrm>
            <a:off x="3711769" y="1059650"/>
            <a:ext cx="4872600" cy="84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4900" b="1">
                <a:solidFill>
                  <a:schemeClr val="lt1"/>
                </a:solidFill>
                <a:latin typeface="Source Sans Pro"/>
                <a:ea typeface="Source Sans Pro"/>
                <a:cs typeface="Source Sans Pro"/>
                <a:sym typeface="Source Sans Pro"/>
              </a:rPr>
              <a:t>Part- time work</a:t>
            </a:r>
            <a:r>
              <a:rPr lang="en-GB" sz="4900">
                <a:solidFill>
                  <a:schemeClr val="lt1"/>
                </a:solidFill>
                <a:latin typeface="Source Sans Pro"/>
                <a:ea typeface="Source Sans Pro"/>
                <a:cs typeface="Source Sans Pro"/>
                <a:sym typeface="Source Sans Pro"/>
              </a:rPr>
              <a:t> </a:t>
            </a:r>
            <a:endParaRPr sz="3100" b="0" i="0" u="none" strike="noStrike" cap="none">
              <a:solidFill>
                <a:srgbClr val="000000"/>
              </a:solidFill>
              <a:latin typeface="Source Sans Pro"/>
              <a:ea typeface="Source Sans Pro"/>
              <a:cs typeface="Source Sans Pro"/>
              <a:sym typeface="Source Sans Pro"/>
            </a:endParaRPr>
          </a:p>
        </p:txBody>
      </p:sp>
      <p:sp>
        <p:nvSpPr>
          <p:cNvPr id="380" name="Google Shape;380;g1b899b05856_0_821"/>
          <p:cNvSpPr txBox="1"/>
          <p:nvPr/>
        </p:nvSpPr>
        <p:spPr>
          <a:xfrm>
            <a:off x="979465" y="4008050"/>
            <a:ext cx="1959900" cy="1246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500" b="1">
                <a:solidFill>
                  <a:srgbClr val="410099"/>
                </a:solidFill>
                <a:latin typeface="Source Sans Pro"/>
                <a:ea typeface="Source Sans Pro"/>
                <a:cs typeface="Source Sans Pro"/>
                <a:sym typeface="Source Sans Pro"/>
              </a:rPr>
              <a:t>Supplement the student loan</a:t>
            </a:r>
            <a:endParaRPr sz="100" b="1" i="0" u="none" strike="noStrike" cap="none">
              <a:solidFill>
                <a:srgbClr val="410099"/>
              </a:solidFill>
              <a:latin typeface="Source Sans Pro"/>
              <a:ea typeface="Source Sans Pro"/>
              <a:cs typeface="Source Sans Pro"/>
              <a:sym typeface="Source Sans Pro"/>
            </a:endParaRPr>
          </a:p>
        </p:txBody>
      </p:sp>
      <p:pic>
        <p:nvPicPr>
          <p:cNvPr id="381" name="Google Shape;381;g1b899b05856_0_821"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8649" y="-63915"/>
            <a:ext cx="3690975" cy="2618835"/>
          </a:xfrm>
          <a:prstGeom prst="rect">
            <a:avLst/>
          </a:prstGeom>
          <a:noFill/>
          <a:ln>
            <a:noFill/>
          </a:ln>
        </p:spPr>
      </p:pic>
      <p:sp>
        <p:nvSpPr>
          <p:cNvPr id="382" name="Google Shape;382;g1b899b05856_0_821"/>
          <p:cNvSpPr txBox="1"/>
          <p:nvPr/>
        </p:nvSpPr>
        <p:spPr>
          <a:xfrm>
            <a:off x="3733228" y="3713425"/>
            <a:ext cx="1959900" cy="201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500" b="1">
                <a:solidFill>
                  <a:srgbClr val="410099"/>
                </a:solidFill>
                <a:latin typeface="Source Sans Pro"/>
                <a:ea typeface="Source Sans Pro"/>
                <a:cs typeface="Source Sans Pro"/>
                <a:sym typeface="Source Sans Pro"/>
              </a:rPr>
              <a:t>Income and invaluable experience plus confidence</a:t>
            </a:r>
            <a:endParaRPr sz="100" b="1" i="0" u="none" strike="noStrike" cap="none">
              <a:solidFill>
                <a:srgbClr val="410099"/>
              </a:solidFill>
              <a:latin typeface="Source Sans Pro"/>
              <a:ea typeface="Source Sans Pro"/>
              <a:cs typeface="Source Sans Pro"/>
              <a:sym typeface="Source Sans Pro"/>
            </a:endParaRPr>
          </a:p>
        </p:txBody>
      </p:sp>
      <p:sp>
        <p:nvSpPr>
          <p:cNvPr id="383" name="Google Shape;383;g1b899b05856_0_821"/>
          <p:cNvSpPr txBox="1"/>
          <p:nvPr/>
        </p:nvSpPr>
        <p:spPr>
          <a:xfrm>
            <a:off x="6419990" y="3713425"/>
            <a:ext cx="19599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500" b="1">
                <a:solidFill>
                  <a:srgbClr val="410099"/>
                </a:solidFill>
                <a:latin typeface="Source Sans Pro"/>
                <a:ea typeface="Source Sans Pro"/>
                <a:cs typeface="Source Sans Pro"/>
                <a:sym typeface="Source Sans Pro"/>
              </a:rPr>
              <a:t>The Student Jobshop can help students find part time work</a:t>
            </a:r>
            <a:endParaRPr sz="100" b="1" i="0" u="none" strike="noStrike" cap="none">
              <a:solidFill>
                <a:srgbClr val="410099"/>
              </a:solidFill>
              <a:latin typeface="Source Sans Pro"/>
              <a:ea typeface="Source Sans Pro"/>
              <a:cs typeface="Source Sans Pro"/>
              <a:sym typeface="Source Sans Pro"/>
            </a:endParaRPr>
          </a:p>
        </p:txBody>
      </p:sp>
      <p:sp>
        <p:nvSpPr>
          <p:cNvPr id="384" name="Google Shape;384;g1b899b05856_0_821"/>
          <p:cNvSpPr txBox="1"/>
          <p:nvPr/>
        </p:nvSpPr>
        <p:spPr>
          <a:xfrm>
            <a:off x="9191865" y="3713425"/>
            <a:ext cx="19599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2500" b="1">
                <a:solidFill>
                  <a:srgbClr val="410099"/>
                </a:solidFill>
                <a:latin typeface="Source Sans Pro"/>
                <a:ea typeface="Source Sans Pro"/>
                <a:cs typeface="Source Sans Pro"/>
                <a:sym typeface="Source Sans Pro"/>
              </a:rPr>
              <a:t>The University is also a regular employer of students</a:t>
            </a:r>
            <a:endParaRPr sz="1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g1c7f95bfde8_0_294"/>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390" name="Google Shape;390;g1c7f95bfde8_0_29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14575" y="536825"/>
            <a:ext cx="10962852" cy="5744798"/>
          </a:xfrm>
          <a:prstGeom prst="rect">
            <a:avLst/>
          </a:prstGeom>
          <a:noFill/>
          <a:ln>
            <a:noFill/>
          </a:ln>
        </p:spPr>
      </p:pic>
      <p:sp>
        <p:nvSpPr>
          <p:cNvPr id="391" name="Google Shape;391;g1c7f95bfde8_0_294"/>
          <p:cNvSpPr/>
          <p:nvPr/>
        </p:nvSpPr>
        <p:spPr>
          <a:xfrm>
            <a:off x="1077300" y="5287850"/>
            <a:ext cx="3690900" cy="5853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392" name="Google Shape;392;g1c7f95bfde8_0_294"/>
          <p:cNvSpPr txBox="1"/>
          <p:nvPr/>
        </p:nvSpPr>
        <p:spPr>
          <a:xfrm>
            <a:off x="1147920" y="5355225"/>
            <a:ext cx="3475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51D5D"/>
                </a:solidFill>
                <a:latin typeface="Open Sans"/>
                <a:ea typeface="Open Sans"/>
                <a:cs typeface="Open Sans"/>
                <a:sym typeface="Open Sans"/>
              </a:rPr>
              <a:t>Managing your money </a:t>
            </a:r>
            <a:endParaRPr sz="1400" b="0" i="0" u="none" strike="noStrike" cap="none">
              <a:solidFill>
                <a:srgbClr val="000000"/>
              </a:solidFill>
              <a:latin typeface="Arial"/>
              <a:ea typeface="Arial"/>
              <a:cs typeface="Arial"/>
              <a:sym typeface="Arial"/>
            </a:endParaRPr>
          </a:p>
        </p:txBody>
      </p:sp>
      <p:pic>
        <p:nvPicPr>
          <p:cNvPr id="393" name="Google Shape;393;g1c7f95bfde8_0_294"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c7f95bfde8_0_384"/>
          <p:cNvSpPr/>
          <p:nvPr/>
        </p:nvSpPr>
        <p:spPr>
          <a:xfrm>
            <a:off x="596348" y="556591"/>
            <a:ext cx="10962900" cy="5749800"/>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399" name="Google Shape;399;g1c7f95bfde8_0_38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400" name="Google Shape;400;g1c7f95bfde8_0_38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401" name="Google Shape;401;g1c7f95bfde8_0_384"/>
          <p:cNvSpPr txBox="1"/>
          <p:nvPr/>
        </p:nvSpPr>
        <p:spPr>
          <a:xfrm>
            <a:off x="1346075" y="2940100"/>
            <a:ext cx="9640800" cy="1231500"/>
          </a:xfrm>
          <a:prstGeom prst="rect">
            <a:avLst/>
          </a:prstGeom>
          <a:solidFill>
            <a:srgbClr val="96DAEA"/>
          </a:solidFill>
          <a:ln w="9525" cap="flat" cmpd="sng">
            <a:solidFill>
              <a:srgbClr val="4100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3400" b="1">
                <a:solidFill>
                  <a:srgbClr val="410099"/>
                </a:solidFill>
                <a:latin typeface="Source Sans Pro"/>
                <a:ea typeface="Source Sans Pro"/>
                <a:cs typeface="Source Sans Pro"/>
                <a:sym typeface="Source Sans Pro"/>
              </a:rPr>
              <a:t>Apart from tuition, what do you need to pay for at university?</a:t>
            </a:r>
            <a:endParaRPr sz="3400" b="1">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b93068994e_0_0"/>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07" name="Google Shape;407;g1b93068994e_0_0"/>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08" name="Google Shape;408;g1b93068994e_0_0"/>
          <p:cNvSpPr txBox="1"/>
          <p:nvPr/>
        </p:nvSpPr>
        <p:spPr>
          <a:xfrm>
            <a:off x="4923450" y="2989300"/>
            <a:ext cx="2345100" cy="884400"/>
          </a:xfrm>
          <a:prstGeom prst="rect">
            <a:avLst/>
          </a:prstGeom>
          <a:solidFill>
            <a:srgbClr val="96DAE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4000" b="1">
                <a:solidFill>
                  <a:srgbClr val="410099"/>
                </a:solidFill>
                <a:latin typeface="Source Sans Pro"/>
                <a:ea typeface="Source Sans Pro"/>
                <a:cs typeface="Source Sans Pro"/>
                <a:sym typeface="Source Sans Pro"/>
              </a:rPr>
              <a:t>Bills</a:t>
            </a:r>
            <a:endParaRPr sz="4000" b="0" i="0" u="none" strike="noStrike" cap="none">
              <a:solidFill>
                <a:srgbClr val="410099"/>
              </a:solidFill>
              <a:latin typeface="Source Sans Pro"/>
              <a:ea typeface="Source Sans Pro"/>
              <a:cs typeface="Source Sans Pro"/>
              <a:sym typeface="Source Sans Pro"/>
            </a:endParaRPr>
          </a:p>
        </p:txBody>
      </p:sp>
      <p:sp>
        <p:nvSpPr>
          <p:cNvPr id="409" name="Google Shape;409;g1b93068994e_0_0"/>
          <p:cNvSpPr txBox="1"/>
          <p:nvPr/>
        </p:nvSpPr>
        <p:spPr>
          <a:xfrm>
            <a:off x="7672038" y="182200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Gas/Electric</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410" name="Google Shape;410;g1b93068994e_0_0"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411" name="Google Shape;411;g1b93068994e_0_0"/>
          <p:cNvSpPr txBox="1"/>
          <p:nvPr/>
        </p:nvSpPr>
        <p:spPr>
          <a:xfrm>
            <a:off x="7672038" y="48651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Phone</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2" name="Google Shape;412;g1b93068994e_0_0"/>
          <p:cNvSpPr txBox="1"/>
          <p:nvPr/>
        </p:nvSpPr>
        <p:spPr>
          <a:xfrm>
            <a:off x="896750" y="20852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Rent</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3" name="Google Shape;413;g1b93068994e_0_0"/>
          <p:cNvSpPr txBox="1"/>
          <p:nvPr/>
        </p:nvSpPr>
        <p:spPr>
          <a:xfrm>
            <a:off x="1323388" y="3325483"/>
            <a:ext cx="2837700" cy="241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Internet</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4" name="Google Shape;414;g1b93068994e_0_0"/>
          <p:cNvSpPr txBox="1"/>
          <p:nvPr/>
        </p:nvSpPr>
        <p:spPr>
          <a:xfrm>
            <a:off x="4161088" y="471633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Council Tax</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5" name="Google Shape;415;g1b93068994e_0_0"/>
          <p:cNvSpPr txBox="1"/>
          <p:nvPr/>
        </p:nvSpPr>
        <p:spPr>
          <a:xfrm>
            <a:off x="4658950" y="11964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Contents insurance</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6" name="Google Shape;416;g1b93068994e_0_0"/>
          <p:cNvSpPr txBox="1"/>
          <p:nvPr/>
        </p:nvSpPr>
        <p:spPr>
          <a:xfrm>
            <a:off x="1160000" y="50278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Water</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17" name="Google Shape;417;g1b93068994e_0_0"/>
          <p:cNvSpPr txBox="1"/>
          <p:nvPr/>
        </p:nvSpPr>
        <p:spPr>
          <a:xfrm>
            <a:off x="8340501" y="281950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TV license</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1b93068994e_0_12"/>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23" name="Google Shape;423;g1b93068994e_0_12"/>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24" name="Google Shape;424;g1b93068994e_0_12"/>
          <p:cNvSpPr txBox="1"/>
          <p:nvPr/>
        </p:nvSpPr>
        <p:spPr>
          <a:xfrm>
            <a:off x="3902700" y="2986750"/>
            <a:ext cx="4386600" cy="884400"/>
          </a:xfrm>
          <a:prstGeom prst="rect">
            <a:avLst/>
          </a:prstGeom>
          <a:solidFill>
            <a:srgbClr val="F9354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4600" b="1">
                <a:solidFill>
                  <a:schemeClr val="lt1"/>
                </a:solidFill>
                <a:latin typeface="Source Sans Pro"/>
                <a:ea typeface="Source Sans Pro"/>
                <a:cs typeface="Source Sans Pro"/>
                <a:sym typeface="Source Sans Pro"/>
              </a:rPr>
              <a:t>Essential items</a:t>
            </a:r>
            <a:endParaRPr sz="4200" b="0" i="0" u="none" strike="noStrike" cap="none">
              <a:solidFill>
                <a:schemeClr val="lt1"/>
              </a:solidFill>
              <a:latin typeface="Source Sans Pro"/>
              <a:ea typeface="Source Sans Pro"/>
              <a:cs typeface="Source Sans Pro"/>
              <a:sym typeface="Source Sans Pro"/>
            </a:endParaRPr>
          </a:p>
        </p:txBody>
      </p:sp>
      <p:sp>
        <p:nvSpPr>
          <p:cNvPr id="425" name="Google Shape;425;g1b93068994e_0_12"/>
          <p:cNvSpPr txBox="1"/>
          <p:nvPr/>
        </p:nvSpPr>
        <p:spPr>
          <a:xfrm>
            <a:off x="7936163" y="20672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Course materials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426" name="Google Shape;426;g1b93068994e_0_12"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427" name="Google Shape;427;g1b93068994e_0_12"/>
          <p:cNvSpPr txBox="1"/>
          <p:nvPr/>
        </p:nvSpPr>
        <p:spPr>
          <a:xfrm>
            <a:off x="8052888" y="423400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Laundry</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28" name="Google Shape;428;g1b93068994e_0_12"/>
          <p:cNvSpPr txBox="1"/>
          <p:nvPr/>
        </p:nvSpPr>
        <p:spPr>
          <a:xfrm>
            <a:off x="1057025" y="2127333"/>
            <a:ext cx="2837700" cy="241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Food and drink</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29" name="Google Shape;429;g1b93068994e_0_12"/>
          <p:cNvSpPr txBox="1"/>
          <p:nvPr/>
        </p:nvSpPr>
        <p:spPr>
          <a:xfrm>
            <a:off x="896750" y="4234008"/>
            <a:ext cx="2837700" cy="241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Household items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30" name="Google Shape;430;g1b93068994e_0_12"/>
          <p:cNvSpPr txBox="1"/>
          <p:nvPr/>
        </p:nvSpPr>
        <p:spPr>
          <a:xfrm>
            <a:off x="4161088" y="471633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Transport</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31" name="Google Shape;431;g1b93068994e_0_12"/>
          <p:cNvSpPr txBox="1"/>
          <p:nvPr/>
        </p:nvSpPr>
        <p:spPr>
          <a:xfrm>
            <a:off x="4834338" y="1247458"/>
            <a:ext cx="2837700" cy="241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Toiletries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1b93068994e_0_24"/>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37" name="Google Shape;437;g1b93068994e_0_24"/>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38" name="Google Shape;438;g1b93068994e_0_24"/>
          <p:cNvSpPr txBox="1"/>
          <p:nvPr/>
        </p:nvSpPr>
        <p:spPr>
          <a:xfrm>
            <a:off x="4923450" y="2989300"/>
            <a:ext cx="2345100" cy="884400"/>
          </a:xfrm>
          <a:prstGeom prst="rect">
            <a:avLst/>
          </a:prstGeom>
          <a:solidFill>
            <a:srgbClr val="34C8B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4600" b="1">
                <a:solidFill>
                  <a:srgbClr val="410099"/>
                </a:solidFill>
                <a:latin typeface="Source Sans Pro"/>
                <a:ea typeface="Source Sans Pro"/>
                <a:cs typeface="Source Sans Pro"/>
                <a:sym typeface="Source Sans Pro"/>
              </a:rPr>
              <a:t>Extras</a:t>
            </a:r>
            <a:endParaRPr sz="4200" b="0" i="0" u="none" strike="noStrike" cap="none">
              <a:solidFill>
                <a:srgbClr val="410099"/>
              </a:solidFill>
              <a:latin typeface="Source Sans Pro"/>
              <a:ea typeface="Source Sans Pro"/>
              <a:cs typeface="Source Sans Pro"/>
              <a:sym typeface="Source Sans Pro"/>
            </a:endParaRPr>
          </a:p>
        </p:txBody>
      </p:sp>
      <p:sp>
        <p:nvSpPr>
          <p:cNvPr id="439" name="Google Shape;439;g1b93068994e_0_24"/>
          <p:cNvSpPr txBox="1"/>
          <p:nvPr/>
        </p:nvSpPr>
        <p:spPr>
          <a:xfrm>
            <a:off x="8177125" y="4021781"/>
            <a:ext cx="2837700" cy="56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Sports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440" name="Google Shape;440;g1b93068994e_0_24"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441" name="Google Shape;441;g1b93068994e_0_24"/>
          <p:cNvSpPr txBox="1"/>
          <p:nvPr/>
        </p:nvSpPr>
        <p:spPr>
          <a:xfrm>
            <a:off x="6363850" y="5000281"/>
            <a:ext cx="2837700" cy="56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Subscriptions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2" name="Google Shape;442;g1b93068994e_0_24"/>
          <p:cNvSpPr txBox="1"/>
          <p:nvPr/>
        </p:nvSpPr>
        <p:spPr>
          <a:xfrm>
            <a:off x="896750" y="2085281"/>
            <a:ext cx="2837700" cy="56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Nights out</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3" name="Google Shape;443;g1b93068994e_0_24"/>
          <p:cNvSpPr txBox="1"/>
          <p:nvPr/>
        </p:nvSpPr>
        <p:spPr>
          <a:xfrm>
            <a:off x="896750" y="3608480"/>
            <a:ext cx="2837700" cy="100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Shopping/ Entertainment</a:t>
            </a: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4" name="Google Shape;444;g1b93068994e_0_24"/>
          <p:cNvSpPr txBox="1"/>
          <p:nvPr/>
        </p:nvSpPr>
        <p:spPr>
          <a:xfrm>
            <a:off x="2852575" y="5110956"/>
            <a:ext cx="2837700" cy="56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Eating out</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5" name="Google Shape;445;g1b93068994e_0_24"/>
          <p:cNvSpPr txBox="1"/>
          <p:nvPr/>
        </p:nvSpPr>
        <p:spPr>
          <a:xfrm>
            <a:off x="7801525" y="1520081"/>
            <a:ext cx="2837700" cy="565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Gym</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6" name="Google Shape;446;g1b93068994e_0_24"/>
          <p:cNvSpPr txBox="1"/>
          <p:nvPr/>
        </p:nvSpPr>
        <p:spPr>
          <a:xfrm>
            <a:off x="8309875" y="2921481"/>
            <a:ext cx="2837700" cy="68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Hair and Beauty</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47" name="Google Shape;447;g1b93068994e_0_24"/>
          <p:cNvSpPr txBox="1"/>
          <p:nvPr/>
        </p:nvSpPr>
        <p:spPr>
          <a:xfrm>
            <a:off x="4337550" y="1065131"/>
            <a:ext cx="2837700" cy="68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Societies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b93068994e_0_36"/>
          <p:cNvSpPr/>
          <p:nvPr/>
        </p:nvSpPr>
        <p:spPr>
          <a:xfrm>
            <a:off x="596348" y="556591"/>
            <a:ext cx="10962900" cy="5749800"/>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53" name="Google Shape;453;g1b93068994e_0_36"/>
          <p:cNvSpPr/>
          <p:nvPr/>
        </p:nvSpPr>
        <p:spPr>
          <a:xfrm>
            <a:off x="614548" y="55664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54" name="Google Shape;454;g1b93068994e_0_36"/>
          <p:cNvSpPr txBox="1"/>
          <p:nvPr/>
        </p:nvSpPr>
        <p:spPr>
          <a:xfrm>
            <a:off x="4658950" y="3022800"/>
            <a:ext cx="2837700" cy="812400"/>
          </a:xfrm>
          <a:prstGeom prst="rect">
            <a:avLst/>
          </a:prstGeom>
          <a:solidFill>
            <a:srgbClr val="C028B9"/>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4600" b="1">
                <a:solidFill>
                  <a:schemeClr val="lt1"/>
                </a:solidFill>
                <a:latin typeface="Source Sans Pro"/>
                <a:ea typeface="Source Sans Pro"/>
                <a:cs typeface="Source Sans Pro"/>
                <a:sym typeface="Source Sans Pro"/>
              </a:rPr>
              <a:t>Big extras</a:t>
            </a:r>
            <a:endParaRPr sz="4200" b="0" i="0" u="none" strike="noStrike" cap="none">
              <a:solidFill>
                <a:schemeClr val="lt1"/>
              </a:solidFill>
              <a:latin typeface="Source Sans Pro"/>
              <a:ea typeface="Source Sans Pro"/>
              <a:cs typeface="Source Sans Pro"/>
              <a:sym typeface="Source Sans Pro"/>
            </a:endParaRPr>
          </a:p>
        </p:txBody>
      </p:sp>
      <p:sp>
        <p:nvSpPr>
          <p:cNvPr id="455" name="Google Shape;455;g1b93068994e_0_36"/>
          <p:cNvSpPr txBox="1"/>
          <p:nvPr/>
        </p:nvSpPr>
        <p:spPr>
          <a:xfrm>
            <a:off x="8270063" y="301793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One-off purchases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456" name="Google Shape;456;g1b93068994e_0_36"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
        <p:nvSpPr>
          <p:cNvPr id="457" name="Google Shape;457;g1b93068994e_0_36"/>
          <p:cNvSpPr txBox="1"/>
          <p:nvPr/>
        </p:nvSpPr>
        <p:spPr>
          <a:xfrm>
            <a:off x="1165875" y="4211431"/>
            <a:ext cx="2837700" cy="65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Festivals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58" name="Google Shape;458;g1b93068994e_0_36"/>
          <p:cNvSpPr txBox="1"/>
          <p:nvPr/>
        </p:nvSpPr>
        <p:spPr>
          <a:xfrm>
            <a:off x="896750" y="2085283"/>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Birthdays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59" name="Google Shape;459;g1b93068994e_0_36"/>
          <p:cNvSpPr txBox="1"/>
          <p:nvPr/>
        </p:nvSpPr>
        <p:spPr>
          <a:xfrm>
            <a:off x="3862300" y="4869000"/>
            <a:ext cx="4431000" cy="65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Shopping/entertainment </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60" name="Google Shape;460;g1b93068994e_0_36"/>
          <p:cNvSpPr txBox="1"/>
          <p:nvPr/>
        </p:nvSpPr>
        <p:spPr>
          <a:xfrm>
            <a:off x="1423325" y="3105400"/>
            <a:ext cx="2142600" cy="65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Christmas</a:t>
            </a: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61" name="Google Shape;461;g1b93068994e_0_36"/>
          <p:cNvSpPr txBox="1"/>
          <p:nvPr/>
        </p:nvSpPr>
        <p:spPr>
          <a:xfrm>
            <a:off x="8195175" y="1546731"/>
            <a:ext cx="2837700" cy="722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Freshers week</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
        <p:nvSpPr>
          <p:cNvPr id="462" name="Google Shape;462;g1b93068994e_0_36"/>
          <p:cNvSpPr txBox="1"/>
          <p:nvPr/>
        </p:nvSpPr>
        <p:spPr>
          <a:xfrm>
            <a:off x="4658950" y="1016051"/>
            <a:ext cx="2837700" cy="65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800" b="1">
                <a:solidFill>
                  <a:schemeClr val="lt1"/>
                </a:solidFill>
                <a:latin typeface="Source Sans Pro"/>
                <a:ea typeface="Source Sans Pro"/>
                <a:cs typeface="Source Sans Pro"/>
                <a:sym typeface="Source Sans Pro"/>
              </a:rPr>
              <a:t>Holidays</a:t>
            </a:r>
            <a:endParaRPr sz="3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1b93068994e_0_57"/>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68" name="Google Shape;468;g1b93068994e_0_57"/>
          <p:cNvSpPr/>
          <p:nvPr/>
        </p:nvSpPr>
        <p:spPr>
          <a:xfrm>
            <a:off x="3987825" y="1118925"/>
            <a:ext cx="5977200" cy="831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g1b93068994e_0_57"/>
          <p:cNvSpPr txBox="1"/>
          <p:nvPr/>
        </p:nvSpPr>
        <p:spPr>
          <a:xfrm>
            <a:off x="7598675" y="3234538"/>
            <a:ext cx="3734700" cy="1862400"/>
          </a:xfrm>
          <a:prstGeom prst="rect">
            <a:avLst/>
          </a:prstGeom>
          <a:solidFill>
            <a:srgbClr val="96DAEA"/>
          </a:solidFill>
          <a:ln w="9525" cap="flat" cmpd="sng">
            <a:solidFill>
              <a:srgbClr val="41009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2300">
                <a:solidFill>
                  <a:srgbClr val="410099"/>
                </a:solidFill>
                <a:latin typeface="Source Sans Pro"/>
                <a:ea typeface="Source Sans Pro"/>
                <a:cs typeface="Source Sans Pro"/>
                <a:sym typeface="Source Sans Pro"/>
              </a:rPr>
              <a:t>The most important factor is knowing what money you have coming in, and what money is guaranteed to go out</a:t>
            </a:r>
            <a:endParaRPr sz="100" i="0" u="none" strike="noStrike" cap="none">
              <a:solidFill>
                <a:srgbClr val="410099"/>
              </a:solidFill>
              <a:latin typeface="Source Sans Pro"/>
              <a:ea typeface="Source Sans Pro"/>
              <a:cs typeface="Source Sans Pro"/>
              <a:sym typeface="Source Sans Pro"/>
            </a:endParaRPr>
          </a:p>
        </p:txBody>
      </p:sp>
      <p:pic>
        <p:nvPicPr>
          <p:cNvPr id="470" name="Google Shape;470;g1b93068994e_0_57"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471" name="Google Shape;471;g1b93068994e_0_57"/>
          <p:cNvSpPr txBox="1"/>
          <p:nvPr/>
        </p:nvSpPr>
        <p:spPr>
          <a:xfrm>
            <a:off x="4045850" y="1133625"/>
            <a:ext cx="5852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a:solidFill>
                  <a:srgbClr val="410099"/>
                </a:solidFill>
                <a:latin typeface="Source Sans Pro"/>
                <a:ea typeface="Source Sans Pro"/>
                <a:cs typeface="Source Sans Pro"/>
                <a:sym typeface="Source Sans Pro"/>
              </a:rPr>
              <a:t>Managing your money</a:t>
            </a:r>
            <a:endParaRPr sz="1400" i="0" u="none" strike="noStrike" cap="none">
              <a:solidFill>
                <a:srgbClr val="410099"/>
              </a:solidFill>
              <a:latin typeface="Source Sans Pro"/>
              <a:ea typeface="Source Sans Pro"/>
              <a:cs typeface="Source Sans Pro"/>
              <a:sym typeface="Source Sans Pro"/>
            </a:endParaRPr>
          </a:p>
        </p:txBody>
      </p:sp>
      <p:graphicFrame>
        <p:nvGraphicFramePr>
          <p:cNvPr id="472" name="Google Shape;472;g1b93068994e_0_57"/>
          <p:cNvGraphicFramePr/>
          <p:nvPr/>
        </p:nvGraphicFramePr>
        <p:xfrm>
          <a:off x="952500" y="3048000"/>
          <a:ext cx="6381175" cy="2235500"/>
        </p:xfrm>
        <a:graphic>
          <a:graphicData uri="http://schemas.openxmlformats.org/drawingml/2006/table">
            <a:tbl>
              <a:tblPr>
                <a:noFill/>
                <a:tableStyleId>{2256E284-7F74-4ED9-AF13-D7585D94E508}</a:tableStyleId>
              </a:tblPr>
              <a:tblGrid>
                <a:gridCol w="3141250">
                  <a:extLst>
                    <a:ext uri="{9D8B030D-6E8A-4147-A177-3AD203B41FA5}">
                      <a16:colId xmlns:a16="http://schemas.microsoft.com/office/drawing/2014/main" val="20000"/>
                    </a:ext>
                  </a:extLst>
                </a:gridCol>
                <a:gridCol w="3239925">
                  <a:extLst>
                    <a:ext uri="{9D8B030D-6E8A-4147-A177-3AD203B41FA5}">
                      <a16:colId xmlns:a16="http://schemas.microsoft.com/office/drawing/2014/main" val="20001"/>
                    </a:ext>
                  </a:extLst>
                </a:gridCol>
              </a:tblGrid>
              <a:tr h="604300">
                <a:tc>
                  <a:txBody>
                    <a:bodyPr/>
                    <a:lstStyle/>
                    <a:p>
                      <a:pPr marL="0" lvl="0" indent="0" algn="ctr" rtl="0">
                        <a:spcBef>
                          <a:spcPts val="0"/>
                        </a:spcBef>
                        <a:spcAft>
                          <a:spcPts val="0"/>
                        </a:spcAft>
                        <a:buNone/>
                      </a:pPr>
                      <a:r>
                        <a:rPr lang="en-GB" sz="2400" b="1">
                          <a:solidFill>
                            <a:srgbClr val="410099"/>
                          </a:solidFill>
                          <a:latin typeface="Source Sans Pro"/>
                          <a:ea typeface="Source Sans Pro"/>
                          <a:cs typeface="Source Sans Pro"/>
                          <a:sym typeface="Source Sans Pro"/>
                        </a:rPr>
                        <a:t>Incoming </a:t>
                      </a:r>
                      <a:endParaRPr sz="2400" b="1">
                        <a:solidFill>
                          <a:srgbClr val="410099"/>
                        </a:solidFill>
                        <a:latin typeface="Source Sans Pro"/>
                        <a:ea typeface="Source Sans Pro"/>
                        <a:cs typeface="Source Sans Pro"/>
                        <a:sym typeface="Source Sans Pro"/>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tc>
                  <a:txBody>
                    <a:bodyPr/>
                    <a:lstStyle/>
                    <a:p>
                      <a:pPr marL="0" lvl="0" indent="0" algn="ctr" rtl="0">
                        <a:spcBef>
                          <a:spcPts val="0"/>
                        </a:spcBef>
                        <a:spcAft>
                          <a:spcPts val="0"/>
                        </a:spcAft>
                        <a:buNone/>
                      </a:pPr>
                      <a:r>
                        <a:rPr lang="en-GB" sz="2400" b="1">
                          <a:solidFill>
                            <a:srgbClr val="410099"/>
                          </a:solidFill>
                          <a:latin typeface="Source Sans Pro"/>
                          <a:ea typeface="Source Sans Pro"/>
                          <a:cs typeface="Source Sans Pro"/>
                          <a:sym typeface="Source Sans Pro"/>
                        </a:rPr>
                        <a:t>Guaranteed outgoings</a:t>
                      </a:r>
                      <a:endParaRPr sz="2400" b="1">
                        <a:solidFill>
                          <a:srgbClr val="410099"/>
                        </a:solidFill>
                        <a:latin typeface="Source Sans Pro"/>
                        <a:ea typeface="Source Sans Pro"/>
                        <a:cs typeface="Source Sans Pro"/>
                        <a:sym typeface="Source Sans Pro"/>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extLst>
                  <a:ext uri="{0D108BD9-81ED-4DB2-BD59-A6C34878D82A}">
                    <a16:rowId xmlns:a16="http://schemas.microsoft.com/office/drawing/2014/main" val="10000"/>
                  </a:ext>
                </a:extLst>
              </a:tr>
              <a:tr h="1631200">
                <a:tc>
                  <a:txBody>
                    <a:bodyPr/>
                    <a:lstStyle/>
                    <a:p>
                      <a:pPr marL="0" lvl="0" indent="0" algn="l" rtl="0">
                        <a:spcBef>
                          <a:spcPts val="0"/>
                        </a:spcBef>
                        <a:spcAft>
                          <a:spcPts val="0"/>
                        </a:spcAft>
                        <a:buNone/>
                      </a:pPr>
                      <a:r>
                        <a:rPr lang="en-GB" sz="2400">
                          <a:solidFill>
                            <a:srgbClr val="410099"/>
                          </a:solidFill>
                          <a:latin typeface="Source Sans Pro"/>
                          <a:ea typeface="Source Sans Pro"/>
                          <a:cs typeface="Source Sans Pro"/>
                          <a:sym typeface="Source Sans Pro"/>
                        </a:rPr>
                        <a:t>Maintenance loan</a:t>
                      </a:r>
                      <a:endParaRPr sz="2400">
                        <a:solidFill>
                          <a:srgbClr val="410099"/>
                        </a:solidFill>
                        <a:latin typeface="Source Sans Pro"/>
                        <a:ea typeface="Source Sans Pro"/>
                        <a:cs typeface="Source Sans Pro"/>
                        <a:sym typeface="Source Sans Pro"/>
                      </a:endParaRPr>
                    </a:p>
                    <a:p>
                      <a:pPr marL="0" lvl="0" indent="0" algn="l" rtl="0">
                        <a:spcBef>
                          <a:spcPts val="0"/>
                        </a:spcBef>
                        <a:spcAft>
                          <a:spcPts val="0"/>
                        </a:spcAft>
                        <a:buNone/>
                      </a:pPr>
                      <a:r>
                        <a:rPr lang="en-GB" sz="2400">
                          <a:solidFill>
                            <a:srgbClr val="410099"/>
                          </a:solidFill>
                          <a:latin typeface="Source Sans Pro"/>
                          <a:ea typeface="Source Sans Pro"/>
                          <a:cs typeface="Source Sans Pro"/>
                          <a:sym typeface="Source Sans Pro"/>
                        </a:rPr>
                        <a:t>Bursaries/scholarship</a:t>
                      </a:r>
                      <a:endParaRPr sz="2400">
                        <a:solidFill>
                          <a:srgbClr val="410099"/>
                        </a:solidFill>
                        <a:latin typeface="Source Sans Pro"/>
                        <a:ea typeface="Source Sans Pro"/>
                        <a:cs typeface="Source Sans Pro"/>
                        <a:sym typeface="Source Sans Pro"/>
                      </a:endParaRPr>
                    </a:p>
                    <a:p>
                      <a:pPr marL="0" lvl="0" indent="0" algn="l" rtl="0">
                        <a:spcBef>
                          <a:spcPts val="0"/>
                        </a:spcBef>
                        <a:spcAft>
                          <a:spcPts val="0"/>
                        </a:spcAft>
                        <a:buNone/>
                      </a:pPr>
                      <a:r>
                        <a:rPr lang="en-GB" sz="2400">
                          <a:solidFill>
                            <a:srgbClr val="410099"/>
                          </a:solidFill>
                          <a:latin typeface="Source Sans Pro"/>
                          <a:ea typeface="Source Sans Pro"/>
                          <a:cs typeface="Source Sans Pro"/>
                          <a:sym typeface="Source Sans Pro"/>
                        </a:rPr>
                        <a:t>Parental support</a:t>
                      </a:r>
                      <a:endParaRPr sz="2400">
                        <a:solidFill>
                          <a:srgbClr val="410099"/>
                        </a:solidFill>
                        <a:latin typeface="Source Sans Pro"/>
                        <a:ea typeface="Source Sans Pro"/>
                        <a:cs typeface="Source Sans Pro"/>
                        <a:sym typeface="Source Sans Pro"/>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tc>
                  <a:txBody>
                    <a:bodyPr/>
                    <a:lstStyle/>
                    <a:p>
                      <a:pPr marL="0" lvl="0" indent="0" algn="l" rtl="0">
                        <a:spcBef>
                          <a:spcPts val="0"/>
                        </a:spcBef>
                        <a:spcAft>
                          <a:spcPts val="0"/>
                        </a:spcAft>
                        <a:buNone/>
                      </a:pPr>
                      <a:r>
                        <a:rPr lang="en-GB" sz="2400">
                          <a:solidFill>
                            <a:srgbClr val="410099"/>
                          </a:solidFill>
                          <a:latin typeface="Source Sans Pro"/>
                          <a:ea typeface="Source Sans Pro"/>
                          <a:cs typeface="Source Sans Pro"/>
                          <a:sym typeface="Source Sans Pro"/>
                        </a:rPr>
                        <a:t>Rent </a:t>
                      </a:r>
                      <a:endParaRPr sz="2400">
                        <a:solidFill>
                          <a:srgbClr val="410099"/>
                        </a:solidFill>
                        <a:latin typeface="Source Sans Pro"/>
                        <a:ea typeface="Source Sans Pro"/>
                        <a:cs typeface="Source Sans Pro"/>
                        <a:sym typeface="Source Sans Pro"/>
                      </a:endParaRPr>
                    </a:p>
                    <a:p>
                      <a:pPr marL="0" lvl="0" indent="0" algn="l" rtl="0">
                        <a:spcBef>
                          <a:spcPts val="0"/>
                        </a:spcBef>
                        <a:spcAft>
                          <a:spcPts val="0"/>
                        </a:spcAft>
                        <a:buNone/>
                      </a:pPr>
                      <a:r>
                        <a:rPr lang="en-GB" sz="2400">
                          <a:solidFill>
                            <a:srgbClr val="410099"/>
                          </a:solidFill>
                          <a:latin typeface="Source Sans Pro"/>
                          <a:ea typeface="Source Sans Pro"/>
                          <a:cs typeface="Source Sans Pro"/>
                          <a:sym typeface="Source Sans Pro"/>
                        </a:rPr>
                        <a:t>Bills/ subscription</a:t>
                      </a:r>
                      <a:endParaRPr sz="2400">
                        <a:solidFill>
                          <a:srgbClr val="410099"/>
                        </a:solidFill>
                        <a:latin typeface="Source Sans Pro"/>
                        <a:ea typeface="Source Sans Pro"/>
                        <a:cs typeface="Source Sans Pro"/>
                        <a:sym typeface="Source Sans Pro"/>
                      </a:endParaRPr>
                    </a:p>
                  </a:txBody>
                  <a:tcPr marL="91425" marR="91425" marT="91425" marB="91425">
                    <a:lnL w="28575" cap="flat" cmpd="sng">
                      <a:solidFill>
                        <a:srgbClr val="410099"/>
                      </a:solidFill>
                      <a:prstDash val="solid"/>
                      <a:round/>
                      <a:headEnd type="none" w="sm" len="sm"/>
                      <a:tailEnd type="none" w="sm" len="sm"/>
                    </a:lnL>
                    <a:lnR w="28575" cap="flat" cmpd="sng">
                      <a:solidFill>
                        <a:srgbClr val="410099"/>
                      </a:solidFill>
                      <a:prstDash val="solid"/>
                      <a:round/>
                      <a:headEnd type="none" w="sm" len="sm"/>
                      <a:tailEnd type="none" w="sm" len="sm"/>
                    </a:lnR>
                    <a:lnT w="28575" cap="flat" cmpd="sng">
                      <a:solidFill>
                        <a:srgbClr val="410099"/>
                      </a:solidFill>
                      <a:prstDash val="solid"/>
                      <a:round/>
                      <a:headEnd type="none" w="sm" len="sm"/>
                      <a:tailEnd type="none" w="sm" len="sm"/>
                    </a:lnT>
                    <a:lnB w="28575" cap="flat" cmpd="sng">
                      <a:solidFill>
                        <a:srgbClr val="4100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c7f95bfde8_0_46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78" name="Google Shape;478;g1c7f95bfde8_0_468"/>
          <p:cNvSpPr/>
          <p:nvPr/>
        </p:nvSpPr>
        <p:spPr>
          <a:xfrm>
            <a:off x="3987825" y="1118925"/>
            <a:ext cx="5977200" cy="8310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9" name="Google Shape;479;g1c7f95bfde8_0_468"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6356" y="204215"/>
            <a:ext cx="3576204" cy="2537401"/>
          </a:xfrm>
          <a:prstGeom prst="rect">
            <a:avLst/>
          </a:prstGeom>
          <a:noFill/>
          <a:ln>
            <a:noFill/>
          </a:ln>
        </p:spPr>
      </p:pic>
      <p:sp>
        <p:nvSpPr>
          <p:cNvPr id="480" name="Google Shape;480;g1c7f95bfde8_0_468"/>
          <p:cNvSpPr txBox="1"/>
          <p:nvPr/>
        </p:nvSpPr>
        <p:spPr>
          <a:xfrm>
            <a:off x="4045850" y="1133625"/>
            <a:ext cx="58527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a:solidFill>
                  <a:srgbClr val="410099"/>
                </a:solidFill>
                <a:latin typeface="Source Sans Pro"/>
                <a:ea typeface="Source Sans Pro"/>
                <a:cs typeface="Source Sans Pro"/>
                <a:sym typeface="Source Sans Pro"/>
              </a:rPr>
              <a:t>Managing your money</a:t>
            </a:r>
            <a:endParaRPr sz="1400" i="0" u="none" strike="noStrike" cap="none">
              <a:solidFill>
                <a:srgbClr val="410099"/>
              </a:solidFill>
              <a:latin typeface="Source Sans Pro"/>
              <a:ea typeface="Source Sans Pro"/>
              <a:cs typeface="Source Sans Pro"/>
              <a:sym typeface="Source Sans Pro"/>
            </a:endParaRPr>
          </a:p>
        </p:txBody>
      </p:sp>
      <p:sp>
        <p:nvSpPr>
          <p:cNvPr id="481" name="Google Shape;481;g1c7f95bfde8_0_468"/>
          <p:cNvSpPr txBox="1"/>
          <p:nvPr/>
        </p:nvSpPr>
        <p:spPr>
          <a:xfrm>
            <a:off x="1351950" y="2741625"/>
            <a:ext cx="9488100" cy="2786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GB" sz="2500">
                <a:solidFill>
                  <a:srgbClr val="410099"/>
                </a:solidFill>
                <a:latin typeface="Source Sans Pro"/>
                <a:ea typeface="Source Sans Pro"/>
                <a:cs typeface="Source Sans Pro"/>
                <a:sym typeface="Source Sans Pro"/>
              </a:rPr>
              <a:t>Managing your money is not as daunting as it may seem. You just need to find out the method that works best you! </a:t>
            </a:r>
            <a:endParaRPr sz="2500">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4800"/>
              <a:buFont typeface="Arial"/>
              <a:buNone/>
            </a:pPr>
            <a:endParaRPr sz="2500">
              <a:solidFill>
                <a:srgbClr val="410099"/>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4800"/>
              <a:buFont typeface="Arial"/>
              <a:buNone/>
            </a:pP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Spreadsheet</a:t>
            </a: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Mobile apps</a:t>
            </a:r>
            <a:endParaRPr sz="2500">
              <a:solidFill>
                <a:srgbClr val="410099"/>
              </a:solidFill>
              <a:latin typeface="Source Sans Pro"/>
              <a:ea typeface="Source Sans Pro"/>
              <a:cs typeface="Source Sans Pro"/>
              <a:sym typeface="Source Sans Pro"/>
            </a:endParaRPr>
          </a:p>
          <a:p>
            <a:pPr marL="457200" marR="0" lvl="0" indent="-387350" algn="l" rtl="0">
              <a:lnSpc>
                <a:spcPct val="100000"/>
              </a:lnSpc>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Direct debit “wage”</a:t>
            </a:r>
            <a:endParaRPr sz="2500">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g1b93068994e_0_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596348" y="556597"/>
            <a:ext cx="10962611" cy="5744701"/>
          </a:xfrm>
          <a:prstGeom prst="rect">
            <a:avLst/>
          </a:prstGeom>
          <a:noFill/>
          <a:ln>
            <a:noFill/>
          </a:ln>
        </p:spPr>
      </p:pic>
      <p:sp>
        <p:nvSpPr>
          <p:cNvPr id="487" name="Google Shape;487;g1b93068994e_0_77"/>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88" name="Google Shape;488;g1b93068994e_0_77"/>
          <p:cNvSpPr/>
          <p:nvPr/>
        </p:nvSpPr>
        <p:spPr>
          <a:xfrm>
            <a:off x="4288650" y="3404225"/>
            <a:ext cx="3576300" cy="7158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489" name="Google Shape;489;g1b93068994e_0_77"/>
          <p:cNvSpPr txBox="1"/>
          <p:nvPr/>
        </p:nvSpPr>
        <p:spPr>
          <a:xfrm>
            <a:off x="4429200" y="3338825"/>
            <a:ext cx="3295200" cy="84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4900">
                <a:solidFill>
                  <a:srgbClr val="410099"/>
                </a:solidFill>
                <a:latin typeface="Source Sans Pro"/>
                <a:ea typeface="Source Sans Pro"/>
                <a:cs typeface="Source Sans Pro"/>
                <a:sym typeface="Source Sans Pro"/>
              </a:rPr>
              <a:t>How much?</a:t>
            </a:r>
            <a:endParaRPr sz="3900" i="0" u="none" strike="noStrike" cap="none">
              <a:solidFill>
                <a:srgbClr val="410099"/>
              </a:solidFill>
              <a:latin typeface="Source Sans Pro"/>
              <a:ea typeface="Source Sans Pro"/>
              <a:cs typeface="Source Sans Pro"/>
              <a:sym typeface="Source Sans Pro"/>
            </a:endParaRPr>
          </a:p>
        </p:txBody>
      </p:sp>
      <p:pic>
        <p:nvPicPr>
          <p:cNvPr id="490" name="Google Shape;490;g1b93068994e_0_77" descr="Logo&#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1c7f95bfde8_0_85"/>
          <p:cNvSpPr/>
          <p:nvPr/>
        </p:nvSpPr>
        <p:spPr>
          <a:xfrm>
            <a:off x="596348" y="536713"/>
            <a:ext cx="10962900" cy="574470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17" name="Google Shape;117;g1c7f95bfde8_0_8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14575" y="536825"/>
            <a:ext cx="10962852" cy="5744798"/>
          </a:xfrm>
          <a:prstGeom prst="rect">
            <a:avLst/>
          </a:prstGeom>
          <a:noFill/>
          <a:ln>
            <a:noFill/>
          </a:ln>
        </p:spPr>
      </p:pic>
      <p:sp>
        <p:nvSpPr>
          <p:cNvPr id="118" name="Google Shape;118;g1c7f95bfde8_0_85"/>
          <p:cNvSpPr/>
          <p:nvPr/>
        </p:nvSpPr>
        <p:spPr>
          <a:xfrm>
            <a:off x="1077299" y="5287850"/>
            <a:ext cx="4729800" cy="585300"/>
          </a:xfrm>
          <a:prstGeom prst="rect">
            <a:avLst/>
          </a:prstGeom>
          <a:solidFill>
            <a:srgbClr val="96DAEA"/>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119" name="Google Shape;119;g1c7f95bfde8_0_85"/>
          <p:cNvSpPr txBox="1"/>
          <p:nvPr/>
        </p:nvSpPr>
        <p:spPr>
          <a:xfrm>
            <a:off x="1147913" y="5355225"/>
            <a:ext cx="6308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51D5D"/>
                </a:solidFill>
                <a:latin typeface="Open Sans"/>
                <a:ea typeface="Open Sans"/>
                <a:cs typeface="Open Sans"/>
                <a:sym typeface="Open Sans"/>
              </a:rPr>
              <a:t>Support from the government </a:t>
            </a:r>
            <a:endParaRPr sz="1400" b="0" i="0" u="none" strike="noStrike" cap="none">
              <a:solidFill>
                <a:srgbClr val="000000"/>
              </a:solidFill>
              <a:latin typeface="Arial"/>
              <a:ea typeface="Arial"/>
              <a:cs typeface="Arial"/>
              <a:sym typeface="Arial"/>
            </a:endParaRPr>
          </a:p>
        </p:txBody>
      </p:sp>
      <p:pic>
        <p:nvPicPr>
          <p:cNvPr id="120" name="Google Shape;120;g1c7f95bfde8_0_85" descr="Logo&#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1"/>
          <p:cNvSpPr/>
          <p:nvPr/>
        </p:nvSpPr>
        <p:spPr>
          <a:xfrm>
            <a:off x="539726" y="556600"/>
            <a:ext cx="109047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496" name="Google Shape;496;p11"/>
          <p:cNvSpPr txBox="1"/>
          <p:nvPr/>
        </p:nvSpPr>
        <p:spPr>
          <a:xfrm>
            <a:off x="1099676" y="2083031"/>
            <a:ext cx="4572300" cy="45099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Weekly shop</a:t>
            </a:r>
            <a:endParaRPr sz="3200">
              <a:solidFill>
                <a:srgbClr val="410099"/>
              </a:solidFill>
              <a:latin typeface="Source Sans Pro"/>
              <a:ea typeface="Source Sans Pro"/>
              <a:cs typeface="Source Sans Pro"/>
              <a:sym typeface="Source Sans Pro"/>
            </a:endParaRPr>
          </a:p>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Weekly public transport</a:t>
            </a:r>
            <a:endParaRPr sz="3200">
              <a:solidFill>
                <a:srgbClr val="410099"/>
              </a:solidFill>
              <a:latin typeface="Source Sans Pro"/>
              <a:ea typeface="Source Sans Pro"/>
              <a:cs typeface="Source Sans Pro"/>
              <a:sym typeface="Source Sans Pro"/>
            </a:endParaRPr>
          </a:p>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Freshers week</a:t>
            </a:r>
            <a:endParaRPr sz="3200">
              <a:solidFill>
                <a:srgbClr val="410099"/>
              </a:solidFill>
              <a:latin typeface="Source Sans Pro"/>
              <a:ea typeface="Source Sans Pro"/>
              <a:cs typeface="Source Sans Pro"/>
              <a:sym typeface="Source Sans Pro"/>
            </a:endParaRPr>
          </a:p>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Cost to join a society </a:t>
            </a:r>
            <a:endParaRPr sz="3200">
              <a:solidFill>
                <a:srgbClr val="410099"/>
              </a:solidFill>
              <a:latin typeface="Source Sans Pro"/>
              <a:ea typeface="Source Sans Pro"/>
              <a:cs typeface="Source Sans Pro"/>
              <a:sym typeface="Source Sans Pro"/>
            </a:endParaRPr>
          </a:p>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Weekly rent</a:t>
            </a:r>
            <a:endParaRPr sz="3200">
              <a:solidFill>
                <a:srgbClr val="410099"/>
              </a:solidFill>
              <a:latin typeface="Source Sans Pro"/>
              <a:ea typeface="Source Sans Pro"/>
              <a:cs typeface="Source Sans Pro"/>
              <a:sym typeface="Source Sans Pro"/>
            </a:endParaRPr>
          </a:p>
          <a:p>
            <a:pPr marL="457200" marR="0" lvl="0" indent="-431800" algn="l" rtl="0">
              <a:lnSpc>
                <a:spcPct val="100000"/>
              </a:lnSpc>
              <a:spcBef>
                <a:spcPts val="0"/>
              </a:spcBef>
              <a:spcAft>
                <a:spcPts val="0"/>
              </a:spcAft>
              <a:buClr>
                <a:srgbClr val="410099"/>
              </a:buClr>
              <a:buSzPts val="3200"/>
              <a:buFont typeface="Source Sans Pro"/>
              <a:buChar char="●"/>
            </a:pPr>
            <a:r>
              <a:rPr lang="en-GB" sz="3200">
                <a:solidFill>
                  <a:srgbClr val="410099"/>
                </a:solidFill>
                <a:latin typeface="Source Sans Pro"/>
                <a:ea typeface="Source Sans Pro"/>
                <a:cs typeface="Source Sans Pro"/>
                <a:sym typeface="Source Sans Pro"/>
              </a:rPr>
              <a:t>Monthly utility bills</a:t>
            </a:r>
            <a:endParaRPr sz="3200">
              <a:solidFill>
                <a:srgbClr val="410099"/>
              </a:solidFill>
              <a:latin typeface="Source Sans Pro"/>
              <a:ea typeface="Source Sans Pro"/>
              <a:cs typeface="Source Sans Pro"/>
              <a:sym typeface="Source Sans Pro"/>
            </a:endParaRPr>
          </a:p>
          <a:p>
            <a:pPr marL="457200" marR="0" lvl="0" indent="0" algn="l" rtl="0">
              <a:lnSpc>
                <a:spcPct val="100000"/>
              </a:lnSpc>
              <a:spcBef>
                <a:spcPts val="0"/>
              </a:spcBef>
              <a:spcAft>
                <a:spcPts val="0"/>
              </a:spcAft>
              <a:buNone/>
            </a:pPr>
            <a:endParaRPr sz="2100">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410099"/>
                </a:solidFill>
                <a:latin typeface="Source Sans Pro"/>
                <a:ea typeface="Source Sans Pro"/>
                <a:cs typeface="Source Sans Pro"/>
                <a:sym typeface="Source Sans Pro"/>
              </a:rPr>
              <a:t/>
            </a:r>
            <a:br>
              <a:rPr lang="en-GB" sz="1400" b="0" i="0" u="none" strike="noStrike" cap="none">
                <a:solidFill>
                  <a:srgbClr val="410099"/>
                </a:solidFill>
                <a:latin typeface="Source Sans Pro"/>
                <a:ea typeface="Source Sans Pro"/>
                <a:cs typeface="Source Sans Pro"/>
                <a:sym typeface="Source Sans Pro"/>
              </a:rPr>
            </a:br>
            <a:endParaRPr sz="1400" b="0" i="0" u="none" strike="noStrike" cap="none">
              <a:solidFill>
                <a:srgbClr val="41009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10099"/>
              </a:solidFill>
              <a:latin typeface="Source Sans Pro"/>
              <a:ea typeface="Source Sans Pro"/>
              <a:cs typeface="Source Sans Pro"/>
              <a:sym typeface="Source Sans Pro"/>
            </a:endParaRPr>
          </a:p>
        </p:txBody>
      </p:sp>
      <p:pic>
        <p:nvPicPr>
          <p:cNvPr id="497" name="Google Shape;497;p11"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5" cy="2537402"/>
          </a:xfrm>
          <a:prstGeom prst="rect">
            <a:avLst/>
          </a:prstGeom>
          <a:noFill/>
          <a:ln>
            <a:noFill/>
          </a:ln>
        </p:spPr>
      </p:pic>
      <p:sp>
        <p:nvSpPr>
          <p:cNvPr id="498" name="Google Shape;498;p11"/>
          <p:cNvSpPr/>
          <p:nvPr/>
        </p:nvSpPr>
        <p:spPr>
          <a:xfrm>
            <a:off x="7071675" y="1380075"/>
            <a:ext cx="1506600" cy="954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GB" sz="2200">
                <a:solidFill>
                  <a:srgbClr val="410099"/>
                </a:solidFill>
                <a:latin typeface="Open Sans"/>
                <a:ea typeface="Open Sans"/>
                <a:cs typeface="Open Sans"/>
                <a:sym typeface="Open Sans"/>
              </a:rPr>
              <a:t>£374</a:t>
            </a:r>
            <a:endParaRPr sz="1800">
              <a:solidFill>
                <a:srgbClr val="410099"/>
              </a:solidFill>
              <a:latin typeface="Open Sans"/>
              <a:ea typeface="Open Sans"/>
              <a:cs typeface="Open Sans"/>
              <a:sym typeface="Open Sans"/>
            </a:endParaRPr>
          </a:p>
        </p:txBody>
      </p:sp>
      <p:sp>
        <p:nvSpPr>
          <p:cNvPr id="499" name="Google Shape;499;p11"/>
          <p:cNvSpPr/>
          <p:nvPr/>
        </p:nvSpPr>
        <p:spPr>
          <a:xfrm>
            <a:off x="9194425" y="1380075"/>
            <a:ext cx="1506600" cy="954300"/>
          </a:xfrm>
          <a:prstGeom prst="rect">
            <a:avLst/>
          </a:prstGeom>
          <a:solidFill>
            <a:srgbClr val="34C8BD"/>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457200" lvl="0" indent="0" algn="l" rtl="0">
              <a:lnSpc>
                <a:spcPct val="90000"/>
              </a:lnSpc>
              <a:spcBef>
                <a:spcPts val="0"/>
              </a:spcBef>
              <a:spcAft>
                <a:spcPts val="0"/>
              </a:spcAft>
              <a:buNone/>
            </a:pPr>
            <a:r>
              <a:rPr lang="en-GB" sz="2200">
                <a:solidFill>
                  <a:srgbClr val="410099"/>
                </a:solidFill>
                <a:latin typeface="Open Sans"/>
                <a:ea typeface="Open Sans"/>
                <a:cs typeface="Open Sans"/>
                <a:sym typeface="Open Sans"/>
              </a:rPr>
              <a:t>£50</a:t>
            </a:r>
            <a:endParaRPr sz="1800">
              <a:solidFill>
                <a:srgbClr val="410099"/>
              </a:solidFill>
              <a:latin typeface="Open Sans"/>
              <a:ea typeface="Open Sans"/>
              <a:cs typeface="Open Sans"/>
              <a:sym typeface="Open Sans"/>
            </a:endParaRPr>
          </a:p>
        </p:txBody>
      </p:sp>
      <p:sp>
        <p:nvSpPr>
          <p:cNvPr id="500" name="Google Shape;500;p11"/>
          <p:cNvSpPr/>
          <p:nvPr/>
        </p:nvSpPr>
        <p:spPr>
          <a:xfrm>
            <a:off x="7071663" y="2867475"/>
            <a:ext cx="1506600" cy="954300"/>
          </a:xfrm>
          <a:prstGeom prst="rect">
            <a:avLst/>
          </a:prstGeom>
          <a:solidFill>
            <a:srgbClr val="34C8BD"/>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457200" lvl="0" indent="0" algn="l" rtl="0">
              <a:lnSpc>
                <a:spcPct val="90000"/>
              </a:lnSpc>
              <a:spcBef>
                <a:spcPts val="0"/>
              </a:spcBef>
              <a:spcAft>
                <a:spcPts val="0"/>
              </a:spcAft>
              <a:buNone/>
            </a:pPr>
            <a:r>
              <a:rPr lang="en-GB" sz="2200">
                <a:solidFill>
                  <a:srgbClr val="410099"/>
                </a:solidFill>
                <a:latin typeface="Open Sans"/>
                <a:ea typeface="Open Sans"/>
                <a:cs typeface="Open Sans"/>
                <a:sym typeface="Open Sans"/>
              </a:rPr>
              <a:t>£32</a:t>
            </a:r>
            <a:endParaRPr sz="1800">
              <a:solidFill>
                <a:srgbClr val="410099"/>
              </a:solidFill>
              <a:latin typeface="Open Sans"/>
              <a:ea typeface="Open Sans"/>
              <a:cs typeface="Open Sans"/>
              <a:sym typeface="Open Sans"/>
            </a:endParaRPr>
          </a:p>
        </p:txBody>
      </p:sp>
      <p:sp>
        <p:nvSpPr>
          <p:cNvPr id="501" name="Google Shape;501;p11"/>
          <p:cNvSpPr/>
          <p:nvPr/>
        </p:nvSpPr>
        <p:spPr>
          <a:xfrm>
            <a:off x="9194425" y="2867475"/>
            <a:ext cx="1506600" cy="954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GB" sz="2200">
                <a:solidFill>
                  <a:srgbClr val="410099"/>
                </a:solidFill>
                <a:latin typeface="Open Sans"/>
                <a:ea typeface="Open Sans"/>
                <a:cs typeface="Open Sans"/>
                <a:sym typeface="Open Sans"/>
              </a:rPr>
              <a:t>£15</a:t>
            </a:r>
            <a:endParaRPr sz="1800">
              <a:solidFill>
                <a:srgbClr val="410099"/>
              </a:solidFill>
              <a:latin typeface="Open Sans"/>
              <a:ea typeface="Open Sans"/>
              <a:cs typeface="Open Sans"/>
              <a:sym typeface="Open Sans"/>
            </a:endParaRPr>
          </a:p>
        </p:txBody>
      </p:sp>
      <p:sp>
        <p:nvSpPr>
          <p:cNvPr id="502" name="Google Shape;502;p11"/>
          <p:cNvSpPr/>
          <p:nvPr/>
        </p:nvSpPr>
        <p:spPr>
          <a:xfrm>
            <a:off x="7071663" y="4354875"/>
            <a:ext cx="1506600" cy="954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GB" sz="2200">
                <a:solidFill>
                  <a:srgbClr val="410099"/>
                </a:solidFill>
                <a:latin typeface="Open Sans"/>
                <a:ea typeface="Open Sans"/>
                <a:cs typeface="Open Sans"/>
                <a:sym typeface="Open Sans"/>
              </a:rPr>
              <a:t>£8</a:t>
            </a:r>
            <a:endParaRPr sz="1800">
              <a:solidFill>
                <a:srgbClr val="410099"/>
              </a:solidFill>
              <a:latin typeface="Open Sans"/>
              <a:ea typeface="Open Sans"/>
              <a:cs typeface="Open Sans"/>
              <a:sym typeface="Open Sans"/>
            </a:endParaRPr>
          </a:p>
        </p:txBody>
      </p:sp>
      <p:sp>
        <p:nvSpPr>
          <p:cNvPr id="503" name="Google Shape;503;p11"/>
          <p:cNvSpPr/>
          <p:nvPr/>
        </p:nvSpPr>
        <p:spPr>
          <a:xfrm>
            <a:off x="9194413" y="4354875"/>
            <a:ext cx="1506600" cy="954300"/>
          </a:xfrm>
          <a:prstGeom prst="rect">
            <a:avLst/>
          </a:prstGeom>
          <a:solidFill>
            <a:srgbClr val="34C8BD"/>
          </a:solidFill>
          <a:ln w="28575" cap="flat" cmpd="sng">
            <a:solidFill>
              <a:srgbClr val="410099"/>
            </a:solidFill>
            <a:prstDash val="solid"/>
            <a:miter lim="800000"/>
            <a:headEnd type="none" w="sm" len="sm"/>
            <a:tailEnd type="none" w="sm" len="sm"/>
          </a:ln>
        </p:spPr>
        <p:txBody>
          <a:bodyPr spcFirstLastPara="1" wrap="square" lIns="68575" tIns="34275" rIns="68575" bIns="34275" anchor="ctr" anchorCtr="0">
            <a:noAutofit/>
          </a:bodyPr>
          <a:lstStyle/>
          <a:p>
            <a:pPr marL="457200" lvl="0" indent="0" algn="l" rtl="0">
              <a:lnSpc>
                <a:spcPct val="90000"/>
              </a:lnSpc>
              <a:spcBef>
                <a:spcPts val="0"/>
              </a:spcBef>
              <a:spcAft>
                <a:spcPts val="0"/>
              </a:spcAft>
              <a:buNone/>
            </a:pPr>
            <a:r>
              <a:rPr lang="en-GB" sz="2200">
                <a:solidFill>
                  <a:srgbClr val="410099"/>
                </a:solidFill>
                <a:latin typeface="Open Sans"/>
                <a:ea typeface="Open Sans"/>
                <a:cs typeface="Open Sans"/>
                <a:sym typeface="Open Sans"/>
              </a:rPr>
              <a:t>£95</a:t>
            </a:r>
            <a:endParaRPr sz="1800">
              <a:solidFill>
                <a:srgbClr val="410099"/>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5"/>
          <p:cNvSpPr/>
          <p:nvPr/>
        </p:nvSpPr>
        <p:spPr>
          <a:xfrm>
            <a:off x="596348" y="556591"/>
            <a:ext cx="10962861" cy="5749653"/>
          </a:xfrm>
          <a:prstGeom prst="rect">
            <a:avLst/>
          </a:prstGeom>
          <a:solidFill>
            <a:srgbClr val="410099"/>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509" name="Google Shape;509;p15"/>
          <p:cNvSpPr/>
          <p:nvPr/>
        </p:nvSpPr>
        <p:spPr>
          <a:xfrm>
            <a:off x="614573"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510" name="Google Shape;510;p15"/>
          <p:cNvSpPr txBox="1"/>
          <p:nvPr/>
        </p:nvSpPr>
        <p:spPr>
          <a:xfrm>
            <a:off x="4303650" y="1151675"/>
            <a:ext cx="6206100" cy="73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3500" b="1">
                <a:solidFill>
                  <a:schemeClr val="lt1"/>
                </a:solidFill>
                <a:latin typeface="Open Sans"/>
                <a:ea typeface="Open Sans"/>
                <a:cs typeface="Open Sans"/>
                <a:sym typeface="Open Sans"/>
              </a:rPr>
              <a:t>The Key Message</a:t>
            </a:r>
            <a:endParaRPr sz="3100" b="1" i="0" u="none" strike="noStrike" cap="none">
              <a:solidFill>
                <a:schemeClr val="lt1"/>
              </a:solidFill>
              <a:latin typeface="Source Sans Pro"/>
              <a:ea typeface="Source Sans Pro"/>
              <a:cs typeface="Source Sans Pro"/>
              <a:sym typeface="Source Sans Pro"/>
            </a:endParaRPr>
          </a:p>
        </p:txBody>
      </p:sp>
      <p:cxnSp>
        <p:nvCxnSpPr>
          <p:cNvPr id="511" name="Google Shape;511;p15"/>
          <p:cNvCxnSpPr/>
          <p:nvPr/>
        </p:nvCxnSpPr>
        <p:spPr>
          <a:xfrm>
            <a:off x="5922028" y="2839396"/>
            <a:ext cx="0" cy="2495700"/>
          </a:xfrm>
          <a:prstGeom prst="straightConnector1">
            <a:avLst/>
          </a:prstGeom>
          <a:noFill/>
          <a:ln w="9525" cap="flat" cmpd="sng">
            <a:solidFill>
              <a:schemeClr val="lt1"/>
            </a:solidFill>
            <a:prstDash val="solid"/>
            <a:miter lim="800000"/>
            <a:headEnd type="none" w="sm" len="sm"/>
            <a:tailEnd type="none" w="sm" len="sm"/>
          </a:ln>
        </p:spPr>
      </p:cxnSp>
      <p:sp>
        <p:nvSpPr>
          <p:cNvPr id="512" name="Google Shape;512;p15"/>
          <p:cNvSpPr txBox="1"/>
          <p:nvPr/>
        </p:nvSpPr>
        <p:spPr>
          <a:xfrm>
            <a:off x="2119949" y="283940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500" b="1">
                <a:solidFill>
                  <a:schemeClr val="lt1"/>
                </a:solidFill>
                <a:latin typeface="Source Sans Pro"/>
                <a:ea typeface="Source Sans Pro"/>
                <a:cs typeface="Source Sans Pro"/>
                <a:sym typeface="Source Sans Pro"/>
              </a:rPr>
              <a:t>If you go to university without a plan for your money, it will more than likely catch up on you at some point </a:t>
            </a:r>
            <a:endParaRPr sz="2100" b="0" i="0" u="none" strike="noStrike" cap="none">
              <a:solidFill>
                <a:schemeClr val="lt1"/>
              </a:solidFill>
              <a:latin typeface="Source Sans Pro"/>
              <a:ea typeface="Source Sans Pro"/>
              <a:cs typeface="Source Sans Pro"/>
              <a:sym typeface="Source Sans Pro"/>
            </a:endParaRPr>
          </a:p>
        </p:txBody>
      </p:sp>
      <p:sp>
        <p:nvSpPr>
          <p:cNvPr id="513" name="Google Shape;513;p15"/>
          <p:cNvSpPr txBox="1"/>
          <p:nvPr/>
        </p:nvSpPr>
        <p:spPr>
          <a:xfrm>
            <a:off x="7069713" y="2881258"/>
            <a:ext cx="2837700" cy="241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2500" b="1">
                <a:solidFill>
                  <a:schemeClr val="lt1"/>
                </a:solidFill>
                <a:latin typeface="Source Sans Pro"/>
                <a:ea typeface="Source Sans Pro"/>
                <a:cs typeface="Source Sans Pro"/>
                <a:sym typeface="Source Sans Pro"/>
              </a:rPr>
              <a:t>Budgeting is a skill for life, not just for student life, so the sooner you get good at it, the better!</a:t>
            </a:r>
            <a:endParaRPr sz="27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Source Sans Pro"/>
                <a:ea typeface="Source Sans Pro"/>
                <a:cs typeface="Source Sans Pro"/>
                <a:sym typeface="Source Sans Pro"/>
              </a:rPr>
              <a:t/>
            </a:r>
            <a:br>
              <a:rPr lang="en-GB" sz="1200" b="0" i="0" u="none" strike="noStrike" cap="none">
                <a:solidFill>
                  <a:schemeClr val="lt1"/>
                </a:solidFill>
                <a:latin typeface="Source Sans Pro"/>
                <a:ea typeface="Source Sans Pro"/>
                <a:cs typeface="Source Sans Pro"/>
                <a:sym typeface="Source Sans Pro"/>
              </a:rPr>
            </a:br>
            <a:endParaRPr sz="1200" b="0" i="0" u="none" strike="noStrike" cap="none">
              <a:solidFill>
                <a:schemeClr val="lt1"/>
              </a:solidFill>
              <a:latin typeface="Source Sans Pro"/>
              <a:ea typeface="Source Sans Pro"/>
              <a:cs typeface="Source Sans Pro"/>
              <a:sym typeface="Source Sans Pro"/>
            </a:endParaRPr>
          </a:p>
        </p:txBody>
      </p:sp>
      <p:pic>
        <p:nvPicPr>
          <p:cNvPr id="514" name="Google Shape;514;p15"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4" cy="2618834"/>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g18101aa2485_0_5"/>
          <p:cNvSpPr/>
          <p:nvPr/>
        </p:nvSpPr>
        <p:spPr>
          <a:xfrm>
            <a:off x="614569" y="556591"/>
            <a:ext cx="10962900" cy="5744700"/>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520" name="Google Shape;520;g18101aa2485_0_5" descr="Logo, company nam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sp>
        <p:nvSpPr>
          <p:cNvPr id="521" name="Google Shape;521;g18101aa2485_0_5"/>
          <p:cNvSpPr txBox="1"/>
          <p:nvPr/>
        </p:nvSpPr>
        <p:spPr>
          <a:xfrm>
            <a:off x="1280649" y="1712621"/>
            <a:ext cx="36822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500" b="1">
                <a:solidFill>
                  <a:srgbClr val="410099"/>
                </a:solidFill>
                <a:latin typeface="Source Sans Pro"/>
                <a:ea typeface="Source Sans Pro"/>
                <a:cs typeface="Source Sans Pro"/>
                <a:sym typeface="Source Sans Pro"/>
              </a:rPr>
              <a:t>Access +</a:t>
            </a:r>
            <a:endParaRPr sz="1900" b="1" i="0" u="none" strike="noStrike" cap="none">
              <a:solidFill>
                <a:srgbClr val="410099"/>
              </a:solidFill>
              <a:latin typeface="Source Sans Pro"/>
              <a:ea typeface="Source Sans Pro"/>
              <a:cs typeface="Source Sans Pro"/>
              <a:sym typeface="Source Sans Pro"/>
            </a:endParaRPr>
          </a:p>
        </p:txBody>
      </p:sp>
      <p:sp>
        <p:nvSpPr>
          <p:cNvPr id="522" name="Google Shape;522;g18101aa2485_0_5"/>
          <p:cNvSpPr txBox="1"/>
          <p:nvPr/>
        </p:nvSpPr>
        <p:spPr>
          <a:xfrm>
            <a:off x="1186324" y="2188280"/>
            <a:ext cx="9539400" cy="3968100"/>
          </a:xfrm>
          <a:prstGeom prst="rect">
            <a:avLst/>
          </a:prstGeom>
          <a:noFill/>
          <a:ln>
            <a:noFill/>
          </a:ln>
        </p:spPr>
        <p:txBody>
          <a:bodyPr spcFirstLastPara="1" wrap="square" lIns="91425" tIns="45700" rIns="91425" bIns="45700" anchor="t" anchorCtr="0">
            <a:spAutoFit/>
          </a:bodyPr>
          <a:lstStyle/>
          <a:p>
            <a:pPr marL="0" lvl="0" indent="0" algn="l" rtl="0">
              <a:lnSpc>
                <a:spcPct val="180000"/>
              </a:lnSpc>
              <a:spcBef>
                <a:spcPts val="0"/>
              </a:spcBef>
              <a:spcAft>
                <a:spcPts val="0"/>
              </a:spcAft>
              <a:buClr>
                <a:schemeClr val="dk1"/>
              </a:buClr>
              <a:buSzPts val="1100"/>
              <a:buFont typeface="Arial"/>
              <a:buNone/>
            </a:pPr>
            <a:r>
              <a:rPr lang="en-GB" sz="1550">
                <a:solidFill>
                  <a:srgbClr val="410099"/>
                </a:solidFill>
                <a:highlight>
                  <a:schemeClr val="lt1"/>
                </a:highlight>
                <a:latin typeface="Source Sans Pro"/>
                <a:ea typeface="Source Sans Pro"/>
                <a:cs typeface="Source Sans Pro"/>
                <a:sym typeface="Source Sans Pro"/>
              </a:rPr>
              <a:t>You may be eligible for additional support through </a:t>
            </a:r>
            <a:r>
              <a:rPr lang="en-GB" sz="1550" b="1">
                <a:solidFill>
                  <a:srgbClr val="410099"/>
                </a:solidFill>
                <a:highlight>
                  <a:schemeClr val="lt1"/>
                </a:highlight>
                <a:latin typeface="Source Sans Pro"/>
                <a:ea typeface="Source Sans Pro"/>
                <a:cs typeface="Source Sans Pro"/>
                <a:sym typeface="Source Sans Pro"/>
              </a:rPr>
              <a:t>Access+</a:t>
            </a:r>
            <a:r>
              <a:rPr lang="en-GB" sz="1550">
                <a:solidFill>
                  <a:srgbClr val="410099"/>
                </a:solidFill>
                <a:highlight>
                  <a:schemeClr val="lt1"/>
                </a:highlight>
                <a:latin typeface="Source Sans Pro"/>
                <a:ea typeface="Source Sans Pro"/>
                <a:cs typeface="Source Sans Pro"/>
                <a:sym typeface="Source Sans Pro"/>
              </a:rPr>
              <a:t> if:</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120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 live in an area with a low rate of participation in higher education</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a care leaver</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care experienced</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estranged from family</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a carer</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a forced migrant</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 have parenting responsibilities </a:t>
            </a:r>
            <a:endParaRPr sz="1550">
              <a:solidFill>
                <a:srgbClr val="410099"/>
              </a:solidFill>
              <a:highlight>
                <a:schemeClr val="lt1"/>
              </a:highlight>
              <a:latin typeface="Source Sans Pro"/>
              <a:ea typeface="Source Sans Pro"/>
              <a:cs typeface="Source Sans Pro"/>
              <a:sym typeface="Source Sans Pro"/>
            </a:endParaRPr>
          </a:p>
          <a:p>
            <a:pPr marL="457200" lvl="0" indent="-327025" algn="l" rtl="0">
              <a:lnSpc>
                <a:spcPct val="160000"/>
              </a:lnSpc>
              <a:spcBef>
                <a:spcPts val="0"/>
              </a:spcBef>
              <a:spcAft>
                <a:spcPts val="0"/>
              </a:spcAft>
              <a:buClr>
                <a:srgbClr val="410099"/>
              </a:buClr>
              <a:buSzPts val="1550"/>
              <a:buFont typeface="Source Sans Pro"/>
              <a:buChar char="●"/>
            </a:pPr>
            <a:r>
              <a:rPr lang="en-GB" sz="1550">
                <a:solidFill>
                  <a:srgbClr val="410099"/>
                </a:solidFill>
                <a:highlight>
                  <a:schemeClr val="lt1"/>
                </a:highlight>
                <a:latin typeface="Source Sans Pro"/>
                <a:ea typeface="Source Sans Pro"/>
                <a:cs typeface="Source Sans Pro"/>
                <a:sym typeface="Source Sans Pro"/>
              </a:rPr>
              <a:t>You’re entitled to free school meals</a:t>
            </a:r>
            <a:endParaRPr sz="1550">
              <a:solidFill>
                <a:srgbClr val="410099"/>
              </a:solidFill>
              <a:highlight>
                <a:schemeClr val="lt1"/>
              </a:highlight>
              <a:latin typeface="Source Sans Pro"/>
              <a:ea typeface="Source Sans Pro"/>
              <a:cs typeface="Source Sans Pro"/>
              <a:sym typeface="Source Sans Pro"/>
            </a:endParaRPr>
          </a:p>
          <a:p>
            <a:pPr marL="0" lvl="0" indent="0" algn="l" rtl="0">
              <a:lnSpc>
                <a:spcPct val="160000"/>
              </a:lnSpc>
              <a:spcBef>
                <a:spcPts val="0"/>
              </a:spcBef>
              <a:spcAft>
                <a:spcPts val="0"/>
              </a:spcAft>
              <a:buNone/>
            </a:pPr>
            <a:r>
              <a:rPr lang="en-GB" sz="1550">
                <a:solidFill>
                  <a:srgbClr val="410099"/>
                </a:solidFill>
                <a:highlight>
                  <a:schemeClr val="lt1"/>
                </a:highlight>
                <a:latin typeface="Source Sans Pro"/>
                <a:ea typeface="Source Sans Pro"/>
                <a:cs typeface="Source Sans Pro"/>
                <a:sym typeface="Source Sans Pro"/>
              </a:rPr>
              <a:t>To check eligibility criteria visit: https://www.sheffield.ac.uk/access-sheffield/eligibility</a:t>
            </a:r>
            <a:endParaRPr sz="2500">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Google Shape;527;g18101aa2485_0_12"/>
          <p:cNvSpPr/>
          <p:nvPr/>
        </p:nvSpPr>
        <p:spPr>
          <a:xfrm>
            <a:off x="614569" y="556591"/>
            <a:ext cx="10962900" cy="5744700"/>
          </a:xfrm>
          <a:prstGeom prst="rect">
            <a:avLst/>
          </a:pr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528" name="Google Shape;528;g18101aa2485_0_12" descr="Logo, company name&#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sp>
        <p:nvSpPr>
          <p:cNvPr id="529" name="Google Shape;529;g18101aa2485_0_12"/>
          <p:cNvSpPr txBox="1"/>
          <p:nvPr/>
        </p:nvSpPr>
        <p:spPr>
          <a:xfrm>
            <a:off x="1186325" y="2188275"/>
            <a:ext cx="9557400" cy="3346800"/>
          </a:xfrm>
          <a:prstGeom prst="rect">
            <a:avLst/>
          </a:prstGeom>
          <a:noFill/>
          <a:ln>
            <a:noFill/>
          </a:ln>
        </p:spPr>
        <p:txBody>
          <a:bodyPr spcFirstLastPara="1" wrap="square" lIns="91425" tIns="45700" rIns="91425" bIns="45700" anchor="t" anchorCtr="0">
            <a:spAutoFit/>
          </a:bodyPr>
          <a:lstStyle/>
          <a:p>
            <a:pPr marL="457200" lvl="0" indent="-346075" algn="l" rtl="0">
              <a:lnSpc>
                <a:spcPct val="160000"/>
              </a:lnSpc>
              <a:spcBef>
                <a:spcPts val="0"/>
              </a:spcBef>
              <a:spcAft>
                <a:spcPts val="0"/>
              </a:spcAft>
              <a:buClr>
                <a:srgbClr val="410099"/>
              </a:buClr>
              <a:buSzPts val="1850"/>
              <a:buFont typeface="Source Sans Pro"/>
              <a:buChar char="●"/>
            </a:pPr>
            <a:r>
              <a:rPr lang="en-GB" sz="1650">
                <a:solidFill>
                  <a:srgbClr val="410099"/>
                </a:solidFill>
                <a:highlight>
                  <a:srgbClr val="FFFFFF"/>
                </a:highlight>
                <a:latin typeface="Source Sans Pro"/>
                <a:ea typeface="Source Sans Pro"/>
                <a:cs typeface="Source Sans Pro"/>
                <a:sym typeface="Source Sans Pro"/>
              </a:rPr>
              <a:t>As an </a:t>
            </a:r>
            <a:r>
              <a:rPr lang="en-GB" sz="1650" b="1">
                <a:solidFill>
                  <a:srgbClr val="410099"/>
                </a:solidFill>
                <a:highlight>
                  <a:srgbClr val="FFFFFF"/>
                </a:highlight>
                <a:latin typeface="Source Sans Pro"/>
                <a:ea typeface="Source Sans Pro"/>
                <a:cs typeface="Source Sans Pro"/>
                <a:sym typeface="Source Sans Pro"/>
              </a:rPr>
              <a:t>Access+ </a:t>
            </a:r>
            <a:r>
              <a:rPr lang="en-GB" sz="1650">
                <a:solidFill>
                  <a:srgbClr val="410099"/>
                </a:solidFill>
                <a:highlight>
                  <a:srgbClr val="FFFFFF"/>
                </a:highlight>
                <a:latin typeface="Source Sans Pro"/>
                <a:ea typeface="Source Sans Pro"/>
                <a:cs typeface="Source Sans Pro"/>
                <a:sym typeface="Source Sans Pro"/>
              </a:rPr>
              <a:t>student, you’ll be eligible for wraparound support:</a:t>
            </a:r>
            <a:endParaRPr sz="1650">
              <a:solidFill>
                <a:srgbClr val="410099"/>
              </a:solidFill>
              <a:highlight>
                <a:srgbClr val="FFFFFF"/>
              </a:highlight>
              <a:latin typeface="Source Sans Pro"/>
              <a:ea typeface="Source Sans Pro"/>
              <a:cs typeface="Source Sans Pro"/>
              <a:sym typeface="Source Sans Pro"/>
            </a:endParaRPr>
          </a:p>
          <a:p>
            <a:pPr marL="457200" lvl="0" indent="-333375" algn="l" rtl="0">
              <a:lnSpc>
                <a:spcPct val="160000"/>
              </a:lnSpc>
              <a:spcBef>
                <a:spcPts val="1000"/>
              </a:spcBef>
              <a:spcAft>
                <a:spcPts val="0"/>
              </a:spcAft>
              <a:buClr>
                <a:srgbClr val="410099"/>
              </a:buClr>
              <a:buSzPts val="1650"/>
              <a:buFont typeface="Source Sans Pro"/>
              <a:buChar char="●"/>
            </a:pPr>
            <a:r>
              <a:rPr lang="en-GB" sz="1650">
                <a:solidFill>
                  <a:srgbClr val="410099"/>
                </a:solidFill>
                <a:highlight>
                  <a:srgbClr val="FFFFFF"/>
                </a:highlight>
                <a:latin typeface="Source Sans Pro"/>
                <a:ea typeface="Source Sans Pro"/>
                <a:cs typeface="Source Sans Pro"/>
                <a:sym typeface="Source Sans Pro"/>
              </a:rPr>
              <a:t>financial support; Funded Open Days, IT &amp; Equipment Bursaries, Sheffield Bursary</a:t>
            </a:r>
            <a:endParaRPr sz="1650">
              <a:solidFill>
                <a:srgbClr val="410099"/>
              </a:solidFill>
              <a:highlight>
                <a:srgbClr val="FFFFFF"/>
              </a:highlight>
              <a:latin typeface="Source Sans Pro"/>
              <a:ea typeface="Source Sans Pro"/>
              <a:cs typeface="Source Sans Pro"/>
              <a:sym typeface="Source Sans Pro"/>
            </a:endParaRPr>
          </a:p>
          <a:p>
            <a:pPr marL="457200" lvl="0" indent="-333375" algn="l" rtl="0">
              <a:lnSpc>
                <a:spcPct val="160000"/>
              </a:lnSpc>
              <a:spcBef>
                <a:spcPts val="1000"/>
              </a:spcBef>
              <a:spcAft>
                <a:spcPts val="0"/>
              </a:spcAft>
              <a:buClr>
                <a:srgbClr val="410099"/>
              </a:buClr>
              <a:buSzPts val="1650"/>
              <a:buFont typeface="Source Sans Pro"/>
              <a:buChar char="●"/>
            </a:pPr>
            <a:r>
              <a:rPr lang="en-GB" sz="1650">
                <a:solidFill>
                  <a:srgbClr val="410099"/>
                </a:solidFill>
                <a:highlight>
                  <a:srgbClr val="FFFFFF"/>
                </a:highlight>
                <a:latin typeface="Source Sans Pro"/>
                <a:ea typeface="Source Sans Pro"/>
                <a:cs typeface="Source Sans Pro"/>
                <a:sym typeface="Source Sans Pro"/>
              </a:rPr>
              <a:t>a dedicated team on hand to answer your questions about university </a:t>
            </a:r>
            <a:endParaRPr sz="1650">
              <a:solidFill>
                <a:srgbClr val="410099"/>
              </a:solidFill>
              <a:highlight>
                <a:srgbClr val="FFFFFF"/>
              </a:highlight>
              <a:latin typeface="Source Sans Pro"/>
              <a:ea typeface="Source Sans Pro"/>
              <a:cs typeface="Source Sans Pro"/>
              <a:sym typeface="Source Sans Pro"/>
            </a:endParaRPr>
          </a:p>
          <a:p>
            <a:pPr marL="457200" lvl="0" indent="-333375" algn="l" rtl="0">
              <a:lnSpc>
                <a:spcPct val="160000"/>
              </a:lnSpc>
              <a:spcBef>
                <a:spcPts val="1000"/>
              </a:spcBef>
              <a:spcAft>
                <a:spcPts val="0"/>
              </a:spcAft>
              <a:buClr>
                <a:srgbClr val="410099"/>
              </a:buClr>
              <a:buSzPts val="1650"/>
              <a:buFont typeface="Source Sans Pro"/>
              <a:buChar char="●"/>
            </a:pPr>
            <a:r>
              <a:rPr lang="en-GB" sz="1650">
                <a:solidFill>
                  <a:srgbClr val="410099"/>
                </a:solidFill>
                <a:highlight>
                  <a:srgbClr val="FFFFFF"/>
                </a:highlight>
                <a:latin typeface="Source Sans Pro"/>
                <a:ea typeface="Source Sans Pro"/>
                <a:cs typeface="Source Sans Pro"/>
                <a:sym typeface="Source Sans Pro"/>
              </a:rPr>
              <a:t>help with study skills and revision</a:t>
            </a:r>
            <a:endParaRPr sz="1650">
              <a:solidFill>
                <a:srgbClr val="410099"/>
              </a:solidFill>
              <a:highlight>
                <a:srgbClr val="FFFFFF"/>
              </a:highlight>
              <a:latin typeface="Source Sans Pro"/>
              <a:ea typeface="Source Sans Pro"/>
              <a:cs typeface="Source Sans Pro"/>
              <a:sym typeface="Source Sans Pro"/>
            </a:endParaRPr>
          </a:p>
          <a:p>
            <a:pPr marL="457200" lvl="0" indent="-333375" algn="l" rtl="0">
              <a:lnSpc>
                <a:spcPct val="160000"/>
              </a:lnSpc>
              <a:spcBef>
                <a:spcPts val="1000"/>
              </a:spcBef>
              <a:spcAft>
                <a:spcPts val="1000"/>
              </a:spcAft>
              <a:buClr>
                <a:srgbClr val="410099"/>
              </a:buClr>
              <a:buSzPts val="1650"/>
              <a:buFont typeface="Source Sans Pro"/>
              <a:buChar char="●"/>
            </a:pPr>
            <a:r>
              <a:rPr lang="en-GB" sz="1650">
                <a:solidFill>
                  <a:srgbClr val="410099"/>
                </a:solidFill>
                <a:highlight>
                  <a:srgbClr val="FFFFFF"/>
                </a:highlight>
                <a:latin typeface="Source Sans Pro"/>
                <a:ea typeface="Source Sans Pro"/>
                <a:cs typeface="Source Sans Pro"/>
                <a:sym typeface="Source Sans Pro"/>
              </a:rPr>
              <a:t>A reduced grade offer equivalent to one grade below the standard A Level entry requirements e.g. if the formal entry requirements for your course are ABB and you meet the criteria, you’ll receive an alternative offer of BBB.</a:t>
            </a:r>
            <a:endParaRPr sz="2800">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18101aa2485_0_18"/>
          <p:cNvSpPr/>
          <p:nvPr/>
        </p:nvSpPr>
        <p:spPr>
          <a:xfrm>
            <a:off x="596348" y="556591"/>
            <a:ext cx="10962900" cy="5749800"/>
          </a:xfrm>
          <a:prstGeom prst="rect">
            <a:avLst/>
          </a:prstGeom>
          <a:solidFill>
            <a:srgbClr val="410099"/>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535" name="Google Shape;535;g18101aa2485_0_1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536" name="Google Shape;536;g18101aa2485_0_18"/>
          <p:cNvSpPr/>
          <p:nvPr/>
        </p:nvSpPr>
        <p:spPr>
          <a:xfrm>
            <a:off x="596350" y="3526525"/>
            <a:ext cx="3690900" cy="2775000"/>
          </a:xfrm>
          <a:prstGeom prst="rect">
            <a:avLst/>
          </a:prstGeom>
          <a:solidFill>
            <a:srgbClr val="96D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96DAEA"/>
              </a:solidFill>
              <a:latin typeface="Calibri"/>
              <a:ea typeface="Calibri"/>
              <a:cs typeface="Calibri"/>
              <a:sym typeface="Calibri"/>
            </a:endParaRPr>
          </a:p>
        </p:txBody>
      </p:sp>
      <p:sp>
        <p:nvSpPr>
          <p:cNvPr id="537" name="Google Shape;537;g18101aa2485_0_18"/>
          <p:cNvSpPr/>
          <p:nvPr/>
        </p:nvSpPr>
        <p:spPr>
          <a:xfrm>
            <a:off x="4315425" y="3526525"/>
            <a:ext cx="3564900" cy="2775000"/>
          </a:xfrm>
          <a:prstGeom prst="rect">
            <a:avLst/>
          </a:prstGeom>
          <a:solidFill>
            <a:srgbClr val="3BD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8" name="Google Shape;538;g18101aa2485_0_18"/>
          <p:cNvSpPr/>
          <p:nvPr/>
        </p:nvSpPr>
        <p:spPr>
          <a:xfrm>
            <a:off x="7908425" y="3526525"/>
            <a:ext cx="3650700" cy="2775000"/>
          </a:xfrm>
          <a:prstGeom prst="rect">
            <a:avLst/>
          </a:prstGeom>
          <a:solidFill>
            <a:srgbClr val="C028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g18101aa2485_0_18"/>
          <p:cNvSpPr txBox="1"/>
          <p:nvPr/>
        </p:nvSpPr>
        <p:spPr>
          <a:xfrm>
            <a:off x="1223319" y="2286000"/>
            <a:ext cx="4872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Source Sans Pro"/>
                <a:ea typeface="Source Sans Pro"/>
                <a:cs typeface="Source Sans Pro"/>
                <a:sym typeface="Source Sans Pro"/>
              </a:rPr>
              <a:t>Any questions?</a:t>
            </a:r>
            <a:endParaRPr sz="1400" b="1" i="0" u="none" strike="noStrike" cap="none">
              <a:solidFill>
                <a:srgbClr val="000000"/>
              </a:solidFill>
              <a:latin typeface="Source Sans Pro"/>
              <a:ea typeface="Source Sans Pro"/>
              <a:cs typeface="Source Sans Pro"/>
              <a:sym typeface="Source Sans Pro"/>
            </a:endParaRPr>
          </a:p>
        </p:txBody>
      </p:sp>
      <p:sp>
        <p:nvSpPr>
          <p:cNvPr id="540" name="Google Shape;540;g18101aa2485_0_18"/>
          <p:cNvSpPr txBox="1"/>
          <p:nvPr/>
        </p:nvSpPr>
        <p:spPr>
          <a:xfrm>
            <a:off x="475125" y="3846450"/>
            <a:ext cx="3868500" cy="75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4300" b="1" i="0" u="none" strike="noStrike" cap="none">
                <a:solidFill>
                  <a:srgbClr val="410099"/>
                </a:solidFill>
                <a:latin typeface="Source Sans Pro"/>
                <a:ea typeface="Source Sans Pro"/>
                <a:cs typeface="Source Sans Pro"/>
                <a:sym typeface="Source Sans Pro"/>
              </a:rPr>
              <a:t>Sheffield Live</a:t>
            </a:r>
            <a:endParaRPr sz="700" b="1" i="0" u="none" strike="noStrike" cap="none">
              <a:solidFill>
                <a:srgbClr val="410099"/>
              </a:solidFill>
              <a:latin typeface="Source Sans Pro"/>
              <a:ea typeface="Source Sans Pro"/>
              <a:cs typeface="Source Sans Pro"/>
              <a:sym typeface="Source Sans Pro"/>
            </a:endParaRPr>
          </a:p>
        </p:txBody>
      </p:sp>
      <p:sp>
        <p:nvSpPr>
          <p:cNvPr id="541" name="Google Shape;541;g18101aa2485_0_18"/>
          <p:cNvSpPr txBox="1"/>
          <p:nvPr/>
        </p:nvSpPr>
        <p:spPr>
          <a:xfrm>
            <a:off x="1091777" y="4823375"/>
            <a:ext cx="2635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b="0" i="0" u="none" strike="noStrike" cap="none">
                <a:solidFill>
                  <a:srgbClr val="410099"/>
                </a:solidFill>
                <a:latin typeface="Source Sans Pro"/>
                <a:ea typeface="Source Sans Pro"/>
                <a:cs typeface="Source Sans Pro"/>
                <a:sym typeface="Source Sans Pro"/>
              </a:rPr>
              <a:t>Insight into career opportunities, study skills and support. Our team will be on hand. </a:t>
            </a:r>
            <a:endParaRPr sz="1800" b="0" i="0" u="none" strike="noStrike" cap="none">
              <a:solidFill>
                <a:srgbClr val="410099"/>
              </a:solidFill>
              <a:latin typeface="Source Sans Pro"/>
              <a:ea typeface="Source Sans Pro"/>
              <a:cs typeface="Source Sans Pro"/>
              <a:sym typeface="Source Sans Pro"/>
            </a:endParaRPr>
          </a:p>
        </p:txBody>
      </p:sp>
      <p:sp>
        <p:nvSpPr>
          <p:cNvPr id="542" name="Google Shape;542;g18101aa2485_0_18"/>
          <p:cNvSpPr txBox="1"/>
          <p:nvPr/>
        </p:nvSpPr>
        <p:spPr>
          <a:xfrm>
            <a:off x="4114600" y="3446525"/>
            <a:ext cx="3841800" cy="14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4300" b="1" i="0" u="none" strike="noStrike" cap="none">
                <a:solidFill>
                  <a:schemeClr val="lt1"/>
                </a:solidFill>
                <a:latin typeface="Source Sans Pro"/>
                <a:ea typeface="Source Sans Pro"/>
                <a:cs typeface="Source Sans Pro"/>
                <a:sym typeface="Source Sans Pro"/>
              </a:rPr>
              <a:t>Taster Sessions</a:t>
            </a:r>
            <a:endParaRPr sz="4300" b="1" i="0" u="none" strike="noStrike" cap="none">
              <a:solidFill>
                <a:schemeClr val="lt1"/>
              </a:solidFill>
              <a:latin typeface="Source Sans Pro"/>
              <a:ea typeface="Source Sans Pro"/>
              <a:cs typeface="Source Sans Pro"/>
              <a:sym typeface="Source Sans Pro"/>
            </a:endParaRPr>
          </a:p>
        </p:txBody>
      </p:sp>
      <p:sp>
        <p:nvSpPr>
          <p:cNvPr id="543" name="Google Shape;543;g18101aa2485_0_18"/>
          <p:cNvSpPr txBox="1"/>
          <p:nvPr/>
        </p:nvSpPr>
        <p:spPr>
          <a:xfrm>
            <a:off x="4870088" y="4869950"/>
            <a:ext cx="2455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b="0" i="0" u="none" strike="noStrike" cap="none">
                <a:solidFill>
                  <a:schemeClr val="lt1"/>
                </a:solidFill>
                <a:latin typeface="Source Sans Pro"/>
                <a:ea typeface="Source Sans Pro"/>
                <a:cs typeface="Source Sans Pro"/>
                <a:sym typeface="Source Sans Pro"/>
              </a:rPr>
              <a:t>Experience what it’s like to study your chosen subject at The University of Sheffield</a:t>
            </a:r>
            <a:r>
              <a:rPr lang="en-GB" sz="1800" b="0" i="0" u="none" strike="noStrike" cap="none">
                <a:solidFill>
                  <a:srgbClr val="410099"/>
                </a:solidFill>
                <a:latin typeface="Source Sans Pro"/>
                <a:ea typeface="Source Sans Pro"/>
                <a:cs typeface="Source Sans Pro"/>
                <a:sym typeface="Source Sans Pro"/>
              </a:rPr>
              <a:t> </a:t>
            </a:r>
            <a:endParaRPr sz="1800" b="0" i="0" u="none" strike="noStrike" cap="none">
              <a:solidFill>
                <a:srgbClr val="410099"/>
              </a:solidFill>
              <a:latin typeface="Source Sans Pro"/>
              <a:ea typeface="Source Sans Pro"/>
              <a:cs typeface="Source Sans Pro"/>
              <a:sym typeface="Source Sans Pro"/>
            </a:endParaRPr>
          </a:p>
        </p:txBody>
      </p:sp>
      <p:sp>
        <p:nvSpPr>
          <p:cNvPr id="544" name="Google Shape;544;g18101aa2485_0_18"/>
          <p:cNvSpPr txBox="1"/>
          <p:nvPr/>
        </p:nvSpPr>
        <p:spPr>
          <a:xfrm>
            <a:off x="7880200" y="3562250"/>
            <a:ext cx="38685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GB" sz="3700" b="1" i="0" u="none" strike="noStrike" cap="none">
                <a:solidFill>
                  <a:schemeClr val="lt1"/>
                </a:solidFill>
                <a:latin typeface="Source Sans Pro"/>
                <a:ea typeface="Source Sans Pro"/>
                <a:cs typeface="Source Sans Pro"/>
                <a:sym typeface="Source Sans Pro"/>
              </a:rPr>
              <a:t>Chat to current students</a:t>
            </a:r>
            <a:endParaRPr sz="3700" b="1" i="0" u="none" strike="noStrike" cap="none">
              <a:solidFill>
                <a:schemeClr val="lt1"/>
              </a:solidFill>
              <a:latin typeface="Source Sans Pro"/>
              <a:ea typeface="Source Sans Pro"/>
              <a:cs typeface="Source Sans Pro"/>
              <a:sym typeface="Source Sans Pro"/>
            </a:endParaRPr>
          </a:p>
        </p:txBody>
      </p:sp>
      <p:sp>
        <p:nvSpPr>
          <p:cNvPr id="545" name="Google Shape;545;g18101aa2485_0_18"/>
          <p:cNvSpPr txBox="1"/>
          <p:nvPr/>
        </p:nvSpPr>
        <p:spPr>
          <a:xfrm>
            <a:off x="8671616" y="4869951"/>
            <a:ext cx="2164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800" b="0" i="0" u="none" strike="noStrike" cap="none">
                <a:solidFill>
                  <a:schemeClr val="lt1"/>
                </a:solidFill>
                <a:latin typeface="Source Sans Pro"/>
                <a:ea typeface="Source Sans Pro"/>
                <a:cs typeface="Source Sans Pro"/>
                <a:sym typeface="Source Sans Pro"/>
              </a:rPr>
              <a:t>Start a conversation with our student ambassadors and staff</a:t>
            </a:r>
            <a:endParaRPr sz="1800" b="0" i="0" u="none" strike="noStrike" cap="none">
              <a:solidFill>
                <a:schemeClr val="lt1"/>
              </a:solidFill>
              <a:latin typeface="Source Sans Pro"/>
              <a:ea typeface="Source Sans Pro"/>
              <a:cs typeface="Source Sans Pro"/>
              <a:sym typeface="Source Sans Pro"/>
            </a:endParaRPr>
          </a:p>
        </p:txBody>
      </p:sp>
      <p:pic>
        <p:nvPicPr>
          <p:cNvPr id="546" name="Google Shape;546;g18101aa2485_0_18"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70124" y="32735"/>
            <a:ext cx="3690975" cy="2618835"/>
          </a:xfrm>
          <a:prstGeom prst="rect">
            <a:avLst/>
          </a:prstGeom>
          <a:noFill/>
          <a:ln>
            <a:noFill/>
          </a:ln>
        </p:spPr>
      </p:pic>
      <p:grpSp>
        <p:nvGrpSpPr>
          <p:cNvPr id="547" name="Google Shape;547;g18101aa2485_0_18"/>
          <p:cNvGrpSpPr/>
          <p:nvPr/>
        </p:nvGrpSpPr>
        <p:grpSpPr>
          <a:xfrm>
            <a:off x="6260050" y="1205375"/>
            <a:ext cx="4068875" cy="852275"/>
            <a:chOff x="4126450" y="824375"/>
            <a:chExt cx="4068875" cy="852275"/>
          </a:xfrm>
        </p:grpSpPr>
        <p:sp>
          <p:nvSpPr>
            <p:cNvPr id="548" name="Google Shape;548;g18101aa2485_0_18"/>
            <p:cNvSpPr txBox="1"/>
            <p:nvPr/>
          </p:nvSpPr>
          <p:spPr>
            <a:xfrm>
              <a:off x="4544225" y="829423"/>
              <a:ext cx="309600" cy="305700"/>
            </a:xfrm>
            <a:prstGeom prst="rect">
              <a:avLst/>
            </a:prstGeom>
            <a:blipFill rotWithShape="1">
              <a:blip r:embed="rId4" cstate="screen">
                <a:alphaModFix/>
                <a:extLst>
                  <a:ext uri="{28A0092B-C50C-407E-A947-70E740481C1C}">
                    <a14:useLocalDpi xmlns:a14="http://schemas.microsoft.com/office/drawing/2010/main"/>
                  </a:ext>
                </a:extLst>
              </a:blip>
              <a:stretch>
                <a:fillRect t="10369" b="10369"/>
              </a:stretch>
            </a:blip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endParaRPr sz="2000" b="0" i="0" u="none" strike="noStrike" cap="none">
                <a:solidFill>
                  <a:srgbClr val="FFFFFF"/>
                </a:solidFill>
                <a:latin typeface="Arial"/>
                <a:ea typeface="Arial"/>
                <a:cs typeface="Arial"/>
                <a:sym typeface="Arial"/>
              </a:endParaRPr>
            </a:p>
          </p:txBody>
        </p:sp>
        <p:pic>
          <p:nvPicPr>
            <p:cNvPr id="549" name="Google Shape;549;g18101aa2485_0_18"/>
            <p:cNvPicPr preferRelativeResize="0"/>
            <p:nvPr/>
          </p:nvPicPr>
          <p:blipFill rotWithShape="1">
            <a:blip r:embed="rId5">
              <a:alphaModFix/>
            </a:blip>
            <a:srcRect/>
            <a:stretch/>
          </p:blipFill>
          <p:spPr>
            <a:xfrm>
              <a:off x="5953800" y="824375"/>
              <a:ext cx="309600" cy="315796"/>
            </a:xfrm>
            <a:prstGeom prst="rect">
              <a:avLst/>
            </a:prstGeom>
            <a:noFill/>
            <a:ln w="28575" cap="flat" cmpd="sng">
              <a:solidFill>
                <a:srgbClr val="251D5D"/>
              </a:solidFill>
              <a:prstDash val="solid"/>
              <a:miter lim="8000"/>
              <a:headEnd type="none" w="sm" len="sm"/>
              <a:tailEnd type="none" w="sm" len="sm"/>
            </a:ln>
          </p:spPr>
        </p:pic>
        <p:pic>
          <p:nvPicPr>
            <p:cNvPr id="550" name="Google Shape;550;g18101aa2485_0_18"/>
            <p:cNvPicPr preferRelativeResize="0"/>
            <p:nvPr/>
          </p:nvPicPr>
          <p:blipFill rotWithShape="1">
            <a:blip r:embed="rId6">
              <a:alphaModFix/>
            </a:blip>
            <a:srcRect/>
            <a:stretch/>
          </p:blipFill>
          <p:spPr>
            <a:xfrm>
              <a:off x="7416300" y="829450"/>
              <a:ext cx="309600" cy="315800"/>
            </a:xfrm>
            <a:prstGeom prst="rect">
              <a:avLst/>
            </a:prstGeom>
            <a:noFill/>
            <a:ln w="28575" cap="flat" cmpd="sng">
              <a:solidFill>
                <a:srgbClr val="251D5D"/>
              </a:solidFill>
              <a:prstDash val="solid"/>
              <a:miter lim="8000"/>
              <a:headEnd type="none" w="sm" len="sm"/>
              <a:tailEnd type="none" w="sm" len="sm"/>
            </a:ln>
          </p:spPr>
        </p:pic>
        <p:sp>
          <p:nvSpPr>
            <p:cNvPr id="551" name="Google Shape;551;g18101aa2485_0_18"/>
            <p:cNvSpPr txBox="1"/>
            <p:nvPr/>
          </p:nvSpPr>
          <p:spPr>
            <a:xfrm>
              <a:off x="4126450" y="1135125"/>
              <a:ext cx="1391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8F8F8"/>
                  </a:solidFill>
                  <a:latin typeface="Open Sans"/>
                  <a:ea typeface="Open Sans"/>
                  <a:cs typeface="Open Sans"/>
                  <a:sym typeface="Open Sans"/>
                </a:rPr>
                <a:t>@sheffielduni</a:t>
              </a:r>
              <a:endParaRPr sz="1200" b="0" i="0" u="none" strike="noStrike" cap="none">
                <a:solidFill>
                  <a:srgbClr val="F8F8F8"/>
                </a:solidFill>
                <a:latin typeface="Open Sans"/>
                <a:ea typeface="Open Sans"/>
                <a:cs typeface="Open Sans"/>
                <a:sym typeface="Open Sans"/>
              </a:endParaRPr>
            </a:p>
          </p:txBody>
        </p:sp>
        <p:sp>
          <p:nvSpPr>
            <p:cNvPr id="552" name="Google Shape;552;g18101aa2485_0_18"/>
            <p:cNvSpPr txBox="1"/>
            <p:nvPr/>
          </p:nvSpPr>
          <p:spPr>
            <a:xfrm>
              <a:off x="5363150" y="1122550"/>
              <a:ext cx="13911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F8F8F8"/>
                  </a:solidFill>
                  <a:latin typeface="Open Sans"/>
                  <a:ea typeface="Open Sans"/>
                  <a:cs typeface="Open Sans"/>
                  <a:sym typeface="Open Sans"/>
                </a:rPr>
                <a:t>The University of Sheffield</a:t>
              </a:r>
              <a:endParaRPr sz="1200" b="0" i="0" u="none" strike="noStrike" cap="none">
                <a:solidFill>
                  <a:srgbClr val="F8F8F8"/>
                </a:solidFill>
                <a:latin typeface="Open Sans"/>
                <a:ea typeface="Open Sans"/>
                <a:cs typeface="Open Sans"/>
                <a:sym typeface="Open Sans"/>
              </a:endParaRPr>
            </a:p>
          </p:txBody>
        </p:sp>
        <p:sp>
          <p:nvSpPr>
            <p:cNvPr id="553" name="Google Shape;553;g18101aa2485_0_18"/>
            <p:cNvSpPr txBox="1"/>
            <p:nvPr/>
          </p:nvSpPr>
          <p:spPr>
            <a:xfrm>
              <a:off x="6804225" y="1122550"/>
              <a:ext cx="13911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F8F8F8"/>
                  </a:solidFill>
                  <a:latin typeface="Open Sans"/>
                  <a:ea typeface="Open Sans"/>
                  <a:cs typeface="Open Sans"/>
                  <a:sym typeface="Open Sans"/>
                </a:rPr>
                <a:t>@theuniversityofsheffield</a:t>
              </a:r>
              <a:endParaRPr sz="1200" b="0" i="0" u="none" strike="noStrike" cap="none">
                <a:solidFill>
                  <a:srgbClr val="F8F8F8"/>
                </a:solidFill>
                <a:latin typeface="Open Sans"/>
                <a:ea typeface="Open Sans"/>
                <a:cs typeface="Open Sans"/>
                <a:sym typeface="Open Sans"/>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p:nvPr/>
        </p:nvSpPr>
        <p:spPr>
          <a:xfrm>
            <a:off x="596348" y="556591"/>
            <a:ext cx="10962861" cy="5744817"/>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26" name="Google Shape;126;p5"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5" cy="2537402"/>
          </a:xfrm>
          <a:prstGeom prst="rect">
            <a:avLst/>
          </a:prstGeom>
          <a:noFill/>
          <a:ln>
            <a:noFill/>
          </a:ln>
        </p:spPr>
      </p:pic>
      <p:sp>
        <p:nvSpPr>
          <p:cNvPr id="127" name="Google Shape;127;p5"/>
          <p:cNvSpPr/>
          <p:nvPr/>
        </p:nvSpPr>
        <p:spPr>
          <a:xfrm>
            <a:off x="1137225" y="2862650"/>
            <a:ext cx="3824100" cy="25374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457200" lvl="0" indent="-393700" algn="l" rtl="0">
              <a:spcBef>
                <a:spcPts val="0"/>
              </a:spcBef>
              <a:spcAft>
                <a:spcPts val="0"/>
              </a:spcAft>
              <a:buClr>
                <a:srgbClr val="410099"/>
              </a:buClr>
              <a:buSzPts val="2600"/>
              <a:buFont typeface="Source Sans Pro"/>
              <a:buChar char="●"/>
            </a:pPr>
            <a:r>
              <a:rPr lang="en-GB" sz="2600">
                <a:solidFill>
                  <a:srgbClr val="410099"/>
                </a:solidFill>
                <a:latin typeface="Source Sans Pro"/>
                <a:ea typeface="Source Sans Pro"/>
                <a:cs typeface="Source Sans Pro"/>
                <a:sym typeface="Source Sans Pro"/>
              </a:rPr>
              <a:t>You won’t pay anything upfront</a:t>
            </a:r>
            <a:endParaRPr sz="2600">
              <a:solidFill>
                <a:srgbClr val="410099"/>
              </a:solidFill>
              <a:latin typeface="Source Sans Pro"/>
              <a:ea typeface="Source Sans Pro"/>
              <a:cs typeface="Source Sans Pro"/>
              <a:sym typeface="Source Sans Pro"/>
            </a:endParaRPr>
          </a:p>
          <a:p>
            <a:pPr marL="457200" lvl="0" indent="-393700" algn="l" rtl="0">
              <a:spcBef>
                <a:spcPts val="0"/>
              </a:spcBef>
              <a:spcAft>
                <a:spcPts val="0"/>
              </a:spcAft>
              <a:buClr>
                <a:srgbClr val="410099"/>
              </a:buClr>
              <a:buSzPts val="2600"/>
              <a:buFont typeface="Source Sans Pro"/>
              <a:buChar char="●"/>
            </a:pPr>
            <a:r>
              <a:rPr lang="en-GB" sz="2600">
                <a:solidFill>
                  <a:srgbClr val="410099"/>
                </a:solidFill>
                <a:latin typeface="Source Sans Pro"/>
                <a:ea typeface="Source Sans Pro"/>
                <a:cs typeface="Source Sans Pro"/>
                <a:sym typeface="Source Sans Pro"/>
              </a:rPr>
              <a:t>Not based on your household income</a:t>
            </a:r>
            <a:endParaRPr sz="2600">
              <a:solidFill>
                <a:srgbClr val="410099"/>
              </a:solidFill>
              <a:latin typeface="Source Sans Pro"/>
              <a:ea typeface="Source Sans Pro"/>
              <a:cs typeface="Source Sans Pro"/>
              <a:sym typeface="Source Sans Pro"/>
            </a:endParaRPr>
          </a:p>
        </p:txBody>
      </p:sp>
      <p:sp>
        <p:nvSpPr>
          <p:cNvPr id="128" name="Google Shape;128;p5"/>
          <p:cNvSpPr/>
          <p:nvPr/>
        </p:nvSpPr>
        <p:spPr>
          <a:xfrm>
            <a:off x="5647125" y="2862650"/>
            <a:ext cx="5444700" cy="25374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457200" lvl="0" indent="-393700" algn="l" rtl="0">
              <a:spcBef>
                <a:spcPts val="0"/>
              </a:spcBef>
              <a:spcAft>
                <a:spcPts val="0"/>
              </a:spcAft>
              <a:buClr>
                <a:srgbClr val="410099"/>
              </a:buClr>
              <a:buSzPts val="2600"/>
              <a:buFont typeface="Source Sans Pro"/>
              <a:buChar char="●"/>
            </a:pPr>
            <a:r>
              <a:rPr lang="en-GB" sz="2600">
                <a:solidFill>
                  <a:srgbClr val="410099"/>
                </a:solidFill>
                <a:latin typeface="Source Sans Pro"/>
                <a:ea typeface="Source Sans Pro"/>
                <a:cs typeface="Source Sans Pro"/>
                <a:sym typeface="Source Sans Pro"/>
              </a:rPr>
              <a:t>The government will always cover the full cost of your tuition fee each year.</a:t>
            </a:r>
            <a:endParaRPr sz="2600">
              <a:solidFill>
                <a:srgbClr val="410099"/>
              </a:solidFill>
              <a:latin typeface="Source Sans Pro"/>
              <a:ea typeface="Source Sans Pro"/>
              <a:cs typeface="Source Sans Pro"/>
              <a:sym typeface="Source Sans Pro"/>
            </a:endParaRPr>
          </a:p>
          <a:p>
            <a:pPr marL="457200" lvl="0" indent="-393700" algn="l" rtl="0">
              <a:spcBef>
                <a:spcPts val="0"/>
              </a:spcBef>
              <a:spcAft>
                <a:spcPts val="0"/>
              </a:spcAft>
              <a:buClr>
                <a:srgbClr val="410099"/>
              </a:buClr>
              <a:buSzPts val="2600"/>
              <a:buFont typeface="Source Sans Pro"/>
              <a:buChar char="●"/>
            </a:pPr>
            <a:r>
              <a:rPr lang="en-GB" sz="2600">
                <a:solidFill>
                  <a:srgbClr val="410099"/>
                </a:solidFill>
                <a:latin typeface="Source Sans Pro"/>
                <a:ea typeface="Source Sans Pro"/>
                <a:cs typeface="Source Sans Pro"/>
                <a:sym typeface="Source Sans Pro"/>
              </a:rPr>
              <a:t>So if the fee rises once you have started your course, the loan will rise to match this. </a:t>
            </a:r>
            <a:endParaRPr sz="2600">
              <a:solidFill>
                <a:srgbClr val="410099"/>
              </a:solidFill>
              <a:latin typeface="Source Sans Pro"/>
              <a:ea typeface="Source Sans Pro"/>
              <a:cs typeface="Source Sans Pro"/>
              <a:sym typeface="Source Sans Pro"/>
            </a:endParaRPr>
          </a:p>
        </p:txBody>
      </p:sp>
      <p:sp>
        <p:nvSpPr>
          <p:cNvPr id="129" name="Google Shape;129;p5"/>
          <p:cNvSpPr/>
          <p:nvPr/>
        </p:nvSpPr>
        <p:spPr>
          <a:xfrm>
            <a:off x="4518625" y="1111100"/>
            <a:ext cx="4180200" cy="585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130" name="Google Shape;130;p5"/>
          <p:cNvSpPr txBox="1"/>
          <p:nvPr/>
        </p:nvSpPr>
        <p:spPr>
          <a:xfrm>
            <a:off x="5047375" y="1119050"/>
            <a:ext cx="31227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100" b="1">
                <a:solidFill>
                  <a:srgbClr val="410099"/>
                </a:solidFill>
                <a:latin typeface="Source Sans Pro"/>
                <a:ea typeface="Source Sans Pro"/>
                <a:cs typeface="Source Sans Pro"/>
                <a:sym typeface="Source Sans Pro"/>
              </a:rPr>
              <a:t>Tuition fee loans</a:t>
            </a:r>
            <a:endParaRPr sz="21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c7f95bfde8_0_171"/>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36" name="Google Shape;136;g1c7f95bfde8_0_171"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sp>
        <p:nvSpPr>
          <p:cNvPr id="137" name="Google Shape;137;g1c7f95bfde8_0_171"/>
          <p:cNvSpPr/>
          <p:nvPr/>
        </p:nvSpPr>
        <p:spPr>
          <a:xfrm>
            <a:off x="1137225" y="2862650"/>
            <a:ext cx="3824100" cy="25374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GB" sz="2500">
                <a:solidFill>
                  <a:srgbClr val="410099"/>
                </a:solidFill>
                <a:latin typeface="Source Sans Pro"/>
                <a:ea typeface="Source Sans Pro"/>
                <a:cs typeface="Source Sans Pro"/>
                <a:sym typeface="Source Sans Pro"/>
              </a:rPr>
              <a:t>To cover maintenance costs:</a:t>
            </a:r>
            <a:endParaRPr sz="2500">
              <a:solidFill>
                <a:srgbClr val="410099"/>
              </a:solidFill>
              <a:latin typeface="Source Sans Pro"/>
              <a:ea typeface="Source Sans Pro"/>
              <a:cs typeface="Source Sans Pro"/>
              <a:sym typeface="Source Sans Pro"/>
            </a:endParaRPr>
          </a:p>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Accommodation </a:t>
            </a:r>
            <a:endParaRPr sz="2500">
              <a:solidFill>
                <a:srgbClr val="410099"/>
              </a:solidFill>
              <a:latin typeface="Source Sans Pro"/>
              <a:ea typeface="Source Sans Pro"/>
              <a:cs typeface="Source Sans Pro"/>
              <a:sym typeface="Source Sans Pro"/>
            </a:endParaRPr>
          </a:p>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Utility bills </a:t>
            </a:r>
            <a:endParaRPr sz="2500">
              <a:solidFill>
                <a:srgbClr val="410099"/>
              </a:solidFill>
              <a:latin typeface="Source Sans Pro"/>
              <a:ea typeface="Source Sans Pro"/>
              <a:cs typeface="Source Sans Pro"/>
              <a:sym typeface="Source Sans Pro"/>
            </a:endParaRPr>
          </a:p>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Food </a:t>
            </a:r>
            <a:endParaRPr sz="2500">
              <a:solidFill>
                <a:srgbClr val="410099"/>
              </a:solidFill>
              <a:latin typeface="Source Sans Pro"/>
              <a:ea typeface="Source Sans Pro"/>
              <a:cs typeface="Source Sans Pro"/>
              <a:sym typeface="Source Sans Pro"/>
            </a:endParaRPr>
          </a:p>
        </p:txBody>
      </p:sp>
      <p:sp>
        <p:nvSpPr>
          <p:cNvPr id="138" name="Google Shape;138;g1c7f95bfde8_0_171"/>
          <p:cNvSpPr/>
          <p:nvPr/>
        </p:nvSpPr>
        <p:spPr>
          <a:xfrm>
            <a:off x="5647125" y="2862650"/>
            <a:ext cx="5444700" cy="25374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Based on your </a:t>
            </a:r>
            <a:r>
              <a:rPr lang="en-GB" sz="2500" b="1">
                <a:solidFill>
                  <a:srgbClr val="410099"/>
                </a:solidFill>
                <a:latin typeface="Source Sans Pro"/>
                <a:ea typeface="Source Sans Pro"/>
                <a:cs typeface="Source Sans Pro"/>
                <a:sym typeface="Source Sans Pro"/>
              </a:rPr>
              <a:t>household income</a:t>
            </a:r>
            <a:endParaRPr sz="2500" b="1">
              <a:solidFill>
                <a:srgbClr val="410099"/>
              </a:solidFill>
              <a:latin typeface="Source Sans Pro"/>
              <a:ea typeface="Source Sans Pro"/>
              <a:cs typeface="Source Sans Pro"/>
              <a:sym typeface="Source Sans Pro"/>
            </a:endParaRPr>
          </a:p>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Different based on </a:t>
            </a:r>
            <a:r>
              <a:rPr lang="en-GB" sz="2500" b="1">
                <a:solidFill>
                  <a:srgbClr val="410099"/>
                </a:solidFill>
                <a:latin typeface="Source Sans Pro"/>
                <a:ea typeface="Source Sans Pro"/>
                <a:cs typeface="Source Sans Pro"/>
                <a:sym typeface="Source Sans Pro"/>
              </a:rPr>
              <a:t>location </a:t>
            </a:r>
            <a:r>
              <a:rPr lang="en-GB" sz="2500">
                <a:solidFill>
                  <a:srgbClr val="410099"/>
                </a:solidFill>
                <a:latin typeface="Source Sans Pro"/>
                <a:ea typeface="Source Sans Pro"/>
                <a:cs typeface="Source Sans Pro"/>
                <a:sym typeface="Source Sans Pro"/>
              </a:rPr>
              <a:t>(London)</a:t>
            </a:r>
            <a:endParaRPr sz="2500">
              <a:solidFill>
                <a:srgbClr val="410099"/>
              </a:solidFill>
              <a:latin typeface="Source Sans Pro"/>
              <a:ea typeface="Source Sans Pro"/>
              <a:cs typeface="Source Sans Pro"/>
              <a:sym typeface="Source Sans Pro"/>
            </a:endParaRPr>
          </a:p>
          <a:p>
            <a:pPr marL="457200" lvl="0" indent="-387350" algn="l" rtl="0">
              <a:spcBef>
                <a:spcPts val="0"/>
              </a:spcBef>
              <a:spcAft>
                <a:spcPts val="0"/>
              </a:spcAft>
              <a:buClr>
                <a:srgbClr val="410099"/>
              </a:buClr>
              <a:buSzPts val="2500"/>
              <a:buFont typeface="Source Sans Pro"/>
              <a:buChar char="●"/>
            </a:pPr>
            <a:r>
              <a:rPr lang="en-GB" sz="2500">
                <a:solidFill>
                  <a:srgbClr val="410099"/>
                </a:solidFill>
                <a:latin typeface="Source Sans Pro"/>
                <a:ea typeface="Source Sans Pro"/>
                <a:cs typeface="Source Sans Pro"/>
                <a:sym typeface="Source Sans Pro"/>
              </a:rPr>
              <a:t>Different based on whether you live at home (with parents/ guardians), or elsewhere (at university)</a:t>
            </a:r>
            <a:endParaRPr sz="2500">
              <a:solidFill>
                <a:srgbClr val="410099"/>
              </a:solidFill>
              <a:latin typeface="Source Sans Pro"/>
              <a:ea typeface="Source Sans Pro"/>
              <a:cs typeface="Source Sans Pro"/>
              <a:sym typeface="Source Sans Pro"/>
            </a:endParaRPr>
          </a:p>
        </p:txBody>
      </p:sp>
      <p:sp>
        <p:nvSpPr>
          <p:cNvPr id="139" name="Google Shape;139;g1c7f95bfde8_0_171"/>
          <p:cNvSpPr/>
          <p:nvPr/>
        </p:nvSpPr>
        <p:spPr>
          <a:xfrm>
            <a:off x="4518625" y="1111100"/>
            <a:ext cx="4180200" cy="5853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200" b="0" i="0" u="none" strike="noStrike" cap="none">
              <a:solidFill>
                <a:srgbClr val="FFFFFF"/>
              </a:solidFill>
              <a:latin typeface="Calibri"/>
              <a:ea typeface="Calibri"/>
              <a:cs typeface="Calibri"/>
              <a:sym typeface="Calibri"/>
            </a:endParaRPr>
          </a:p>
        </p:txBody>
      </p:sp>
      <p:sp>
        <p:nvSpPr>
          <p:cNvPr id="140" name="Google Shape;140;g1c7f95bfde8_0_171"/>
          <p:cNvSpPr txBox="1"/>
          <p:nvPr/>
        </p:nvSpPr>
        <p:spPr>
          <a:xfrm>
            <a:off x="4862700" y="1119050"/>
            <a:ext cx="34533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100" b="1">
                <a:solidFill>
                  <a:srgbClr val="410099"/>
                </a:solidFill>
                <a:latin typeface="Source Sans Pro"/>
                <a:ea typeface="Source Sans Pro"/>
                <a:cs typeface="Source Sans Pro"/>
                <a:sym typeface="Source Sans Pro"/>
              </a:rPr>
              <a:t>Maintenance loans</a:t>
            </a:r>
            <a:endParaRPr sz="21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b899b05856_0_27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sp>
        <p:nvSpPr>
          <p:cNvPr id="146" name="Google Shape;146;g1b899b05856_0_278"/>
          <p:cNvSpPr/>
          <p:nvPr/>
        </p:nvSpPr>
        <p:spPr>
          <a:xfrm>
            <a:off x="976200" y="1832325"/>
            <a:ext cx="10322700" cy="6999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1b899b05856_0_278"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pic>
        <p:nvPicPr>
          <p:cNvPr id="148" name="Google Shape;148;g1b899b05856_0_27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82563" y="2596250"/>
            <a:ext cx="6790483" cy="3574300"/>
          </a:xfrm>
          <a:prstGeom prst="rect">
            <a:avLst/>
          </a:prstGeom>
          <a:noFill/>
          <a:ln>
            <a:noFill/>
          </a:ln>
        </p:spPr>
      </p:pic>
      <p:sp>
        <p:nvSpPr>
          <p:cNvPr id="149" name="Google Shape;149;g1b899b05856_0_278"/>
          <p:cNvSpPr txBox="1"/>
          <p:nvPr/>
        </p:nvSpPr>
        <p:spPr>
          <a:xfrm>
            <a:off x="2475918" y="1900650"/>
            <a:ext cx="8363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400" b="1">
                <a:solidFill>
                  <a:srgbClr val="410099"/>
                </a:solidFill>
                <a:latin typeface="Source Sans Pro"/>
                <a:ea typeface="Source Sans Pro"/>
                <a:cs typeface="Source Sans Pro"/>
                <a:sym typeface="Source Sans Pro"/>
              </a:rPr>
              <a:t>Maintenance loans in England 2022/23</a:t>
            </a:r>
            <a:endParaRPr sz="2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b899b05856_0_289"/>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55" name="Google Shape;155;g1b899b05856_0_289"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pic>
        <p:nvPicPr>
          <p:cNvPr id="156" name="Google Shape;156;g1b899b05856_0_28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25325" y="2681725"/>
            <a:ext cx="6504952" cy="3619574"/>
          </a:xfrm>
          <a:prstGeom prst="rect">
            <a:avLst/>
          </a:prstGeom>
          <a:noFill/>
          <a:ln>
            <a:noFill/>
          </a:ln>
        </p:spPr>
      </p:pic>
      <p:sp>
        <p:nvSpPr>
          <p:cNvPr id="157" name="Google Shape;157;g1b899b05856_0_289"/>
          <p:cNvSpPr/>
          <p:nvPr/>
        </p:nvSpPr>
        <p:spPr>
          <a:xfrm>
            <a:off x="976200" y="1832325"/>
            <a:ext cx="10322700" cy="6999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g1b899b05856_0_289"/>
          <p:cNvSpPr txBox="1"/>
          <p:nvPr/>
        </p:nvSpPr>
        <p:spPr>
          <a:xfrm>
            <a:off x="2475918" y="1900650"/>
            <a:ext cx="83631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400" b="1">
                <a:solidFill>
                  <a:srgbClr val="410099"/>
                </a:solidFill>
                <a:latin typeface="Source Sans Pro"/>
                <a:ea typeface="Source Sans Pro"/>
                <a:cs typeface="Source Sans Pro"/>
                <a:sym typeface="Source Sans Pro"/>
              </a:rPr>
              <a:t>Maintenance loans in England 2022/23</a:t>
            </a:r>
            <a:endParaRPr sz="2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899b05856_0_298"/>
          <p:cNvSpPr/>
          <p:nvPr/>
        </p:nvSpPr>
        <p:spPr>
          <a:xfrm>
            <a:off x="596348" y="556591"/>
            <a:ext cx="10962900" cy="5744700"/>
          </a:xfrm>
          <a:prstGeom prst="rect">
            <a:avLst/>
          </a:prstGeom>
          <a:no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51D5D"/>
              </a:solidFill>
              <a:latin typeface="Calibri"/>
              <a:ea typeface="Calibri"/>
              <a:cs typeface="Calibri"/>
              <a:sym typeface="Calibri"/>
            </a:endParaRPr>
          </a:p>
        </p:txBody>
      </p:sp>
      <p:pic>
        <p:nvPicPr>
          <p:cNvPr id="164" name="Google Shape;164;g1b899b05856_0_298"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9731" y="58840"/>
            <a:ext cx="3576204" cy="2537401"/>
          </a:xfrm>
          <a:prstGeom prst="rect">
            <a:avLst/>
          </a:prstGeom>
          <a:noFill/>
          <a:ln>
            <a:noFill/>
          </a:ln>
        </p:spPr>
      </p:pic>
      <p:pic>
        <p:nvPicPr>
          <p:cNvPr id="165" name="Google Shape;165;g1b899b05856_0_29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4050" y="2608425"/>
            <a:ext cx="5647488" cy="3562250"/>
          </a:xfrm>
          <a:prstGeom prst="rect">
            <a:avLst/>
          </a:prstGeom>
          <a:noFill/>
          <a:ln>
            <a:noFill/>
          </a:ln>
        </p:spPr>
      </p:pic>
      <p:sp>
        <p:nvSpPr>
          <p:cNvPr id="166" name="Google Shape;166;g1b899b05856_0_298"/>
          <p:cNvSpPr/>
          <p:nvPr/>
        </p:nvSpPr>
        <p:spPr>
          <a:xfrm>
            <a:off x="976200" y="1832325"/>
            <a:ext cx="10229100" cy="699900"/>
          </a:xfrm>
          <a:prstGeom prst="rect">
            <a:avLst/>
          </a:prstGeom>
          <a:solidFill>
            <a:srgbClr val="96DAEA"/>
          </a:solidFill>
          <a:ln w="28575" cap="flat" cmpd="sng">
            <a:solidFill>
              <a:srgbClr val="4100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g1b899b05856_0_298"/>
          <p:cNvSpPr txBox="1"/>
          <p:nvPr/>
        </p:nvSpPr>
        <p:spPr>
          <a:xfrm>
            <a:off x="3214150" y="1874475"/>
            <a:ext cx="57273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3400" b="1">
                <a:solidFill>
                  <a:srgbClr val="410099"/>
                </a:solidFill>
                <a:latin typeface="Source Sans Pro"/>
                <a:ea typeface="Source Sans Pro"/>
                <a:cs typeface="Source Sans Pro"/>
                <a:sym typeface="Source Sans Pro"/>
              </a:rPr>
              <a:t>Applying for Student Finance</a:t>
            </a:r>
            <a:endParaRPr sz="2400" b="1" i="0" u="none" strike="noStrike" cap="none">
              <a:solidFill>
                <a:srgbClr val="410099"/>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3335</Words>
  <Application>Microsoft Office PowerPoint</Application>
  <PresentationFormat>Widescreen</PresentationFormat>
  <Paragraphs>372</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Source Sans Pro</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HARPIN</dc:creator>
  <cp:lastModifiedBy>Daniel BIGMORE</cp:lastModifiedBy>
  <cp:revision>4</cp:revision>
  <dcterms:modified xsi:type="dcterms:W3CDTF">2023-01-20T15:08:23Z</dcterms:modified>
</cp:coreProperties>
</file>