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720" r:id="rId7"/>
    <p:sldMasterId id="2147483732" r:id="rId8"/>
    <p:sldMasterId id="2147483744" r:id="rId9"/>
    <p:sldMasterId id="2147483756" r:id="rId10"/>
    <p:sldMasterId id="2147483768" r:id="rId11"/>
    <p:sldMasterId id="2147483780" r:id="rId12"/>
  </p:sldMasterIdLst>
  <p:notesMasterIdLst>
    <p:notesMasterId r:id="rId77"/>
  </p:notesMasterIdLst>
  <p:sldIdLst>
    <p:sldId id="256" r:id="rId13"/>
    <p:sldId id="318" r:id="rId14"/>
    <p:sldId id="257" r:id="rId15"/>
    <p:sldId id="326" r:id="rId16"/>
    <p:sldId id="319" r:id="rId17"/>
    <p:sldId id="284" r:id="rId18"/>
    <p:sldId id="285" r:id="rId19"/>
    <p:sldId id="289" r:id="rId20"/>
    <p:sldId id="327" r:id="rId21"/>
    <p:sldId id="262" r:id="rId22"/>
    <p:sldId id="316" r:id="rId23"/>
    <p:sldId id="286" r:id="rId24"/>
    <p:sldId id="314" r:id="rId25"/>
    <p:sldId id="261" r:id="rId26"/>
    <p:sldId id="313" r:id="rId27"/>
    <p:sldId id="310" r:id="rId28"/>
    <p:sldId id="259" r:id="rId29"/>
    <p:sldId id="315" r:id="rId30"/>
    <p:sldId id="320" r:id="rId31"/>
    <p:sldId id="260" r:id="rId32"/>
    <p:sldId id="321" r:id="rId33"/>
    <p:sldId id="264" r:id="rId34"/>
    <p:sldId id="317" r:id="rId35"/>
    <p:sldId id="265" r:id="rId36"/>
    <p:sldId id="266" r:id="rId37"/>
    <p:sldId id="269" r:id="rId38"/>
    <p:sldId id="271" r:id="rId39"/>
    <p:sldId id="272" r:id="rId40"/>
    <p:sldId id="273" r:id="rId41"/>
    <p:sldId id="276" r:id="rId42"/>
    <p:sldId id="275" r:id="rId43"/>
    <p:sldId id="278" r:id="rId44"/>
    <p:sldId id="279" r:id="rId45"/>
    <p:sldId id="281" r:id="rId46"/>
    <p:sldId id="282" r:id="rId47"/>
    <p:sldId id="283" r:id="rId48"/>
    <p:sldId id="270" r:id="rId49"/>
    <p:sldId id="288" r:id="rId50"/>
    <p:sldId id="290" r:id="rId51"/>
    <p:sldId id="291" r:id="rId52"/>
    <p:sldId id="293" r:id="rId53"/>
    <p:sldId id="295" r:id="rId54"/>
    <p:sldId id="297" r:id="rId55"/>
    <p:sldId id="298" r:id="rId56"/>
    <p:sldId id="299" r:id="rId57"/>
    <p:sldId id="304" r:id="rId58"/>
    <p:sldId id="305" r:id="rId59"/>
    <p:sldId id="287" r:id="rId60"/>
    <p:sldId id="274" r:id="rId61"/>
    <p:sldId id="322" r:id="rId62"/>
    <p:sldId id="303" r:id="rId63"/>
    <p:sldId id="306" r:id="rId64"/>
    <p:sldId id="308" r:id="rId65"/>
    <p:sldId id="307" r:id="rId66"/>
    <p:sldId id="309" r:id="rId67"/>
    <p:sldId id="323" r:id="rId68"/>
    <p:sldId id="300" r:id="rId69"/>
    <p:sldId id="325" r:id="rId70"/>
    <p:sldId id="301" r:id="rId71"/>
    <p:sldId id="302" r:id="rId72"/>
    <p:sldId id="324" r:id="rId73"/>
    <p:sldId id="311" r:id="rId74"/>
    <p:sldId id="312" r:id="rId75"/>
    <p:sldId id="328" r:id="rId76"/>
  </p:sldIdLst>
  <p:sldSz cx="12801600" cy="9601200" type="A3"/>
  <p:notesSz cx="6858000" cy="9144000"/>
  <p:defaultTextStyle>
    <a:defPPr>
      <a:defRPr lang="en-GB"/>
    </a:defPPr>
    <a:lvl1pPr algn="l" rtl="0" fontAlgn="base">
      <a:spcBef>
        <a:spcPct val="0"/>
      </a:spcBef>
      <a:spcAft>
        <a:spcPct val="0"/>
      </a:spcAft>
      <a:defRPr sz="2500" b="1" kern="1200">
        <a:solidFill>
          <a:schemeClr val="tx1"/>
        </a:solidFill>
        <a:latin typeface="Arial" charset="0"/>
        <a:ea typeface="+mn-ea"/>
        <a:cs typeface="+mn-cs"/>
      </a:defRPr>
    </a:lvl1pPr>
    <a:lvl2pPr marL="457200" algn="l" rtl="0" fontAlgn="base">
      <a:spcBef>
        <a:spcPct val="0"/>
      </a:spcBef>
      <a:spcAft>
        <a:spcPct val="0"/>
      </a:spcAft>
      <a:defRPr sz="2500" b="1" kern="1200">
        <a:solidFill>
          <a:schemeClr val="tx1"/>
        </a:solidFill>
        <a:latin typeface="Arial" charset="0"/>
        <a:ea typeface="+mn-ea"/>
        <a:cs typeface="+mn-cs"/>
      </a:defRPr>
    </a:lvl2pPr>
    <a:lvl3pPr marL="914400" algn="l" rtl="0" fontAlgn="base">
      <a:spcBef>
        <a:spcPct val="0"/>
      </a:spcBef>
      <a:spcAft>
        <a:spcPct val="0"/>
      </a:spcAft>
      <a:defRPr sz="2500" b="1" kern="1200">
        <a:solidFill>
          <a:schemeClr val="tx1"/>
        </a:solidFill>
        <a:latin typeface="Arial" charset="0"/>
        <a:ea typeface="+mn-ea"/>
        <a:cs typeface="+mn-cs"/>
      </a:defRPr>
    </a:lvl3pPr>
    <a:lvl4pPr marL="1371600" algn="l" rtl="0" fontAlgn="base">
      <a:spcBef>
        <a:spcPct val="0"/>
      </a:spcBef>
      <a:spcAft>
        <a:spcPct val="0"/>
      </a:spcAft>
      <a:defRPr sz="2500" b="1" kern="1200">
        <a:solidFill>
          <a:schemeClr val="tx1"/>
        </a:solidFill>
        <a:latin typeface="Arial" charset="0"/>
        <a:ea typeface="+mn-ea"/>
        <a:cs typeface="+mn-cs"/>
      </a:defRPr>
    </a:lvl4pPr>
    <a:lvl5pPr marL="1828800" algn="l" rtl="0" fontAlgn="base">
      <a:spcBef>
        <a:spcPct val="0"/>
      </a:spcBef>
      <a:spcAft>
        <a:spcPct val="0"/>
      </a:spcAft>
      <a:defRPr sz="2500" b="1" kern="1200">
        <a:solidFill>
          <a:schemeClr val="tx1"/>
        </a:solidFill>
        <a:latin typeface="Arial" charset="0"/>
        <a:ea typeface="+mn-ea"/>
        <a:cs typeface="+mn-cs"/>
      </a:defRPr>
    </a:lvl5pPr>
    <a:lvl6pPr marL="2286000" algn="l" defTabSz="914400" rtl="0" eaLnBrk="1" latinLnBrk="0" hangingPunct="1">
      <a:defRPr sz="2500" b="1" kern="1200">
        <a:solidFill>
          <a:schemeClr val="tx1"/>
        </a:solidFill>
        <a:latin typeface="Arial" charset="0"/>
        <a:ea typeface="+mn-ea"/>
        <a:cs typeface="+mn-cs"/>
      </a:defRPr>
    </a:lvl6pPr>
    <a:lvl7pPr marL="2743200" algn="l" defTabSz="914400" rtl="0" eaLnBrk="1" latinLnBrk="0" hangingPunct="1">
      <a:defRPr sz="2500" b="1" kern="1200">
        <a:solidFill>
          <a:schemeClr val="tx1"/>
        </a:solidFill>
        <a:latin typeface="Arial" charset="0"/>
        <a:ea typeface="+mn-ea"/>
        <a:cs typeface="+mn-cs"/>
      </a:defRPr>
    </a:lvl7pPr>
    <a:lvl8pPr marL="3200400" algn="l" defTabSz="914400" rtl="0" eaLnBrk="1" latinLnBrk="0" hangingPunct="1">
      <a:defRPr sz="2500" b="1" kern="1200">
        <a:solidFill>
          <a:schemeClr val="tx1"/>
        </a:solidFill>
        <a:latin typeface="Arial" charset="0"/>
        <a:ea typeface="+mn-ea"/>
        <a:cs typeface="+mn-cs"/>
      </a:defRPr>
    </a:lvl8pPr>
    <a:lvl9pPr marL="3657600" algn="l" defTabSz="914400" rtl="0" eaLnBrk="1" latinLnBrk="0" hangingPunct="1">
      <a:defRPr sz="25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270" autoAdjust="0"/>
    <p:restoredTop sz="94660"/>
  </p:normalViewPr>
  <p:slideViewPr>
    <p:cSldViewPr>
      <p:cViewPr>
        <p:scale>
          <a:sx n="66" d="100"/>
          <a:sy n="66" d="100"/>
        </p:scale>
        <p:origin x="-924" y="-312"/>
      </p:cViewPr>
      <p:guideLst>
        <p:guide orient="horz" pos="3024"/>
        <p:guide pos="40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279525">
              <a:defRPr sz="1200" b="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279525">
              <a:defRPr sz="1200" b="0"/>
            </a:lvl1pPr>
          </a:lstStyle>
          <a:p>
            <a:pPr>
              <a:defRPr/>
            </a:pPr>
            <a:fld id="{736BF559-1821-4F6E-BAB4-8B92AF329E0A}" type="datetimeFigureOut">
              <a:rPr lang="en-US"/>
              <a:pPr>
                <a:defRPr/>
              </a:pPr>
              <a:t>10/3/2013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279525">
              <a:defRPr sz="1200" b="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279525">
              <a:defRPr sz="1200" b="0"/>
            </a:lvl1pPr>
          </a:lstStyle>
          <a:p>
            <a:pPr>
              <a:defRPr/>
            </a:pPr>
            <a:fld id="{5CFB7E8D-2B7C-40A9-8C1B-DDE5F9F4C99E}" type="slidenum">
              <a:rPr lang="en-US"/>
              <a:pPr>
                <a:defRPr/>
              </a:pPr>
              <a:t>‹#›</a:t>
            </a:fld>
            <a:endParaRPr lang="en-US"/>
          </a:p>
        </p:txBody>
      </p:sp>
    </p:spTree>
    <p:extLst>
      <p:ext uri="{BB962C8B-B14F-4D97-AF65-F5344CB8AC3E}">
        <p14:creationId xmlns:p14="http://schemas.microsoft.com/office/powerpoint/2010/main" val="407172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0"/>
        <a:ea typeface="+mn-ea"/>
        <a:cs typeface="+mn-cs"/>
      </a:defRPr>
    </a:lvl1pPr>
    <a:lvl2pPr marL="457200" algn="l" rtl="0" eaLnBrk="0" fontAlgn="base" hangingPunct="0">
      <a:spcBef>
        <a:spcPct val="30000"/>
      </a:spcBef>
      <a:spcAft>
        <a:spcPct val="0"/>
      </a:spcAft>
      <a:defRPr sz="1200" kern="1200">
        <a:solidFill>
          <a:schemeClr val="tx1"/>
        </a:solidFill>
        <a:latin typeface="Calibri" charset="0"/>
        <a:ea typeface="+mn-ea"/>
        <a:cs typeface="+mn-cs"/>
      </a:defRPr>
    </a:lvl2pPr>
    <a:lvl3pPr marL="914400" algn="l" rtl="0" eaLnBrk="0" fontAlgn="base" hangingPunct="0">
      <a:spcBef>
        <a:spcPct val="30000"/>
      </a:spcBef>
      <a:spcAft>
        <a:spcPct val="0"/>
      </a:spcAft>
      <a:defRPr sz="1200" kern="1200">
        <a:solidFill>
          <a:schemeClr val="tx1"/>
        </a:solidFill>
        <a:latin typeface="Calibri" charset="0"/>
        <a:ea typeface="+mn-ea"/>
        <a:cs typeface="+mn-cs"/>
      </a:defRPr>
    </a:lvl3pPr>
    <a:lvl4pPr marL="1371600" algn="l" rtl="0" eaLnBrk="0" fontAlgn="base" hangingPunct="0">
      <a:spcBef>
        <a:spcPct val="30000"/>
      </a:spcBef>
      <a:spcAft>
        <a:spcPct val="0"/>
      </a:spcAft>
      <a:defRPr sz="1200" kern="1200">
        <a:solidFill>
          <a:schemeClr val="tx1"/>
        </a:solidFill>
        <a:latin typeface="Calibri" charset="0"/>
        <a:ea typeface="+mn-ea"/>
        <a:cs typeface="+mn-cs"/>
      </a:defRPr>
    </a:lvl4pPr>
    <a:lvl5pPr marL="1828800" algn="l" rtl="0" eaLnBrk="0" fontAlgn="base" hangingPunct="0">
      <a:spcBef>
        <a:spcPct val="30000"/>
      </a:spcBef>
      <a:spcAft>
        <a:spcPct val="0"/>
      </a:spcAft>
      <a:defRPr sz="1200" kern="1200">
        <a:solidFill>
          <a:schemeClr val="tx1"/>
        </a:solidFill>
        <a:latin typeface="Calibri"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98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9D1908B3-87B0-4C80-ACC1-43644F54B236}" type="slidenum">
              <a:rPr lang="en-US" sz="1200" b="0"/>
              <a:pPr algn="r" eaLnBrk="1" hangingPunct="1"/>
              <a:t>3</a:t>
            </a:fld>
            <a:endParaRPr lang="en-US" sz="1200"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27921FD5-3182-4879-9192-731A6C027AE6}" type="slidenum">
              <a:rPr lang="en-US" sz="1200" b="0"/>
              <a:pPr algn="r" eaLnBrk="1" hangingPunct="1"/>
              <a:t>59</a:t>
            </a:fld>
            <a:endParaRPr lang="en-US"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fld id="{40B0D871-6812-43F6-8B9B-BAB6F73E5437}" type="slidenum">
              <a:rPr lang="en-US" sz="1200" b="0" smtClean="0"/>
              <a:pPr eaLnBrk="1" hangingPunct="1"/>
              <a:t>63</a:t>
            </a:fld>
            <a:endParaRPr lang="en-US" sz="1200" b="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Future developments for company as well as the mount.</a:t>
            </a: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fld id="{FC5255A6-D1B6-43DB-9156-1AA2BEFAE0BA}" type="slidenum">
              <a:rPr lang="en-US" sz="1200" b="0" smtClean="0"/>
              <a:pPr eaLnBrk="1" hangingPunct="1"/>
              <a:t>64</a:t>
            </a:fld>
            <a:endParaRPr lang="en-US" sz="1200"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fld id="{D9D71C62-E26B-4CA5-B906-2A0571CDD32E}" type="slidenum">
              <a:rPr lang="en-US" sz="1200" b="0" smtClean="0"/>
              <a:pPr eaLnBrk="1" hangingPunct="1"/>
              <a:t>6</a:t>
            </a:fld>
            <a:endParaRPr lang="en-US" sz="1200" b="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19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4D715B66-F14C-4A93-BBF3-69AF190E9430}" type="slidenum">
              <a:rPr lang="en-US" sz="1200" b="0"/>
              <a:pPr algn="r" eaLnBrk="1" hangingPunct="1"/>
              <a:t>8</a:t>
            </a:fld>
            <a:endParaRPr 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Key information that I will be obtaining from the client will be</a:t>
            </a:r>
          </a:p>
          <a:p>
            <a:r>
              <a:rPr lang="en-GB" smtClean="0"/>
              <a:t>Quite a lot of information was gain as required follow these hyper links to see</a:t>
            </a:r>
            <a:endParaRPr 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fld id="{47E150AD-DB5A-4DD8-A598-BFD6A8C87145}" type="slidenum">
              <a:rPr lang="en-US" sz="1200" b="0" smtClean="0"/>
              <a:pPr eaLnBrk="1" hangingPunct="1"/>
              <a:t>11</a:t>
            </a:fld>
            <a:endParaRPr lang="en-US" sz="1200" b="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39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8DF465AF-55A4-4881-A20D-25EF0F04498C}" type="slidenum">
              <a:rPr lang="en-US" sz="1200" b="0"/>
              <a:pPr algn="r" eaLnBrk="1" hangingPunct="1"/>
              <a:t>17</a:t>
            </a:fld>
            <a:endParaRPr lang="en-US"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AD0E61AF-38EF-4702-95DA-2D7D74BD51FD}" type="slidenum">
              <a:rPr lang="en-US" sz="1200" b="0"/>
              <a:pPr algn="r" eaLnBrk="1" hangingPunct="1"/>
              <a:t>18</a:t>
            </a:fld>
            <a:endParaRPr 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60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26FF3BB2-3D79-4882-8575-55E29EE72CA5}" type="slidenum">
              <a:rPr lang="en-US" sz="1200" b="0"/>
              <a:pPr algn="r" eaLnBrk="1" hangingPunct="1"/>
              <a:t>20</a:t>
            </a:fld>
            <a:endParaRPr lang="en-US"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70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37BF5043-23D3-416F-B36C-70562CA793F3}" type="slidenum">
              <a:rPr lang="en-US" sz="1200" b="0"/>
              <a:pPr algn="r" eaLnBrk="1" hangingPunct="1"/>
              <a:t>44</a:t>
            </a:fld>
            <a:endParaRPr 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80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algn="r" eaLnBrk="1" hangingPunct="1"/>
            <a:fld id="{DEED6A78-BD8E-4903-A9D8-E99048E8B2EE}" type="slidenum">
              <a:rPr lang="en-US" sz="1200" b="0"/>
              <a:pPr algn="r" eaLnBrk="1" hangingPunct="1"/>
              <a:t>57</a:t>
            </a:fld>
            <a:endParaRPr 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D8030E98-F18E-43DD-A068-DB1583130220}"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5D7F71A-CA49-43D9-A3E1-4130F67F2B98}" type="slidenum">
              <a:rPr lang="en-US"/>
              <a:pPr>
                <a:defRPr/>
              </a:pPr>
              <a:t>‹#›</a:t>
            </a:fld>
            <a:endParaRPr lang="en-US"/>
          </a:p>
        </p:txBody>
      </p:sp>
    </p:spTree>
    <p:extLst>
      <p:ext uri="{BB962C8B-B14F-4D97-AF65-F5344CB8AC3E}">
        <p14:creationId xmlns:p14="http://schemas.microsoft.com/office/powerpoint/2010/main" val="278792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1A932BA-41CD-4AB7-A4EC-2F95C80799C5}"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AC57E6F-6A2C-4661-8088-BA458831D2C0}" type="slidenum">
              <a:rPr lang="en-US"/>
              <a:pPr>
                <a:defRPr/>
              </a:pPr>
              <a:t>‹#›</a:t>
            </a:fld>
            <a:endParaRPr lang="en-US"/>
          </a:p>
        </p:txBody>
      </p:sp>
    </p:spTree>
    <p:extLst>
      <p:ext uri="{BB962C8B-B14F-4D97-AF65-F5344CB8AC3E}">
        <p14:creationId xmlns:p14="http://schemas.microsoft.com/office/powerpoint/2010/main" val="12494891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45585142-83F2-4A37-A247-0C474B7ED224}"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0CCBCC6E-7C47-48C3-8A6E-BFC861F97076}" type="slidenum">
              <a:rPr lang="en-US"/>
              <a:pPr>
                <a:defRPr/>
              </a:pPr>
              <a:t>‹#›</a:t>
            </a:fld>
            <a:endParaRPr lang="en-US"/>
          </a:p>
        </p:txBody>
      </p:sp>
    </p:spTree>
    <p:extLst>
      <p:ext uri="{BB962C8B-B14F-4D97-AF65-F5344CB8AC3E}">
        <p14:creationId xmlns:p14="http://schemas.microsoft.com/office/powerpoint/2010/main" val="13233731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75B26208-B31F-4EDF-85E3-B9E868E0324B}"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82C80862-349C-4EAF-90A9-AB9EA36F8208}" type="slidenum">
              <a:rPr lang="en-US"/>
              <a:pPr>
                <a:defRPr/>
              </a:pPr>
              <a:t>‹#›</a:t>
            </a:fld>
            <a:endParaRPr lang="en-US"/>
          </a:p>
        </p:txBody>
      </p:sp>
    </p:spTree>
    <p:extLst>
      <p:ext uri="{BB962C8B-B14F-4D97-AF65-F5344CB8AC3E}">
        <p14:creationId xmlns:p14="http://schemas.microsoft.com/office/powerpoint/2010/main" val="1207001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93170A8C-F080-4A94-9DC0-CC7417C3261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9531591D-EA49-4D2C-A796-F26C16464D4C}" type="slidenum">
              <a:rPr lang="en-US"/>
              <a:pPr>
                <a:defRPr/>
              </a:pPr>
              <a:t>‹#›</a:t>
            </a:fld>
            <a:endParaRPr lang="en-US"/>
          </a:p>
        </p:txBody>
      </p:sp>
    </p:spTree>
    <p:extLst>
      <p:ext uri="{BB962C8B-B14F-4D97-AF65-F5344CB8AC3E}">
        <p14:creationId xmlns:p14="http://schemas.microsoft.com/office/powerpoint/2010/main" val="3731825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FA0000FD-5AF9-4295-BA16-F063165A7F70}"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B8C3F360-7352-40F4-8325-F2FD1C2D514D}" type="slidenum">
              <a:rPr lang="en-US"/>
              <a:pPr>
                <a:defRPr/>
              </a:pPr>
              <a:t>‹#›</a:t>
            </a:fld>
            <a:endParaRPr lang="en-US"/>
          </a:p>
        </p:txBody>
      </p:sp>
    </p:spTree>
    <p:extLst>
      <p:ext uri="{BB962C8B-B14F-4D97-AF65-F5344CB8AC3E}">
        <p14:creationId xmlns:p14="http://schemas.microsoft.com/office/powerpoint/2010/main" val="21964660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47BCAEA1-B528-4ABE-BBDD-6331C1AD81B0}"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1F44DEC4-6C39-4178-B702-27A8A99CD76E}" type="slidenum">
              <a:rPr lang="en-US"/>
              <a:pPr>
                <a:defRPr/>
              </a:pPr>
              <a:t>‹#›</a:t>
            </a:fld>
            <a:endParaRPr lang="en-US"/>
          </a:p>
        </p:txBody>
      </p:sp>
    </p:spTree>
    <p:extLst>
      <p:ext uri="{BB962C8B-B14F-4D97-AF65-F5344CB8AC3E}">
        <p14:creationId xmlns:p14="http://schemas.microsoft.com/office/powerpoint/2010/main" val="1407087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68BA6AEF-AE39-42FF-8C47-1243E871BC4C}"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5AC05C70-687D-41A2-9638-0FD971E0E1C9}" type="slidenum">
              <a:rPr lang="en-US"/>
              <a:pPr>
                <a:defRPr/>
              </a:pPr>
              <a:t>‹#›</a:t>
            </a:fld>
            <a:endParaRPr lang="en-US"/>
          </a:p>
        </p:txBody>
      </p:sp>
    </p:spTree>
    <p:extLst>
      <p:ext uri="{BB962C8B-B14F-4D97-AF65-F5344CB8AC3E}">
        <p14:creationId xmlns:p14="http://schemas.microsoft.com/office/powerpoint/2010/main" val="34239475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11B307BC-792F-486E-993F-DB32F4752200}"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9D068F28-A8ED-4F29-8F45-E8E5AEA1FE82}" type="slidenum">
              <a:rPr lang="en-US"/>
              <a:pPr>
                <a:defRPr/>
              </a:pPr>
              <a:t>‹#›</a:t>
            </a:fld>
            <a:endParaRPr lang="en-US"/>
          </a:p>
        </p:txBody>
      </p:sp>
    </p:spTree>
    <p:extLst>
      <p:ext uri="{BB962C8B-B14F-4D97-AF65-F5344CB8AC3E}">
        <p14:creationId xmlns:p14="http://schemas.microsoft.com/office/powerpoint/2010/main" val="2328396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6E2F9C22-3EC7-4EBB-A671-8866F832CBC4}"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A9F3CA8C-4F6F-4397-82FC-663467F9E708}" type="slidenum">
              <a:rPr lang="en-US"/>
              <a:pPr>
                <a:defRPr/>
              </a:pPr>
              <a:t>‹#›</a:t>
            </a:fld>
            <a:endParaRPr lang="en-US"/>
          </a:p>
        </p:txBody>
      </p:sp>
    </p:spTree>
    <p:extLst>
      <p:ext uri="{BB962C8B-B14F-4D97-AF65-F5344CB8AC3E}">
        <p14:creationId xmlns:p14="http://schemas.microsoft.com/office/powerpoint/2010/main" val="1872518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E3C97AB2-4ED5-4A40-B0C5-1ADCD7768740}"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11DCF614-5D76-418F-BFCD-24DB65AB2202}" type="slidenum">
              <a:rPr lang="en-US"/>
              <a:pPr>
                <a:defRPr/>
              </a:pPr>
              <a:t>‹#›</a:t>
            </a:fld>
            <a:endParaRPr lang="en-US"/>
          </a:p>
        </p:txBody>
      </p:sp>
    </p:spTree>
    <p:extLst>
      <p:ext uri="{BB962C8B-B14F-4D97-AF65-F5344CB8AC3E}">
        <p14:creationId xmlns:p14="http://schemas.microsoft.com/office/powerpoint/2010/main" val="3542021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2D7AFF95-302A-4A0E-9A46-F64609207360}"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74E981EF-42F8-49BD-8146-04FCF9CD2F29}" type="slidenum">
              <a:rPr lang="en-US"/>
              <a:pPr>
                <a:defRPr/>
              </a:pPr>
              <a:t>‹#›</a:t>
            </a:fld>
            <a:endParaRPr lang="en-US"/>
          </a:p>
        </p:txBody>
      </p:sp>
    </p:spTree>
    <p:extLst>
      <p:ext uri="{BB962C8B-B14F-4D97-AF65-F5344CB8AC3E}">
        <p14:creationId xmlns:p14="http://schemas.microsoft.com/office/powerpoint/2010/main" val="8751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646FFC71-2D6D-4D9E-B292-4057CD428A3C}"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5C35A30-94D0-4F4A-AA52-2D94E1170CE4}" type="slidenum">
              <a:rPr lang="en-US"/>
              <a:pPr>
                <a:defRPr/>
              </a:pPr>
              <a:t>‹#›</a:t>
            </a:fld>
            <a:endParaRPr lang="en-US"/>
          </a:p>
        </p:txBody>
      </p:sp>
    </p:spTree>
    <p:extLst>
      <p:ext uri="{BB962C8B-B14F-4D97-AF65-F5344CB8AC3E}">
        <p14:creationId xmlns:p14="http://schemas.microsoft.com/office/powerpoint/2010/main" val="2348157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2242A068-6D57-41F6-86A7-9A485CF0AEBB}"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9BC74959-2FE4-491D-BDD5-BE0AE6AD7415}" type="slidenum">
              <a:rPr lang="en-US"/>
              <a:pPr>
                <a:defRPr/>
              </a:pPr>
              <a:t>‹#›</a:t>
            </a:fld>
            <a:endParaRPr lang="en-US"/>
          </a:p>
        </p:txBody>
      </p:sp>
    </p:spTree>
    <p:extLst>
      <p:ext uri="{BB962C8B-B14F-4D97-AF65-F5344CB8AC3E}">
        <p14:creationId xmlns:p14="http://schemas.microsoft.com/office/powerpoint/2010/main" val="23722563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7DB66EE1-A72B-4B8A-B921-66D48261FC6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1BA4B913-FF32-4120-8FA6-63E544483947}" type="slidenum">
              <a:rPr lang="en-US"/>
              <a:pPr>
                <a:defRPr/>
              </a:pPr>
              <a:t>‹#›</a:t>
            </a:fld>
            <a:endParaRPr lang="en-US"/>
          </a:p>
        </p:txBody>
      </p:sp>
    </p:spTree>
    <p:extLst>
      <p:ext uri="{BB962C8B-B14F-4D97-AF65-F5344CB8AC3E}">
        <p14:creationId xmlns:p14="http://schemas.microsoft.com/office/powerpoint/2010/main" val="38985956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3230963C-E3C5-4076-9ED0-E0DEFA905EC5}"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081BBE20-D008-44D2-8D5B-78568E84577C}" type="slidenum">
              <a:rPr lang="en-US"/>
              <a:pPr>
                <a:defRPr/>
              </a:pPr>
              <a:t>‹#›</a:t>
            </a:fld>
            <a:endParaRPr lang="en-US"/>
          </a:p>
        </p:txBody>
      </p:sp>
    </p:spTree>
    <p:extLst>
      <p:ext uri="{BB962C8B-B14F-4D97-AF65-F5344CB8AC3E}">
        <p14:creationId xmlns:p14="http://schemas.microsoft.com/office/powerpoint/2010/main" val="29137727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0EBD6232-CE2F-46D8-97B8-69F33208301D}"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C8BA80F7-091F-4233-9571-ED9E0B5CFC66}" type="slidenum">
              <a:rPr lang="en-US"/>
              <a:pPr>
                <a:defRPr/>
              </a:pPr>
              <a:t>‹#›</a:t>
            </a:fld>
            <a:endParaRPr lang="en-US"/>
          </a:p>
        </p:txBody>
      </p:sp>
    </p:spTree>
    <p:extLst>
      <p:ext uri="{BB962C8B-B14F-4D97-AF65-F5344CB8AC3E}">
        <p14:creationId xmlns:p14="http://schemas.microsoft.com/office/powerpoint/2010/main" val="233475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F7A3847F-9BBF-4FBC-A2E6-AF04052671AB}"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1CEDFDFB-8AF0-4026-A73F-1EBB3473AB2D}" type="slidenum">
              <a:rPr lang="en-US"/>
              <a:pPr>
                <a:defRPr/>
              </a:pPr>
              <a:t>‹#›</a:t>
            </a:fld>
            <a:endParaRPr lang="en-US"/>
          </a:p>
        </p:txBody>
      </p:sp>
    </p:spTree>
    <p:extLst>
      <p:ext uri="{BB962C8B-B14F-4D97-AF65-F5344CB8AC3E}">
        <p14:creationId xmlns:p14="http://schemas.microsoft.com/office/powerpoint/2010/main" val="2613652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C6AA608C-1DB7-4A9B-9602-DC0F50478C44}"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D050A5B2-8B13-4763-91A6-9EFE3DC044C6}" type="slidenum">
              <a:rPr lang="en-US"/>
              <a:pPr>
                <a:defRPr/>
              </a:pPr>
              <a:t>‹#›</a:t>
            </a:fld>
            <a:endParaRPr lang="en-US"/>
          </a:p>
        </p:txBody>
      </p:sp>
    </p:spTree>
    <p:extLst>
      <p:ext uri="{BB962C8B-B14F-4D97-AF65-F5344CB8AC3E}">
        <p14:creationId xmlns:p14="http://schemas.microsoft.com/office/powerpoint/2010/main" val="36772647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5477EB14-CB88-4412-9CDE-AA8F18CBED64}"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1E2DB56B-34D9-4804-8CBA-D4A62B363F64}" type="slidenum">
              <a:rPr lang="en-US"/>
              <a:pPr>
                <a:defRPr/>
              </a:pPr>
              <a:t>‹#›</a:t>
            </a:fld>
            <a:endParaRPr lang="en-US"/>
          </a:p>
        </p:txBody>
      </p:sp>
    </p:spTree>
    <p:extLst>
      <p:ext uri="{BB962C8B-B14F-4D97-AF65-F5344CB8AC3E}">
        <p14:creationId xmlns:p14="http://schemas.microsoft.com/office/powerpoint/2010/main" val="1178718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94058D03-3470-491B-A55C-595C4267B935}"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8700CD76-FB2A-45AE-BDD0-3911232A266C}" type="slidenum">
              <a:rPr lang="en-US"/>
              <a:pPr>
                <a:defRPr/>
              </a:pPr>
              <a:t>‹#›</a:t>
            </a:fld>
            <a:endParaRPr lang="en-US"/>
          </a:p>
        </p:txBody>
      </p:sp>
    </p:spTree>
    <p:extLst>
      <p:ext uri="{BB962C8B-B14F-4D97-AF65-F5344CB8AC3E}">
        <p14:creationId xmlns:p14="http://schemas.microsoft.com/office/powerpoint/2010/main" val="2873530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67BAD176-982B-4D58-90CF-B6F4245D544D}"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2E0E934E-43D8-4C0D-BA17-B030FE7BF42C}" type="slidenum">
              <a:rPr lang="en-US"/>
              <a:pPr>
                <a:defRPr/>
              </a:pPr>
              <a:t>‹#›</a:t>
            </a:fld>
            <a:endParaRPr lang="en-US"/>
          </a:p>
        </p:txBody>
      </p:sp>
    </p:spTree>
    <p:extLst>
      <p:ext uri="{BB962C8B-B14F-4D97-AF65-F5344CB8AC3E}">
        <p14:creationId xmlns:p14="http://schemas.microsoft.com/office/powerpoint/2010/main" val="40946942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4CCC6A72-2587-4137-A54F-6D7FD81D504A}"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3207F1B5-6311-4B08-9EE3-771737764CA0}" type="slidenum">
              <a:rPr lang="en-US"/>
              <a:pPr>
                <a:defRPr/>
              </a:pPr>
              <a:t>‹#›</a:t>
            </a:fld>
            <a:endParaRPr lang="en-US"/>
          </a:p>
        </p:txBody>
      </p:sp>
    </p:spTree>
    <p:extLst>
      <p:ext uri="{BB962C8B-B14F-4D97-AF65-F5344CB8AC3E}">
        <p14:creationId xmlns:p14="http://schemas.microsoft.com/office/powerpoint/2010/main" val="214660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D472BFA6-344A-4D53-A064-0C4EADDABAB2}"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290BB656-5650-46D5-893B-137F19644FF0}" type="slidenum">
              <a:rPr lang="en-US"/>
              <a:pPr>
                <a:defRPr/>
              </a:pPr>
              <a:t>‹#›</a:t>
            </a:fld>
            <a:endParaRPr lang="en-US"/>
          </a:p>
        </p:txBody>
      </p:sp>
    </p:spTree>
    <p:extLst>
      <p:ext uri="{BB962C8B-B14F-4D97-AF65-F5344CB8AC3E}">
        <p14:creationId xmlns:p14="http://schemas.microsoft.com/office/powerpoint/2010/main" val="7012638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C4E897AB-2B77-48E1-959C-0F169C3AC21A}"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75CA49EE-BE22-4E64-8975-ECE7F9FDA244}" type="slidenum">
              <a:rPr lang="en-US"/>
              <a:pPr>
                <a:defRPr/>
              </a:pPr>
              <a:t>‹#›</a:t>
            </a:fld>
            <a:endParaRPr lang="en-US"/>
          </a:p>
        </p:txBody>
      </p:sp>
    </p:spTree>
    <p:extLst>
      <p:ext uri="{BB962C8B-B14F-4D97-AF65-F5344CB8AC3E}">
        <p14:creationId xmlns:p14="http://schemas.microsoft.com/office/powerpoint/2010/main" val="14450836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72971FA9-3595-4147-B35B-A683DD077033}"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31AF73BE-A321-47E6-B141-35C27D7D7A9C}" type="slidenum">
              <a:rPr lang="en-US"/>
              <a:pPr>
                <a:defRPr/>
              </a:pPr>
              <a:t>‹#›</a:t>
            </a:fld>
            <a:endParaRPr lang="en-US"/>
          </a:p>
        </p:txBody>
      </p:sp>
    </p:spTree>
    <p:extLst>
      <p:ext uri="{BB962C8B-B14F-4D97-AF65-F5344CB8AC3E}">
        <p14:creationId xmlns:p14="http://schemas.microsoft.com/office/powerpoint/2010/main" val="30300614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AD330836-45EE-4750-9760-C1458DE68FA5}"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E53B589F-83DD-4F29-A324-5EE18FEEFD4B}" type="slidenum">
              <a:rPr lang="en-US"/>
              <a:pPr>
                <a:defRPr/>
              </a:pPr>
              <a:t>‹#›</a:t>
            </a:fld>
            <a:endParaRPr lang="en-US"/>
          </a:p>
        </p:txBody>
      </p:sp>
    </p:spTree>
    <p:extLst>
      <p:ext uri="{BB962C8B-B14F-4D97-AF65-F5344CB8AC3E}">
        <p14:creationId xmlns:p14="http://schemas.microsoft.com/office/powerpoint/2010/main" val="27166778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ABA9324D-2445-4879-A1B4-6F60AA0E4EF9}"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F4CC9F16-9940-42BB-92D7-CC01C57DB28E}" type="slidenum">
              <a:rPr lang="en-US"/>
              <a:pPr>
                <a:defRPr/>
              </a:pPr>
              <a:t>‹#›</a:t>
            </a:fld>
            <a:endParaRPr lang="en-US"/>
          </a:p>
        </p:txBody>
      </p:sp>
    </p:spTree>
    <p:extLst>
      <p:ext uri="{BB962C8B-B14F-4D97-AF65-F5344CB8AC3E}">
        <p14:creationId xmlns:p14="http://schemas.microsoft.com/office/powerpoint/2010/main" val="39130849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43E34B50-BE3C-402A-90AC-36E7C075B386}"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7F186140-0824-4235-85B1-FFC53FBBA84F}" type="slidenum">
              <a:rPr lang="en-US"/>
              <a:pPr>
                <a:defRPr/>
              </a:pPr>
              <a:t>‹#›</a:t>
            </a:fld>
            <a:endParaRPr lang="en-US"/>
          </a:p>
        </p:txBody>
      </p:sp>
    </p:spTree>
    <p:extLst>
      <p:ext uri="{BB962C8B-B14F-4D97-AF65-F5344CB8AC3E}">
        <p14:creationId xmlns:p14="http://schemas.microsoft.com/office/powerpoint/2010/main" val="2339069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DD999817-8B20-4FC9-96D6-9C73AAA9BAFB}"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1E720A8F-5303-4AD7-A15F-274D9991A92A}" type="slidenum">
              <a:rPr lang="en-US"/>
              <a:pPr>
                <a:defRPr/>
              </a:pPr>
              <a:t>‹#›</a:t>
            </a:fld>
            <a:endParaRPr lang="en-US"/>
          </a:p>
        </p:txBody>
      </p:sp>
    </p:spTree>
    <p:extLst>
      <p:ext uri="{BB962C8B-B14F-4D97-AF65-F5344CB8AC3E}">
        <p14:creationId xmlns:p14="http://schemas.microsoft.com/office/powerpoint/2010/main" val="36177116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9A539A99-4357-4A43-BE74-220061ABC061}"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D8D081B7-3E36-4CC1-A945-8FB542CB1B58}" type="slidenum">
              <a:rPr lang="en-US"/>
              <a:pPr>
                <a:defRPr/>
              </a:pPr>
              <a:t>‹#›</a:t>
            </a:fld>
            <a:endParaRPr lang="en-US"/>
          </a:p>
        </p:txBody>
      </p:sp>
    </p:spTree>
    <p:extLst>
      <p:ext uri="{BB962C8B-B14F-4D97-AF65-F5344CB8AC3E}">
        <p14:creationId xmlns:p14="http://schemas.microsoft.com/office/powerpoint/2010/main" val="131525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B9E62DD0-AA4E-4D90-B3FB-4C3CEA6CD471}"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84ED9D84-A964-4FD9-B936-4DC99AC6A392}" type="slidenum">
              <a:rPr lang="en-US"/>
              <a:pPr>
                <a:defRPr/>
              </a:pPr>
              <a:t>‹#›</a:t>
            </a:fld>
            <a:endParaRPr lang="en-US"/>
          </a:p>
        </p:txBody>
      </p:sp>
    </p:spTree>
    <p:extLst>
      <p:ext uri="{BB962C8B-B14F-4D97-AF65-F5344CB8AC3E}">
        <p14:creationId xmlns:p14="http://schemas.microsoft.com/office/powerpoint/2010/main" val="22379239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F90F7036-603E-40F5-BCAA-D6ECDD8BF8CB}"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AE57951A-5B4C-461C-BD04-AF6F1ACCFFEB}" type="slidenum">
              <a:rPr lang="en-US"/>
              <a:pPr>
                <a:defRPr/>
              </a:pPr>
              <a:t>‹#›</a:t>
            </a:fld>
            <a:endParaRPr lang="en-US"/>
          </a:p>
        </p:txBody>
      </p:sp>
    </p:spTree>
    <p:extLst>
      <p:ext uri="{BB962C8B-B14F-4D97-AF65-F5344CB8AC3E}">
        <p14:creationId xmlns:p14="http://schemas.microsoft.com/office/powerpoint/2010/main" val="25315985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D62F29D1-5959-464C-99AB-3685AC56A0B1}"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D83D2361-FEB0-4BF7-BB2B-E0FC0C058A08}" type="slidenum">
              <a:rPr lang="en-US"/>
              <a:pPr>
                <a:defRPr/>
              </a:pPr>
              <a:t>‹#›</a:t>
            </a:fld>
            <a:endParaRPr lang="en-US"/>
          </a:p>
        </p:txBody>
      </p:sp>
    </p:spTree>
    <p:extLst>
      <p:ext uri="{BB962C8B-B14F-4D97-AF65-F5344CB8AC3E}">
        <p14:creationId xmlns:p14="http://schemas.microsoft.com/office/powerpoint/2010/main" val="79218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C4DB19A4-B9B6-4EF8-AFF1-76D5EC68C94F}"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4BD4E1E5-7BD9-4151-BB4E-DE9AB78AD505}" type="slidenum">
              <a:rPr lang="en-US"/>
              <a:pPr>
                <a:defRPr/>
              </a:pPr>
              <a:t>‹#›</a:t>
            </a:fld>
            <a:endParaRPr lang="en-US"/>
          </a:p>
        </p:txBody>
      </p:sp>
    </p:spTree>
    <p:extLst>
      <p:ext uri="{BB962C8B-B14F-4D97-AF65-F5344CB8AC3E}">
        <p14:creationId xmlns:p14="http://schemas.microsoft.com/office/powerpoint/2010/main" val="38326454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09699EA5-45BF-4AC3-B036-1B45542A4DA0}"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6DDCBE75-2092-46E0-A203-C93FF707C118}" type="slidenum">
              <a:rPr lang="en-US"/>
              <a:pPr>
                <a:defRPr/>
              </a:pPr>
              <a:t>‹#›</a:t>
            </a:fld>
            <a:endParaRPr lang="en-US"/>
          </a:p>
        </p:txBody>
      </p:sp>
    </p:spTree>
    <p:extLst>
      <p:ext uri="{BB962C8B-B14F-4D97-AF65-F5344CB8AC3E}">
        <p14:creationId xmlns:p14="http://schemas.microsoft.com/office/powerpoint/2010/main" val="27169479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0A014D6B-C225-4EEE-BD3B-1718D97D891F}"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A3F92F37-2B5C-4928-9341-99D69C0EDD39}" type="slidenum">
              <a:rPr lang="en-US"/>
              <a:pPr>
                <a:defRPr/>
              </a:pPr>
              <a:t>‹#›</a:t>
            </a:fld>
            <a:endParaRPr lang="en-US"/>
          </a:p>
        </p:txBody>
      </p:sp>
    </p:spTree>
    <p:extLst>
      <p:ext uri="{BB962C8B-B14F-4D97-AF65-F5344CB8AC3E}">
        <p14:creationId xmlns:p14="http://schemas.microsoft.com/office/powerpoint/2010/main" val="1055635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13298B2D-1919-4FBF-B9C1-CA0CC86D6936}"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3E60CEE3-3E6D-4363-A7FD-FB062EF3704F}" type="slidenum">
              <a:rPr lang="en-US"/>
              <a:pPr>
                <a:defRPr/>
              </a:pPr>
              <a:t>‹#›</a:t>
            </a:fld>
            <a:endParaRPr lang="en-US"/>
          </a:p>
        </p:txBody>
      </p:sp>
    </p:spTree>
    <p:extLst>
      <p:ext uri="{BB962C8B-B14F-4D97-AF65-F5344CB8AC3E}">
        <p14:creationId xmlns:p14="http://schemas.microsoft.com/office/powerpoint/2010/main" val="2866386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B8E5828E-C990-40A2-8451-413A098F36A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A21C739A-E7F5-4D1D-876E-B763E4BD77C6}" type="slidenum">
              <a:rPr lang="en-US"/>
              <a:pPr>
                <a:defRPr/>
              </a:pPr>
              <a:t>‹#›</a:t>
            </a:fld>
            <a:endParaRPr lang="en-US"/>
          </a:p>
        </p:txBody>
      </p:sp>
    </p:spTree>
    <p:extLst>
      <p:ext uri="{BB962C8B-B14F-4D97-AF65-F5344CB8AC3E}">
        <p14:creationId xmlns:p14="http://schemas.microsoft.com/office/powerpoint/2010/main" val="2975657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7F93A0E2-9F0D-45EE-BEC2-E85D97C86E5C}"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2333F193-CFB5-41E0-A646-D785D31A7991}" type="slidenum">
              <a:rPr lang="en-US"/>
              <a:pPr>
                <a:defRPr/>
              </a:pPr>
              <a:t>‹#›</a:t>
            </a:fld>
            <a:endParaRPr lang="en-US"/>
          </a:p>
        </p:txBody>
      </p:sp>
    </p:spTree>
    <p:extLst>
      <p:ext uri="{BB962C8B-B14F-4D97-AF65-F5344CB8AC3E}">
        <p14:creationId xmlns:p14="http://schemas.microsoft.com/office/powerpoint/2010/main" val="106337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EA392823-C1C9-48AF-A445-011EC5E51E07}"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5943D04C-4EF4-46AB-8865-1BD779A4D359}" type="slidenum">
              <a:rPr lang="en-US"/>
              <a:pPr>
                <a:defRPr/>
              </a:pPr>
              <a:t>‹#›</a:t>
            </a:fld>
            <a:endParaRPr lang="en-US"/>
          </a:p>
        </p:txBody>
      </p:sp>
    </p:spTree>
    <p:extLst>
      <p:ext uri="{BB962C8B-B14F-4D97-AF65-F5344CB8AC3E}">
        <p14:creationId xmlns:p14="http://schemas.microsoft.com/office/powerpoint/2010/main" val="118142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271B030B-A642-44DB-9EC1-F889457CB492}"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12EF3CD0-9EA0-4B81-BB1B-EA9DDFA0EB04}" type="slidenum">
              <a:rPr lang="en-US"/>
              <a:pPr>
                <a:defRPr/>
              </a:pPr>
              <a:t>‹#›</a:t>
            </a:fld>
            <a:endParaRPr lang="en-US"/>
          </a:p>
        </p:txBody>
      </p:sp>
    </p:spTree>
    <p:extLst>
      <p:ext uri="{BB962C8B-B14F-4D97-AF65-F5344CB8AC3E}">
        <p14:creationId xmlns:p14="http://schemas.microsoft.com/office/powerpoint/2010/main" val="1406647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1110BD9F-7858-4C3D-BDC9-CCBDC1C1E2FD}"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922FA92C-8872-474E-A920-D4342C8C0148}" type="slidenum">
              <a:rPr lang="en-US"/>
              <a:pPr>
                <a:defRPr/>
              </a:pPr>
              <a:t>‹#›</a:t>
            </a:fld>
            <a:endParaRPr lang="en-US"/>
          </a:p>
        </p:txBody>
      </p:sp>
    </p:spTree>
    <p:extLst>
      <p:ext uri="{BB962C8B-B14F-4D97-AF65-F5344CB8AC3E}">
        <p14:creationId xmlns:p14="http://schemas.microsoft.com/office/powerpoint/2010/main" val="1140158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91C954C1-6EF0-4109-902D-8D532CF18F42}"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948E3BC6-B840-412E-BA5A-5A58CC7C2A97}" type="slidenum">
              <a:rPr lang="en-US"/>
              <a:pPr>
                <a:defRPr/>
              </a:pPr>
              <a:t>‹#›</a:t>
            </a:fld>
            <a:endParaRPr lang="en-US"/>
          </a:p>
        </p:txBody>
      </p:sp>
    </p:spTree>
    <p:extLst>
      <p:ext uri="{BB962C8B-B14F-4D97-AF65-F5344CB8AC3E}">
        <p14:creationId xmlns:p14="http://schemas.microsoft.com/office/powerpoint/2010/main" val="3670737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CA2C89F-69D8-427F-A07F-39267BAAEF49}"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DB0C403-8B35-4446-B435-FD7FF0FC313D}" type="slidenum">
              <a:rPr lang="en-US"/>
              <a:pPr>
                <a:defRPr/>
              </a:pPr>
              <a:t>‹#›</a:t>
            </a:fld>
            <a:endParaRPr lang="en-US"/>
          </a:p>
        </p:txBody>
      </p:sp>
    </p:spTree>
    <p:extLst>
      <p:ext uri="{BB962C8B-B14F-4D97-AF65-F5344CB8AC3E}">
        <p14:creationId xmlns:p14="http://schemas.microsoft.com/office/powerpoint/2010/main" val="1401929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D2DC59E0-E296-4A79-82DA-7D47A9BD68C3}"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1682CE13-AF40-49D5-82C7-B348C26BCDAB}" type="slidenum">
              <a:rPr lang="en-US"/>
              <a:pPr>
                <a:defRPr/>
              </a:pPr>
              <a:t>‹#›</a:t>
            </a:fld>
            <a:endParaRPr lang="en-US"/>
          </a:p>
        </p:txBody>
      </p:sp>
    </p:spTree>
    <p:extLst>
      <p:ext uri="{BB962C8B-B14F-4D97-AF65-F5344CB8AC3E}">
        <p14:creationId xmlns:p14="http://schemas.microsoft.com/office/powerpoint/2010/main" val="1168108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4049D07F-6F0E-42A9-A3AC-07A121EC6DFB}"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DD658D30-2230-4931-A2EF-82A56227F7E3}" type="slidenum">
              <a:rPr lang="en-US"/>
              <a:pPr>
                <a:defRPr/>
              </a:pPr>
              <a:t>‹#›</a:t>
            </a:fld>
            <a:endParaRPr lang="en-US"/>
          </a:p>
        </p:txBody>
      </p:sp>
    </p:spTree>
    <p:extLst>
      <p:ext uri="{BB962C8B-B14F-4D97-AF65-F5344CB8AC3E}">
        <p14:creationId xmlns:p14="http://schemas.microsoft.com/office/powerpoint/2010/main" val="1442686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A94977C1-3FE6-49B6-BB5B-EA0D1D7938BD}"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CFE986BE-427D-4F8B-AF8F-F48B76C7F1E7}" type="slidenum">
              <a:rPr lang="en-US"/>
              <a:pPr>
                <a:defRPr/>
              </a:pPr>
              <a:t>‹#›</a:t>
            </a:fld>
            <a:endParaRPr lang="en-US"/>
          </a:p>
        </p:txBody>
      </p:sp>
    </p:spTree>
    <p:extLst>
      <p:ext uri="{BB962C8B-B14F-4D97-AF65-F5344CB8AC3E}">
        <p14:creationId xmlns:p14="http://schemas.microsoft.com/office/powerpoint/2010/main" val="3402895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8D35E56-3711-47E7-8462-2714151C76F1}" type="datetimeFigureOut">
              <a:rPr lang="en-US"/>
              <a:pPr>
                <a:defRPr/>
              </a:pPr>
              <a:t>10/3/2013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C8D329-07B6-4BCB-834B-69D724F4ABF4}" type="slidenum">
              <a:rPr lang="en-US"/>
              <a:pPr>
                <a:defRPr/>
              </a:pPr>
              <a:t>‹#›</a:t>
            </a:fld>
            <a:endParaRPr lang="en-US"/>
          </a:p>
        </p:txBody>
      </p:sp>
    </p:spTree>
    <p:extLst>
      <p:ext uri="{BB962C8B-B14F-4D97-AF65-F5344CB8AC3E}">
        <p14:creationId xmlns:p14="http://schemas.microsoft.com/office/powerpoint/2010/main" val="3745429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99B257-0BEC-41AA-8C70-C84EB42D9EBB}" type="datetimeFigureOut">
              <a:rPr lang="en-US"/>
              <a:pPr>
                <a:defRPr/>
              </a:pPr>
              <a:t>10/3/2013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701E1A-7CB9-4D6F-9A09-4C7B4179AE0D}" type="slidenum">
              <a:rPr lang="en-US"/>
              <a:pPr>
                <a:defRPr/>
              </a:pPr>
              <a:t>‹#›</a:t>
            </a:fld>
            <a:endParaRPr lang="en-US"/>
          </a:p>
        </p:txBody>
      </p:sp>
    </p:spTree>
    <p:extLst>
      <p:ext uri="{BB962C8B-B14F-4D97-AF65-F5344CB8AC3E}">
        <p14:creationId xmlns:p14="http://schemas.microsoft.com/office/powerpoint/2010/main" val="1699261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57013A-58C8-41AC-AFA0-D29777B8166D}" type="datetimeFigureOut">
              <a:rPr lang="en-US"/>
              <a:pPr>
                <a:defRPr/>
              </a:pPr>
              <a:t>10/3/2013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FF7F27-302A-400F-A1B5-05C1A0B6287D}" type="slidenum">
              <a:rPr lang="en-US"/>
              <a:pPr>
                <a:defRPr/>
              </a:pPr>
              <a:t>‹#›</a:t>
            </a:fld>
            <a:endParaRPr lang="en-US"/>
          </a:p>
        </p:txBody>
      </p:sp>
    </p:spTree>
    <p:extLst>
      <p:ext uri="{BB962C8B-B14F-4D97-AF65-F5344CB8AC3E}">
        <p14:creationId xmlns:p14="http://schemas.microsoft.com/office/powerpoint/2010/main" val="1146883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AA9989-4802-4422-B365-A4384CEC8EE7}" type="datetimeFigureOut">
              <a:rPr lang="en-US"/>
              <a:pPr>
                <a:defRPr/>
              </a:pPr>
              <a:t>10/3/2013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C8A2D7-2D29-4DCF-907B-D4741843B328}" type="slidenum">
              <a:rPr lang="en-US"/>
              <a:pPr>
                <a:defRPr/>
              </a:pPr>
              <a:t>‹#›</a:t>
            </a:fld>
            <a:endParaRPr lang="en-US"/>
          </a:p>
        </p:txBody>
      </p:sp>
    </p:spTree>
    <p:extLst>
      <p:ext uri="{BB962C8B-B14F-4D97-AF65-F5344CB8AC3E}">
        <p14:creationId xmlns:p14="http://schemas.microsoft.com/office/powerpoint/2010/main" val="1459488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811B383-265F-44C0-9812-5A85AE4EB600}" type="datetimeFigureOut">
              <a:rPr lang="en-US"/>
              <a:pPr>
                <a:defRPr/>
              </a:pPr>
              <a:t>10/3/2013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8D3357-5225-48AC-85EF-9E0691EDE151}" type="slidenum">
              <a:rPr lang="en-US"/>
              <a:pPr>
                <a:defRPr/>
              </a:pPr>
              <a:t>‹#›</a:t>
            </a:fld>
            <a:endParaRPr lang="en-US"/>
          </a:p>
        </p:txBody>
      </p:sp>
    </p:spTree>
    <p:extLst>
      <p:ext uri="{BB962C8B-B14F-4D97-AF65-F5344CB8AC3E}">
        <p14:creationId xmlns:p14="http://schemas.microsoft.com/office/powerpoint/2010/main" val="3403730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461625-BAD7-4B5A-8FC4-82CAF987E22C}" type="datetimeFigureOut">
              <a:rPr lang="en-US"/>
              <a:pPr>
                <a:defRPr/>
              </a:pPr>
              <a:t>10/3/2013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07506E6-672B-45D8-904C-7BB52B0536E6}" type="slidenum">
              <a:rPr lang="en-US"/>
              <a:pPr>
                <a:defRPr/>
              </a:pPr>
              <a:t>‹#›</a:t>
            </a:fld>
            <a:endParaRPr lang="en-US"/>
          </a:p>
        </p:txBody>
      </p:sp>
    </p:spTree>
    <p:extLst>
      <p:ext uri="{BB962C8B-B14F-4D97-AF65-F5344CB8AC3E}">
        <p14:creationId xmlns:p14="http://schemas.microsoft.com/office/powerpoint/2010/main" val="2082780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F91BA7-958C-4878-8FC9-4E200B09C934}" type="datetimeFigureOut">
              <a:rPr lang="en-US"/>
              <a:pPr>
                <a:defRPr/>
              </a:pPr>
              <a:t>10/3/2013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9DD667-2A19-412B-86E3-CE11D438A81C}" type="slidenum">
              <a:rPr lang="en-US"/>
              <a:pPr>
                <a:defRPr/>
              </a:pPr>
              <a:t>‹#›</a:t>
            </a:fld>
            <a:endParaRPr lang="en-US"/>
          </a:p>
        </p:txBody>
      </p:sp>
    </p:spTree>
    <p:extLst>
      <p:ext uri="{BB962C8B-B14F-4D97-AF65-F5344CB8AC3E}">
        <p14:creationId xmlns:p14="http://schemas.microsoft.com/office/powerpoint/2010/main" val="367772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AB5E0129-786E-4360-ABC1-3C3EC198F1D5}"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8069807-FA0C-438F-AC1A-BEA0C4938B1D}" type="slidenum">
              <a:rPr lang="en-US"/>
              <a:pPr>
                <a:defRPr/>
              </a:pPr>
              <a:t>‹#›</a:t>
            </a:fld>
            <a:endParaRPr lang="en-US"/>
          </a:p>
        </p:txBody>
      </p:sp>
    </p:spTree>
    <p:extLst>
      <p:ext uri="{BB962C8B-B14F-4D97-AF65-F5344CB8AC3E}">
        <p14:creationId xmlns:p14="http://schemas.microsoft.com/office/powerpoint/2010/main" val="273422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CF3737-36E7-4D81-BEC2-B2E738C4B2D7}" type="datetimeFigureOut">
              <a:rPr lang="en-US"/>
              <a:pPr>
                <a:defRPr/>
              </a:pPr>
              <a:t>10/3/2013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F7F70E-EFCB-4365-A59D-50D3C65794C6}" type="slidenum">
              <a:rPr lang="en-US"/>
              <a:pPr>
                <a:defRPr/>
              </a:pPr>
              <a:t>‹#›</a:t>
            </a:fld>
            <a:endParaRPr lang="en-US"/>
          </a:p>
        </p:txBody>
      </p:sp>
    </p:spTree>
    <p:extLst>
      <p:ext uri="{BB962C8B-B14F-4D97-AF65-F5344CB8AC3E}">
        <p14:creationId xmlns:p14="http://schemas.microsoft.com/office/powerpoint/2010/main" val="12288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A2D059-5562-4DC4-9847-597D92813146}" type="datetimeFigureOut">
              <a:rPr lang="en-US"/>
              <a:pPr>
                <a:defRPr/>
              </a:pPr>
              <a:t>10/3/2013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51FEBD-0166-4EE1-90E0-6822F4DBE903}" type="slidenum">
              <a:rPr lang="en-US"/>
              <a:pPr>
                <a:defRPr/>
              </a:pPr>
              <a:t>‹#›</a:t>
            </a:fld>
            <a:endParaRPr lang="en-US"/>
          </a:p>
        </p:txBody>
      </p:sp>
    </p:spTree>
    <p:extLst>
      <p:ext uri="{BB962C8B-B14F-4D97-AF65-F5344CB8AC3E}">
        <p14:creationId xmlns:p14="http://schemas.microsoft.com/office/powerpoint/2010/main" val="1638515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CB687E-3FB9-441C-8ACF-646394B2D9E4}" type="datetimeFigureOut">
              <a:rPr lang="en-US"/>
              <a:pPr>
                <a:defRPr/>
              </a:pPr>
              <a:t>10/3/2013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6487A2-7EAA-4D84-BA8F-A719084B2C4D}" type="slidenum">
              <a:rPr lang="en-US"/>
              <a:pPr>
                <a:defRPr/>
              </a:pPr>
              <a:t>‹#›</a:t>
            </a:fld>
            <a:endParaRPr lang="en-US"/>
          </a:p>
        </p:txBody>
      </p:sp>
    </p:spTree>
    <p:extLst>
      <p:ext uri="{BB962C8B-B14F-4D97-AF65-F5344CB8AC3E}">
        <p14:creationId xmlns:p14="http://schemas.microsoft.com/office/powerpoint/2010/main" val="4286497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9519EE-1D3A-440B-88B8-B0D27A8A7016}" type="datetimeFigureOut">
              <a:rPr lang="en-US"/>
              <a:pPr>
                <a:defRPr/>
              </a:pPr>
              <a:t>10/3/2013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E1A626-818B-4F48-B3E1-29C2E4476683}" type="slidenum">
              <a:rPr lang="en-US"/>
              <a:pPr>
                <a:defRPr/>
              </a:pPr>
              <a:t>‹#›</a:t>
            </a:fld>
            <a:endParaRPr lang="en-US"/>
          </a:p>
        </p:txBody>
      </p:sp>
    </p:spTree>
    <p:extLst>
      <p:ext uri="{BB962C8B-B14F-4D97-AF65-F5344CB8AC3E}">
        <p14:creationId xmlns:p14="http://schemas.microsoft.com/office/powerpoint/2010/main" val="3297218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fld id="{89A78125-71DA-4969-AF9E-37C7DDA015C9}"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72D7BC1B-3A7C-4B93-90F7-E7DC63BA0605}" type="slidenum">
              <a:rPr lang="en-US"/>
              <a:pPr>
                <a:defRPr/>
              </a:pPr>
              <a:t>‹#›</a:t>
            </a:fld>
            <a:endParaRPr lang="en-US"/>
          </a:p>
        </p:txBody>
      </p:sp>
    </p:spTree>
    <p:extLst>
      <p:ext uri="{BB962C8B-B14F-4D97-AF65-F5344CB8AC3E}">
        <p14:creationId xmlns:p14="http://schemas.microsoft.com/office/powerpoint/2010/main" val="222491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AB9C2B67-9E58-4703-B323-0C4152B42940}"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F6FEF7BF-AE8F-4DA9-9BAB-7D19B742E8C0}" type="slidenum">
              <a:rPr lang="en-US"/>
              <a:pPr>
                <a:defRPr/>
              </a:pPr>
              <a:t>‹#›</a:t>
            </a:fld>
            <a:endParaRPr lang="en-US"/>
          </a:p>
        </p:txBody>
      </p:sp>
    </p:spTree>
    <p:extLst>
      <p:ext uri="{BB962C8B-B14F-4D97-AF65-F5344CB8AC3E}">
        <p14:creationId xmlns:p14="http://schemas.microsoft.com/office/powerpoint/2010/main" val="1576178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fld id="{8A7FF248-EE0B-43B1-817D-2A82D965A419}"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F814561E-6C6C-4879-862E-07CA51CECB67}" type="slidenum">
              <a:rPr lang="en-US"/>
              <a:pPr>
                <a:defRPr/>
              </a:pPr>
              <a:t>‹#›</a:t>
            </a:fld>
            <a:endParaRPr lang="en-US"/>
          </a:p>
        </p:txBody>
      </p:sp>
    </p:spTree>
    <p:extLst>
      <p:ext uri="{BB962C8B-B14F-4D97-AF65-F5344CB8AC3E}">
        <p14:creationId xmlns:p14="http://schemas.microsoft.com/office/powerpoint/2010/main" val="2274073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EE030976-43A6-477A-B37D-E0A5CA576D05}" type="datetimeFigureOut">
              <a:rPr lang="en-US"/>
              <a:pPr>
                <a:defRPr/>
              </a:pPr>
              <a:t>10/3/2013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9C9A06F-2AC6-427F-A5EB-D896D8FFA970}" type="slidenum">
              <a:rPr lang="en-US"/>
              <a:pPr>
                <a:defRPr/>
              </a:pPr>
              <a:t>‹#›</a:t>
            </a:fld>
            <a:endParaRPr lang="en-US"/>
          </a:p>
        </p:txBody>
      </p:sp>
    </p:spTree>
    <p:extLst>
      <p:ext uri="{BB962C8B-B14F-4D97-AF65-F5344CB8AC3E}">
        <p14:creationId xmlns:p14="http://schemas.microsoft.com/office/powerpoint/2010/main" val="3652660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0226ED00-8BF5-4125-991B-31F597D53ED8}" type="datetimeFigureOut">
              <a:rPr lang="en-US"/>
              <a:pPr>
                <a:defRPr/>
              </a:pPr>
              <a:t>10/3/2013</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169995C-9F23-41D3-AE94-7C9D53E81485}" type="slidenum">
              <a:rPr lang="en-US"/>
              <a:pPr>
                <a:defRPr/>
              </a:pPr>
              <a:t>‹#›</a:t>
            </a:fld>
            <a:endParaRPr lang="en-US"/>
          </a:p>
        </p:txBody>
      </p:sp>
    </p:spTree>
    <p:extLst>
      <p:ext uri="{BB962C8B-B14F-4D97-AF65-F5344CB8AC3E}">
        <p14:creationId xmlns:p14="http://schemas.microsoft.com/office/powerpoint/2010/main" val="3643242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fld id="{0D0B8508-FEF6-47FE-9EDE-AA997EE14661}" type="datetimeFigureOut">
              <a:rPr lang="en-US"/>
              <a:pPr>
                <a:defRPr/>
              </a:pPr>
              <a:t>10/3/2013</a:t>
            </a:fld>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FC2160A2-46CB-465B-9F34-1867A30006E9}" type="slidenum">
              <a:rPr lang="en-US"/>
              <a:pPr>
                <a:defRPr/>
              </a:pPr>
              <a:t>‹#›</a:t>
            </a:fld>
            <a:endParaRPr lang="en-US"/>
          </a:p>
        </p:txBody>
      </p:sp>
    </p:spTree>
    <p:extLst>
      <p:ext uri="{BB962C8B-B14F-4D97-AF65-F5344CB8AC3E}">
        <p14:creationId xmlns:p14="http://schemas.microsoft.com/office/powerpoint/2010/main" val="25329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0863FDA1-4AA7-43ED-AA29-5B592E749B47}" type="datetimeFigureOut">
              <a:rPr lang="en-US"/>
              <a:pPr>
                <a:defRPr/>
              </a:pPr>
              <a:t>10/3/2013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1C882B2-32B5-4833-A7FD-F68601200CE3}" type="slidenum">
              <a:rPr lang="en-US"/>
              <a:pPr>
                <a:defRPr/>
              </a:pPr>
              <a:t>‹#›</a:t>
            </a:fld>
            <a:endParaRPr lang="en-US"/>
          </a:p>
        </p:txBody>
      </p:sp>
    </p:spTree>
    <p:extLst>
      <p:ext uri="{BB962C8B-B14F-4D97-AF65-F5344CB8AC3E}">
        <p14:creationId xmlns:p14="http://schemas.microsoft.com/office/powerpoint/2010/main" val="3657267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C8589685-2661-44C9-A0E3-D9A1B6509F14}" type="datetimeFigureOut">
              <a:rPr lang="en-US"/>
              <a:pPr>
                <a:defRPr/>
              </a:pPr>
              <a:t>10/3/2013</a:t>
            </a:fld>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DC5F4473-D46E-4779-ABC4-AA725DF97117}" type="slidenum">
              <a:rPr lang="en-US"/>
              <a:pPr>
                <a:defRPr/>
              </a:pPr>
              <a:t>‹#›</a:t>
            </a:fld>
            <a:endParaRPr lang="en-US"/>
          </a:p>
        </p:txBody>
      </p:sp>
    </p:spTree>
    <p:extLst>
      <p:ext uri="{BB962C8B-B14F-4D97-AF65-F5344CB8AC3E}">
        <p14:creationId xmlns:p14="http://schemas.microsoft.com/office/powerpoint/2010/main" val="3059343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1430571-39E1-4CA6-8889-4330D367E317}" type="datetimeFigureOut">
              <a:rPr lang="en-US"/>
              <a:pPr>
                <a:defRPr/>
              </a:pPr>
              <a:t>10/3/2013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3456A60-F190-428F-9444-E4D1F0DBC25E}" type="slidenum">
              <a:rPr lang="en-US"/>
              <a:pPr>
                <a:defRPr/>
              </a:pPr>
              <a:t>‹#›</a:t>
            </a:fld>
            <a:endParaRPr lang="en-US"/>
          </a:p>
        </p:txBody>
      </p:sp>
    </p:spTree>
    <p:extLst>
      <p:ext uri="{BB962C8B-B14F-4D97-AF65-F5344CB8AC3E}">
        <p14:creationId xmlns:p14="http://schemas.microsoft.com/office/powerpoint/2010/main" val="3911598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83705F5-E30F-4069-AF09-C641E7E35BE4}" type="datetimeFigureOut">
              <a:rPr lang="en-US"/>
              <a:pPr>
                <a:defRPr/>
              </a:pPr>
              <a:t>10/3/2013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19F45EE-09C7-4051-9A1C-68B5113EB862}" type="slidenum">
              <a:rPr lang="en-US"/>
              <a:pPr>
                <a:defRPr/>
              </a:pPr>
              <a:t>‹#›</a:t>
            </a:fld>
            <a:endParaRPr lang="en-US"/>
          </a:p>
        </p:txBody>
      </p:sp>
    </p:spTree>
    <p:extLst>
      <p:ext uri="{BB962C8B-B14F-4D97-AF65-F5344CB8AC3E}">
        <p14:creationId xmlns:p14="http://schemas.microsoft.com/office/powerpoint/2010/main" val="3694160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F9185320-FC73-44E1-ACCE-57F0A8B827EA}"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7173EC4C-E2F2-427B-98E0-AC2890927281}" type="slidenum">
              <a:rPr lang="en-US"/>
              <a:pPr>
                <a:defRPr/>
              </a:pPr>
              <a:t>‹#›</a:t>
            </a:fld>
            <a:endParaRPr lang="en-US"/>
          </a:p>
        </p:txBody>
      </p:sp>
    </p:spTree>
    <p:extLst>
      <p:ext uri="{BB962C8B-B14F-4D97-AF65-F5344CB8AC3E}">
        <p14:creationId xmlns:p14="http://schemas.microsoft.com/office/powerpoint/2010/main" val="3323345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581B1D5C-3421-4DB0-BA3F-6527DAF08BCA}"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E45C15EA-A715-448F-BFA8-533B6DC9A78B}" type="slidenum">
              <a:rPr lang="en-US"/>
              <a:pPr>
                <a:defRPr/>
              </a:pPr>
              <a:t>‹#›</a:t>
            </a:fld>
            <a:endParaRPr lang="en-US"/>
          </a:p>
        </p:txBody>
      </p:sp>
    </p:spTree>
    <p:extLst>
      <p:ext uri="{BB962C8B-B14F-4D97-AF65-F5344CB8AC3E}">
        <p14:creationId xmlns:p14="http://schemas.microsoft.com/office/powerpoint/2010/main" val="436741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fld id="{558624F1-B21A-4A42-95B9-D01EE9B7CCEB}"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06D1894C-7BE5-492E-8DBB-68BA95055E5F}" type="slidenum">
              <a:rPr lang="en-US"/>
              <a:pPr>
                <a:defRPr/>
              </a:pPr>
              <a:t>‹#›</a:t>
            </a:fld>
            <a:endParaRPr lang="en-US"/>
          </a:p>
        </p:txBody>
      </p:sp>
    </p:spTree>
    <p:extLst>
      <p:ext uri="{BB962C8B-B14F-4D97-AF65-F5344CB8AC3E}">
        <p14:creationId xmlns:p14="http://schemas.microsoft.com/office/powerpoint/2010/main" val="325994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7417B76E-7E5E-4564-8A79-B537DFCECEFB}"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C100F94D-73E6-4F01-BE1A-D6CB46039D6E}" type="slidenum">
              <a:rPr lang="en-US"/>
              <a:pPr>
                <a:defRPr/>
              </a:pPr>
              <a:t>‹#›</a:t>
            </a:fld>
            <a:endParaRPr lang="en-US"/>
          </a:p>
        </p:txBody>
      </p:sp>
    </p:spTree>
    <p:extLst>
      <p:ext uri="{BB962C8B-B14F-4D97-AF65-F5344CB8AC3E}">
        <p14:creationId xmlns:p14="http://schemas.microsoft.com/office/powerpoint/2010/main" val="3928698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fld id="{7E6D094D-4DAC-4F52-858D-C9E6A3F6896A}"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9A763C4D-5086-49AB-9316-4C822E3EDC3D}" type="slidenum">
              <a:rPr lang="en-US"/>
              <a:pPr>
                <a:defRPr/>
              </a:pPr>
              <a:t>‹#›</a:t>
            </a:fld>
            <a:endParaRPr lang="en-US"/>
          </a:p>
        </p:txBody>
      </p:sp>
    </p:spTree>
    <p:extLst>
      <p:ext uri="{BB962C8B-B14F-4D97-AF65-F5344CB8AC3E}">
        <p14:creationId xmlns:p14="http://schemas.microsoft.com/office/powerpoint/2010/main" val="1765331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1AF2169B-3F50-432C-99D6-994D2717F146}" type="datetimeFigureOut">
              <a:rPr lang="en-US"/>
              <a:pPr>
                <a:defRPr/>
              </a:pPr>
              <a:t>10/3/2013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9A64DDA-2FAB-4755-97BA-05BD5C3C7EE7}" type="slidenum">
              <a:rPr lang="en-US"/>
              <a:pPr>
                <a:defRPr/>
              </a:pPr>
              <a:t>‹#›</a:t>
            </a:fld>
            <a:endParaRPr lang="en-US"/>
          </a:p>
        </p:txBody>
      </p:sp>
    </p:spTree>
    <p:extLst>
      <p:ext uri="{BB962C8B-B14F-4D97-AF65-F5344CB8AC3E}">
        <p14:creationId xmlns:p14="http://schemas.microsoft.com/office/powerpoint/2010/main" val="3282000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74F48637-9529-4538-9A4F-875DFA8AB1A1}" type="datetimeFigureOut">
              <a:rPr lang="en-US"/>
              <a:pPr>
                <a:defRPr/>
              </a:pPr>
              <a:t>10/3/2013</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CEC70CB-5A64-471A-BED8-AF4772163A7E}" type="slidenum">
              <a:rPr lang="en-US"/>
              <a:pPr>
                <a:defRPr/>
              </a:pPr>
              <a:t>‹#›</a:t>
            </a:fld>
            <a:endParaRPr lang="en-US"/>
          </a:p>
        </p:txBody>
      </p:sp>
    </p:spTree>
    <p:extLst>
      <p:ext uri="{BB962C8B-B14F-4D97-AF65-F5344CB8AC3E}">
        <p14:creationId xmlns:p14="http://schemas.microsoft.com/office/powerpoint/2010/main" val="26587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4954537A-E614-4F12-99DB-F50D29C50F08}" type="datetimeFigureOut">
              <a:rPr lang="en-US"/>
              <a:pPr>
                <a:defRPr/>
              </a:pPr>
              <a:t>10/3/2013</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CB621516-497F-4A3E-B51E-F10257ADDBCD}" type="slidenum">
              <a:rPr lang="en-US"/>
              <a:pPr>
                <a:defRPr/>
              </a:pPr>
              <a:t>‹#›</a:t>
            </a:fld>
            <a:endParaRPr lang="en-US"/>
          </a:p>
        </p:txBody>
      </p:sp>
    </p:spTree>
    <p:extLst>
      <p:ext uri="{BB962C8B-B14F-4D97-AF65-F5344CB8AC3E}">
        <p14:creationId xmlns:p14="http://schemas.microsoft.com/office/powerpoint/2010/main" val="3930155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fld id="{C0B55859-CD6A-454C-A62E-AB2C59016F9F}" type="datetimeFigureOut">
              <a:rPr lang="en-US"/>
              <a:pPr>
                <a:defRPr/>
              </a:pPr>
              <a:t>10/3/2013</a:t>
            </a:fld>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A04E77B4-E398-468B-8D15-A45E87C4B514}" type="slidenum">
              <a:rPr lang="en-US"/>
              <a:pPr>
                <a:defRPr/>
              </a:pPr>
              <a:t>‹#›</a:t>
            </a:fld>
            <a:endParaRPr lang="en-US"/>
          </a:p>
        </p:txBody>
      </p:sp>
    </p:spTree>
    <p:extLst>
      <p:ext uri="{BB962C8B-B14F-4D97-AF65-F5344CB8AC3E}">
        <p14:creationId xmlns:p14="http://schemas.microsoft.com/office/powerpoint/2010/main" val="500945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CA0B8332-C783-4A55-B990-680B763BD797}" type="datetimeFigureOut">
              <a:rPr lang="en-US"/>
              <a:pPr>
                <a:defRPr/>
              </a:pPr>
              <a:t>10/3/2013</a:t>
            </a:fld>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09B2C574-81DA-49C5-9F03-1599B6B1F95B}" type="slidenum">
              <a:rPr lang="en-US"/>
              <a:pPr>
                <a:defRPr/>
              </a:pPr>
              <a:t>‹#›</a:t>
            </a:fld>
            <a:endParaRPr lang="en-US"/>
          </a:p>
        </p:txBody>
      </p:sp>
    </p:spTree>
    <p:extLst>
      <p:ext uri="{BB962C8B-B14F-4D97-AF65-F5344CB8AC3E}">
        <p14:creationId xmlns:p14="http://schemas.microsoft.com/office/powerpoint/2010/main" val="2545481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A677E4D-149E-4727-8CCD-A97C28C69DC4}" type="datetimeFigureOut">
              <a:rPr lang="en-US"/>
              <a:pPr>
                <a:defRPr/>
              </a:pPr>
              <a:t>10/3/2013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D281E3B-1A84-4F98-A1A2-7474EE4E1E6E}" type="slidenum">
              <a:rPr lang="en-US"/>
              <a:pPr>
                <a:defRPr/>
              </a:pPr>
              <a:t>‹#›</a:t>
            </a:fld>
            <a:endParaRPr lang="en-US"/>
          </a:p>
        </p:txBody>
      </p:sp>
    </p:spTree>
    <p:extLst>
      <p:ext uri="{BB962C8B-B14F-4D97-AF65-F5344CB8AC3E}">
        <p14:creationId xmlns:p14="http://schemas.microsoft.com/office/powerpoint/2010/main" val="2627249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B9F74EEB-0C0A-43FE-A46F-E775E3BC4B0E}" type="datetimeFigureOut">
              <a:rPr lang="en-US"/>
              <a:pPr>
                <a:defRPr/>
              </a:pPr>
              <a:t>10/3/2013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A388AC6-79FD-4CBD-9AA4-828AA8EABCC6}" type="slidenum">
              <a:rPr lang="en-US"/>
              <a:pPr>
                <a:defRPr/>
              </a:pPr>
              <a:t>‹#›</a:t>
            </a:fld>
            <a:endParaRPr lang="en-US"/>
          </a:p>
        </p:txBody>
      </p:sp>
    </p:spTree>
    <p:extLst>
      <p:ext uri="{BB962C8B-B14F-4D97-AF65-F5344CB8AC3E}">
        <p14:creationId xmlns:p14="http://schemas.microsoft.com/office/powerpoint/2010/main" val="531348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32C82E7A-93B3-4E24-B660-7077E0C146FD}"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7A92F63E-E118-4516-838F-3CBBF9F7EB98}" type="slidenum">
              <a:rPr lang="en-US"/>
              <a:pPr>
                <a:defRPr/>
              </a:pPr>
              <a:t>‹#›</a:t>
            </a:fld>
            <a:endParaRPr lang="en-US"/>
          </a:p>
        </p:txBody>
      </p:sp>
    </p:spTree>
    <p:extLst>
      <p:ext uri="{BB962C8B-B14F-4D97-AF65-F5344CB8AC3E}">
        <p14:creationId xmlns:p14="http://schemas.microsoft.com/office/powerpoint/2010/main" val="3240675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C66B4E61-E9E4-4EBB-81CA-6AF8A254AE34}" type="datetimeFigureOut">
              <a:rPr lang="en-US"/>
              <a:pPr>
                <a:defRPr/>
              </a:pPr>
              <a:t>10/3/2013</a:t>
            </a:fld>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9BFB54A8-28C0-473E-A2EA-CC57701784F4}" type="slidenum">
              <a:rPr lang="en-US"/>
              <a:pPr>
                <a:defRPr/>
              </a:pPr>
              <a:t>‹#›</a:t>
            </a:fld>
            <a:endParaRPr lang="en-US"/>
          </a:p>
        </p:txBody>
      </p:sp>
    </p:spTree>
    <p:extLst>
      <p:ext uri="{BB962C8B-B14F-4D97-AF65-F5344CB8AC3E}">
        <p14:creationId xmlns:p14="http://schemas.microsoft.com/office/powerpoint/2010/main" val="1861855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753526D5-B0DD-4C00-A63E-D77CF1F6A92F}"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4078633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0C4BF6C-06B5-4456-B1A2-7BF512F86C3A}"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1836377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C80C7513-980F-435D-9B26-7CA99BE2FBAA}"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932977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E309D533-E4B1-412B-B1A4-B42B215B2694}" type="datetimeFigureOut">
              <a:rPr lang="en-US"/>
              <a:pPr>
                <a:defRPr/>
              </a:pPr>
              <a:t>10/3/2013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180367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72AB3696-E474-4CC7-8240-3B89ACEB712C}" type="datetimeFigureOut">
              <a:rPr lang="en-US"/>
              <a:pPr>
                <a:defRPr/>
              </a:pPr>
              <a:t>10/3/2013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798A1AA2-6EB6-413D-BCCE-2B840D378513}" type="slidenum">
              <a:rPr lang="en-US"/>
              <a:pPr>
                <a:defRPr/>
              </a:pPr>
              <a:t>‹#›</a:t>
            </a:fld>
            <a:endParaRPr lang="en-US"/>
          </a:p>
        </p:txBody>
      </p:sp>
    </p:spTree>
    <p:extLst>
      <p:ext uri="{BB962C8B-B14F-4D97-AF65-F5344CB8AC3E}">
        <p14:creationId xmlns:p14="http://schemas.microsoft.com/office/powerpoint/2010/main" val="337141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40CE46BC-C64A-4BC0-9C9C-946432945538}" type="datetimeFigureOut">
              <a:rPr lang="en-US"/>
              <a:pPr>
                <a:defRPr/>
              </a:pPr>
              <a:t>10/3/2013</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3542845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A529178-BD97-496A-A433-8623E4624DF4}" type="datetimeFigureOut">
              <a:rPr lang="en-US"/>
              <a:pPr>
                <a:defRPr/>
              </a:pPr>
              <a:t>10/3/2013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1389681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2A39C7B-7C94-4911-ABBB-F0A6543C11B8}" type="datetimeFigureOut">
              <a:rPr lang="en-US"/>
              <a:pPr>
                <a:defRPr/>
              </a:pPr>
              <a:t>10/3/2013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5366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8AC89923-76CD-4453-BD1C-3522D3B638D7}" type="datetimeFigureOut">
              <a:rPr lang="en-US"/>
              <a:pPr>
                <a:defRPr/>
              </a:pPr>
              <a:t>10/3/2013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357782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A2C9CFA7-DFB3-4A32-8409-1EB4802FF8B7}" type="datetimeFigureOut">
              <a:rPr lang="en-US"/>
              <a:pPr>
                <a:defRPr/>
              </a:pPr>
              <a:t>10/3/2013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999867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919DDA7-84A1-40C6-A056-39352CC6233F}"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1432029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6E17189-9D77-4010-90B9-7975F12AE1DC}" type="datetimeFigureOut">
              <a:rPr lang="en-US"/>
              <a:pPr>
                <a:defRPr/>
              </a:pPr>
              <a:t>10/3/2013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r>
              <a:rPr lang="en-GB"/>
              <a:t>#</a:t>
            </a:r>
            <a:endParaRPr lang="en-US"/>
          </a:p>
        </p:txBody>
      </p:sp>
    </p:spTree>
    <p:extLst>
      <p:ext uri="{BB962C8B-B14F-4D97-AF65-F5344CB8AC3E}">
        <p14:creationId xmlns:p14="http://schemas.microsoft.com/office/powerpoint/2010/main" val="3712033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696C4709-0B25-492A-9729-30C2F3391A75}"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7C257A71-74D0-4BA5-A56B-B4C2068D7CB4}" type="slidenum">
              <a:rPr lang="en-US"/>
              <a:pPr>
                <a:defRPr/>
              </a:pPr>
              <a:t>‹#›</a:t>
            </a:fld>
            <a:endParaRPr lang="en-US"/>
          </a:p>
        </p:txBody>
      </p:sp>
    </p:spTree>
    <p:extLst>
      <p:ext uri="{BB962C8B-B14F-4D97-AF65-F5344CB8AC3E}">
        <p14:creationId xmlns:p14="http://schemas.microsoft.com/office/powerpoint/2010/main" val="1257401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A8A9E778-73D3-4BCB-91BC-F21171954756}"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943966F9-26B3-439D-850F-D69A70813BFC}" type="slidenum">
              <a:rPr lang="en-US"/>
              <a:pPr>
                <a:defRPr/>
              </a:pPr>
              <a:t>‹#›</a:t>
            </a:fld>
            <a:endParaRPr lang="en-US"/>
          </a:p>
        </p:txBody>
      </p:sp>
    </p:spTree>
    <p:extLst>
      <p:ext uri="{BB962C8B-B14F-4D97-AF65-F5344CB8AC3E}">
        <p14:creationId xmlns:p14="http://schemas.microsoft.com/office/powerpoint/2010/main" val="4068669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E94DFFFD-A2E0-4179-B850-29122748DB0A}"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EE756FE1-5AE0-488F-8616-D2A601535D35}" type="slidenum">
              <a:rPr lang="en-US"/>
              <a:pPr>
                <a:defRPr/>
              </a:pPr>
              <a:t>‹#›</a:t>
            </a:fld>
            <a:endParaRPr lang="en-US"/>
          </a:p>
        </p:txBody>
      </p:sp>
    </p:spTree>
    <p:extLst>
      <p:ext uri="{BB962C8B-B14F-4D97-AF65-F5344CB8AC3E}">
        <p14:creationId xmlns:p14="http://schemas.microsoft.com/office/powerpoint/2010/main" val="169886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D6C033D-27D5-4110-BD7F-2BD4AFC40206}" type="datetimeFigureOut">
              <a:rPr lang="en-US"/>
              <a:pPr>
                <a:defRPr/>
              </a:pPr>
              <a:t>10/3/2013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67A7ED5-96D6-46EA-8866-506174D3457C}" type="slidenum">
              <a:rPr lang="en-US"/>
              <a:pPr>
                <a:defRPr/>
              </a:pPr>
              <a:t>‹#›</a:t>
            </a:fld>
            <a:endParaRPr lang="en-US"/>
          </a:p>
        </p:txBody>
      </p:sp>
    </p:spTree>
    <p:extLst>
      <p:ext uri="{BB962C8B-B14F-4D97-AF65-F5344CB8AC3E}">
        <p14:creationId xmlns:p14="http://schemas.microsoft.com/office/powerpoint/2010/main" val="15640197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CCBB151F-503C-44E9-9B0F-07F786C08569}"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DCD528D4-241D-438D-B2BC-E4C1AE73E0C0}" type="slidenum">
              <a:rPr lang="en-US"/>
              <a:pPr>
                <a:defRPr/>
              </a:pPr>
              <a:t>‹#›</a:t>
            </a:fld>
            <a:endParaRPr lang="en-US"/>
          </a:p>
        </p:txBody>
      </p:sp>
    </p:spTree>
    <p:extLst>
      <p:ext uri="{BB962C8B-B14F-4D97-AF65-F5344CB8AC3E}">
        <p14:creationId xmlns:p14="http://schemas.microsoft.com/office/powerpoint/2010/main" val="3927368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CED6152D-E5F0-4AF8-B452-4E194FA66C66}"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DF715871-956C-4D66-9927-A65DC667F84C}" type="slidenum">
              <a:rPr lang="en-US"/>
              <a:pPr>
                <a:defRPr/>
              </a:pPr>
              <a:t>‹#›</a:t>
            </a:fld>
            <a:endParaRPr lang="en-US"/>
          </a:p>
        </p:txBody>
      </p:sp>
    </p:spTree>
    <p:extLst>
      <p:ext uri="{BB962C8B-B14F-4D97-AF65-F5344CB8AC3E}">
        <p14:creationId xmlns:p14="http://schemas.microsoft.com/office/powerpoint/2010/main" val="3372883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8E47F0DA-305B-4E48-ABF4-4487601EB326}"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CA7C231B-E45F-48D0-B0E4-62B61433941D}" type="slidenum">
              <a:rPr lang="en-US"/>
              <a:pPr>
                <a:defRPr/>
              </a:pPr>
              <a:t>‹#›</a:t>
            </a:fld>
            <a:endParaRPr lang="en-US"/>
          </a:p>
        </p:txBody>
      </p:sp>
    </p:spTree>
    <p:extLst>
      <p:ext uri="{BB962C8B-B14F-4D97-AF65-F5344CB8AC3E}">
        <p14:creationId xmlns:p14="http://schemas.microsoft.com/office/powerpoint/2010/main" val="834519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0FC3A52-C0CA-498C-93B6-A83036B6C12F}"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BF4F9393-877E-4E0F-876B-CCA66FE5592F}" type="slidenum">
              <a:rPr lang="en-US"/>
              <a:pPr>
                <a:defRPr/>
              </a:pPr>
              <a:t>‹#›</a:t>
            </a:fld>
            <a:endParaRPr lang="en-US"/>
          </a:p>
        </p:txBody>
      </p:sp>
    </p:spTree>
    <p:extLst>
      <p:ext uri="{BB962C8B-B14F-4D97-AF65-F5344CB8AC3E}">
        <p14:creationId xmlns:p14="http://schemas.microsoft.com/office/powerpoint/2010/main" val="2946634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DDB394A2-6074-4F60-B11C-9EF71B83BEFD}"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56763748-55A2-4260-8F08-60CFC051C65F}" type="slidenum">
              <a:rPr lang="en-US"/>
              <a:pPr>
                <a:defRPr/>
              </a:pPr>
              <a:t>‹#›</a:t>
            </a:fld>
            <a:endParaRPr lang="en-US"/>
          </a:p>
        </p:txBody>
      </p:sp>
    </p:spTree>
    <p:extLst>
      <p:ext uri="{BB962C8B-B14F-4D97-AF65-F5344CB8AC3E}">
        <p14:creationId xmlns:p14="http://schemas.microsoft.com/office/powerpoint/2010/main" val="1707023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5BD8680D-14EC-4E7D-ACA5-126FB76C806B}"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35AD61E8-562B-480D-B4CE-4B02A7B016AC}" type="slidenum">
              <a:rPr lang="en-US"/>
              <a:pPr>
                <a:defRPr/>
              </a:pPr>
              <a:t>‹#›</a:t>
            </a:fld>
            <a:endParaRPr lang="en-US"/>
          </a:p>
        </p:txBody>
      </p:sp>
    </p:spTree>
    <p:extLst>
      <p:ext uri="{BB962C8B-B14F-4D97-AF65-F5344CB8AC3E}">
        <p14:creationId xmlns:p14="http://schemas.microsoft.com/office/powerpoint/2010/main" val="3681604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DFB323D6-F512-41F6-9308-C04243ABC8F2}"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C96EF630-99FF-464B-8F78-94BC3C07C1BE}" type="slidenum">
              <a:rPr lang="en-US"/>
              <a:pPr>
                <a:defRPr/>
              </a:pPr>
              <a:t>‹#›</a:t>
            </a:fld>
            <a:endParaRPr lang="en-US"/>
          </a:p>
        </p:txBody>
      </p:sp>
    </p:spTree>
    <p:extLst>
      <p:ext uri="{BB962C8B-B14F-4D97-AF65-F5344CB8AC3E}">
        <p14:creationId xmlns:p14="http://schemas.microsoft.com/office/powerpoint/2010/main" val="1836536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E81792DA-B4BA-4547-A567-F14BC4CB74DD}"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CDDC9024-E250-4A80-920E-111276C9055B}" type="slidenum">
              <a:rPr lang="en-US"/>
              <a:pPr>
                <a:defRPr/>
              </a:pPr>
              <a:t>‹#›</a:t>
            </a:fld>
            <a:endParaRPr lang="en-US"/>
          </a:p>
        </p:txBody>
      </p:sp>
    </p:spTree>
    <p:extLst>
      <p:ext uri="{BB962C8B-B14F-4D97-AF65-F5344CB8AC3E}">
        <p14:creationId xmlns:p14="http://schemas.microsoft.com/office/powerpoint/2010/main" val="3889315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6DC4A051-5AAE-48C6-9EE0-3F61DF66A462}"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4A74BBE5-A2BD-4282-9DCF-A2F71460B3C9}" type="slidenum">
              <a:rPr lang="en-US"/>
              <a:pPr>
                <a:defRPr/>
              </a:pPr>
              <a:t>‹#›</a:t>
            </a:fld>
            <a:endParaRPr lang="en-US"/>
          </a:p>
        </p:txBody>
      </p:sp>
    </p:spTree>
    <p:extLst>
      <p:ext uri="{BB962C8B-B14F-4D97-AF65-F5344CB8AC3E}">
        <p14:creationId xmlns:p14="http://schemas.microsoft.com/office/powerpoint/2010/main" val="3390607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B5C0D541-9AB0-43EE-ACD4-8A9D9E7EC8D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18C928E5-4F69-429B-BD67-C7C7923C07F6}" type="slidenum">
              <a:rPr lang="en-US"/>
              <a:pPr>
                <a:defRPr/>
              </a:pPr>
              <a:t>‹#›</a:t>
            </a:fld>
            <a:endParaRPr lang="en-US"/>
          </a:p>
        </p:txBody>
      </p:sp>
    </p:spTree>
    <p:extLst>
      <p:ext uri="{BB962C8B-B14F-4D97-AF65-F5344CB8AC3E}">
        <p14:creationId xmlns:p14="http://schemas.microsoft.com/office/powerpoint/2010/main" val="187476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6B31F159-003A-45A5-AD8C-1107ABAA24FA}" type="datetimeFigureOut">
              <a:rPr lang="en-US"/>
              <a:pPr>
                <a:defRPr/>
              </a:pPr>
              <a:t>10/3/2013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88848DE-5FB3-43D4-8443-B2A1944A47BC}" type="slidenum">
              <a:rPr lang="en-US"/>
              <a:pPr>
                <a:defRPr/>
              </a:pPr>
              <a:t>‹#›</a:t>
            </a:fld>
            <a:endParaRPr lang="en-US"/>
          </a:p>
        </p:txBody>
      </p:sp>
    </p:spTree>
    <p:extLst>
      <p:ext uri="{BB962C8B-B14F-4D97-AF65-F5344CB8AC3E}">
        <p14:creationId xmlns:p14="http://schemas.microsoft.com/office/powerpoint/2010/main" val="35801043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491706A1-76D3-4E09-B315-09A4A1C6469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BB27ACA3-1854-4BB4-B253-C31B3ABB2B4D}" type="slidenum">
              <a:rPr lang="en-US"/>
              <a:pPr>
                <a:defRPr/>
              </a:pPr>
              <a:t>‹#›</a:t>
            </a:fld>
            <a:endParaRPr lang="en-US"/>
          </a:p>
        </p:txBody>
      </p:sp>
    </p:spTree>
    <p:extLst>
      <p:ext uri="{BB962C8B-B14F-4D97-AF65-F5344CB8AC3E}">
        <p14:creationId xmlns:p14="http://schemas.microsoft.com/office/powerpoint/2010/main" val="3212174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38F9C5B0-87BB-403C-997F-60B917A78C2A}"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845DDF60-D40C-4E71-99BD-660C6B94299D}" type="slidenum">
              <a:rPr lang="en-US"/>
              <a:pPr>
                <a:defRPr/>
              </a:pPr>
              <a:t>‹#›</a:t>
            </a:fld>
            <a:endParaRPr lang="en-US"/>
          </a:p>
        </p:txBody>
      </p:sp>
    </p:spTree>
    <p:extLst>
      <p:ext uri="{BB962C8B-B14F-4D97-AF65-F5344CB8AC3E}">
        <p14:creationId xmlns:p14="http://schemas.microsoft.com/office/powerpoint/2010/main" val="3890278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8C896FA9-053B-4336-A648-4028CA368554}"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EBCB1D23-FC2D-45B9-8E05-A78DE2BF2785}" type="slidenum">
              <a:rPr lang="en-US"/>
              <a:pPr>
                <a:defRPr/>
              </a:pPr>
              <a:t>‹#›</a:t>
            </a:fld>
            <a:endParaRPr lang="en-US"/>
          </a:p>
        </p:txBody>
      </p:sp>
    </p:spTree>
    <p:extLst>
      <p:ext uri="{BB962C8B-B14F-4D97-AF65-F5344CB8AC3E}">
        <p14:creationId xmlns:p14="http://schemas.microsoft.com/office/powerpoint/2010/main" val="33949884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1917BAFB-D143-41A1-AFA7-C5AC7772F11F}"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D23283C7-85E1-4B5A-AD42-255174FAAF88}" type="slidenum">
              <a:rPr lang="en-US"/>
              <a:pPr>
                <a:defRPr/>
              </a:pPr>
              <a:t>‹#›</a:t>
            </a:fld>
            <a:endParaRPr lang="en-US"/>
          </a:p>
        </p:txBody>
      </p:sp>
    </p:spTree>
    <p:extLst>
      <p:ext uri="{BB962C8B-B14F-4D97-AF65-F5344CB8AC3E}">
        <p14:creationId xmlns:p14="http://schemas.microsoft.com/office/powerpoint/2010/main" val="35913096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B8D702E2-1AAC-4F74-8866-72E5F82483A0}"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24D7E553-E7A1-4FA3-903C-EA758B7ABB94}" type="slidenum">
              <a:rPr lang="en-US"/>
              <a:pPr>
                <a:defRPr/>
              </a:pPr>
              <a:t>‹#›</a:t>
            </a:fld>
            <a:endParaRPr lang="en-US"/>
          </a:p>
        </p:txBody>
      </p:sp>
    </p:spTree>
    <p:extLst>
      <p:ext uri="{BB962C8B-B14F-4D97-AF65-F5344CB8AC3E}">
        <p14:creationId xmlns:p14="http://schemas.microsoft.com/office/powerpoint/2010/main" val="20871368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B782E000-24BD-4752-A1B8-66B54A52D5E0}"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110BB297-9067-4546-998B-49104FEF0AD2}" type="slidenum">
              <a:rPr lang="en-US"/>
              <a:pPr>
                <a:defRPr/>
              </a:pPr>
              <a:t>‹#›</a:t>
            </a:fld>
            <a:endParaRPr lang="en-US"/>
          </a:p>
        </p:txBody>
      </p:sp>
    </p:spTree>
    <p:extLst>
      <p:ext uri="{BB962C8B-B14F-4D97-AF65-F5344CB8AC3E}">
        <p14:creationId xmlns:p14="http://schemas.microsoft.com/office/powerpoint/2010/main" val="4072645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63DA4B95-F638-4ECE-9EDA-371F7827AD66}"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9300470F-AA83-4364-9A30-394254FE48B6}" type="slidenum">
              <a:rPr lang="en-US"/>
              <a:pPr>
                <a:defRPr/>
              </a:pPr>
              <a:t>‹#›</a:t>
            </a:fld>
            <a:endParaRPr lang="en-US"/>
          </a:p>
        </p:txBody>
      </p:sp>
    </p:spTree>
    <p:extLst>
      <p:ext uri="{BB962C8B-B14F-4D97-AF65-F5344CB8AC3E}">
        <p14:creationId xmlns:p14="http://schemas.microsoft.com/office/powerpoint/2010/main" val="41129823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AF388173-4E7C-42A1-BA22-295A1E2CE676}"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8F090CD8-EF27-4A54-BAA8-F5BC8AF36558}" type="slidenum">
              <a:rPr lang="en-US"/>
              <a:pPr>
                <a:defRPr/>
              </a:pPr>
              <a:t>‹#›</a:t>
            </a:fld>
            <a:endParaRPr lang="en-US"/>
          </a:p>
        </p:txBody>
      </p:sp>
    </p:spTree>
    <p:extLst>
      <p:ext uri="{BB962C8B-B14F-4D97-AF65-F5344CB8AC3E}">
        <p14:creationId xmlns:p14="http://schemas.microsoft.com/office/powerpoint/2010/main" val="6842203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70B280B6-A34E-421F-8F96-FC914B0A9591}"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73D15897-8DE0-4E91-B0C2-6809A82EAAEA}" type="slidenum">
              <a:rPr lang="en-US"/>
              <a:pPr>
                <a:defRPr/>
              </a:pPr>
              <a:t>‹#›</a:t>
            </a:fld>
            <a:endParaRPr lang="en-US"/>
          </a:p>
        </p:txBody>
      </p:sp>
    </p:spTree>
    <p:extLst>
      <p:ext uri="{BB962C8B-B14F-4D97-AF65-F5344CB8AC3E}">
        <p14:creationId xmlns:p14="http://schemas.microsoft.com/office/powerpoint/2010/main" val="218110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429EB608-DE35-4C4A-AD34-1EB7BAE0E2A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BF10F54F-45B7-41C6-91FC-608E87805117}" type="slidenum">
              <a:rPr lang="en-US"/>
              <a:pPr>
                <a:defRPr/>
              </a:pPr>
              <a:t>‹#›</a:t>
            </a:fld>
            <a:endParaRPr lang="en-US"/>
          </a:p>
        </p:txBody>
      </p:sp>
    </p:spTree>
    <p:extLst>
      <p:ext uri="{BB962C8B-B14F-4D97-AF65-F5344CB8AC3E}">
        <p14:creationId xmlns:p14="http://schemas.microsoft.com/office/powerpoint/2010/main" val="46864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60074D89-B4EA-4C66-A3E1-5DD0096592D4}" type="datetimeFigureOut">
              <a:rPr lang="en-US"/>
              <a:pPr>
                <a:defRPr/>
              </a:pPr>
              <a:t>10/3/2013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119A6BB-240A-4272-9583-B838561505AF}" type="slidenum">
              <a:rPr lang="en-US"/>
              <a:pPr>
                <a:defRPr/>
              </a:pPr>
              <a:t>‹#›</a:t>
            </a:fld>
            <a:endParaRPr lang="en-US"/>
          </a:p>
        </p:txBody>
      </p:sp>
    </p:spTree>
    <p:extLst>
      <p:ext uri="{BB962C8B-B14F-4D97-AF65-F5344CB8AC3E}">
        <p14:creationId xmlns:p14="http://schemas.microsoft.com/office/powerpoint/2010/main" val="3833128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0B98D380-1AC7-4BC6-8F6F-88E5E91A545D}"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BF11B707-9DB1-468E-B107-33DE509C12F4}" type="slidenum">
              <a:rPr lang="en-US"/>
              <a:pPr>
                <a:defRPr/>
              </a:pPr>
              <a:t>‹#›</a:t>
            </a:fld>
            <a:endParaRPr lang="en-US"/>
          </a:p>
        </p:txBody>
      </p:sp>
    </p:spTree>
    <p:extLst>
      <p:ext uri="{BB962C8B-B14F-4D97-AF65-F5344CB8AC3E}">
        <p14:creationId xmlns:p14="http://schemas.microsoft.com/office/powerpoint/2010/main" val="19201786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025"/>
            <a:ext cx="10880725" cy="19081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0B613F86-0182-4B99-9AB9-D0681A1C0D5C}"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E4903179-09DC-4C62-B362-21225EE22693}" type="slidenum">
              <a:rPr lang="en-US"/>
              <a:pPr>
                <a:defRPr/>
              </a:pPr>
              <a:t>‹#›</a:t>
            </a:fld>
            <a:endParaRPr lang="en-US"/>
          </a:p>
        </p:txBody>
      </p:sp>
    </p:spTree>
    <p:extLst>
      <p:ext uri="{BB962C8B-B14F-4D97-AF65-F5344CB8AC3E}">
        <p14:creationId xmlns:p14="http://schemas.microsoft.com/office/powerpoint/2010/main" val="117528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2027238"/>
            <a:ext cx="5364163"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96088" y="2027238"/>
            <a:ext cx="536575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232733A8-1EAE-4DAB-8B0C-BE56E75502CC}"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D559B1B2-8F1C-4838-9E6C-18CFD067630A}" type="slidenum">
              <a:rPr lang="en-US"/>
              <a:pPr>
                <a:defRPr/>
              </a:pPr>
              <a:t>‹#›</a:t>
            </a:fld>
            <a:endParaRPr lang="en-US"/>
          </a:p>
        </p:txBody>
      </p:sp>
    </p:spTree>
    <p:extLst>
      <p:ext uri="{BB962C8B-B14F-4D97-AF65-F5344CB8AC3E}">
        <p14:creationId xmlns:p14="http://schemas.microsoft.com/office/powerpoint/2010/main" val="2639441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C6463B73-B28D-48FF-AA70-8129E3D72260}" type="datetimeFigureOut">
              <a:rPr lang="en-US"/>
              <a:pPr>
                <a:defRPr/>
              </a:pPr>
              <a:t>10/3/2013</a:t>
            </a:fld>
            <a:endParaRPr lang="en-US"/>
          </a:p>
        </p:txBody>
      </p:sp>
      <p:sp>
        <p:nvSpPr>
          <p:cNvPr id="8"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9" name="Slide Number Placeholder 28"/>
          <p:cNvSpPr>
            <a:spLocks noGrp="1"/>
          </p:cNvSpPr>
          <p:nvPr>
            <p:ph type="sldNum" sz="quarter" idx="12"/>
          </p:nvPr>
        </p:nvSpPr>
        <p:spPr/>
        <p:txBody>
          <a:bodyPr/>
          <a:lstStyle>
            <a:lvl1pPr>
              <a:defRPr/>
            </a:lvl1pPr>
          </a:lstStyle>
          <a:p>
            <a:pPr>
              <a:defRPr/>
            </a:pPr>
            <a:fld id="{FAB0DAD5-4CE1-4288-863D-654003F63D75}" type="slidenum">
              <a:rPr lang="en-US"/>
              <a:pPr>
                <a:defRPr/>
              </a:pPr>
              <a:t>‹#›</a:t>
            </a:fld>
            <a:endParaRPr lang="en-US"/>
          </a:p>
        </p:txBody>
      </p:sp>
    </p:spTree>
    <p:extLst>
      <p:ext uri="{BB962C8B-B14F-4D97-AF65-F5344CB8AC3E}">
        <p14:creationId xmlns:p14="http://schemas.microsoft.com/office/powerpoint/2010/main" val="2166039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437A300A-3E49-4472-83B7-D592F3A22A97}" type="datetimeFigureOut">
              <a:rPr lang="en-US"/>
              <a:pPr>
                <a:defRPr/>
              </a:pPr>
              <a:t>10/3/2013</a:t>
            </a:fld>
            <a:endParaRPr lang="en-US"/>
          </a:p>
        </p:txBody>
      </p:sp>
      <p:sp>
        <p:nvSpPr>
          <p:cNvPr id="4"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5" name="Slide Number Placeholder 28"/>
          <p:cNvSpPr>
            <a:spLocks noGrp="1"/>
          </p:cNvSpPr>
          <p:nvPr>
            <p:ph type="sldNum" sz="quarter" idx="12"/>
          </p:nvPr>
        </p:nvSpPr>
        <p:spPr/>
        <p:txBody>
          <a:bodyPr/>
          <a:lstStyle>
            <a:lvl1pPr>
              <a:defRPr/>
            </a:lvl1pPr>
          </a:lstStyle>
          <a:p>
            <a:pPr>
              <a:defRPr/>
            </a:pPr>
            <a:fld id="{17C26539-7519-4523-AF2A-AA4965A3E5AB}" type="slidenum">
              <a:rPr lang="en-US"/>
              <a:pPr>
                <a:defRPr/>
              </a:pPr>
              <a:t>‹#›</a:t>
            </a:fld>
            <a:endParaRPr lang="en-US"/>
          </a:p>
        </p:txBody>
      </p:sp>
    </p:spTree>
    <p:extLst>
      <p:ext uri="{BB962C8B-B14F-4D97-AF65-F5344CB8AC3E}">
        <p14:creationId xmlns:p14="http://schemas.microsoft.com/office/powerpoint/2010/main" val="1693006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BE7EB6A3-618D-4080-9E25-666CFE394DB5}" type="datetimeFigureOut">
              <a:rPr lang="en-US"/>
              <a:pPr>
                <a:defRPr/>
              </a:pPr>
              <a:t>10/3/2013</a:t>
            </a:fld>
            <a:endParaRPr lang="en-US"/>
          </a:p>
        </p:txBody>
      </p:sp>
      <p:sp>
        <p:nvSpPr>
          <p:cNvPr id="3"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4" name="Slide Number Placeholder 28"/>
          <p:cNvSpPr>
            <a:spLocks noGrp="1"/>
          </p:cNvSpPr>
          <p:nvPr>
            <p:ph type="sldNum" sz="quarter" idx="12"/>
          </p:nvPr>
        </p:nvSpPr>
        <p:spPr/>
        <p:txBody>
          <a:bodyPr/>
          <a:lstStyle>
            <a:lvl1pPr>
              <a:defRPr/>
            </a:lvl1pPr>
          </a:lstStyle>
          <a:p>
            <a:pPr>
              <a:defRPr/>
            </a:pPr>
            <a:fld id="{31F24F08-A511-4591-B069-A202698E6DCC}" type="slidenum">
              <a:rPr lang="en-US"/>
              <a:pPr>
                <a:defRPr/>
              </a:pPr>
              <a:t>‹#›</a:t>
            </a:fld>
            <a:endParaRPr lang="en-US"/>
          </a:p>
        </p:txBody>
      </p:sp>
    </p:spTree>
    <p:extLst>
      <p:ext uri="{BB962C8B-B14F-4D97-AF65-F5344CB8AC3E}">
        <p14:creationId xmlns:p14="http://schemas.microsoft.com/office/powerpoint/2010/main" val="6499317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763" y="382588"/>
            <a:ext cx="4211637" cy="16271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7C0914C3-A590-41D8-9448-B1C9993590BE}"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1C3C5A89-BCFB-4D2A-ABC1-1D82AAB5C3F5}" type="slidenum">
              <a:rPr lang="en-US"/>
              <a:pPr>
                <a:defRPr/>
              </a:pPr>
              <a:t>‹#›</a:t>
            </a:fld>
            <a:endParaRPr lang="en-US"/>
          </a:p>
        </p:txBody>
      </p:sp>
    </p:spTree>
    <p:extLst>
      <p:ext uri="{BB962C8B-B14F-4D97-AF65-F5344CB8AC3E}">
        <p14:creationId xmlns:p14="http://schemas.microsoft.com/office/powerpoint/2010/main" val="25426187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838" y="6721475"/>
            <a:ext cx="7680325" cy="79216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EE419AC7-547B-490C-8D46-E36A0BE12F8B}" type="datetimeFigureOut">
              <a:rPr lang="en-US"/>
              <a:pPr>
                <a:defRPr/>
              </a:pPr>
              <a:t>10/3/2013</a:t>
            </a:fld>
            <a:endParaRPr lang="en-US"/>
          </a:p>
        </p:txBody>
      </p:sp>
      <p:sp>
        <p:nvSpPr>
          <p:cNvPr id="6"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7" name="Slide Number Placeholder 28"/>
          <p:cNvSpPr>
            <a:spLocks noGrp="1"/>
          </p:cNvSpPr>
          <p:nvPr>
            <p:ph type="sldNum" sz="quarter" idx="12"/>
          </p:nvPr>
        </p:nvSpPr>
        <p:spPr/>
        <p:txBody>
          <a:bodyPr/>
          <a:lstStyle>
            <a:lvl1pPr>
              <a:defRPr/>
            </a:lvl1pPr>
          </a:lstStyle>
          <a:p>
            <a:pPr>
              <a:defRPr/>
            </a:pPr>
            <a:fld id="{955521DA-9ED7-4F03-8FE9-6D44E0ED46C1}" type="slidenum">
              <a:rPr lang="en-US"/>
              <a:pPr>
                <a:defRPr/>
              </a:pPr>
              <a:t>‹#›</a:t>
            </a:fld>
            <a:endParaRPr lang="en-US"/>
          </a:p>
        </p:txBody>
      </p:sp>
    </p:spTree>
    <p:extLst>
      <p:ext uri="{BB962C8B-B14F-4D97-AF65-F5344CB8AC3E}">
        <p14:creationId xmlns:p14="http://schemas.microsoft.com/office/powerpoint/2010/main" val="31503158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3558C836-670F-40DD-B4C0-4766A3A6DD0E}"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E55230BE-BBFB-4F45-AF89-18A678C3C784}" type="slidenum">
              <a:rPr lang="en-US"/>
              <a:pPr>
                <a:defRPr/>
              </a:pPr>
              <a:t>‹#›</a:t>
            </a:fld>
            <a:endParaRPr lang="en-US"/>
          </a:p>
        </p:txBody>
      </p:sp>
    </p:spTree>
    <p:extLst>
      <p:ext uri="{BB962C8B-B14F-4D97-AF65-F5344CB8AC3E}">
        <p14:creationId xmlns:p14="http://schemas.microsoft.com/office/powerpoint/2010/main" val="13504912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2450" y="384175"/>
            <a:ext cx="2719388" cy="8043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384175"/>
            <a:ext cx="8010525" cy="8043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0ED21806-765D-4543-B0FC-911622F47815}" type="datetimeFigureOut">
              <a:rPr lang="en-US"/>
              <a:pPr>
                <a:defRPr/>
              </a:pPr>
              <a:t>10/3/2013</a:t>
            </a:fld>
            <a:endParaRPr lang="en-US"/>
          </a:p>
        </p:txBody>
      </p:sp>
      <p:sp>
        <p:nvSpPr>
          <p:cNvPr id="5" name="Footer Placeholder 16"/>
          <p:cNvSpPr>
            <a:spLocks noGrp="1"/>
          </p:cNvSpPr>
          <p:nvPr>
            <p:ph type="ftr" sz="quarter" idx="11"/>
          </p:nvPr>
        </p:nvSpPr>
        <p:spPr/>
        <p:txBody>
          <a:bodyPr/>
          <a:lstStyle>
            <a:lvl1pPr>
              <a:defRPr/>
            </a:lvl1pPr>
          </a:lstStyle>
          <a:p>
            <a:pPr>
              <a:defRPr/>
            </a:pPr>
            <a:r>
              <a:rPr lang="en-GB"/>
              <a:t>Max Varney</a:t>
            </a:r>
            <a:endParaRPr lang="en-US"/>
          </a:p>
        </p:txBody>
      </p:sp>
      <p:sp>
        <p:nvSpPr>
          <p:cNvPr id="6" name="Slide Number Placeholder 28"/>
          <p:cNvSpPr>
            <a:spLocks noGrp="1"/>
          </p:cNvSpPr>
          <p:nvPr>
            <p:ph type="sldNum" sz="quarter" idx="12"/>
          </p:nvPr>
        </p:nvSpPr>
        <p:spPr/>
        <p:txBody>
          <a:bodyPr/>
          <a:lstStyle>
            <a:lvl1pPr>
              <a:defRPr/>
            </a:lvl1pPr>
          </a:lstStyle>
          <a:p>
            <a:pPr>
              <a:defRPr/>
            </a:pPr>
            <a:fld id="{69A2BEDC-861B-4EA1-BC8E-69391E397A1B}" type="slidenum">
              <a:rPr lang="en-US"/>
              <a:pPr>
                <a:defRPr/>
              </a:pPr>
              <a:t>‹#›</a:t>
            </a:fld>
            <a:endParaRPr lang="en-US"/>
          </a:p>
        </p:txBody>
      </p:sp>
    </p:spTree>
    <p:extLst>
      <p:ext uri="{BB962C8B-B14F-4D97-AF65-F5344CB8AC3E}">
        <p14:creationId xmlns:p14="http://schemas.microsoft.com/office/powerpoint/2010/main" val="135712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8" name="Rounded Rectangle 7"/>
          <p:cNvSpPr/>
          <p:nvPr/>
        </p:nvSpPr>
        <p:spPr>
          <a:xfrm>
            <a:off x="88900" y="98425"/>
            <a:ext cx="12619038" cy="936942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028"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chemeClr val="tx2"/>
                </a:solidFill>
              </a:defRPr>
            </a:lvl1pPr>
          </a:lstStyle>
          <a:p>
            <a:pPr>
              <a:defRPr/>
            </a:pPr>
            <a:fld id="{E600D443-9379-4B81-9381-A48474346F0A}" type="datetimeFigureOut">
              <a:rPr lang="en-US"/>
              <a:pPr>
                <a:defRPr/>
              </a:pPr>
              <a:t>10/3/2013</a:t>
            </a:fld>
            <a:endParaRPr lang="en-US"/>
          </a:p>
        </p:txBody>
      </p:sp>
      <p:sp>
        <p:nvSpPr>
          <p:cNvPr id="3" name="Footer Placeholder 2"/>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F510B3C2-4005-4A28-BAF2-EDF46673A2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0247"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10248"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rgbClr val="696464"/>
                </a:solidFill>
              </a:defRPr>
            </a:lvl1pPr>
          </a:lstStyle>
          <a:p>
            <a:pPr>
              <a:defRPr/>
            </a:pPr>
            <a:fld id="{8ED6ACF6-6694-43A3-96F3-1BBC81FEB849}"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rgbClr val="696464"/>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3C01B453-9EFC-43B5-8FBE-DD1A3F25FA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1271"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11272"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rgbClr val="696464"/>
                </a:solidFill>
              </a:defRPr>
            </a:lvl1pPr>
          </a:lstStyle>
          <a:p>
            <a:pPr>
              <a:defRPr/>
            </a:pPr>
            <a:fld id="{4F5D0390-A157-4F30-877B-E5EA89324267}"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rgbClr val="696464"/>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B0ABC59E-F37A-4322-A851-03DBAFDEA1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295"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12296"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rgbClr val="696464"/>
                </a:solidFill>
              </a:defRPr>
            </a:lvl1pPr>
          </a:lstStyle>
          <a:p>
            <a:pPr>
              <a:defRPr/>
            </a:pPr>
            <a:fld id="{00EF597D-13DA-4599-9851-A37FA29BF782}"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rgbClr val="696464"/>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1CEF94CA-6C3D-4333-B198-CA7EC3DFDF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2055"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2056"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chemeClr val="tx2"/>
                </a:solidFill>
              </a:defRPr>
            </a:lvl1pPr>
          </a:lstStyle>
          <a:p>
            <a:pPr>
              <a:defRPr/>
            </a:pPr>
            <a:fld id="{39A21F2B-732F-4ABB-9233-923CD5CC70D0}"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chemeClr val="tx2"/>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ED457AB4-52E4-4264-BE5C-99272741B8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11" name="Rounded Rectangle 10"/>
          <p:cNvSpPr/>
          <p:nvPr/>
        </p:nvSpPr>
        <p:spPr>
          <a:xfrm>
            <a:off x="91438" y="97658"/>
            <a:ext cx="12618721" cy="936908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2" name="Rectangle 11"/>
          <p:cNvSpPr/>
          <p:nvPr/>
        </p:nvSpPr>
        <p:spPr>
          <a:xfrm flipV="1">
            <a:off x="96838" y="3327400"/>
            <a:ext cx="12619037" cy="128588"/>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3" name="Rectangle 12"/>
          <p:cNvSpPr/>
          <p:nvPr/>
        </p:nvSpPr>
        <p:spPr>
          <a:xfrm>
            <a:off x="96838" y="3278188"/>
            <a:ext cx="12619037" cy="635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5" name="Rectangle 14"/>
          <p:cNvSpPr/>
          <p:nvPr/>
        </p:nvSpPr>
        <p:spPr>
          <a:xfrm>
            <a:off x="95250" y="3455988"/>
            <a:ext cx="12620625" cy="6508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3081"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3"/>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chemeClr val="tx2"/>
                </a:solidFill>
              </a:defRPr>
            </a:lvl1pPr>
          </a:lstStyle>
          <a:p>
            <a:pPr>
              <a:defRPr/>
            </a:pPr>
            <a:fld id="{911DC495-A866-43EB-9C10-75696F32FD70}" type="datetimeFigureOut">
              <a:rPr lang="en-US"/>
              <a:pPr>
                <a:defRPr/>
              </a:pPr>
              <a:t>10/3/2013</a:t>
            </a:fld>
            <a:endParaRPr lang="en-US"/>
          </a:p>
        </p:txBody>
      </p:sp>
      <p:sp>
        <p:nvSpPr>
          <p:cNvPr id="17" name="Footer Placeholder 4"/>
          <p:cNvSpPr>
            <a:spLocks noGrp="1"/>
          </p:cNvSpPr>
          <p:nvPr>
            <p:ph type="ftr" sz="quarter" idx="3"/>
          </p:nvPr>
        </p:nvSpPr>
        <p:spPr>
          <a:xfrm>
            <a:off x="1120775" y="8640763"/>
            <a:ext cx="5600700"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chemeClr val="tx2"/>
                </a:solidFill>
              </a:defRPr>
            </a:lvl1pPr>
          </a:lstStyle>
          <a:p>
            <a:pPr>
              <a:defRPr/>
            </a:pPr>
            <a:endParaRPr lang="en-US"/>
          </a:p>
        </p:txBody>
      </p:sp>
      <p:sp>
        <p:nvSpPr>
          <p:cNvPr id="18" name="Slide Number Placeholder 5"/>
          <p:cNvSpPr>
            <a:spLocks noGrp="1"/>
          </p:cNvSpPr>
          <p:nvPr>
            <p:ph type="sldNum" sz="quarter" idx="4"/>
          </p:nvPr>
        </p:nvSpPr>
        <p:spPr>
          <a:xfrm>
            <a:off x="204788" y="8691563"/>
            <a:ext cx="639762" cy="64135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5B4D5110-6DD8-4CEA-B1C7-33FDBC6557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8" name="Rounded Rectangle 7"/>
          <p:cNvSpPr/>
          <p:nvPr/>
        </p:nvSpPr>
        <p:spPr>
          <a:xfrm>
            <a:off x="88900" y="98425"/>
            <a:ext cx="12619038" cy="936942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0" name="Rectangle 9"/>
          <p:cNvSpPr/>
          <p:nvPr/>
        </p:nvSpPr>
        <p:spPr>
          <a:xfrm>
            <a:off x="0" y="0"/>
            <a:ext cx="12801600" cy="96012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11" name="Rounded Rectangle 10"/>
          <p:cNvSpPr/>
          <p:nvPr/>
        </p:nvSpPr>
        <p:spPr>
          <a:xfrm>
            <a:off x="88900" y="98425"/>
            <a:ext cx="12619038" cy="936942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4102"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4103"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Date Placeholder 4"/>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chemeClr val="tx2"/>
                </a:solidFill>
              </a:defRPr>
            </a:lvl1pPr>
          </a:lstStyle>
          <a:p>
            <a:pPr>
              <a:defRPr/>
            </a:pPr>
            <a:fld id="{3FA82556-4A1F-452F-90A1-D98DF29F4FDC}" type="datetimeFigureOut">
              <a:rPr lang="en-US"/>
              <a:pPr>
                <a:defRPr/>
              </a:pPr>
              <a:t>10/3/2013</a:t>
            </a:fld>
            <a:endParaRPr lang="en-US"/>
          </a:p>
        </p:txBody>
      </p:sp>
      <p:sp>
        <p:nvSpPr>
          <p:cNvPr id="13" name="Footer Placeholder 5"/>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chemeClr val="tx2"/>
                </a:solidFill>
              </a:defRPr>
            </a:lvl1pPr>
          </a:lstStyle>
          <a:p>
            <a:pPr>
              <a:defRPr/>
            </a:pPr>
            <a:endParaRPr lang="en-US"/>
          </a:p>
        </p:txBody>
      </p:sp>
      <p:sp>
        <p:nvSpPr>
          <p:cNvPr id="15" name="Slide Number Placeholder 6"/>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C714F412-1661-4C51-9AF3-6004FD46BA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8" name="Rounded Rectangle 7"/>
          <p:cNvSpPr/>
          <p:nvPr/>
        </p:nvSpPr>
        <p:spPr>
          <a:xfrm>
            <a:off x="88900" y="98425"/>
            <a:ext cx="12619038" cy="936942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0" name="Rectangle 9"/>
          <p:cNvSpPr/>
          <p:nvPr/>
        </p:nvSpPr>
        <p:spPr>
          <a:xfrm flipV="1">
            <a:off x="95250" y="6556375"/>
            <a:ext cx="12609513" cy="128588"/>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1" name="Rectangle 10"/>
          <p:cNvSpPr/>
          <p:nvPr/>
        </p:nvSpPr>
        <p:spPr>
          <a:xfrm>
            <a:off x="95250" y="6510338"/>
            <a:ext cx="12609513" cy="6508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12" name="Rectangle 11"/>
          <p:cNvSpPr/>
          <p:nvPr/>
        </p:nvSpPr>
        <p:spPr>
          <a:xfrm>
            <a:off x="95250" y="6681788"/>
            <a:ext cx="12609513" cy="6985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5127"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5128"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 name="Date Placeholder 4"/>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chemeClr val="tx2"/>
                </a:solidFill>
              </a:defRPr>
            </a:lvl1pPr>
          </a:lstStyle>
          <a:p>
            <a:pPr>
              <a:defRPr/>
            </a:pPr>
            <a:fld id="{FAC01139-9B90-498E-A1E4-5323C0600153}" type="datetimeFigureOut">
              <a:rPr lang="en-US"/>
              <a:pPr>
                <a:defRPr/>
              </a:pPr>
              <a:t>10/3/2013</a:t>
            </a:fld>
            <a:endParaRPr lang="en-US"/>
          </a:p>
        </p:txBody>
      </p:sp>
      <p:sp>
        <p:nvSpPr>
          <p:cNvPr id="15" name="Footer Placeholder 5"/>
          <p:cNvSpPr>
            <a:spLocks noGrp="1"/>
          </p:cNvSpPr>
          <p:nvPr>
            <p:ph type="ftr" sz="quarter" idx="3"/>
          </p:nvPr>
        </p:nvSpPr>
        <p:spPr>
          <a:xfrm>
            <a:off x="1279525" y="8640763"/>
            <a:ext cx="5441950"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chemeClr val="tx2"/>
                </a:solidFill>
              </a:defRPr>
            </a:lvl1pPr>
          </a:lstStyle>
          <a:p>
            <a:pPr>
              <a:defRPr/>
            </a:pPr>
            <a:endParaRPr lang="en-US"/>
          </a:p>
        </p:txBody>
      </p:sp>
      <p:sp>
        <p:nvSpPr>
          <p:cNvPr id="16" name="Slide Number Placeholder 6"/>
          <p:cNvSpPr>
            <a:spLocks noGrp="1"/>
          </p:cNvSpPr>
          <p:nvPr>
            <p:ph type="sldNum" sz="quarter" idx="4"/>
          </p:nvPr>
        </p:nvSpPr>
        <p:spPr>
          <a:xfrm>
            <a:off x="204788" y="8691563"/>
            <a:ext cx="639762" cy="64135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1F8447CF-11ED-4705-80A3-87CAFADD58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p>
        </p:txBody>
      </p:sp>
      <p:sp useBgFill="1">
        <p:nvSpPr>
          <p:cNvPr id="8" name="Rounded Rectangle 7"/>
          <p:cNvSpPr/>
          <p:nvPr/>
        </p:nvSpPr>
        <p:spPr>
          <a:xfrm>
            <a:off x="88900" y="98425"/>
            <a:ext cx="12619038" cy="936942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p>
        </p:txBody>
      </p:sp>
      <p:sp>
        <p:nvSpPr>
          <p:cNvPr id="6148"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6149"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13"/>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chemeClr val="tx2"/>
                </a:solidFill>
              </a:defRPr>
            </a:lvl1pPr>
          </a:lstStyle>
          <a:p>
            <a:pPr>
              <a:defRPr/>
            </a:pPr>
            <a:fld id="{D010BCB7-C760-4AF7-A037-274F7B66CE1B}" type="datetimeFigureOut">
              <a:rPr lang="en-US"/>
              <a:pPr>
                <a:defRPr/>
              </a:pPr>
              <a:t>10/3/2013</a:t>
            </a:fld>
            <a:endParaRPr lang="en-US"/>
          </a:p>
        </p:txBody>
      </p:sp>
      <p:sp>
        <p:nvSpPr>
          <p:cNvPr id="11" name="Footer Placeholder 2"/>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chemeClr val="tx2"/>
                </a:solidFill>
              </a:defRPr>
            </a:lvl1pPr>
          </a:lstStyle>
          <a:p>
            <a:pPr>
              <a:defRPr/>
            </a:pPr>
            <a:endParaRPr lang="en-US"/>
          </a:p>
        </p:txBody>
      </p:sp>
      <p:sp>
        <p:nvSpPr>
          <p:cNvPr id="12" name="Slide Number Placeholder 22"/>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r>
              <a:rPr lang="en-GB"/>
              <a:t>#</a:t>
            </a:r>
            <a:endParaRPr lang="en-US"/>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7175"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7176"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rgbClr val="696464"/>
                </a:solidFill>
              </a:defRPr>
            </a:lvl1pPr>
          </a:lstStyle>
          <a:p>
            <a:pPr>
              <a:defRPr/>
            </a:pPr>
            <a:fld id="{D014AA7D-9F3A-434B-B5A7-E498E0866B93}"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rgbClr val="696464"/>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6073CF35-8A89-46D1-92B3-94445A5791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8199"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8200"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rgbClr val="696464"/>
                </a:solidFill>
              </a:defRPr>
            </a:lvl1pPr>
          </a:lstStyle>
          <a:p>
            <a:pPr>
              <a:defRPr/>
            </a:pPr>
            <a:fld id="{D91059F5-9A96-4BEE-9F3E-48F57BD792FB}"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rgbClr val="696464"/>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F8E69D7E-A4E4-4D37-A3C2-CDECB7231A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useBgFill="1">
        <p:nvSpPr>
          <p:cNvPr id="11" name="Rounded Rectangle 10"/>
          <p:cNvSpPr/>
          <p:nvPr/>
        </p:nvSpPr>
        <p:spPr>
          <a:xfrm>
            <a:off x="92075" y="98425"/>
            <a:ext cx="12617450" cy="936783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2" name="Rectangle 11"/>
          <p:cNvSpPr/>
          <p:nvPr/>
        </p:nvSpPr>
        <p:spPr>
          <a:xfrm>
            <a:off x="87313" y="2028825"/>
            <a:ext cx="12630150" cy="2138363"/>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3" name="Rectangle 12"/>
          <p:cNvSpPr/>
          <p:nvPr/>
        </p:nvSpPr>
        <p:spPr>
          <a:xfrm>
            <a:off x="87313" y="1955800"/>
            <a:ext cx="12630150" cy="16827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15" name="Rectangle 14"/>
          <p:cNvSpPr/>
          <p:nvPr/>
        </p:nvSpPr>
        <p:spPr>
          <a:xfrm>
            <a:off x="87313" y="4167188"/>
            <a:ext cx="12630150" cy="15557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8016" tIns="64008" rIns="128016" bIns="64008" anchor="ctr"/>
          <a:lstStyle/>
          <a:p>
            <a:pPr algn="ctr" defTabSz="1279525">
              <a:defRPr/>
            </a:pPr>
            <a:endParaRPr lang="en-US" b="0">
              <a:solidFill>
                <a:srgbClr val="FFFFFF"/>
              </a:solidFill>
            </a:endParaRPr>
          </a:p>
        </p:txBody>
      </p:sp>
      <p:sp>
        <p:nvSpPr>
          <p:cNvPr id="9223"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128016" numCol="1" anchor="b" anchorCtr="0" compatLnSpc="1">
            <a:prstTxWarp prst="textNoShape">
              <a:avLst/>
            </a:prstTxWarp>
          </a:bodyPr>
          <a:lstStyle/>
          <a:p>
            <a:pPr lvl="0"/>
            <a:r>
              <a:rPr lang="en-US" smtClean="0"/>
              <a:t>Click to edit Master title style</a:t>
            </a:r>
          </a:p>
        </p:txBody>
      </p:sp>
      <p:sp>
        <p:nvSpPr>
          <p:cNvPr id="9224"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27"/>
          <p:cNvSpPr>
            <a:spLocks noGrp="1"/>
          </p:cNvSpPr>
          <p:nvPr>
            <p:ph type="dt" sz="half" idx="2"/>
          </p:nvPr>
        </p:nvSpPr>
        <p:spPr>
          <a:xfrm>
            <a:off x="8640763" y="8667750"/>
            <a:ext cx="3467100" cy="666750"/>
          </a:xfrm>
          <a:prstGeom prst="rect">
            <a:avLst/>
          </a:prstGeom>
        </p:spPr>
        <p:txBody>
          <a:bodyPr vert="horz" wrap="square" lIns="128016" tIns="64008" rIns="128016" bIns="64008" numCol="1" anchor="ctr" anchorCtr="0" compatLnSpc="1">
            <a:prstTxWarp prst="textNoShape">
              <a:avLst/>
            </a:prstTxWarp>
          </a:bodyPr>
          <a:lstStyle>
            <a:lvl1pPr algn="r">
              <a:defRPr sz="2000" b="0">
                <a:solidFill>
                  <a:srgbClr val="696464"/>
                </a:solidFill>
              </a:defRPr>
            </a:lvl1pPr>
          </a:lstStyle>
          <a:p>
            <a:pPr>
              <a:defRPr/>
            </a:pPr>
            <a:fld id="{56F748A6-9BA5-4589-81C4-7C67CFE056DE}" type="datetimeFigureOut">
              <a:rPr lang="en-US"/>
              <a:pPr>
                <a:defRPr/>
              </a:pPr>
              <a:t>10/3/2013</a:t>
            </a:fld>
            <a:endParaRPr lang="en-US"/>
          </a:p>
        </p:txBody>
      </p:sp>
      <p:sp>
        <p:nvSpPr>
          <p:cNvPr id="17" name="Footer Placeholder 16"/>
          <p:cNvSpPr>
            <a:spLocks noGrp="1"/>
          </p:cNvSpPr>
          <p:nvPr>
            <p:ph type="ftr" sz="quarter" idx="3"/>
          </p:nvPr>
        </p:nvSpPr>
        <p:spPr>
          <a:xfrm>
            <a:off x="1279525" y="8640763"/>
            <a:ext cx="5548313" cy="639762"/>
          </a:xfrm>
          <a:prstGeom prst="rect">
            <a:avLst/>
          </a:prstGeom>
        </p:spPr>
        <p:txBody>
          <a:bodyPr vert="horz" wrap="square" lIns="128016" tIns="64008" rIns="128016" bIns="64008" numCol="1" anchor="ctr" anchorCtr="0" compatLnSpc="1">
            <a:prstTxWarp prst="textNoShape">
              <a:avLst/>
            </a:prstTxWarp>
          </a:bodyPr>
          <a:lstStyle>
            <a:lvl1pPr>
              <a:defRPr sz="2000" b="0">
                <a:solidFill>
                  <a:srgbClr val="696464"/>
                </a:solidFill>
              </a:defRPr>
            </a:lvl1pPr>
          </a:lstStyle>
          <a:p>
            <a:pPr>
              <a:defRPr/>
            </a:pPr>
            <a:r>
              <a:rPr lang="en-GB"/>
              <a:t>Max Varney</a:t>
            </a:r>
            <a:endParaRPr lang="en-US"/>
          </a:p>
        </p:txBody>
      </p:sp>
      <p:sp>
        <p:nvSpPr>
          <p:cNvPr id="18" name="Slide Number Placeholder 28"/>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b="0">
                <a:solidFill>
                  <a:srgbClr val="FFFFFF"/>
                </a:solidFill>
                <a:latin typeface="+mj-lt"/>
              </a:defRPr>
            </a:lvl1pPr>
          </a:lstStyle>
          <a:p>
            <a:pPr>
              <a:defRPr/>
            </a:pPr>
            <a:fld id="{81FB1F8E-5871-4E66-A38B-142C11778A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sz="56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Franklin Gothic Book" pitchFamily="34" charset="0"/>
        </a:defRPr>
      </a:lvl2pPr>
      <a:lvl3pPr algn="l" rtl="0" eaLnBrk="0" fontAlgn="base" hangingPunct="0">
        <a:spcBef>
          <a:spcPct val="0"/>
        </a:spcBef>
        <a:spcAft>
          <a:spcPct val="0"/>
        </a:spcAft>
        <a:defRPr sz="5600">
          <a:solidFill>
            <a:schemeClr val="tx2"/>
          </a:solidFill>
          <a:latin typeface="Franklin Gothic Book" pitchFamily="34" charset="0"/>
        </a:defRPr>
      </a:lvl3pPr>
      <a:lvl4pPr algn="l" rtl="0" eaLnBrk="0" fontAlgn="base" hangingPunct="0">
        <a:spcBef>
          <a:spcPct val="0"/>
        </a:spcBef>
        <a:spcAft>
          <a:spcPct val="0"/>
        </a:spcAft>
        <a:defRPr sz="5600">
          <a:solidFill>
            <a:schemeClr val="tx2"/>
          </a:solidFill>
          <a:latin typeface="Franklin Gothic Book" pitchFamily="34" charset="0"/>
        </a:defRPr>
      </a:lvl4pPr>
      <a:lvl5pPr algn="l" rtl="0" eaLnBrk="0" fontAlgn="base" hangingPunct="0">
        <a:spcBef>
          <a:spcPct val="0"/>
        </a:spcBef>
        <a:spcAft>
          <a:spcPct val="0"/>
        </a:spcAft>
        <a:defRPr sz="5600">
          <a:solidFill>
            <a:schemeClr val="tx2"/>
          </a:solidFill>
          <a:latin typeface="Franklin Gothic Book" pitchFamily="34" charset="0"/>
        </a:defRPr>
      </a:lvl5pPr>
      <a:lvl6pPr marL="457200" algn="l" rtl="0" eaLnBrk="0" fontAlgn="base" hangingPunct="0">
        <a:spcBef>
          <a:spcPct val="0"/>
        </a:spcBef>
        <a:spcAft>
          <a:spcPct val="0"/>
        </a:spcAft>
        <a:defRPr sz="5600">
          <a:solidFill>
            <a:schemeClr val="tx2"/>
          </a:solidFill>
          <a:latin typeface="Franklin Gothic Book" pitchFamily="34" charset="0"/>
        </a:defRPr>
      </a:lvl6pPr>
      <a:lvl7pPr marL="914400" algn="l" rtl="0" eaLnBrk="0" fontAlgn="base" hangingPunct="0">
        <a:spcBef>
          <a:spcPct val="0"/>
        </a:spcBef>
        <a:spcAft>
          <a:spcPct val="0"/>
        </a:spcAft>
        <a:defRPr sz="5600">
          <a:solidFill>
            <a:schemeClr val="tx2"/>
          </a:solidFill>
          <a:latin typeface="Franklin Gothic Book" pitchFamily="34" charset="0"/>
        </a:defRPr>
      </a:lvl7pPr>
      <a:lvl8pPr marL="1371600" algn="l" rtl="0" eaLnBrk="0" fontAlgn="base" hangingPunct="0">
        <a:spcBef>
          <a:spcPct val="0"/>
        </a:spcBef>
        <a:spcAft>
          <a:spcPct val="0"/>
        </a:spcAft>
        <a:defRPr sz="5600">
          <a:solidFill>
            <a:schemeClr val="tx2"/>
          </a:solidFill>
          <a:latin typeface="Franklin Gothic Book" pitchFamily="34" charset="0"/>
        </a:defRPr>
      </a:lvl8pPr>
      <a:lvl9pPr marL="1828800" algn="l" rtl="0" eaLnBrk="0" fontAlgn="base" hangingPunct="0">
        <a:spcBef>
          <a:spcPct val="0"/>
        </a:spcBef>
        <a:spcAft>
          <a:spcPct val="0"/>
        </a:spcAft>
        <a:defRPr sz="5600">
          <a:solidFill>
            <a:schemeClr val="tx2"/>
          </a:solidFill>
          <a:latin typeface="Franklin Gothic Book" pitchFamily="34" charset="0"/>
        </a:defRPr>
      </a:lvl9pPr>
    </p:titleStyle>
    <p:bodyStyle>
      <a:lvl1pPr marL="382588" indent="-382588" algn="l" rtl="0" eaLnBrk="0" fontAlgn="base" hangingPunct="0">
        <a:spcBef>
          <a:spcPts val="813"/>
        </a:spcBef>
        <a:spcAft>
          <a:spcPct val="0"/>
        </a:spcAft>
        <a:buClr>
          <a:schemeClr val="accent1"/>
        </a:buClr>
        <a:buSzPct val="85000"/>
        <a:buFont typeface="Wingdings 2" pitchFamily="18" charset="2"/>
        <a:buChar char=""/>
        <a:defRPr sz="3600">
          <a:solidFill>
            <a:schemeClr val="tx1"/>
          </a:solidFill>
          <a:latin typeface="+mn-lt"/>
          <a:ea typeface="+mn-ea"/>
          <a:cs typeface="+mn-cs"/>
        </a:defRPr>
      </a:lvl1pPr>
      <a:lvl2pPr marL="766763" indent="-319088"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defRPr>
      </a:lvl2pPr>
      <a:lvl3pPr marL="1150938" indent="-319088"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defRPr>
      </a:lvl3pPr>
      <a:lvl4pPr marL="1535113" indent="-319088"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defRPr>
      </a:lvl4pPr>
      <a:lvl5pPr marL="1919288" indent="-319088" algn="l" rtl="0" eaLnBrk="0" fontAlgn="base" hangingPunct="0">
        <a:spcBef>
          <a:spcPts val="513"/>
        </a:spcBef>
        <a:spcAft>
          <a:spcPct val="0"/>
        </a:spcAft>
        <a:buClr>
          <a:srgbClr val="A28E6A"/>
        </a:buClr>
        <a:buChar char="o"/>
        <a:defRPr sz="2800">
          <a:solidFill>
            <a:schemeClr val="tx1"/>
          </a:solidFill>
          <a:latin typeface="+mn-lt"/>
        </a:defRPr>
      </a:lvl5pPr>
      <a:lvl6pPr marL="2376488" indent="-319088" algn="l" rtl="0" eaLnBrk="0" fontAlgn="base" hangingPunct="0">
        <a:spcBef>
          <a:spcPts val="513"/>
        </a:spcBef>
        <a:spcAft>
          <a:spcPct val="0"/>
        </a:spcAft>
        <a:buClr>
          <a:srgbClr val="A28E6A"/>
        </a:buClr>
        <a:buChar char="o"/>
        <a:defRPr sz="2800">
          <a:solidFill>
            <a:schemeClr val="tx1"/>
          </a:solidFill>
          <a:latin typeface="+mn-lt"/>
        </a:defRPr>
      </a:lvl6pPr>
      <a:lvl7pPr marL="2833688" indent="-319088" algn="l" rtl="0" eaLnBrk="0" fontAlgn="base" hangingPunct="0">
        <a:spcBef>
          <a:spcPts val="513"/>
        </a:spcBef>
        <a:spcAft>
          <a:spcPct val="0"/>
        </a:spcAft>
        <a:buClr>
          <a:srgbClr val="A28E6A"/>
        </a:buClr>
        <a:buChar char="o"/>
        <a:defRPr sz="2800">
          <a:solidFill>
            <a:schemeClr val="tx1"/>
          </a:solidFill>
          <a:latin typeface="+mn-lt"/>
        </a:defRPr>
      </a:lvl7pPr>
      <a:lvl8pPr marL="3290888" indent="-319088" algn="l" rtl="0" eaLnBrk="0" fontAlgn="base" hangingPunct="0">
        <a:spcBef>
          <a:spcPts val="513"/>
        </a:spcBef>
        <a:spcAft>
          <a:spcPct val="0"/>
        </a:spcAft>
        <a:buClr>
          <a:srgbClr val="A28E6A"/>
        </a:buClr>
        <a:buChar char="o"/>
        <a:defRPr sz="2800">
          <a:solidFill>
            <a:schemeClr val="tx1"/>
          </a:solidFill>
          <a:latin typeface="+mn-lt"/>
        </a:defRPr>
      </a:lvl8pPr>
      <a:lvl9pPr marL="3748088" indent="-319088" algn="l" rtl="0" eaLnBrk="0" fontAlgn="base" hangingPunct="0">
        <a:spcBef>
          <a:spcPts val="513"/>
        </a:spcBef>
        <a:spcAft>
          <a:spcPct val="0"/>
        </a:spcAft>
        <a:buClr>
          <a:srgbClr val="A28E6A"/>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hyperlink" Target="intercooler.pdf" TargetMode="External"/><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hyperlink" Target="engineers%20drawings.pdf" TargetMode="External"/><Relationship Id="rId10" Type="http://schemas.openxmlformats.org/officeDocument/2006/relationships/image" Target="../media/image38.jpeg"/><Relationship Id="rId4" Type="http://schemas.openxmlformats.org/officeDocument/2006/relationships/hyperlink" Target="engineers%20drawings2.pdf" TargetMode="External"/><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slideLayout" Target="../slideLayouts/slideLayout7.xml"/><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video" Target="microswitch%20animation.wmv" TargetMode="External"/><Relationship Id="rId1" Type="http://schemas.microsoft.com/office/2007/relationships/media" Target="microswitch%20animation.wmv" TargetMode="Externa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hyperlink" Target="flywheel%20to%20gearbox%20adaptor.pdf" TargetMode="External"/><Relationship Id="rId1" Type="http://schemas.openxmlformats.org/officeDocument/2006/relationships/slideLayout" Target="../slideLayouts/slideLayout7.xml"/><Relationship Id="rId6" Type="http://schemas.openxmlformats.org/officeDocument/2006/relationships/hyperlink" Target="Turbo%20Cover.pdf" TargetMode="External"/><Relationship Id="rId5" Type="http://schemas.openxmlformats.org/officeDocument/2006/relationships/image" Target="../media/image56.jpeg"/><Relationship Id="rId4" Type="http://schemas.openxmlformats.org/officeDocument/2006/relationships/hyperlink" Target="Front%20eng%20accessory%20drive.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engineeringtoolbox.co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Water%20Cooled%20exhaust%20manifold.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www-materials.eng.cam.ac.uk/mpsite/interactive_charts/" TargetMode="Externa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hyperlink" Target="forming%20process.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Dave%20Wilcox%20e-mail%5b1%5d.pdf" TargetMode="External"/><Relationship Id="rId4" Type="http://schemas.openxmlformats.org/officeDocument/2006/relationships/hyperlink" Target="Tiger%20DV6%20Power%20Curves%5b1%5d.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hyperlink" Target="Bell%20housing.wmv" TargetMode="External"/><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hyperlink" Target="water%20pipe.wmv"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hyperlink" Target="ford%20engine%20moutn.wmv" TargetMode="External"/><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hyperlink" Target="Stress%20flat%201%20circular%20support.avi" TargetMode="External"/><Relationship Id="rId18" Type="http://schemas.openxmlformats.org/officeDocument/2006/relationships/hyperlink" Target="Displacement%20flat%201%20square.avi" TargetMode="External"/><Relationship Id="rId26" Type="http://schemas.openxmlformats.org/officeDocument/2006/relationships/hyperlink" Target="flat%202%20curved%20rib%20resonance%20movie.avi" TargetMode="External"/><Relationship Id="rId39" Type="http://schemas.openxmlformats.org/officeDocument/2006/relationships/hyperlink" Target="flat%203%2015x10%20support.doc" TargetMode="External"/><Relationship Id="rId21" Type="http://schemas.openxmlformats.org/officeDocument/2006/relationships/hyperlink" Target="flat%201%20curved%20rib%20resonance%20movie.avi" TargetMode="External"/><Relationship Id="rId34" Type="http://schemas.openxmlformats.org/officeDocument/2006/relationships/hyperlink" Target="flat%203%2010x15%20support.doc" TargetMode="External"/><Relationship Id="rId42" Type="http://schemas.openxmlformats.org/officeDocument/2006/relationships/hyperlink" Target="Stress%20flat%203%20circular%20support.avi" TargetMode="External"/><Relationship Id="rId47" Type="http://schemas.openxmlformats.org/officeDocument/2006/relationships/image" Target="../media/image78.png"/><Relationship Id="rId50" Type="http://schemas.openxmlformats.org/officeDocument/2006/relationships/image" Target="../media/image81.png"/><Relationship Id="rId7" Type="http://schemas.openxmlformats.org/officeDocument/2006/relationships/hyperlink" Target="resonance%20test%20flat%201%2015x10%20support.csv" TargetMode="External"/><Relationship Id="rId2" Type="http://schemas.openxmlformats.org/officeDocument/2006/relationships/hyperlink" Target="resonance%20test%20flat%201%2010x15%20support.csv" TargetMode="External"/><Relationship Id="rId16" Type="http://schemas.openxmlformats.org/officeDocument/2006/relationships/hyperlink" Target="flat%201%20square%20support%20movie.avi" TargetMode="External"/><Relationship Id="rId29" Type="http://schemas.openxmlformats.org/officeDocument/2006/relationships/hyperlink" Target="Flat%202%20curved%20rib.doc" TargetMode="External"/><Relationship Id="rId11" Type="http://schemas.openxmlformats.org/officeDocument/2006/relationships/hyperlink" Target="resonance%20test%201%20circular%20support.csv" TargetMode="External"/><Relationship Id="rId24" Type="http://schemas.openxmlformats.org/officeDocument/2006/relationships/hyperlink" Target="Flat%201%20curved%20rib.doc" TargetMode="External"/><Relationship Id="rId32" Type="http://schemas.openxmlformats.org/officeDocument/2006/relationships/hyperlink" Target="Stress%20flat%203%2010x15.avi" TargetMode="External"/><Relationship Id="rId37" Type="http://schemas.openxmlformats.org/officeDocument/2006/relationships/hyperlink" Target="stress%20flat%203%2015x10%20support.avi" TargetMode="External"/><Relationship Id="rId40" Type="http://schemas.openxmlformats.org/officeDocument/2006/relationships/hyperlink" Target="resonance%20test%203%20circular%20support.csv" TargetMode="External"/><Relationship Id="rId45" Type="http://schemas.openxmlformats.org/officeDocument/2006/relationships/image" Target="../media/image76.png"/><Relationship Id="rId53" Type="http://schemas.openxmlformats.org/officeDocument/2006/relationships/image" Target="../media/image84.png"/><Relationship Id="rId5" Type="http://schemas.openxmlformats.org/officeDocument/2006/relationships/hyperlink" Target="Displacement%20flat%201%2010x15.avi" TargetMode="External"/><Relationship Id="rId10" Type="http://schemas.openxmlformats.org/officeDocument/2006/relationships/hyperlink" Target="Flat%201%2015x10%20support.doc" TargetMode="External"/><Relationship Id="rId19" Type="http://schemas.openxmlformats.org/officeDocument/2006/relationships/hyperlink" Target="Flat%201%20square%20support.doc" TargetMode="External"/><Relationship Id="rId31" Type="http://schemas.openxmlformats.org/officeDocument/2006/relationships/hyperlink" Target="flat%203%2010x15%20support%20resonance%20movie.avi" TargetMode="External"/><Relationship Id="rId44" Type="http://schemas.openxmlformats.org/officeDocument/2006/relationships/hyperlink" Target="Flat%203%20circular%20support.doc" TargetMode="External"/><Relationship Id="rId52" Type="http://schemas.openxmlformats.org/officeDocument/2006/relationships/image" Target="../media/image83.png"/><Relationship Id="rId4" Type="http://schemas.openxmlformats.org/officeDocument/2006/relationships/hyperlink" Target="Stress%20flat%2010x15.avi" TargetMode="External"/><Relationship Id="rId9" Type="http://schemas.openxmlformats.org/officeDocument/2006/relationships/hyperlink" Target="Stress%20flat%201%2015x10%20support.avi" TargetMode="External"/><Relationship Id="rId14" Type="http://schemas.openxmlformats.org/officeDocument/2006/relationships/hyperlink" Target="flat%201%20circular%20support.doc" TargetMode="External"/><Relationship Id="rId22" Type="http://schemas.openxmlformats.org/officeDocument/2006/relationships/hyperlink" Target="Stress%20flat%201%20curved%20rib.avi" TargetMode="External"/><Relationship Id="rId27" Type="http://schemas.openxmlformats.org/officeDocument/2006/relationships/hyperlink" Target="Stress%20flat%202%20curved%20rib.avi" TargetMode="External"/><Relationship Id="rId30" Type="http://schemas.openxmlformats.org/officeDocument/2006/relationships/hyperlink" Target="resonance%20test%203%2010x15%20supports.csv" TargetMode="External"/><Relationship Id="rId35" Type="http://schemas.openxmlformats.org/officeDocument/2006/relationships/hyperlink" Target="resonance%20test%203%2015x10%20support.csv" TargetMode="External"/><Relationship Id="rId43" Type="http://schemas.openxmlformats.org/officeDocument/2006/relationships/hyperlink" Target="Displacement%20flat%203%20circular%20support.avi" TargetMode="External"/><Relationship Id="rId48" Type="http://schemas.openxmlformats.org/officeDocument/2006/relationships/image" Target="../media/image79.png"/><Relationship Id="rId8" Type="http://schemas.openxmlformats.org/officeDocument/2006/relationships/hyperlink" Target="flat%201%2015x10%20support%20resonance%20movie.avi" TargetMode="External"/><Relationship Id="rId51" Type="http://schemas.openxmlformats.org/officeDocument/2006/relationships/image" Target="../media/image82.png"/><Relationship Id="rId3" Type="http://schemas.openxmlformats.org/officeDocument/2006/relationships/hyperlink" Target="flat%201%2010x15%20support%20resonance%20movie.avi" TargetMode="External"/><Relationship Id="rId12" Type="http://schemas.openxmlformats.org/officeDocument/2006/relationships/hyperlink" Target="flat%201%20circular%20support%20resonance%20movie.avi" TargetMode="External"/><Relationship Id="rId17" Type="http://schemas.openxmlformats.org/officeDocument/2006/relationships/hyperlink" Target="stress%201%20square.avi" TargetMode="External"/><Relationship Id="rId25" Type="http://schemas.openxmlformats.org/officeDocument/2006/relationships/hyperlink" Target="resonance%20test%202%20curved%20ribs.csv" TargetMode="External"/><Relationship Id="rId33" Type="http://schemas.openxmlformats.org/officeDocument/2006/relationships/hyperlink" Target="Displacement%20flat%203%2010x15.avi" TargetMode="External"/><Relationship Id="rId38" Type="http://schemas.openxmlformats.org/officeDocument/2006/relationships/hyperlink" Target="Displacement%20flat%203%2015x10.avi" TargetMode="External"/><Relationship Id="rId46" Type="http://schemas.openxmlformats.org/officeDocument/2006/relationships/image" Target="../media/image77.png"/><Relationship Id="rId20" Type="http://schemas.openxmlformats.org/officeDocument/2006/relationships/hyperlink" Target="resonance%20test%20flat%201%20curved%20rib.csv" TargetMode="External"/><Relationship Id="rId41" Type="http://schemas.openxmlformats.org/officeDocument/2006/relationships/hyperlink" Target="flat%203%20circular%20support%20resonance%20movie.avi" TargetMode="External"/><Relationship Id="rId1" Type="http://schemas.openxmlformats.org/officeDocument/2006/relationships/slideLayout" Target="../slideLayouts/slideLayout7.xml"/><Relationship Id="rId6" Type="http://schemas.openxmlformats.org/officeDocument/2006/relationships/hyperlink" Target="flat%201%2010x15%20support.doc" TargetMode="External"/><Relationship Id="rId15" Type="http://schemas.openxmlformats.org/officeDocument/2006/relationships/hyperlink" Target="resonance%20test%201%20square%20support.csv" TargetMode="External"/><Relationship Id="rId23" Type="http://schemas.openxmlformats.org/officeDocument/2006/relationships/hyperlink" Target="Displacement%20flat%201%20curved%20rib.avi" TargetMode="External"/><Relationship Id="rId28" Type="http://schemas.openxmlformats.org/officeDocument/2006/relationships/hyperlink" Target="Displacement%20flat%202%20curved%20rib.avi" TargetMode="External"/><Relationship Id="rId36" Type="http://schemas.openxmlformats.org/officeDocument/2006/relationships/hyperlink" Target="flat%203%2015x10%20support%20resonance%20movie.avi" TargetMode="External"/><Relationship Id="rId49" Type="http://schemas.openxmlformats.org/officeDocument/2006/relationships/image" Target="../media/image80.png"/></Relationships>
</file>

<file path=ppt/slides/_rels/slide25.xml.rels><?xml version="1.0" encoding="UTF-8" standalone="yes"?>
<Relationships xmlns="http://schemas.openxmlformats.org/package/2006/relationships"><Relationship Id="rId13" Type="http://schemas.openxmlformats.org/officeDocument/2006/relationships/hyperlink" Target="flat%20hollow%20triangle%20resonance%20movie.avi" TargetMode="External"/><Relationship Id="rId18" Type="http://schemas.openxmlformats.org/officeDocument/2006/relationships/hyperlink" Target="flat%20solid%20triangle%20resonance%20movie.avi" TargetMode="External"/><Relationship Id="rId26" Type="http://schemas.openxmlformats.org/officeDocument/2006/relationships/hyperlink" Target="Flat%20triangle%201%20rib.doc" TargetMode="External"/><Relationship Id="rId39" Type="http://schemas.openxmlformats.org/officeDocument/2006/relationships/hyperlink" Target="displacement%20flat%20bent%20sheet%20steel.avi" TargetMode="External"/><Relationship Id="rId21" Type="http://schemas.openxmlformats.org/officeDocument/2006/relationships/hyperlink" Target="Flat%20solid%20triangle.doc" TargetMode="External"/><Relationship Id="rId34" Type="http://schemas.openxmlformats.org/officeDocument/2006/relationships/hyperlink" Target="Displacement%20flat%20unsupported.avi" TargetMode="External"/><Relationship Id="rId42" Type="http://schemas.openxmlformats.org/officeDocument/2006/relationships/image" Target="../media/image86.png"/><Relationship Id="rId47" Type="http://schemas.openxmlformats.org/officeDocument/2006/relationships/image" Target="../media/image91.png"/><Relationship Id="rId7" Type="http://schemas.openxmlformats.org/officeDocument/2006/relationships/hyperlink" Target="resonance%20test%20double%20curve.csv" TargetMode="External"/><Relationship Id="rId2" Type="http://schemas.openxmlformats.org/officeDocument/2006/relationships/hyperlink" Target="resonance%20test%203%20square%20supports.csv" TargetMode="External"/><Relationship Id="rId16" Type="http://schemas.openxmlformats.org/officeDocument/2006/relationships/hyperlink" Target="Flat%20hollow%20triangle.doc" TargetMode="External"/><Relationship Id="rId29" Type="http://schemas.openxmlformats.org/officeDocument/2006/relationships/hyperlink" Target="Stress%20solid%20curved%20rib.avi" TargetMode="External"/><Relationship Id="rId1" Type="http://schemas.openxmlformats.org/officeDocument/2006/relationships/slideLayout" Target="../slideLayouts/slideLayout7.xml"/><Relationship Id="rId6" Type="http://schemas.openxmlformats.org/officeDocument/2006/relationships/hyperlink" Target="Flat%203%20square%20support.doc" TargetMode="External"/><Relationship Id="rId11" Type="http://schemas.openxmlformats.org/officeDocument/2006/relationships/hyperlink" Target="Flat%20double%20curve.doc" TargetMode="External"/><Relationship Id="rId24" Type="http://schemas.openxmlformats.org/officeDocument/2006/relationships/hyperlink" Target="Stress%20flat%20triangle%201%20rib.avi" TargetMode="External"/><Relationship Id="rId32" Type="http://schemas.openxmlformats.org/officeDocument/2006/relationships/hyperlink" Target="flat%20unsupported%20resonance%20movie.avi" TargetMode="External"/><Relationship Id="rId37" Type="http://schemas.openxmlformats.org/officeDocument/2006/relationships/hyperlink" Target="flat%20folded%20steel%20resonance%20movie.avi" TargetMode="External"/><Relationship Id="rId40" Type="http://schemas.openxmlformats.org/officeDocument/2006/relationships/hyperlink" Target="Folded%20sheet%20steel.doc" TargetMode="External"/><Relationship Id="rId45" Type="http://schemas.openxmlformats.org/officeDocument/2006/relationships/image" Target="../media/image89.png"/><Relationship Id="rId5" Type="http://schemas.openxmlformats.org/officeDocument/2006/relationships/hyperlink" Target="Displacement%20flat%203%20square%20support.avi" TargetMode="External"/><Relationship Id="rId15" Type="http://schemas.openxmlformats.org/officeDocument/2006/relationships/hyperlink" Target="Displacement%20flat%20hollow%20triangle.avi" TargetMode="External"/><Relationship Id="rId23" Type="http://schemas.openxmlformats.org/officeDocument/2006/relationships/hyperlink" Target="flat%20triangle%201%20rib%20resonance%20movie.avi" TargetMode="External"/><Relationship Id="rId28" Type="http://schemas.openxmlformats.org/officeDocument/2006/relationships/hyperlink" Target="flat%20solid%20curved%20rib%20resonance%20movie.avi" TargetMode="External"/><Relationship Id="rId36" Type="http://schemas.openxmlformats.org/officeDocument/2006/relationships/hyperlink" Target="resonance%20test%20folded%20steel.csv" TargetMode="External"/><Relationship Id="rId10" Type="http://schemas.openxmlformats.org/officeDocument/2006/relationships/hyperlink" Target="displacement%20flat%20double%20curve.avi" TargetMode="External"/><Relationship Id="rId19" Type="http://schemas.openxmlformats.org/officeDocument/2006/relationships/hyperlink" Target="Stress%20flat%20solid%20triangle.avi" TargetMode="External"/><Relationship Id="rId31" Type="http://schemas.openxmlformats.org/officeDocument/2006/relationships/hyperlink" Target="resonance%20test%20Flat%20unsupported.csv" TargetMode="External"/><Relationship Id="rId44" Type="http://schemas.openxmlformats.org/officeDocument/2006/relationships/image" Target="../media/image88.png"/><Relationship Id="rId4" Type="http://schemas.openxmlformats.org/officeDocument/2006/relationships/hyperlink" Target="Stress%20flat%203%20square%20support.avi" TargetMode="External"/><Relationship Id="rId9" Type="http://schemas.openxmlformats.org/officeDocument/2006/relationships/hyperlink" Target="Stress%20flat%20double%20curve.avi" TargetMode="External"/><Relationship Id="rId14" Type="http://schemas.openxmlformats.org/officeDocument/2006/relationships/hyperlink" Target="stress%20flat%20hollow%20triangle.avi" TargetMode="External"/><Relationship Id="rId22" Type="http://schemas.openxmlformats.org/officeDocument/2006/relationships/hyperlink" Target="Resonance%20test%20Flat%20triangle%201%20rib.csv" TargetMode="External"/><Relationship Id="rId27" Type="http://schemas.openxmlformats.org/officeDocument/2006/relationships/hyperlink" Target="resonance%20test%20solid%20curved%20rib.csv" TargetMode="External"/><Relationship Id="rId30" Type="http://schemas.openxmlformats.org/officeDocument/2006/relationships/hyperlink" Target="Solid%20curved%20rib.doc" TargetMode="External"/><Relationship Id="rId35" Type="http://schemas.openxmlformats.org/officeDocument/2006/relationships/hyperlink" Target="Flat%20unsupported.doc" TargetMode="External"/><Relationship Id="rId43" Type="http://schemas.openxmlformats.org/officeDocument/2006/relationships/image" Target="../media/image87.png"/><Relationship Id="rId48" Type="http://schemas.openxmlformats.org/officeDocument/2006/relationships/image" Target="../media/image92.png"/><Relationship Id="rId8" Type="http://schemas.openxmlformats.org/officeDocument/2006/relationships/hyperlink" Target="flat%20double%20curve%20resonance%20movie.avi" TargetMode="External"/><Relationship Id="rId3" Type="http://schemas.openxmlformats.org/officeDocument/2006/relationships/hyperlink" Target="flat%203%20square%20support%20resonance%20movie.avi" TargetMode="External"/><Relationship Id="rId12" Type="http://schemas.openxmlformats.org/officeDocument/2006/relationships/hyperlink" Target="resonance%20test%20hollow%20triangle.csv" TargetMode="External"/><Relationship Id="rId17" Type="http://schemas.openxmlformats.org/officeDocument/2006/relationships/hyperlink" Target="resonance%20test%20flat%20solid%20triangle.csv" TargetMode="External"/><Relationship Id="rId25" Type="http://schemas.openxmlformats.org/officeDocument/2006/relationships/hyperlink" Target="displacement%20solid%20curved%20rib.avi" TargetMode="External"/><Relationship Id="rId33" Type="http://schemas.openxmlformats.org/officeDocument/2006/relationships/hyperlink" Target="stress%20flat%20unsupported.avi" TargetMode="External"/><Relationship Id="rId38" Type="http://schemas.openxmlformats.org/officeDocument/2006/relationships/hyperlink" Target="stress%20flat%20bent%20sheet%20steel.avi" TargetMode="External"/><Relationship Id="rId46" Type="http://schemas.openxmlformats.org/officeDocument/2006/relationships/image" Target="../media/image90.png"/><Relationship Id="rId20" Type="http://schemas.openxmlformats.org/officeDocument/2006/relationships/hyperlink" Target="displacment%20flat%20solid%20traignel.avi" TargetMode="External"/><Relationship Id="rId41"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18" Type="http://schemas.openxmlformats.org/officeDocument/2006/relationships/image" Target="../media/image106.jpeg"/><Relationship Id="rId3" Type="http://schemas.openxmlformats.org/officeDocument/2006/relationships/image" Target="../media/image93.png"/><Relationship Id="rId21" Type="http://schemas.openxmlformats.org/officeDocument/2006/relationships/image" Target="../media/image109.jpe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 Type="http://schemas.openxmlformats.org/officeDocument/2006/relationships/image" Target="../media/image79.png"/><Relationship Id="rId16" Type="http://schemas.openxmlformats.org/officeDocument/2006/relationships/image" Target="../media/image104.jpeg"/><Relationship Id="rId20"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89.png"/><Relationship Id="rId15" Type="http://schemas.openxmlformats.org/officeDocument/2006/relationships/image" Target="../media/image103.jpeg"/><Relationship Id="rId23" Type="http://schemas.openxmlformats.org/officeDocument/2006/relationships/image" Target="../media/image111.jpeg"/><Relationship Id="rId10" Type="http://schemas.openxmlformats.org/officeDocument/2006/relationships/image" Target="../media/image98.jpeg"/><Relationship Id="rId19" Type="http://schemas.openxmlformats.org/officeDocument/2006/relationships/image" Target="../media/image107.jpeg"/><Relationship Id="rId4" Type="http://schemas.openxmlformats.org/officeDocument/2006/relationships/image" Target="../media/image87.png"/><Relationship Id="rId9" Type="http://schemas.openxmlformats.org/officeDocument/2006/relationships/image" Target="../media/image97.jpeg"/><Relationship Id="rId14" Type="http://schemas.openxmlformats.org/officeDocument/2006/relationships/image" Target="../media/image102.jpeg"/><Relationship Id="rId22" Type="http://schemas.openxmlformats.org/officeDocument/2006/relationships/image" Target="../media/image1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hyperlink" Target="left%20hand%20side%20displacement.avi" TargetMode="External"/><Relationship Id="rId7"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hyperlink" Target="right%20hand%20side%20stress.avi" TargetMode="External"/><Relationship Id="rId11" Type="http://schemas.openxmlformats.org/officeDocument/2006/relationships/image" Target="../media/image117.png"/><Relationship Id="rId5" Type="http://schemas.openxmlformats.org/officeDocument/2006/relationships/hyperlink" Target="left%20hand%20side%20stress.avi" TargetMode="External"/><Relationship Id="rId10" Type="http://schemas.openxmlformats.org/officeDocument/2006/relationships/image" Target="../media/image116.png"/><Relationship Id="rId4" Type="http://schemas.openxmlformats.org/officeDocument/2006/relationships/hyperlink" Target="right%20hand%20side%20displacement.avi" TargetMode="External"/><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hyperlink" Target="Flat%20triangle%201%20rib%20right%20angled-Copy%20of%20%5bStudy%201%5d-Stress-Stress1.avi" TargetMode="External"/><Relationship Id="rId3" Type="http://schemas.openxmlformats.org/officeDocument/2006/relationships/image" Target="../media/image119.png"/><Relationship Id="rId7" Type="http://schemas.openxmlformats.org/officeDocument/2006/relationships/hyperlink" Target="Flat%20triangle%201%20rib%20angled-Copy%20of%20%5bStudy%201%5d-Displacement.avi" TargetMode="External"/><Relationship Id="rId2" Type="http://schemas.openxmlformats.org/officeDocument/2006/relationships/image" Target="../media/image118.png"/><Relationship Id="rId1" Type="http://schemas.openxmlformats.org/officeDocument/2006/relationships/slideLayout" Target="../slideLayouts/slideLayout62.xml"/><Relationship Id="rId6" Type="http://schemas.openxmlformats.org/officeDocument/2006/relationships/hyperlink" Target="Flat%20triangle%201%20rib%20right%20angled-Copy%20of%20%5bStudy%201%5d-Displacement-Displacement1.avi" TargetMode="External"/><Relationship Id="rId11" Type="http://schemas.openxmlformats.org/officeDocument/2006/relationships/image" Target="../media/image123.png"/><Relationship Id="rId5" Type="http://schemas.openxmlformats.org/officeDocument/2006/relationships/image" Target="../media/image121.png"/><Relationship Id="rId10" Type="http://schemas.openxmlformats.org/officeDocument/2006/relationships/image" Target="../media/image122.png"/><Relationship Id="rId4" Type="http://schemas.openxmlformats.org/officeDocument/2006/relationships/image" Target="../media/image120.png"/><Relationship Id="rId9" Type="http://schemas.openxmlformats.org/officeDocument/2006/relationships/hyperlink" Target="Flat%20triangle%201%20rib%20angled-Copy%20of%20%5bStudy%201%5d-Stress-Stress1.avi"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After%20modification%20displacement.AVI" TargetMode="External"/><Relationship Id="rId3" Type="http://schemas.openxmlformats.org/officeDocument/2006/relationships/image" Target="../media/image121.png"/><Relationship Id="rId7" Type="http://schemas.openxmlformats.org/officeDocument/2006/relationships/hyperlink" Target="right%20hand%20side%20stress.avi" TargetMode="External"/><Relationship Id="rId2" Type="http://schemas.openxmlformats.org/officeDocument/2006/relationships/image" Target="../media/image120.png"/><Relationship Id="rId1" Type="http://schemas.openxmlformats.org/officeDocument/2006/relationships/slideLayout" Target="../slideLayouts/slideLayout62.xml"/><Relationship Id="rId6" Type="http://schemas.openxmlformats.org/officeDocument/2006/relationships/hyperlink" Target="right%20hand%20side%20displacement.avi" TargetMode="External"/><Relationship Id="rId5" Type="http://schemas.openxmlformats.org/officeDocument/2006/relationships/image" Target="../media/image125.png"/><Relationship Id="rId10" Type="http://schemas.openxmlformats.org/officeDocument/2006/relationships/image" Target="../media/image126.jpeg"/><Relationship Id="rId4" Type="http://schemas.openxmlformats.org/officeDocument/2006/relationships/image" Target="../media/image124.png"/><Relationship Id="rId9" Type="http://schemas.openxmlformats.org/officeDocument/2006/relationships/hyperlink" Target="Engine%20mount%20front%20right%20hand%20side%20150mm%20moved-Study%202-Stress-Stress1.avi"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video" Target="engineblock%20roation%20animiation.wmv" TargetMode="External"/><Relationship Id="rId1" Type="http://schemas.microsoft.com/office/2007/relationships/media" Target="engineblock%20roation%20animiation.wmv" TargetMode="Externa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2.xml"/><Relationship Id="rId5" Type="http://schemas.openxmlformats.org/officeDocument/2006/relationships/image" Target="../media/image130.jpeg"/><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27.png"/><Relationship Id="rId7" Type="http://schemas.openxmlformats.org/officeDocument/2006/relationships/image" Target="../media/image135.png"/><Relationship Id="rId12" Type="http://schemas.openxmlformats.org/officeDocument/2006/relationships/hyperlink" Target="Engine%20mount%20front%20right%20hand%20side%20150mm%20moved%20DOUBLE%20RIB-Study%203-Stress-Stress1.avi" TargetMode="External"/><Relationship Id="rId2" Type="http://schemas.openxmlformats.org/officeDocument/2006/relationships/image" Target="../media/image131.png"/><Relationship Id="rId1" Type="http://schemas.openxmlformats.org/officeDocument/2006/relationships/slideLayout" Target="../slideLayouts/slideLayout62.xml"/><Relationship Id="rId6" Type="http://schemas.openxmlformats.org/officeDocument/2006/relationships/image" Target="../media/image134.png"/><Relationship Id="rId11" Type="http://schemas.openxmlformats.org/officeDocument/2006/relationships/hyperlink" Target="ENGI914.AVI" TargetMode="External"/><Relationship Id="rId5" Type="http://schemas.openxmlformats.org/officeDocument/2006/relationships/image" Target="../media/image133.png"/><Relationship Id="rId10" Type="http://schemas.openxmlformats.org/officeDocument/2006/relationships/hyperlink" Target="Engine%20mount%20front%20right%20hand%20side%20150mm%20moved%20CASTABLE%20STRESS.avi" TargetMode="External"/><Relationship Id="rId4" Type="http://schemas.openxmlformats.org/officeDocument/2006/relationships/image" Target="../media/image132.png"/><Relationship Id="rId9" Type="http://schemas.openxmlformats.org/officeDocument/2006/relationships/hyperlink" Target="ENGI3370.AVI"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pn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png"/><Relationship Id="rId2" Type="http://schemas.openxmlformats.org/officeDocument/2006/relationships/image" Target="../media/image137.jpeg"/><Relationship Id="rId16" Type="http://schemas.openxmlformats.org/officeDocument/2006/relationships/image" Target="../media/image151.png"/><Relationship Id="rId1" Type="http://schemas.openxmlformats.org/officeDocument/2006/relationships/slideLayout" Target="../slideLayouts/slideLayout6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jpeg"/><Relationship Id="rId15" Type="http://schemas.openxmlformats.org/officeDocument/2006/relationships/image" Target="../media/image150.pn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png"/></Relationships>
</file>

<file path=ppt/slides/_rels/slide33.xml.rels><?xml version="1.0" encoding="UTF-8" standalone="yes"?>
<Relationships xmlns="http://schemas.openxmlformats.org/package/2006/relationships"><Relationship Id="rId8" Type="http://schemas.openxmlformats.org/officeDocument/2006/relationships/hyperlink" Target="right%20hand%20side%20double%20rib%20DRAWING.pdf" TargetMode="External"/><Relationship Id="rId13" Type="http://schemas.openxmlformats.org/officeDocument/2006/relationships/hyperlink" Target="dt%20coursework%20interveiw%20-%20castable%20mount%20and%20its%20failiures.wmv" TargetMode="External"/><Relationship Id="rId3" Type="http://schemas.openxmlformats.org/officeDocument/2006/relationships/hyperlink" Target="right%20hand%20side,%20150%20moved,%20castable.eprt" TargetMode="External"/><Relationship Id="rId7" Type="http://schemas.openxmlformats.org/officeDocument/2006/relationships/hyperlink" Target="right%20hand%20side%20standard%20DRAWING.pdf" TargetMode="External"/><Relationship Id="rId12" Type="http://schemas.openxmlformats.org/officeDocument/2006/relationships/image" Target="../media/image154.jpeg"/><Relationship Id="rId17" Type="http://schemas.openxmlformats.org/officeDocument/2006/relationships/slide" Target="slide9.xml"/><Relationship Id="rId2" Type="http://schemas.openxmlformats.org/officeDocument/2006/relationships/hyperlink" Target="http://www.edrawingsviewer.com/" TargetMode="External"/><Relationship Id="rId16" Type="http://schemas.openxmlformats.org/officeDocument/2006/relationships/hyperlink" Target="dt%20coursework%20interveiw%20-%20standard%20mounting%20why%20it%20cant%20be%20cast.wmv" TargetMode="External"/><Relationship Id="rId1" Type="http://schemas.openxmlformats.org/officeDocument/2006/relationships/slideLayout" Target="../slideLayouts/slideLayout62.xml"/><Relationship Id="rId6" Type="http://schemas.openxmlformats.org/officeDocument/2006/relationships/hyperlink" Target="right%20hand%20side%20castable%20DRAWING.pdf" TargetMode="External"/><Relationship Id="rId11" Type="http://schemas.openxmlformats.org/officeDocument/2006/relationships/hyperlink" Target="dt%20coursework%20interveiw%20-%20SOLAS.wmv" TargetMode="External"/><Relationship Id="rId5" Type="http://schemas.openxmlformats.org/officeDocument/2006/relationships/hyperlink" Target="right%20hand%20side,%20150%20moved,%20double%20rib.eprt" TargetMode="External"/><Relationship Id="rId15" Type="http://schemas.openxmlformats.org/officeDocument/2006/relationships/hyperlink" Target="dt%20coursework%20interveiw%20-%20mounting%20stud%20size.wmv" TargetMode="External"/><Relationship Id="rId10" Type="http://schemas.openxmlformats.org/officeDocument/2006/relationships/image" Target="../media/image153.jpeg"/><Relationship Id="rId4" Type="http://schemas.openxmlformats.org/officeDocument/2006/relationships/hyperlink" Target="right%20hand%20side,%20150%20moved,%20normal.eprt" TargetMode="External"/><Relationship Id="rId9" Type="http://schemas.openxmlformats.org/officeDocument/2006/relationships/image" Target="../media/image152.jpeg"/><Relationship Id="rId14" Type="http://schemas.openxmlformats.org/officeDocument/2006/relationships/hyperlink" Target="dt%20coursework%20interveiw%20-%20double%20rib%20things%20to%20improve.wmv"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156.png"/><Relationship Id="rId7" Type="http://schemas.openxmlformats.org/officeDocument/2006/relationships/hyperlink" Target="Parker%20900%20Baltic.pdf" TargetMode="External"/><Relationship Id="rId2" Type="http://schemas.openxmlformats.org/officeDocument/2006/relationships/image" Target="../media/image155.png"/><Relationship Id="rId1" Type="http://schemas.openxmlformats.org/officeDocument/2006/relationships/slideLayout" Target="../slideLayouts/slideLayout62.xml"/><Relationship Id="rId6" Type="http://schemas.openxmlformats.org/officeDocument/2006/relationships/image" Target="../media/image157.png"/><Relationship Id="rId5" Type="http://schemas.openxmlformats.org/officeDocument/2006/relationships/hyperlink" Target="DNVemailresponse.pdf" TargetMode="External"/><Relationship Id="rId4" Type="http://schemas.openxmlformats.org/officeDocument/2006/relationships/hyperlink" Target="http://www.dnv.com/" TargetMode="External"/><Relationship Id="rId9" Type="http://schemas.openxmlformats.org/officeDocument/2006/relationships/image" Target="../media/image159.jpeg"/></Relationships>
</file>

<file path=ppt/slides/_rels/slide35.xml.rels><?xml version="1.0" encoding="UTF-8" standalone="yes"?>
<Relationships xmlns="http://schemas.openxmlformats.org/package/2006/relationships"><Relationship Id="rId8" Type="http://schemas.openxmlformats.org/officeDocument/2006/relationships/hyperlink" Target="tensile%20strength.avi" TargetMode="External"/><Relationship Id="rId3" Type="http://schemas.openxmlformats.org/officeDocument/2006/relationships/image" Target="../media/image161.png"/><Relationship Id="rId7" Type="http://schemas.openxmlformats.org/officeDocument/2006/relationships/hyperlink" Target="Bolt%20stress%20video.avi" TargetMode="External"/><Relationship Id="rId2" Type="http://schemas.openxmlformats.org/officeDocument/2006/relationships/image" Target="../media/image160.png"/><Relationship Id="rId1" Type="http://schemas.openxmlformats.org/officeDocument/2006/relationships/slideLayout" Target="../slideLayouts/slideLayout62.xml"/><Relationship Id="rId6" Type="http://schemas.openxmlformats.org/officeDocument/2006/relationships/image" Target="../media/image163.png"/><Relationship Id="rId11" Type="http://schemas.openxmlformats.org/officeDocument/2006/relationships/hyperlink" Target="50kN%20of%20load%20-%20displacement.avi" TargetMode="External"/><Relationship Id="rId5" Type="http://schemas.openxmlformats.org/officeDocument/2006/relationships/hyperlink" Target="drop%20testing%20a%20boat.avi" TargetMode="External"/><Relationship Id="rId10" Type="http://schemas.openxmlformats.org/officeDocument/2006/relationships/hyperlink" Target="1.6kN%20of%20load%20-%20displacement.avi" TargetMode="External"/><Relationship Id="rId4" Type="http://schemas.openxmlformats.org/officeDocument/2006/relationships/image" Target="../media/image162.jpeg"/><Relationship Id="rId9" Type="http://schemas.openxmlformats.org/officeDocument/2006/relationships/hyperlink" Target="0.5kN%20of%20load%20-%20Displacement.avi"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0.4k3590.avi" TargetMode="External"/><Relationship Id="rId3" Type="http://schemas.openxmlformats.org/officeDocument/2006/relationships/image" Target="../media/image165.jpeg"/><Relationship Id="rId7" Type="http://schemas.openxmlformats.org/officeDocument/2006/relationships/hyperlink" Target="50kN%20force%20-%20displacement.avi" TargetMode="External"/><Relationship Id="rId2" Type="http://schemas.openxmlformats.org/officeDocument/2006/relationships/image" Target="../media/image164.png"/><Relationship Id="rId1" Type="http://schemas.openxmlformats.org/officeDocument/2006/relationships/slideLayout" Target="../slideLayouts/slideLayout62.xml"/><Relationship Id="rId6" Type="http://schemas.openxmlformats.org/officeDocument/2006/relationships/hyperlink" Target="1.6kN%20force%20-%20displacement.avi" TargetMode="External"/><Relationship Id="rId5" Type="http://schemas.openxmlformats.org/officeDocument/2006/relationships/hyperlink" Target="0.4kN%20force%20-%20displacement.avi" TargetMode="External"/><Relationship Id="rId10" Type="http://schemas.openxmlformats.org/officeDocument/2006/relationships/hyperlink" Target="50kN3448.avi" TargetMode="External"/><Relationship Id="rId4" Type="http://schemas.openxmlformats.org/officeDocument/2006/relationships/image" Target="../media/image166.png"/><Relationship Id="rId9" Type="http://schemas.openxmlformats.org/officeDocument/2006/relationships/hyperlink" Target="1.6k1463.avi"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50kN3448.avi" TargetMode="External"/><Relationship Id="rId3" Type="http://schemas.openxmlformats.org/officeDocument/2006/relationships/image" Target="../media/image168.jpeg"/><Relationship Id="rId7" Type="http://schemas.openxmlformats.org/officeDocument/2006/relationships/hyperlink" Target="1.6k1463.avi" TargetMode="External"/><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hyperlink" Target="0.4k3590.avi" TargetMode="External"/><Relationship Id="rId11" Type="http://schemas.openxmlformats.org/officeDocument/2006/relationships/hyperlink" Target="50kN%20force%20-%20displacement.avi" TargetMode="External"/><Relationship Id="rId5" Type="http://schemas.openxmlformats.org/officeDocument/2006/relationships/image" Target="../media/image170.jpeg"/><Relationship Id="rId10" Type="http://schemas.openxmlformats.org/officeDocument/2006/relationships/hyperlink" Target="1.6kN%20force%20-%20displacement.avi" TargetMode="External"/><Relationship Id="rId4" Type="http://schemas.openxmlformats.org/officeDocument/2006/relationships/image" Target="../media/image169.png"/><Relationship Id="rId9" Type="http://schemas.openxmlformats.org/officeDocument/2006/relationships/hyperlink" Target="0.4kN%20force%20-%20displacement.av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6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39.xml.rels><?xml version="1.0" encoding="UTF-8" standalone="yes"?>
<Relationships xmlns="http://schemas.openxmlformats.org/package/2006/relationships"><Relationship Id="rId8" Type="http://schemas.openxmlformats.org/officeDocument/2006/relationships/image" Target="../media/image179.jpeg"/><Relationship Id="rId3" Type="http://schemas.microsoft.com/office/2007/relationships/media" Target="Casting%20process.AVI" TargetMode="External"/><Relationship Id="rId7" Type="http://schemas.openxmlformats.org/officeDocument/2006/relationships/image" Target="../media/image178.jpeg"/><Relationship Id="rId2" Type="http://schemas.openxmlformats.org/officeDocument/2006/relationships/video" Target="casting%20test.AVI" TargetMode="External"/><Relationship Id="rId1" Type="http://schemas.microsoft.com/office/2007/relationships/media" Target="casting%20test.AVI" TargetMode="External"/><Relationship Id="rId6" Type="http://schemas.openxmlformats.org/officeDocument/2006/relationships/image" Target="../media/image177.jpeg"/><Relationship Id="rId11" Type="http://schemas.openxmlformats.org/officeDocument/2006/relationships/image" Target="../media/image181.png"/><Relationship Id="rId5" Type="http://schemas.openxmlformats.org/officeDocument/2006/relationships/slideLayout" Target="../slideLayouts/slideLayout62.xml"/><Relationship Id="rId10" Type="http://schemas.openxmlformats.org/officeDocument/2006/relationships/image" Target="../media/image180.png"/><Relationship Id="rId4" Type="http://schemas.openxmlformats.org/officeDocument/2006/relationships/video" Target="Casting%20process.AVI" TargetMode="External"/><Relationship Id="rId9" Type="http://schemas.openxmlformats.org/officeDocument/2006/relationships/hyperlink" Target="David%20Ross%20e-mail%5b1%5d.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mermaid-marine.co.uk/" TargetMode="External"/><Relationship Id="rId7" Type="http://schemas.openxmlformats.org/officeDocument/2006/relationships/image" Target="../media/image9.png"/><Relationship Id="rId2" Type="http://schemas.openxmlformats.org/officeDocument/2006/relationships/hyperlink" Target="http://www.powertorque.co.uk/"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2.xml"/><Relationship Id="rId6" Type="http://schemas.openxmlformats.org/officeDocument/2006/relationships/image" Target="../media/image179.jpeg"/><Relationship Id="rId5" Type="http://schemas.openxmlformats.org/officeDocument/2006/relationships/image" Target="../media/image177.jpeg"/><Relationship Id="rId4" Type="http://schemas.openxmlformats.org/officeDocument/2006/relationships/image" Target="../media/image184.jpeg"/></Relationships>
</file>

<file path=ppt/slides/_rels/slide41.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jpeg"/><Relationship Id="rId3" Type="http://schemas.openxmlformats.org/officeDocument/2006/relationships/image" Target="../media/image186.jpeg"/><Relationship Id="rId7" Type="http://schemas.openxmlformats.org/officeDocument/2006/relationships/image" Target="../media/image190.png"/><Relationship Id="rId12" Type="http://schemas.openxmlformats.org/officeDocument/2006/relationships/image" Target="../media/image195.jpeg"/><Relationship Id="rId2" Type="http://schemas.openxmlformats.org/officeDocument/2006/relationships/image" Target="../media/image185.jpeg"/><Relationship Id="rId1" Type="http://schemas.openxmlformats.org/officeDocument/2006/relationships/slideLayout" Target="../slideLayouts/slideLayout62.xml"/><Relationship Id="rId6" Type="http://schemas.openxmlformats.org/officeDocument/2006/relationships/image" Target="../media/image189.pn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jpeg"/><Relationship Id="rId4" Type="http://schemas.openxmlformats.org/officeDocument/2006/relationships/image" Target="../media/image187.png"/><Relationship Id="rId9" Type="http://schemas.openxmlformats.org/officeDocument/2006/relationships/image" Target="../media/image192.jpeg"/><Relationship Id="rId14" Type="http://schemas.openxmlformats.org/officeDocument/2006/relationships/image" Target="../media/image197.jpeg"/></Relationships>
</file>

<file path=ppt/slides/_rels/slide42.xml.rels><?xml version="1.0" encoding="UTF-8" standalone="yes"?>
<Relationships xmlns="http://schemas.openxmlformats.org/package/2006/relationships"><Relationship Id="rId8" Type="http://schemas.openxmlformats.org/officeDocument/2006/relationships/image" Target="../media/image204.jpeg"/><Relationship Id="rId13" Type="http://schemas.openxmlformats.org/officeDocument/2006/relationships/hyperlink" Target="machining%20mounting%20face%202.wmv" TargetMode="External"/><Relationship Id="rId18" Type="http://schemas.openxmlformats.org/officeDocument/2006/relationships/image" Target="../media/image210.jpeg"/><Relationship Id="rId3" Type="http://schemas.openxmlformats.org/officeDocument/2006/relationships/image" Target="../media/image199.jpeg"/><Relationship Id="rId21" Type="http://schemas.openxmlformats.org/officeDocument/2006/relationships/hyperlink" Target="counter%20sinking%20mounting%20holes%201.wmv" TargetMode="External"/><Relationship Id="rId7" Type="http://schemas.openxmlformats.org/officeDocument/2006/relationships/image" Target="../media/image203.jpeg"/><Relationship Id="rId12" Type="http://schemas.openxmlformats.org/officeDocument/2006/relationships/hyperlink" Target="machining%20mounting%20face%201.wmv" TargetMode="External"/><Relationship Id="rId17" Type="http://schemas.openxmlformats.org/officeDocument/2006/relationships/image" Target="../media/image209.jpeg"/><Relationship Id="rId2" Type="http://schemas.openxmlformats.org/officeDocument/2006/relationships/image" Target="../media/image198.jpeg"/><Relationship Id="rId16" Type="http://schemas.openxmlformats.org/officeDocument/2006/relationships/image" Target="../media/image208.jpeg"/><Relationship Id="rId20" Type="http://schemas.openxmlformats.org/officeDocument/2006/relationships/image" Target="../media/image212.jpeg"/><Relationship Id="rId1" Type="http://schemas.openxmlformats.org/officeDocument/2006/relationships/slideLayout" Target="../slideLayouts/slideLayout62.xml"/><Relationship Id="rId6" Type="http://schemas.openxmlformats.org/officeDocument/2006/relationships/image" Target="../media/image202.jpeg"/><Relationship Id="rId11" Type="http://schemas.openxmlformats.org/officeDocument/2006/relationships/image" Target="../media/image207.jpeg"/><Relationship Id="rId5" Type="http://schemas.openxmlformats.org/officeDocument/2006/relationships/image" Target="../media/image201.jpeg"/><Relationship Id="rId15" Type="http://schemas.openxmlformats.org/officeDocument/2006/relationships/hyperlink" Target="drilling%20mounting%20holes%201.wmv" TargetMode="External"/><Relationship Id="rId10" Type="http://schemas.openxmlformats.org/officeDocument/2006/relationships/image" Target="../media/image206.jpeg"/><Relationship Id="rId19" Type="http://schemas.openxmlformats.org/officeDocument/2006/relationships/image" Target="../media/image211.jpeg"/><Relationship Id="rId4" Type="http://schemas.openxmlformats.org/officeDocument/2006/relationships/image" Target="../media/image200.jpeg"/><Relationship Id="rId9" Type="http://schemas.openxmlformats.org/officeDocument/2006/relationships/image" Target="../media/image205.jpeg"/><Relationship Id="rId14" Type="http://schemas.openxmlformats.org/officeDocument/2006/relationships/hyperlink" Target="neatening%20faces%201.wmv"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4.jpeg"/><Relationship Id="rId7" Type="http://schemas.openxmlformats.org/officeDocument/2006/relationships/image" Target="../media/image217.jpeg"/><Relationship Id="rId2" Type="http://schemas.openxmlformats.org/officeDocument/2006/relationships/image" Target="../media/image213.jpeg"/><Relationship Id="rId1" Type="http://schemas.openxmlformats.org/officeDocument/2006/relationships/slideLayout" Target="../slideLayouts/slideLayout62.xml"/><Relationship Id="rId6" Type="http://schemas.openxmlformats.org/officeDocument/2006/relationships/hyperlink" Target="spot%20facing%20underside%20spacer.wmv" TargetMode="External"/><Relationship Id="rId11" Type="http://schemas.openxmlformats.org/officeDocument/2006/relationships/image" Target="../media/image221.jpeg"/><Relationship Id="rId5" Type="http://schemas.openxmlformats.org/officeDocument/2006/relationships/image" Target="../media/image216.jpeg"/><Relationship Id="rId10" Type="http://schemas.openxmlformats.org/officeDocument/2006/relationships/image" Target="../media/image220.jpeg"/><Relationship Id="rId4" Type="http://schemas.openxmlformats.org/officeDocument/2006/relationships/image" Target="../media/image215.jpeg"/><Relationship Id="rId9" Type="http://schemas.openxmlformats.org/officeDocument/2006/relationships/image" Target="../media/image219.jpeg"/></Relationships>
</file>

<file path=ppt/slides/_rels/slide44.xml.rels><?xml version="1.0" encoding="UTF-8" standalone="yes"?>
<Relationships xmlns="http://schemas.openxmlformats.org/package/2006/relationships"><Relationship Id="rId8" Type="http://schemas.openxmlformats.org/officeDocument/2006/relationships/image" Target="../media/image227.jpeg"/><Relationship Id="rId13" Type="http://schemas.openxmlformats.org/officeDocument/2006/relationships/image" Target="../media/image230.png"/><Relationship Id="rId3" Type="http://schemas.openxmlformats.org/officeDocument/2006/relationships/image" Target="../media/image222.jpeg"/><Relationship Id="rId7" Type="http://schemas.openxmlformats.org/officeDocument/2006/relationships/image" Target="../media/image226.jpeg"/><Relationship Id="rId12" Type="http://schemas.openxmlformats.org/officeDocument/2006/relationships/hyperlink" Target="Machining%20the%20casting%20COMPLETE.wmv" TargetMode="External"/><Relationship Id="rId17" Type="http://schemas.openxmlformats.org/officeDocument/2006/relationships/image" Target="../media/image234.png"/><Relationship Id="rId2" Type="http://schemas.openxmlformats.org/officeDocument/2006/relationships/notesSlide" Target="../notesSlides/notesSlide8.xml"/><Relationship Id="rId16" Type="http://schemas.openxmlformats.org/officeDocument/2006/relationships/image" Target="../media/image233.png"/><Relationship Id="rId1" Type="http://schemas.openxmlformats.org/officeDocument/2006/relationships/slideLayout" Target="../slideLayouts/slideLayout62.xml"/><Relationship Id="rId6" Type="http://schemas.openxmlformats.org/officeDocument/2006/relationships/image" Target="../media/image225.jpeg"/><Relationship Id="rId11" Type="http://schemas.openxmlformats.org/officeDocument/2006/relationships/hyperlink" Target="Drilling%20the%20holes%20larger%20NO%20SOUND.wmv" TargetMode="External"/><Relationship Id="rId5" Type="http://schemas.openxmlformats.org/officeDocument/2006/relationships/image" Target="../media/image224.jpeg"/><Relationship Id="rId15" Type="http://schemas.openxmlformats.org/officeDocument/2006/relationships/image" Target="../media/image232.png"/><Relationship Id="rId10" Type="http://schemas.openxmlformats.org/officeDocument/2006/relationships/image" Target="../media/image229.jpeg"/><Relationship Id="rId4" Type="http://schemas.openxmlformats.org/officeDocument/2006/relationships/image" Target="../media/image223.jpeg"/><Relationship Id="rId9" Type="http://schemas.openxmlformats.org/officeDocument/2006/relationships/image" Target="../media/image228.jpeg"/><Relationship Id="rId14" Type="http://schemas.openxmlformats.org/officeDocument/2006/relationships/image" Target="../media/image231.png"/></Relationships>
</file>

<file path=ppt/slides/_rels/slide45.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hyperlink" Target="Working%20Drawing.PDF" TargetMode="External"/><Relationship Id="rId7" Type="http://schemas.openxmlformats.org/officeDocument/2006/relationships/image" Target="../media/image238.jpeg"/><Relationship Id="rId2" Type="http://schemas.openxmlformats.org/officeDocument/2006/relationships/hyperlink" Target="http://mdmetric.com/pdf/surfruff.pdf" TargetMode="External"/><Relationship Id="rId1" Type="http://schemas.openxmlformats.org/officeDocument/2006/relationships/slideLayout" Target="../slideLayouts/slideLayout62.xml"/><Relationship Id="rId6" Type="http://schemas.openxmlformats.org/officeDocument/2006/relationships/image" Target="../media/image237.jpeg"/><Relationship Id="rId5" Type="http://schemas.openxmlformats.org/officeDocument/2006/relationships/image" Target="../media/image236.jpeg"/><Relationship Id="rId10" Type="http://schemas.openxmlformats.org/officeDocument/2006/relationships/image" Target="../media/image241.jpeg"/><Relationship Id="rId4" Type="http://schemas.openxmlformats.org/officeDocument/2006/relationships/image" Target="../media/image235.jpeg"/><Relationship Id="rId9" Type="http://schemas.openxmlformats.org/officeDocument/2006/relationships/image" Target="../media/image240.png"/></Relationships>
</file>

<file path=ppt/slides/_rels/slide46.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image" Target="../media/image242.jpeg"/><Relationship Id="rId1" Type="http://schemas.openxmlformats.org/officeDocument/2006/relationships/slideLayout" Target="../slideLayouts/slideLayout62.xml"/><Relationship Id="rId6" Type="http://schemas.openxmlformats.org/officeDocument/2006/relationships/image" Target="../media/image246.jpeg"/><Relationship Id="rId11" Type="http://schemas.openxmlformats.org/officeDocument/2006/relationships/image" Target="../media/image251.jpeg"/><Relationship Id="rId5" Type="http://schemas.openxmlformats.org/officeDocument/2006/relationships/image" Target="../media/image245.jpeg"/><Relationship Id="rId10" Type="http://schemas.openxmlformats.org/officeDocument/2006/relationships/image" Target="../media/image250.jpeg"/><Relationship Id="rId4" Type="http://schemas.openxmlformats.org/officeDocument/2006/relationships/image" Target="../media/image244.jpeg"/><Relationship Id="rId9" Type="http://schemas.openxmlformats.org/officeDocument/2006/relationships/image" Target="../media/image249.jpeg"/></Relationships>
</file>

<file path=ppt/slides/_rels/slide47.xml.rels><?xml version="1.0" encoding="UTF-8" standalone="yes"?>
<Relationships xmlns="http://schemas.openxmlformats.org/package/2006/relationships"><Relationship Id="rId8" Type="http://schemas.openxmlformats.org/officeDocument/2006/relationships/hyperlink" Target="DRAWING%20WITH%20LUGS%20ON.PDF" TargetMode="External"/><Relationship Id="rId3" Type="http://schemas.openxmlformats.org/officeDocument/2006/relationships/image" Target="../media/image253.jpeg"/><Relationship Id="rId7" Type="http://schemas.openxmlformats.org/officeDocument/2006/relationships/image" Target="../media/image257.jpeg"/><Relationship Id="rId2" Type="http://schemas.openxmlformats.org/officeDocument/2006/relationships/image" Target="../media/image252.jpeg"/><Relationship Id="rId1" Type="http://schemas.openxmlformats.org/officeDocument/2006/relationships/slideLayout" Target="../slideLayouts/slideLayout62.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 Id="rId9" Type="http://schemas.openxmlformats.org/officeDocument/2006/relationships/image" Target="../media/image258.jpeg"/></Relationships>
</file>

<file path=ppt/slides/_rels/slide48.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8" Type="http://schemas.openxmlformats.org/officeDocument/2006/relationships/hyperlink" Target="Letter%20from%20power%20torque%5b1%5d.pdf" TargetMode="External"/><Relationship Id="rId3" Type="http://schemas.openxmlformats.org/officeDocument/2006/relationships/image" Target="../media/image263.jpeg"/><Relationship Id="rId7" Type="http://schemas.openxmlformats.org/officeDocument/2006/relationships/hyperlink" Target="Engine%20test%201.wmv" TargetMode="External"/><Relationship Id="rId2" Type="http://schemas.openxmlformats.org/officeDocument/2006/relationships/image" Target="../media/image262.jpeg"/><Relationship Id="rId1" Type="http://schemas.openxmlformats.org/officeDocument/2006/relationships/slideLayout" Target="../slideLayouts/slideLayout7.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 Id="rId9" Type="http://schemas.openxmlformats.org/officeDocument/2006/relationships/image" Target="../media/image267.jpeg"/></Relationships>
</file>

<file path=ppt/slides/_rels/slide52.xml.rels><?xml version="1.0" encoding="UTF-8" standalone="yes"?>
<Relationships xmlns="http://schemas.openxmlformats.org/package/2006/relationships"><Relationship Id="rId3" Type="http://schemas.openxmlformats.org/officeDocument/2006/relationships/hyperlink" Target="Engine%20test%201.wmv" TargetMode="External"/><Relationship Id="rId7" Type="http://schemas.openxmlformats.org/officeDocument/2006/relationships/image" Target="../media/image268.png"/><Relationship Id="rId2" Type="http://schemas.openxmlformats.org/officeDocument/2006/relationships/hyperlink" Target="1.6kN%20force%20-%20displacement.avi" TargetMode="External"/><Relationship Id="rId1" Type="http://schemas.openxmlformats.org/officeDocument/2006/relationships/slideLayout" Target="../slideLayouts/slideLayout7.xml"/><Relationship Id="rId6" Type="http://schemas.openxmlformats.org/officeDocument/2006/relationships/hyperlink" Target="Alteration%201.png" TargetMode="External"/><Relationship Id="rId5" Type="http://schemas.openxmlformats.org/officeDocument/2006/relationships/slide" Target="slide26.xml"/><Relationship Id="rId4" Type="http://schemas.openxmlformats.org/officeDocument/2006/relationships/hyperlink" Target="50kN%20force%20-%20displacement.av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hyperlink" Target="alteration%202.pn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Working%20Drawing.PDF"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hyperlink" Target="interveiw%20with%20brian.wmv" TargetMode="External"/><Relationship Id="rId3" Type="http://schemas.openxmlformats.org/officeDocument/2006/relationships/hyperlink" Target="Staytite.pdf" TargetMode="External"/><Relationship Id="rId7" Type="http://schemas.openxmlformats.org/officeDocument/2006/relationships/image" Target="../media/image273.png"/><Relationship Id="rId2" Type="http://schemas.openxmlformats.org/officeDocument/2006/relationships/hyperlink" Target="Schnorr.pdf" TargetMode="External"/><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jpeg"/><Relationship Id="rId9" Type="http://schemas.openxmlformats.org/officeDocument/2006/relationships/image" Target="../media/image2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companieshouse.gov.uk/" TargetMode="External"/><Relationship Id="rId4" Type="http://schemas.openxmlformats.org/officeDocument/2006/relationships/image" Target="../media/image276.jpeg"/></Relationships>
</file>

<file path=ppt/slides/_rels/slide58.xml.rels><?xml version="1.0" encoding="UTF-8" standalone="yes"?>
<Relationships xmlns="http://schemas.openxmlformats.org/package/2006/relationships"><Relationship Id="rId8" Type="http://schemas.openxmlformats.org/officeDocument/2006/relationships/image" Target="../media/image283.jpeg"/><Relationship Id="rId3" Type="http://schemas.openxmlformats.org/officeDocument/2006/relationships/image" Target="../media/image278.jpeg"/><Relationship Id="rId7" Type="http://schemas.openxmlformats.org/officeDocument/2006/relationships/image" Target="../media/image282.jpeg"/><Relationship Id="rId2" Type="http://schemas.openxmlformats.org/officeDocument/2006/relationships/image" Target="../media/image277.jpeg"/><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jpeg"/><Relationship Id="rId10" Type="http://schemas.openxmlformats.org/officeDocument/2006/relationships/image" Target="../media/image285.jpeg"/><Relationship Id="rId4" Type="http://schemas.openxmlformats.org/officeDocument/2006/relationships/image" Target="../media/image279.jpeg"/><Relationship Id="rId9" Type="http://schemas.openxmlformats.org/officeDocument/2006/relationships/image" Target="../media/image284.jpeg"/></Relationships>
</file>

<file path=ppt/slides/_rels/slide59.xml.rels><?xml version="1.0" encoding="UTF-8" standalone="yes"?>
<Relationships xmlns="http://schemas.openxmlformats.org/package/2006/relationships"><Relationship Id="rId8" Type="http://schemas.openxmlformats.org/officeDocument/2006/relationships/image" Target="../media/image288.jpeg"/><Relationship Id="rId13" Type="http://schemas.openxmlformats.org/officeDocument/2006/relationships/hyperlink" Target="MED%20logo%206.jpg" TargetMode="External"/><Relationship Id="rId18" Type="http://schemas.openxmlformats.org/officeDocument/2006/relationships/image" Target="../media/image293.jpeg"/><Relationship Id="rId26" Type="http://schemas.openxmlformats.org/officeDocument/2006/relationships/hyperlink" Target="trade%20stand.jpg" TargetMode="External"/><Relationship Id="rId3" Type="http://schemas.openxmlformats.org/officeDocument/2006/relationships/hyperlink" Target="MED%20logo%203.jpg" TargetMode="External"/><Relationship Id="rId21" Type="http://schemas.openxmlformats.org/officeDocument/2006/relationships/image" Target="../media/image294.jpeg"/><Relationship Id="rId7" Type="http://schemas.openxmlformats.org/officeDocument/2006/relationships/hyperlink" Target="MED%20logo%202.jpg" TargetMode="External"/><Relationship Id="rId12" Type="http://schemas.openxmlformats.org/officeDocument/2006/relationships/image" Target="../media/image290.jpeg"/><Relationship Id="rId17" Type="http://schemas.openxmlformats.org/officeDocument/2006/relationships/hyperlink" Target="Final%20copy2.jpg" TargetMode="External"/><Relationship Id="rId25" Type="http://schemas.openxmlformats.org/officeDocument/2006/relationships/image" Target="../media/image296.jpeg"/><Relationship Id="rId2" Type="http://schemas.openxmlformats.org/officeDocument/2006/relationships/notesSlide" Target="../notesSlides/notesSlide10.xml"/><Relationship Id="rId16" Type="http://schemas.openxmlformats.org/officeDocument/2006/relationships/image" Target="../media/image292.jpeg"/><Relationship Id="rId20" Type="http://schemas.openxmlformats.org/officeDocument/2006/relationships/hyperlink" Target="Final%20copy.jpg" TargetMode="External"/><Relationship Id="rId29" Type="http://schemas.openxmlformats.org/officeDocument/2006/relationships/image" Target="../media/image298.jpeg"/><Relationship Id="rId1" Type="http://schemas.openxmlformats.org/officeDocument/2006/relationships/slideLayout" Target="../slideLayouts/slideLayout7.xml"/><Relationship Id="rId6" Type="http://schemas.openxmlformats.org/officeDocument/2006/relationships/image" Target="../media/image287.jpeg"/><Relationship Id="rId11" Type="http://schemas.openxmlformats.org/officeDocument/2006/relationships/hyperlink" Target="MED%20logo%205.jpg" TargetMode="External"/><Relationship Id="rId24" Type="http://schemas.openxmlformats.org/officeDocument/2006/relationships/hyperlink" Target="the%20engineer%20cover.jpg" TargetMode="External"/><Relationship Id="rId5" Type="http://schemas.openxmlformats.org/officeDocument/2006/relationships/hyperlink" Target="MED%20logo%201.jpg" TargetMode="External"/><Relationship Id="rId15" Type="http://schemas.openxmlformats.org/officeDocument/2006/relationships/hyperlink" Target="MED%20logo%207.jpg" TargetMode="External"/><Relationship Id="rId23" Type="http://schemas.openxmlformats.org/officeDocument/2006/relationships/image" Target="../media/image295.jpeg"/><Relationship Id="rId28" Type="http://schemas.openxmlformats.org/officeDocument/2006/relationships/hyperlink" Target="TRANSIT%20BACK%20SIDE%20copy.jpg" TargetMode="External"/><Relationship Id="rId10" Type="http://schemas.openxmlformats.org/officeDocument/2006/relationships/image" Target="../media/image289.jpeg"/><Relationship Id="rId19" Type="http://schemas.openxmlformats.org/officeDocument/2006/relationships/hyperlink" Target="http://www.dafont.com/" TargetMode="External"/><Relationship Id="rId4" Type="http://schemas.openxmlformats.org/officeDocument/2006/relationships/image" Target="../media/image286.jpeg"/><Relationship Id="rId9" Type="http://schemas.openxmlformats.org/officeDocument/2006/relationships/hyperlink" Target="MED%20logo%204.jpg" TargetMode="External"/><Relationship Id="rId14" Type="http://schemas.openxmlformats.org/officeDocument/2006/relationships/image" Target="../media/image291.jpeg"/><Relationship Id="rId22" Type="http://schemas.openxmlformats.org/officeDocument/2006/relationships/hyperlink" Target="Website%20home%20page.jpg" TargetMode="External"/><Relationship Id="rId27" Type="http://schemas.openxmlformats.org/officeDocument/2006/relationships/image" Target="../media/image297.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hyperlink" Target="http://www.timray.nl/tmd58di.htm" TargetMode="External"/><Relationship Id="rId12" Type="http://schemas.openxmlformats.org/officeDocument/2006/relationships/hyperlink" Target="Yanmar%20engine.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5.jpeg"/><Relationship Id="rId5" Type="http://schemas.openxmlformats.org/officeDocument/2006/relationships/image" Target="../media/image11.jpeg"/><Relationship Id="rId10" Type="http://schemas.openxmlformats.org/officeDocument/2006/relationships/hyperlink" Target="nannidiesle.pdf" TargetMode="External"/><Relationship Id="rId4" Type="http://schemas.openxmlformats.org/officeDocument/2006/relationships/hyperlink" Target="Captains%20choice%206.0.pdf" TargetMode="External"/><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promotional%20video.wmv" TargetMode="External"/><Relationship Id="rId1" Type="http://schemas.microsoft.com/office/2007/relationships/media" Target="promotional%20video.wmv" TargetMode="External"/><Relationship Id="rId5" Type="http://schemas.openxmlformats.org/officeDocument/2006/relationships/image" Target="../media/image300.png"/><Relationship Id="rId4" Type="http://schemas.openxmlformats.org/officeDocument/2006/relationships/image" Target="../media/image29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minerals.usgs.gov/minerals/pubs/commodity/bauxite/mcs-2009-bauxi.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2.jpeg"/></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hyperlink" Target="hpe190eng.pdf" TargetMode="External"/><Relationship Id="rId12" Type="http://schemas.openxmlformats.org/officeDocument/2006/relationships/hyperlink" Target="http://www.steyr-motors.com/products/pdf/MO144M38_engl_jun10.pdf" TargetMode="Externa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wmf"/><Relationship Id="rId15" Type="http://schemas.openxmlformats.org/officeDocument/2006/relationships/image" Target="../media/image26.jpeg"/><Relationship Id="rId10" Type="http://schemas.openxmlformats.org/officeDocument/2006/relationships/image" Target="../media/image22.jpeg"/><Relationship Id="rId4" Type="http://schemas.openxmlformats.org/officeDocument/2006/relationships/hyperlink" Target="http://www.scam-marine.hr/view.asp?p=11&amp;c=3" TargetMode="External"/><Relationship Id="rId9" Type="http://schemas.openxmlformats.org/officeDocument/2006/relationships/image" Target="../media/image21.wmf"/><Relationship Id="rId1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Engine%20Mounts.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3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engine%20block%20+%20crank%20cas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fontScale="90000"/>
          </a:bodyPr>
          <a:lstStyle/>
          <a:p>
            <a:pPr algn="ctr" eaLnBrk="1" fontAlgn="auto" hangingPunct="1">
              <a:spcAft>
                <a:spcPts val="0"/>
              </a:spcAft>
              <a:defRPr/>
            </a:pPr>
            <a:r>
              <a:rPr lang="en-GB" kern="1200">
                <a:solidFill>
                  <a:srgbClr val="FFFFFF"/>
                </a:solidFill>
              </a:rPr>
              <a:t>A2 DT course work</a:t>
            </a:r>
            <a:br>
              <a:rPr lang="en-GB" kern="1200">
                <a:solidFill>
                  <a:srgbClr val="FFFFFF"/>
                </a:solidFill>
              </a:rPr>
            </a:br>
            <a:r>
              <a:rPr lang="en-GB" kern="1200">
                <a:solidFill>
                  <a:srgbClr val="FFFFFF"/>
                </a:solidFill>
              </a:rPr>
              <a:t>Max Varney</a:t>
            </a:r>
            <a:br>
              <a:rPr lang="en-GB" kern="1200">
                <a:solidFill>
                  <a:srgbClr val="FFFFFF"/>
                </a:solidFill>
              </a:rPr>
            </a:br>
            <a:r>
              <a:rPr lang="en-GB" kern="1200">
                <a:solidFill>
                  <a:srgbClr val="FFFFFF"/>
                </a:solidFill>
              </a:rPr>
              <a:t>King Henry 8 school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279400" y="531813"/>
            <a:ext cx="62658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On a recent visit to the Power Torque factory Mr Wilcox and Mr Townely lots of information on various parts of the engine which I will be working with, this was very useful indeed and this page is dedicated to the information that I obtained.</a:t>
            </a:r>
          </a:p>
        </p:txBody>
      </p:sp>
      <p:sp>
        <p:nvSpPr>
          <p:cNvPr id="22531" name="Text Box 14"/>
          <p:cNvSpPr txBox="1">
            <a:spLocks noChangeArrowheads="1"/>
          </p:cNvSpPr>
          <p:nvPr/>
        </p:nvSpPr>
        <p:spPr bwMode="auto">
          <a:xfrm>
            <a:off x="2513013" y="1055688"/>
            <a:ext cx="27352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While I was there they showed me the mounting points for the engine, they didn’t give me any dimensions as I can pull all of them off of the solid works model.</a:t>
            </a:r>
          </a:p>
          <a:p>
            <a:pPr eaLnBrk="1" hangingPunct="1">
              <a:spcBef>
                <a:spcPct val="50000"/>
              </a:spcBef>
            </a:pPr>
            <a:r>
              <a:rPr lang="en-GB" sz="1100" b="0"/>
              <a:t>The right hand side of the engine has four viable mounting points.</a:t>
            </a:r>
          </a:p>
          <a:p>
            <a:pPr eaLnBrk="1" hangingPunct="1">
              <a:spcBef>
                <a:spcPct val="50000"/>
              </a:spcBef>
            </a:pPr>
            <a:r>
              <a:rPr lang="en-GB" sz="1100" b="0"/>
              <a:t>However for the left hand side there is more of a problem due to the fact that two of the holes have been taken up by the alternator bracket. I was given two 	choices by the engineers, 	one was to build the 	engine mount over the 	existing bracket and use a 	longer bolt OR incorporate 	the alternator bracket into 	the engine mount, which 	seems like the most 	sensible thing to do.</a:t>
            </a:r>
          </a:p>
          <a:p>
            <a:pPr eaLnBrk="1" hangingPunct="1">
              <a:spcBef>
                <a:spcPct val="50000"/>
              </a:spcBef>
            </a:pPr>
            <a:r>
              <a:rPr lang="en-GB" sz="1100" b="0"/>
              <a:t>	There is also the 	possibility to attach the 	intercooler</a:t>
            </a:r>
          </a:p>
          <a:p>
            <a:pPr eaLnBrk="1" hangingPunct="1">
              <a:spcBef>
                <a:spcPct val="50000"/>
              </a:spcBef>
            </a:pPr>
            <a:r>
              <a:rPr lang="en-GB" sz="1100" b="0"/>
              <a:t>	All this is also only for the 	front of the engine, for the 	back it is a different story</a:t>
            </a:r>
          </a:p>
        </p:txBody>
      </p:sp>
      <p:grpSp>
        <p:nvGrpSpPr>
          <p:cNvPr id="22532" name="Group 28"/>
          <p:cNvGrpSpPr>
            <a:grpSpLocks/>
          </p:cNvGrpSpPr>
          <p:nvPr/>
        </p:nvGrpSpPr>
        <p:grpSpPr bwMode="auto">
          <a:xfrm>
            <a:off x="352425" y="1128713"/>
            <a:ext cx="2808288" cy="4914900"/>
            <a:chOff x="222" y="699"/>
            <a:chExt cx="1769" cy="3096"/>
          </a:xfrm>
        </p:grpSpPr>
        <p:grpSp>
          <p:nvGrpSpPr>
            <p:cNvPr id="22561" name="Group 20"/>
            <p:cNvGrpSpPr>
              <a:grpSpLocks/>
            </p:cNvGrpSpPr>
            <p:nvPr/>
          </p:nvGrpSpPr>
          <p:grpSpPr bwMode="auto">
            <a:xfrm>
              <a:off x="222" y="699"/>
              <a:ext cx="1769" cy="3096"/>
              <a:chOff x="222" y="620"/>
              <a:chExt cx="1769" cy="3096"/>
            </a:xfrm>
          </p:grpSpPr>
          <p:grpSp>
            <p:nvGrpSpPr>
              <p:cNvPr id="22569" name="Group 13"/>
              <p:cNvGrpSpPr>
                <a:grpSpLocks/>
              </p:cNvGrpSpPr>
              <p:nvPr/>
            </p:nvGrpSpPr>
            <p:grpSpPr bwMode="auto">
              <a:xfrm>
                <a:off x="222" y="620"/>
                <a:ext cx="1769" cy="3096"/>
                <a:chOff x="222" y="756"/>
                <a:chExt cx="1769" cy="3096"/>
              </a:xfrm>
            </p:grpSpPr>
            <p:pic>
              <p:nvPicPr>
                <p:cNvPr id="22575" name="Picture 10" descr="P210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 y="2525"/>
                  <a:ext cx="1769" cy="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6" name="Picture 11" descr="P210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977"/>
                  <a:ext cx="1769" cy="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70" name="Group 19"/>
              <p:cNvGrpSpPr>
                <a:grpSpLocks/>
              </p:cNvGrpSpPr>
              <p:nvPr/>
            </p:nvGrpSpPr>
            <p:grpSpPr bwMode="auto">
              <a:xfrm>
                <a:off x="675" y="1346"/>
                <a:ext cx="953" cy="363"/>
                <a:chOff x="675" y="1346"/>
                <a:chExt cx="953" cy="363"/>
              </a:xfrm>
            </p:grpSpPr>
            <p:sp>
              <p:nvSpPr>
                <p:cNvPr id="22571" name="Line 15"/>
                <p:cNvSpPr>
                  <a:spLocks noChangeShapeType="1"/>
                </p:cNvSpPr>
                <p:nvPr/>
              </p:nvSpPr>
              <p:spPr bwMode="auto">
                <a:xfrm flipH="1">
                  <a:off x="1220" y="1346"/>
                  <a:ext cx="408" cy="9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72" name="Line 16"/>
                <p:cNvSpPr>
                  <a:spLocks noChangeShapeType="1"/>
                </p:cNvSpPr>
                <p:nvPr/>
              </p:nvSpPr>
              <p:spPr bwMode="auto">
                <a:xfrm flipH="1">
                  <a:off x="811" y="1346"/>
                  <a:ext cx="817" cy="4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73" name="Line 17"/>
                <p:cNvSpPr>
                  <a:spLocks noChangeShapeType="1"/>
                </p:cNvSpPr>
                <p:nvPr/>
              </p:nvSpPr>
              <p:spPr bwMode="auto">
                <a:xfrm flipH="1">
                  <a:off x="675" y="1346"/>
                  <a:ext cx="953" cy="3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74" name="Line 18"/>
                <p:cNvSpPr>
                  <a:spLocks noChangeShapeType="1"/>
                </p:cNvSpPr>
                <p:nvPr/>
              </p:nvSpPr>
              <p:spPr bwMode="auto">
                <a:xfrm flipH="1">
                  <a:off x="1129" y="1346"/>
                  <a:ext cx="499" cy="3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22562" name="Group 27"/>
            <p:cNvGrpSpPr>
              <a:grpSpLocks/>
            </p:cNvGrpSpPr>
            <p:nvPr/>
          </p:nvGrpSpPr>
          <p:grpSpPr bwMode="auto">
            <a:xfrm>
              <a:off x="721" y="1981"/>
              <a:ext cx="1270" cy="1406"/>
              <a:chOff x="721" y="1981"/>
              <a:chExt cx="1270" cy="1406"/>
            </a:xfrm>
          </p:grpSpPr>
          <p:sp>
            <p:nvSpPr>
              <p:cNvPr id="22563" name="Line 21"/>
              <p:cNvSpPr>
                <a:spLocks noChangeShapeType="1"/>
              </p:cNvSpPr>
              <p:nvPr/>
            </p:nvSpPr>
            <p:spPr bwMode="auto">
              <a:xfrm flipH="1">
                <a:off x="1220" y="1981"/>
                <a:ext cx="453" cy="90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64" name="Line 22"/>
              <p:cNvSpPr>
                <a:spLocks noChangeShapeType="1"/>
              </p:cNvSpPr>
              <p:nvPr/>
            </p:nvSpPr>
            <p:spPr bwMode="auto">
              <a:xfrm flipH="1">
                <a:off x="721" y="1981"/>
                <a:ext cx="952" cy="8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65" name="Line 23"/>
              <p:cNvSpPr>
                <a:spLocks noChangeShapeType="1"/>
              </p:cNvSpPr>
              <p:nvPr/>
            </p:nvSpPr>
            <p:spPr bwMode="auto">
              <a:xfrm flipH="1">
                <a:off x="948" y="1981"/>
                <a:ext cx="725" cy="13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66" name="Line 24"/>
              <p:cNvSpPr>
                <a:spLocks noChangeShapeType="1"/>
              </p:cNvSpPr>
              <p:nvPr/>
            </p:nvSpPr>
            <p:spPr bwMode="auto">
              <a:xfrm flipH="1">
                <a:off x="1220" y="1981"/>
                <a:ext cx="453" cy="140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67" name="Line 25"/>
              <p:cNvSpPr>
                <a:spLocks noChangeShapeType="1"/>
              </p:cNvSpPr>
              <p:nvPr/>
            </p:nvSpPr>
            <p:spPr bwMode="auto">
              <a:xfrm flipH="1">
                <a:off x="1401" y="1981"/>
                <a:ext cx="272" cy="77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568" name="Line 26"/>
              <p:cNvSpPr>
                <a:spLocks noChangeShapeType="1"/>
              </p:cNvSpPr>
              <p:nvPr/>
            </p:nvSpPr>
            <p:spPr bwMode="auto">
              <a:xfrm flipH="1">
                <a:off x="948" y="1981"/>
                <a:ext cx="1043" cy="90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sp>
        <p:nvSpPr>
          <p:cNvPr id="22533" name="Text Box 29"/>
          <p:cNvSpPr txBox="1">
            <a:spLocks noChangeArrowheads="1"/>
          </p:cNvSpPr>
          <p:nvPr/>
        </p:nvSpPr>
        <p:spPr bwMode="auto">
          <a:xfrm>
            <a:off x="7337425" y="6240463"/>
            <a:ext cx="223202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I was also told that the engine mounts should not only have correct distance from crank centre but that the whole engine should be inside square that the mounting feet will make (apart from the gearbox, that is allowed to overhang). This means that the mounting feet will look almost like an L shape.</a:t>
            </a:r>
          </a:p>
          <a:p>
            <a:pPr eaLnBrk="1" hangingPunct="1">
              <a:spcBef>
                <a:spcPct val="50000"/>
              </a:spcBef>
            </a:pPr>
            <a:r>
              <a:rPr lang="en-GB" sz="1100" b="0"/>
              <a:t>All of this has been specified by John Townley the Engineering development manager</a:t>
            </a:r>
          </a:p>
        </p:txBody>
      </p:sp>
      <p:sp>
        <p:nvSpPr>
          <p:cNvPr id="22534" name="Text Box 30"/>
          <p:cNvSpPr txBox="1">
            <a:spLocks noChangeArrowheads="1"/>
          </p:cNvSpPr>
          <p:nvPr/>
        </p:nvSpPr>
        <p:spPr bwMode="auto">
          <a:xfrm>
            <a:off x="7192963" y="1200150"/>
            <a:ext cx="223202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I have also been told that the bell housing has to have the feet incorporated into it and it also has to have the heat exchanger tank, As it also needs to be bolted on from the below it could be tricky to design this.</a:t>
            </a:r>
          </a:p>
          <a:p>
            <a:pPr eaLnBrk="1" hangingPunct="1">
              <a:spcBef>
                <a:spcPct val="50000"/>
              </a:spcBef>
            </a:pPr>
            <a:r>
              <a:rPr lang="en-GB" sz="1100" b="0"/>
              <a:t>Also I was told that I have to design SAE5 into the gearbox side of the adaptor, this is basically a standardised side that gearbox builders use.</a:t>
            </a:r>
          </a:p>
        </p:txBody>
      </p:sp>
      <p:sp>
        <p:nvSpPr>
          <p:cNvPr id="22535" name="Text Box 32"/>
          <p:cNvSpPr txBox="1">
            <a:spLocks noChangeArrowheads="1"/>
          </p:cNvSpPr>
          <p:nvPr/>
        </p:nvSpPr>
        <p:spPr bwMode="auto">
          <a:xfrm>
            <a:off x="10145713" y="1631950"/>
            <a:ext cx="16557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solidFill>
                  <a:schemeClr val="bg1"/>
                </a:solidFill>
              </a:rPr>
              <a:t>Picture of the water header tank</a:t>
            </a:r>
          </a:p>
        </p:txBody>
      </p:sp>
      <p:sp>
        <p:nvSpPr>
          <p:cNvPr id="22536" name="Text Box 34"/>
          <p:cNvSpPr txBox="1">
            <a:spLocks noChangeArrowheads="1"/>
          </p:cNvSpPr>
          <p:nvPr/>
        </p:nvSpPr>
        <p:spPr bwMode="auto">
          <a:xfrm>
            <a:off x="9785350" y="4079875"/>
            <a:ext cx="24479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solidFill>
                  <a:schemeClr val="bg1"/>
                </a:solidFill>
              </a:rPr>
              <a:t>Picture of the CAD of the header tank</a:t>
            </a:r>
          </a:p>
        </p:txBody>
      </p:sp>
      <p:sp>
        <p:nvSpPr>
          <p:cNvPr id="22537" name="Text Box 35"/>
          <p:cNvSpPr txBox="1">
            <a:spLocks noChangeArrowheads="1"/>
          </p:cNvSpPr>
          <p:nvPr/>
        </p:nvSpPr>
        <p:spPr bwMode="auto">
          <a:xfrm>
            <a:off x="7050088" y="4872038"/>
            <a:ext cx="26638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000" b="0">
                <a:hlinkClick r:id="rId4" action="ppaction://hlinkfile"/>
              </a:rPr>
              <a:t>CLICK HERE FOR A DRAWING OF THE HEAT EXCHANGER</a:t>
            </a:r>
            <a:endParaRPr lang="en-GB" sz="2000" b="0"/>
          </a:p>
        </p:txBody>
      </p:sp>
      <p:sp>
        <p:nvSpPr>
          <p:cNvPr id="22538" name="Text Box 36"/>
          <p:cNvSpPr txBox="1">
            <a:spLocks noChangeArrowheads="1"/>
          </p:cNvSpPr>
          <p:nvPr/>
        </p:nvSpPr>
        <p:spPr bwMode="auto">
          <a:xfrm>
            <a:off x="7050088" y="3576638"/>
            <a:ext cx="26638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000" b="0">
                <a:hlinkClick r:id="rId5" action="ppaction://hlinkfile"/>
              </a:rPr>
              <a:t>CLICK HERE FOR A DRAWING OF THE CURRENT BELLHOUSING</a:t>
            </a:r>
            <a:endParaRPr lang="en-GB" sz="2000" b="0"/>
          </a:p>
        </p:txBody>
      </p:sp>
      <p:grpSp>
        <p:nvGrpSpPr>
          <p:cNvPr id="22539" name="Group 48"/>
          <p:cNvGrpSpPr>
            <a:grpSpLocks/>
          </p:cNvGrpSpPr>
          <p:nvPr/>
        </p:nvGrpSpPr>
        <p:grpSpPr bwMode="auto">
          <a:xfrm>
            <a:off x="9785350" y="6240463"/>
            <a:ext cx="2592388" cy="2257425"/>
            <a:chOff x="5892" y="4158"/>
            <a:chExt cx="1315" cy="1043"/>
          </a:xfrm>
        </p:grpSpPr>
        <p:sp>
          <p:nvSpPr>
            <p:cNvPr id="22551" name="Rectangle 37"/>
            <p:cNvSpPr>
              <a:spLocks noChangeArrowheads="1"/>
            </p:cNvSpPr>
            <p:nvPr/>
          </p:nvSpPr>
          <p:spPr bwMode="auto">
            <a:xfrm>
              <a:off x="6164" y="4294"/>
              <a:ext cx="771" cy="725"/>
            </a:xfrm>
            <a:prstGeom prst="rect">
              <a:avLst/>
            </a:prstGeom>
            <a:solidFill>
              <a:schemeClr val="tx1"/>
            </a:solidFill>
            <a:ln w="9525">
              <a:solidFill>
                <a:schemeClr val="tx1"/>
              </a:solidFill>
              <a:miter lim="800000"/>
              <a:headEnd/>
              <a:tailEnd/>
            </a:ln>
          </p:spPr>
          <p:txBody>
            <a:bodyPr wrap="none" anchor="ctr"/>
            <a:lstStyle/>
            <a:p>
              <a:pPr defTabSz="1279525"/>
              <a:endParaRPr lang="en-US" b="0"/>
            </a:p>
          </p:txBody>
        </p:sp>
        <p:sp>
          <p:nvSpPr>
            <p:cNvPr id="22552" name="Rectangle 38"/>
            <p:cNvSpPr>
              <a:spLocks noChangeArrowheads="1"/>
            </p:cNvSpPr>
            <p:nvPr/>
          </p:nvSpPr>
          <p:spPr bwMode="auto">
            <a:xfrm>
              <a:off x="6164" y="5020"/>
              <a:ext cx="771" cy="181"/>
            </a:xfrm>
            <a:prstGeom prst="rect">
              <a:avLst/>
            </a:prstGeom>
            <a:solidFill>
              <a:schemeClr val="tx1"/>
            </a:solidFill>
            <a:ln w="9525">
              <a:solidFill>
                <a:schemeClr val="tx1"/>
              </a:solidFill>
              <a:miter lim="800000"/>
              <a:headEnd/>
              <a:tailEnd/>
            </a:ln>
          </p:spPr>
          <p:txBody>
            <a:bodyPr wrap="none" anchor="ctr"/>
            <a:lstStyle/>
            <a:p>
              <a:pPr defTabSz="1279525"/>
              <a:endParaRPr lang="en-US" b="0"/>
            </a:p>
          </p:txBody>
        </p:sp>
        <p:sp>
          <p:nvSpPr>
            <p:cNvPr id="22553" name="Line 40"/>
            <p:cNvSpPr>
              <a:spLocks noChangeShapeType="1"/>
            </p:cNvSpPr>
            <p:nvPr/>
          </p:nvSpPr>
          <p:spPr bwMode="auto">
            <a:xfrm flipH="1">
              <a:off x="5892" y="5020"/>
              <a:ext cx="2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54" name="Line 41"/>
            <p:cNvSpPr>
              <a:spLocks noChangeShapeType="1"/>
            </p:cNvSpPr>
            <p:nvPr/>
          </p:nvSpPr>
          <p:spPr bwMode="auto">
            <a:xfrm flipH="1">
              <a:off x="6935" y="5020"/>
              <a:ext cx="2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55" name="Line 42"/>
            <p:cNvSpPr>
              <a:spLocks noChangeShapeType="1"/>
            </p:cNvSpPr>
            <p:nvPr/>
          </p:nvSpPr>
          <p:spPr bwMode="auto">
            <a:xfrm flipH="1">
              <a:off x="6935" y="4476"/>
              <a:ext cx="2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56" name="Line 43"/>
            <p:cNvSpPr>
              <a:spLocks noChangeShapeType="1"/>
            </p:cNvSpPr>
            <p:nvPr/>
          </p:nvSpPr>
          <p:spPr bwMode="auto">
            <a:xfrm flipH="1">
              <a:off x="5892" y="4476"/>
              <a:ext cx="2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57" name="Line 44"/>
            <p:cNvSpPr>
              <a:spLocks noChangeShapeType="1"/>
            </p:cNvSpPr>
            <p:nvPr/>
          </p:nvSpPr>
          <p:spPr bwMode="auto">
            <a:xfrm flipH="1">
              <a:off x="7207" y="4158"/>
              <a:ext cx="0" cy="3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58" name="Line 45"/>
            <p:cNvSpPr>
              <a:spLocks noChangeShapeType="1"/>
            </p:cNvSpPr>
            <p:nvPr/>
          </p:nvSpPr>
          <p:spPr bwMode="auto">
            <a:xfrm flipH="1">
              <a:off x="5892" y="4158"/>
              <a:ext cx="0" cy="3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59" name="Text Box 46"/>
            <p:cNvSpPr txBox="1">
              <a:spLocks noChangeArrowheads="1"/>
            </p:cNvSpPr>
            <p:nvPr/>
          </p:nvSpPr>
          <p:spPr bwMode="auto">
            <a:xfrm>
              <a:off x="6300" y="4521"/>
              <a:ext cx="77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500" b="0">
                  <a:solidFill>
                    <a:schemeClr val="bg1"/>
                  </a:solidFill>
                </a:rPr>
                <a:t>Engine</a:t>
              </a:r>
            </a:p>
          </p:txBody>
        </p:sp>
        <p:sp>
          <p:nvSpPr>
            <p:cNvPr id="22560" name="Text Box 47"/>
            <p:cNvSpPr txBox="1">
              <a:spLocks noChangeArrowheads="1"/>
            </p:cNvSpPr>
            <p:nvPr/>
          </p:nvSpPr>
          <p:spPr bwMode="auto">
            <a:xfrm>
              <a:off x="6255" y="5020"/>
              <a:ext cx="77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500" b="0">
                  <a:solidFill>
                    <a:schemeClr val="bg1"/>
                  </a:solidFill>
                </a:rPr>
                <a:t>Gearbox</a:t>
              </a:r>
            </a:p>
          </p:txBody>
        </p:sp>
      </p:grpSp>
      <p:pic>
        <p:nvPicPr>
          <p:cNvPr id="22540" name="Picture 49" descr="E:\DCIM\100OLYMP\P2150009.JPG"/>
          <p:cNvPicPr>
            <a:picLocks noChangeAspect="1" noChangeArrowheads="1"/>
          </p:cNvPicPr>
          <p:nvPr/>
        </p:nvPicPr>
        <p:blipFill>
          <a:blip r:embed="rId6">
            <a:extLst>
              <a:ext uri="{28A0092B-C50C-407E-A947-70E740481C1C}">
                <a14:useLocalDpi xmlns:a14="http://schemas.microsoft.com/office/drawing/2010/main" val="0"/>
              </a:ext>
            </a:extLst>
          </a:blip>
          <a:srcRect l="9610" t="7681" r="3203" b="4033"/>
          <a:stretch>
            <a:fillRect/>
          </a:stretch>
        </p:blipFill>
        <p:spPr bwMode="auto">
          <a:xfrm>
            <a:off x="350838" y="6026150"/>
            <a:ext cx="2449512" cy="33083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541" name="Picture 41" descr="Heat exchange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0350" y="7392988"/>
            <a:ext cx="2873375" cy="1914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54" name="Curved Connector 53"/>
          <p:cNvCxnSpPr/>
          <p:nvPr/>
        </p:nvCxnSpPr>
        <p:spPr>
          <a:xfrm rot="16200000" flipH="1">
            <a:off x="3988594" y="5772944"/>
            <a:ext cx="2087562" cy="863600"/>
          </a:xfrm>
          <a:prstGeom prst="curvedConnector3">
            <a:avLst>
              <a:gd name="adj1" fmla="val 347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rot="10800000" flipV="1">
            <a:off x="2871788" y="5880100"/>
            <a:ext cx="2449512" cy="108108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2544" name="Text Box 35"/>
          <p:cNvSpPr txBox="1">
            <a:spLocks noChangeArrowheads="1"/>
          </p:cNvSpPr>
          <p:nvPr/>
        </p:nvSpPr>
        <p:spPr bwMode="auto">
          <a:xfrm>
            <a:off x="5614988" y="7658100"/>
            <a:ext cx="1655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600" b="0">
                <a:hlinkClick r:id="rId8" action="ppaction://hlinkfile"/>
              </a:rPr>
              <a:t>CLICK HERE FOR A DRAWING OF THE INTERCOOLER</a:t>
            </a:r>
            <a:endParaRPr lang="en-GB" sz="1600" b="0"/>
          </a:p>
        </p:txBody>
      </p:sp>
      <p:pic>
        <p:nvPicPr>
          <p:cNvPr id="22545" name="Picture 45" descr="Header tank.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29775" y="3648075"/>
            <a:ext cx="3108325" cy="20716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46" name="Picture 46" descr="E:\DCIM\100OLYMP\P22100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6425" y="1157288"/>
            <a:ext cx="3048000" cy="2286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2547"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600" b="0">
                <a:solidFill>
                  <a:schemeClr val="tx2"/>
                </a:solidFill>
                <a:latin typeface="Franklin Gothic Book" pitchFamily="34" charset="0"/>
              </a:rPr>
              <a:t>Information, inspiration and influences – Engine mounts and Bell housing</a:t>
            </a:r>
            <a:endParaRPr lang="en-US" sz="2600" b="0">
              <a:solidFill>
                <a:schemeClr val="tx2"/>
              </a:solidFill>
              <a:latin typeface="Franklin Gothic Book" pitchFamily="34" charset="0"/>
            </a:endParaRPr>
          </a:p>
        </p:txBody>
      </p:sp>
      <p:sp>
        <p:nvSpPr>
          <p:cNvPr id="22548" name="Rectangle 50"/>
          <p:cNvSpPr>
            <a:spLocks noChangeArrowheads="1"/>
          </p:cNvSpPr>
          <p:nvPr/>
        </p:nvSpPr>
        <p:spPr bwMode="auto">
          <a:xfrm>
            <a:off x="63500" y="552450"/>
            <a:ext cx="7058025" cy="885666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2549" name="Rectangle 51"/>
          <p:cNvSpPr>
            <a:spLocks noChangeArrowheads="1"/>
          </p:cNvSpPr>
          <p:nvPr/>
        </p:nvSpPr>
        <p:spPr bwMode="auto">
          <a:xfrm>
            <a:off x="9713913" y="6169025"/>
            <a:ext cx="2735262" cy="23764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2550" name="Rectangle 52"/>
          <p:cNvSpPr>
            <a:spLocks noChangeArrowheads="1"/>
          </p:cNvSpPr>
          <p:nvPr/>
        </p:nvSpPr>
        <p:spPr bwMode="auto">
          <a:xfrm>
            <a:off x="7121525" y="1055688"/>
            <a:ext cx="5680075" cy="7634287"/>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200" b="0">
                <a:solidFill>
                  <a:schemeClr val="tx2"/>
                </a:solidFill>
                <a:latin typeface="Franklin Gothic Book" pitchFamily="34" charset="0"/>
              </a:rPr>
              <a:t>Information, inspiration and influences – Turbo cover</a:t>
            </a:r>
            <a:endParaRPr lang="en-US" sz="2200" b="0">
              <a:solidFill>
                <a:schemeClr val="tx2"/>
              </a:solidFill>
              <a:latin typeface="Franklin Gothic Book" pitchFamily="34" charset="0"/>
            </a:endParaRPr>
          </a:p>
        </p:txBody>
      </p:sp>
      <p:pic>
        <p:nvPicPr>
          <p:cNvPr id="23555" name="Picture 30" descr="IMGP6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025" y="768350"/>
            <a:ext cx="4668838"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1" descr="IMGP6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3865563"/>
            <a:ext cx="4668837"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2" descr="IMGP6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13" y="3863975"/>
            <a:ext cx="4668837"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3" descr="IMGP62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768350"/>
            <a:ext cx="4668837"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32"/>
          <p:cNvSpPr>
            <a:spLocks noChangeArrowheads="1"/>
          </p:cNvSpPr>
          <p:nvPr/>
        </p:nvSpPr>
        <p:spPr bwMode="auto">
          <a:xfrm>
            <a:off x="207963" y="768350"/>
            <a:ext cx="4679950" cy="7993063"/>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3560" name="Text Box 37"/>
          <p:cNvSpPr txBox="1">
            <a:spLocks noChangeArrowheads="1"/>
          </p:cNvSpPr>
          <p:nvPr/>
        </p:nvSpPr>
        <p:spPr bwMode="auto">
          <a:xfrm>
            <a:off x="207963" y="7032625"/>
            <a:ext cx="4608512"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Above is a Ford Inline 6 Dover engine which as been reconditioned and re-sprayed, it never used to have a turbo cover on it but it does now. It is stainless steel and has been pressed into shape, it is also then held onto the turbo with two bolts and then it also attaches around exhaust outlet of the turbo to make it more secure. It has no ventilation which means that over long periods of full throttle that the turbo housing could start to disintegrate which would be horrific and would cause huge problems.</a:t>
            </a:r>
          </a:p>
        </p:txBody>
      </p:sp>
      <p:sp>
        <p:nvSpPr>
          <p:cNvPr id="23561" name="Rectangle 32"/>
          <p:cNvSpPr>
            <a:spLocks noChangeArrowheads="1"/>
          </p:cNvSpPr>
          <p:nvPr/>
        </p:nvSpPr>
        <p:spPr bwMode="auto">
          <a:xfrm>
            <a:off x="4887913" y="768350"/>
            <a:ext cx="4679950" cy="8135938"/>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3562" name="Text Box 39"/>
          <p:cNvSpPr txBox="1">
            <a:spLocks noChangeArrowheads="1"/>
          </p:cNvSpPr>
          <p:nvPr/>
        </p:nvSpPr>
        <p:spPr bwMode="auto">
          <a:xfrm>
            <a:off x="4887913" y="7002463"/>
            <a:ext cx="46085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Above is a Ford 2L Puma Engine which is already used as an inboard in a rib. The turbo cover is very primitive in the fact that it is simply some high temperature resistant textile that is sown into reasonable shape to fit around the housing. It is effective for the costs considering that you don’t need to have any fixtures or fittings and it is held on with an interference fit, if it has a resonance frequency it is unlikely to be affected that much or affect the engines performance in the slightest. It also provides reasonable ventilation due to layers of air in the cloth and between the cloth and the housing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200" b="0">
                <a:solidFill>
                  <a:schemeClr val="tx2"/>
                </a:solidFill>
                <a:latin typeface="Franklin Gothic Book" pitchFamily="34" charset="0"/>
              </a:rPr>
              <a:t>Information, inspiration and influences – Turbo cover, Bell housing, Front end accessory drive</a:t>
            </a:r>
            <a:endParaRPr lang="en-US" sz="2200" b="0">
              <a:solidFill>
                <a:schemeClr val="tx2"/>
              </a:solidFill>
              <a:latin typeface="Franklin Gothic Book" pitchFamily="34" charset="0"/>
            </a:endParaRPr>
          </a:p>
        </p:txBody>
      </p:sp>
      <p:grpSp>
        <p:nvGrpSpPr>
          <p:cNvPr id="24579" name="Group 8"/>
          <p:cNvGrpSpPr>
            <a:grpSpLocks/>
          </p:cNvGrpSpPr>
          <p:nvPr/>
        </p:nvGrpSpPr>
        <p:grpSpPr bwMode="auto">
          <a:xfrm>
            <a:off x="423863" y="768350"/>
            <a:ext cx="2089150" cy="3511550"/>
            <a:chOff x="403" y="2888"/>
            <a:chExt cx="1316" cy="2212"/>
          </a:xfrm>
        </p:grpSpPr>
        <p:pic>
          <p:nvPicPr>
            <p:cNvPr id="24603" name="Picture 5" descr="P2010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 y="4113"/>
              <a:ext cx="1316"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6" descr="P2010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 y="3115"/>
              <a:ext cx="1316"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7" descr="P2010116"/>
            <p:cNvPicPr>
              <a:picLocks noChangeAspect="1" noChangeArrowheads="1"/>
            </p:cNvPicPr>
            <p:nvPr/>
          </p:nvPicPr>
          <p:blipFill>
            <a:blip r:embed="rId6">
              <a:extLst>
                <a:ext uri="{28A0092B-C50C-407E-A947-70E740481C1C}">
                  <a14:useLocalDpi xmlns:a14="http://schemas.microsoft.com/office/drawing/2010/main" val="0"/>
                </a:ext>
              </a:extLst>
            </a:blip>
            <a:srcRect l="20670" t="36778" r="17249" b="40222"/>
            <a:stretch>
              <a:fillRect/>
            </a:stretch>
          </p:blipFill>
          <p:spPr bwMode="auto">
            <a:xfrm>
              <a:off x="403" y="2888"/>
              <a:ext cx="81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0" name="Text Box 25"/>
          <p:cNvSpPr txBox="1">
            <a:spLocks noChangeArrowheads="1"/>
          </p:cNvSpPr>
          <p:nvPr/>
        </p:nvSpPr>
        <p:spPr bwMode="auto">
          <a:xfrm>
            <a:off x="2728913" y="769938"/>
            <a:ext cx="30956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To the left are 3 pictures from a ford Fiesta TDCi. There is a turbo fitted to this 1.6 diesel engine and it has a cover over part of the turbo to stop you scalding your self when you touch it. Cleverly it only has the cover over the hottest part of the turbo (exhaust). Its ease of fitting and removal by only a few bolts is admirable. This is a simple cover that provides very simple cover only for the part that is necessary. For the cover that I am planning I would like to incorporate the ease of mounting as this has and the effective cover but it doesn’t cover the whole of the turbo charger and as the intake fan is compressing the air it also has a tendency to get hot, this turbo cover also doesn’t look very nice at all, I would prefer to make one with more pleasing aesthetics</a:t>
            </a:r>
          </a:p>
        </p:txBody>
      </p:sp>
      <p:sp>
        <p:nvSpPr>
          <p:cNvPr id="24581" name="Line 25"/>
          <p:cNvSpPr>
            <a:spLocks noChangeShapeType="1"/>
          </p:cNvSpPr>
          <p:nvPr/>
        </p:nvSpPr>
        <p:spPr bwMode="auto">
          <a:xfrm flipH="1">
            <a:off x="1647825" y="1920875"/>
            <a:ext cx="1152525" cy="11509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582" name="Line 26"/>
          <p:cNvSpPr>
            <a:spLocks noChangeShapeType="1"/>
          </p:cNvSpPr>
          <p:nvPr/>
        </p:nvSpPr>
        <p:spPr bwMode="auto">
          <a:xfrm flipH="1" flipV="1">
            <a:off x="1792288" y="1847850"/>
            <a:ext cx="1008062" cy="3603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583" name="Line 27"/>
          <p:cNvSpPr>
            <a:spLocks noChangeShapeType="1"/>
          </p:cNvSpPr>
          <p:nvPr/>
        </p:nvSpPr>
        <p:spPr bwMode="auto">
          <a:xfrm flipH="1" flipV="1">
            <a:off x="1360488" y="1487488"/>
            <a:ext cx="1439862" cy="7207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24584" name="Group 13"/>
          <p:cNvGrpSpPr>
            <a:grpSpLocks/>
          </p:cNvGrpSpPr>
          <p:nvPr/>
        </p:nvGrpSpPr>
        <p:grpSpPr bwMode="auto">
          <a:xfrm>
            <a:off x="7480300" y="623888"/>
            <a:ext cx="1624013" cy="3667125"/>
            <a:chOff x="7336904" y="768152"/>
            <a:chExt cx="1624207" cy="3666355"/>
          </a:xfrm>
        </p:grpSpPr>
        <p:pic>
          <p:nvPicPr>
            <p:cNvPr id="24600" name="Picture 3" descr="F:\DCIM\100OLYMP\P203012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6904" y="3216424"/>
              <a:ext cx="1624207" cy="121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4" descr="F:\DCIM\100OLYMP\P203012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6904" y="768152"/>
              <a:ext cx="1624207" cy="121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5" descr="F:\DCIM\100OLYMP\P20301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6904" y="1992288"/>
              <a:ext cx="1624207" cy="121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5" name="TextBox 14"/>
          <p:cNvSpPr txBox="1">
            <a:spLocks noChangeArrowheads="1"/>
          </p:cNvSpPr>
          <p:nvPr/>
        </p:nvSpPr>
        <p:spPr bwMode="auto">
          <a:xfrm>
            <a:off x="9280525" y="623888"/>
            <a:ext cx="352901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Here is a Nissan inline 4 petrol injection engine where the gearbox has been designed specifically for mounting to the flywheel, therefore it does not need a separate bell housing to allow it to be converted from the flywheel to the gearbox. I would love to be able to find a gearbox with direct attachments to the flywheel however, that’s going to be very difficult, it would be nice to incorporate the shear simplicity that this is showing me into my bell housing</a:t>
            </a:r>
            <a:endParaRPr lang="en-US" sz="1200" b="0"/>
          </a:p>
        </p:txBody>
      </p:sp>
      <p:grpSp>
        <p:nvGrpSpPr>
          <p:cNvPr id="24586" name="Group 8"/>
          <p:cNvGrpSpPr>
            <a:grpSpLocks/>
          </p:cNvGrpSpPr>
          <p:nvPr/>
        </p:nvGrpSpPr>
        <p:grpSpPr bwMode="auto">
          <a:xfrm>
            <a:off x="207963" y="4694238"/>
            <a:ext cx="1871662" cy="2843212"/>
            <a:chOff x="208112" y="5304656"/>
            <a:chExt cx="1872208" cy="2844233"/>
          </a:xfrm>
        </p:grpSpPr>
        <p:pic>
          <p:nvPicPr>
            <p:cNvPr id="24598" name="Picture 1" descr="F:\DCIM\100OLYMP\P201012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112" y="5304656"/>
              <a:ext cx="1872208" cy="140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2" descr="F:\DCIM\100OLYMP\P201012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112" y="6744816"/>
              <a:ext cx="1872208" cy="140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7" name="TextBox 9"/>
          <p:cNvSpPr txBox="1">
            <a:spLocks noChangeArrowheads="1"/>
          </p:cNvSpPr>
          <p:nvPr/>
        </p:nvSpPr>
        <p:spPr bwMode="auto">
          <a:xfrm>
            <a:off x="2079625" y="4694238"/>
            <a:ext cx="51117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On the left is a Harrison M250 Lathe , on the lathe chuck there is a safety feature where the yellow case has to be pulled down in order for the chuck to actually start turning. It works with a simple sprung micro switch which means that the back plate (yellow) has to be pulled all the way around in order for the lathe to make the connection. Without this, the chuck key could be left in and then started up, this would allow it to fly out and therefore hit someone and hurt them severely. Below is a simple mock up of what happens when the chuck closes, when it closes the micro switch completes the circuit  and this allows the lathe  to be turned on.</a:t>
            </a:r>
          </a:p>
          <a:p>
            <a:pPr eaLnBrk="1" hangingPunct="1"/>
            <a:r>
              <a:rPr lang="en-GB" sz="1200" b="0"/>
              <a:t>It would be nice to incorporate this into the front end accessory drive, so that the engine wont turn over unless the cover is correctly  mounted</a:t>
            </a:r>
            <a:endParaRPr lang="en-US" sz="1200" b="0"/>
          </a:p>
        </p:txBody>
      </p:sp>
      <p:pic>
        <p:nvPicPr>
          <p:cNvPr id="15" name="microswitch animation.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2">
            <a:extLst>
              <a:ext uri="{28A0092B-C50C-407E-A947-70E740481C1C}">
                <a14:useLocalDpi xmlns:a14="http://schemas.microsoft.com/office/drawing/2010/main" val="0"/>
              </a:ext>
            </a:extLst>
          </a:blip>
          <a:srcRect/>
          <a:stretch>
            <a:fillRect/>
          </a:stretch>
        </p:blipFill>
        <p:spPr bwMode="auto">
          <a:xfrm>
            <a:off x="2152650" y="6937375"/>
            <a:ext cx="273526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4" descr="P21100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5838" y="47291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5" descr="P21100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5838" y="681831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6" descr="P211000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0" y="75485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Text Box 12"/>
          <p:cNvSpPr txBox="1">
            <a:spLocks noChangeArrowheads="1"/>
          </p:cNvSpPr>
          <p:nvPr/>
        </p:nvSpPr>
        <p:spPr bwMode="auto">
          <a:xfrm>
            <a:off x="10361613" y="4513263"/>
            <a:ext cx="2087562"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On the left is a front end accessory drive for a zone two engine, it is incorporated into the radiator and fan cover very nearly with little spot welds which you can see here and is then bolted onto the main engine block. It isn’t exactly strong and doesn’t serve any purpose apart from that of stopping a flailing belt escaping, and it does this job very well indeed.</a:t>
            </a:r>
          </a:p>
        </p:txBody>
      </p:sp>
      <p:sp>
        <p:nvSpPr>
          <p:cNvPr id="24593" name="Rectangle 29"/>
          <p:cNvSpPr>
            <a:spLocks noChangeArrowheads="1"/>
          </p:cNvSpPr>
          <p:nvPr/>
        </p:nvSpPr>
        <p:spPr bwMode="auto">
          <a:xfrm>
            <a:off x="352425" y="695325"/>
            <a:ext cx="5472113" cy="3600450"/>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4594" name="Rectangle 30"/>
          <p:cNvSpPr>
            <a:spLocks noChangeArrowheads="1"/>
          </p:cNvSpPr>
          <p:nvPr/>
        </p:nvSpPr>
        <p:spPr bwMode="auto">
          <a:xfrm>
            <a:off x="207963" y="4584700"/>
            <a:ext cx="6913562" cy="4248150"/>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4595" name="Rectangle 31"/>
          <p:cNvSpPr>
            <a:spLocks noChangeArrowheads="1"/>
          </p:cNvSpPr>
          <p:nvPr/>
        </p:nvSpPr>
        <p:spPr bwMode="auto">
          <a:xfrm>
            <a:off x="7480300" y="623888"/>
            <a:ext cx="5257800" cy="3671887"/>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4596" name="Rectangle 32"/>
          <p:cNvSpPr>
            <a:spLocks noChangeArrowheads="1"/>
          </p:cNvSpPr>
          <p:nvPr/>
        </p:nvSpPr>
        <p:spPr bwMode="auto">
          <a:xfrm>
            <a:off x="7192963" y="4513263"/>
            <a:ext cx="5608637" cy="5087937"/>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4597" name="Rectangle 33"/>
          <p:cNvSpPr>
            <a:spLocks noChangeArrowheads="1"/>
          </p:cNvSpPr>
          <p:nvPr/>
        </p:nvSpPr>
        <p:spPr bwMode="auto">
          <a:xfrm>
            <a:off x="7264400" y="4584700"/>
            <a:ext cx="5473700" cy="49688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4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p:cTn id="12"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200" b="0">
                <a:solidFill>
                  <a:schemeClr val="tx2"/>
                </a:solidFill>
                <a:latin typeface="Franklin Gothic Book" pitchFamily="34" charset="0"/>
              </a:rPr>
              <a:t>Information, inspiration and influences – Turbo cover, Bell housing, Front end accessory drive</a:t>
            </a:r>
            <a:endParaRPr lang="en-US" sz="2200" b="0">
              <a:solidFill>
                <a:schemeClr val="tx2"/>
              </a:solidFill>
              <a:latin typeface="Franklin Gothic Book" pitchFamily="34" charset="0"/>
            </a:endParaRPr>
          </a:p>
        </p:txBody>
      </p:sp>
      <p:pic>
        <p:nvPicPr>
          <p:cNvPr id="25603" name="Picture 3" descr="flywheel to gearbox adaptor">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552450"/>
            <a:ext cx="6113463" cy="2641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descr="Front eng accessory drive">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425" y="552450"/>
            <a:ext cx="5307013" cy="68405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Turbo Cover">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3" y="3289300"/>
            <a:ext cx="6138862" cy="62642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06" name="Text Box 6"/>
          <p:cNvSpPr txBox="1">
            <a:spLocks noChangeArrowheads="1"/>
          </p:cNvSpPr>
          <p:nvPr/>
        </p:nvSpPr>
        <p:spPr bwMode="auto">
          <a:xfrm>
            <a:off x="6400800" y="7537450"/>
            <a:ext cx="6400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a:solidFill>
                  <a:srgbClr val="FF0000"/>
                </a:solidFill>
              </a:rPr>
              <a:t>CLICK ON THE PICTURES TO MAKE THEM LARGER</a:t>
            </a:r>
          </a:p>
        </p:txBody>
      </p:sp>
      <p:sp>
        <p:nvSpPr>
          <p:cNvPr id="25607" name="Text Box 36"/>
          <p:cNvSpPr txBox="1">
            <a:spLocks noChangeArrowheads="1"/>
          </p:cNvSpPr>
          <p:nvPr/>
        </p:nvSpPr>
        <p:spPr bwMode="auto">
          <a:xfrm>
            <a:off x="6400800" y="8329613"/>
            <a:ext cx="6400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 above mind maps map everything that I can think of to cover their respective areas, including who, what, when, where, why and how for each product. Yellow triangles are things to watch out for.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23863" y="336550"/>
            <a:ext cx="11522075" cy="192088"/>
          </a:xfrm>
        </p:spPr>
        <p:txBody>
          <a:bodyPr>
            <a:normAutofit fontScale="90000"/>
          </a:bodyPr>
          <a:lstStyle/>
          <a:p>
            <a:pPr eaLnBrk="1" hangingPunct="1">
              <a:defRPr/>
            </a:pPr>
            <a:r>
              <a:rPr lang="en-GB" sz="2300" kern="1200"/>
              <a:t>Information, inspiration and influences – Water cooled exhaust manifold</a:t>
            </a:r>
            <a:endParaRPr lang="en-US" sz="2300" kern="1200"/>
          </a:p>
        </p:txBody>
      </p:sp>
      <p:sp>
        <p:nvSpPr>
          <p:cNvPr id="26627" name="TextBox 4"/>
          <p:cNvSpPr txBox="1">
            <a:spLocks noChangeArrowheads="1"/>
          </p:cNvSpPr>
          <p:nvPr/>
        </p:nvSpPr>
        <p:spPr bwMode="auto">
          <a:xfrm>
            <a:off x="328613" y="442913"/>
            <a:ext cx="457200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100" b="0"/>
              <a:t>For various parts of the engine components, e.g. the exhaust manifold, the idea of the water cooling is to keep the  outside of the  exhaust manifold cool enough to touch, to do this is it is possible to coat the outside of the manifold in something with quite a low thermal conductivity value, this would help as it would mean I wouldn’t have to have as higher flow rate of water through the manifold. As you can see below there are ceramics and metals, a high thermal conductivity would be good for the manifold and low would be good for the water cooled sleave. This would allow the water to absorb the most heat and would protect the user to touch. All of this data is compiled from </a:t>
            </a:r>
            <a:r>
              <a:rPr lang="en-GB" sz="1100" b="0">
                <a:hlinkClick r:id="rId2"/>
              </a:rPr>
              <a:t>www.engineeringtoolbox.com</a:t>
            </a:r>
            <a:r>
              <a:rPr lang="en-GB" sz="1100" b="0"/>
              <a:t>.</a:t>
            </a:r>
            <a:endParaRPr lang="en-US" sz="1100" b="0"/>
          </a:p>
        </p:txBody>
      </p:sp>
      <p:graphicFrame>
        <p:nvGraphicFramePr>
          <p:cNvPr id="6" name="Table 5"/>
          <p:cNvGraphicFramePr>
            <a:graphicFrameLocks noGrp="1"/>
          </p:cNvGraphicFramePr>
          <p:nvPr/>
        </p:nvGraphicFramePr>
        <p:xfrm>
          <a:off x="400050" y="2443163"/>
          <a:ext cx="4429125" cy="3048022"/>
        </p:xfrm>
        <a:graphic>
          <a:graphicData uri="http://schemas.openxmlformats.org/drawingml/2006/table">
            <a:tbl>
              <a:tblPr/>
              <a:tblGrid>
                <a:gridCol w="1581833"/>
                <a:gridCol w="1423646"/>
                <a:gridCol w="1423646"/>
              </a:tblGrid>
              <a:tr h="500000">
                <a:tc>
                  <a:txBody>
                    <a:bodyPr/>
                    <a:lstStyle/>
                    <a:p>
                      <a:r>
                        <a:rPr lang="en-US" sz="1000" dirty="0" smtClean="0">
                          <a:latin typeface="Arial" pitchFamily="34" charset="0"/>
                          <a:cs typeface="Arial" pitchFamily="34" charset="0"/>
                        </a:rPr>
                        <a:t>Ceramics</a:t>
                      </a:r>
                      <a:endParaRPr lang="en-US" sz="1000" dirty="0">
                        <a:latin typeface="Arial" pitchFamily="34" charset="0"/>
                        <a:cs typeface="Arial" pitchFamily="34" charset="0"/>
                      </a:endParaRPr>
                    </a:p>
                  </a:txBody>
                  <a:tcPr marL="30104" marR="30104" marT="15050" marB="15050" anchor="ctr">
                    <a:lnL>
                      <a:noFill/>
                    </a:lnL>
                    <a:lnR>
                      <a:noFill/>
                    </a:lnR>
                    <a:lnT>
                      <a:noFill/>
                    </a:lnT>
                    <a:lnB>
                      <a:noFill/>
                    </a:lnB>
                    <a:solidFill>
                      <a:srgbClr val="FFFFCC"/>
                    </a:solidFill>
                  </a:tcPr>
                </a:tc>
                <a:tc>
                  <a:txBody>
                    <a:bodyPr/>
                    <a:lstStyle/>
                    <a:p>
                      <a:r>
                        <a:rPr lang="en-US" sz="1000" dirty="0">
                          <a:latin typeface="Arial" pitchFamily="34" charset="0"/>
                          <a:cs typeface="Arial" pitchFamily="34" charset="0"/>
                        </a:rPr>
                        <a:t>Maximum Safe Operating Temperature</a:t>
                      </a:r>
                      <a:br>
                        <a:rPr lang="en-US" sz="1000" dirty="0">
                          <a:latin typeface="Arial" pitchFamily="34" charset="0"/>
                          <a:cs typeface="Arial" pitchFamily="34" charset="0"/>
                        </a:rPr>
                      </a:br>
                      <a:r>
                        <a:rPr lang="en-US" sz="1000" i="1" dirty="0">
                          <a:latin typeface="Arial" pitchFamily="34" charset="0"/>
                          <a:cs typeface="Arial" pitchFamily="34" charset="0"/>
                        </a:rPr>
                        <a:t>(</a:t>
                      </a:r>
                      <a:r>
                        <a:rPr lang="en-US" sz="1000" i="1" baseline="30000" dirty="0" err="1">
                          <a:latin typeface="Arial" pitchFamily="34" charset="0"/>
                          <a:cs typeface="Arial" pitchFamily="34" charset="0"/>
                        </a:rPr>
                        <a:t>o</a:t>
                      </a:r>
                      <a:r>
                        <a:rPr lang="en-US" sz="1000" i="1" dirty="0" err="1">
                          <a:latin typeface="Arial" pitchFamily="34" charset="0"/>
                          <a:cs typeface="Arial" pitchFamily="34" charset="0"/>
                        </a:rPr>
                        <a:t>C</a:t>
                      </a:r>
                      <a:r>
                        <a:rPr lang="en-US" sz="1000" i="1" dirty="0">
                          <a:latin typeface="Arial" pitchFamily="34" charset="0"/>
                          <a:cs typeface="Arial" pitchFamily="34" charset="0"/>
                        </a:rPr>
                        <a:t>)</a:t>
                      </a:r>
                      <a:endParaRPr lang="en-US" sz="1000" dirty="0">
                        <a:latin typeface="Arial" pitchFamily="34" charset="0"/>
                        <a:cs typeface="Arial" pitchFamily="34" charset="0"/>
                      </a:endParaRPr>
                    </a:p>
                  </a:txBody>
                  <a:tcPr marL="30104" marR="30104" marT="15050" marB="15050" anchor="ctr">
                    <a:lnL>
                      <a:noFill/>
                    </a:lnL>
                    <a:lnR>
                      <a:noFill/>
                    </a:lnR>
                    <a:lnT>
                      <a:noFill/>
                    </a:lnT>
                    <a:lnB>
                      <a:noFill/>
                    </a:lnB>
                    <a:solidFill>
                      <a:srgbClr val="FFFFCC"/>
                    </a:solidFill>
                  </a:tcPr>
                </a:tc>
                <a:tc>
                  <a:txBody>
                    <a:bodyPr/>
                    <a:lstStyle/>
                    <a:p>
                      <a:r>
                        <a:rPr lang="en-US" sz="1000">
                          <a:latin typeface="Arial" pitchFamily="34" charset="0"/>
                          <a:cs typeface="Arial" pitchFamily="34" charset="0"/>
                        </a:rPr>
                        <a:t>Thermal Conductivity</a:t>
                      </a:r>
                      <a:br>
                        <a:rPr lang="en-US" sz="1000">
                          <a:latin typeface="Arial" pitchFamily="34" charset="0"/>
                          <a:cs typeface="Arial" pitchFamily="34" charset="0"/>
                        </a:rPr>
                      </a:br>
                      <a:r>
                        <a:rPr lang="en-US" sz="1000" i="1">
                          <a:latin typeface="Arial" pitchFamily="34" charset="0"/>
                          <a:cs typeface="Arial" pitchFamily="34" charset="0"/>
                        </a:rPr>
                        <a:t>(10</a:t>
                      </a:r>
                      <a:r>
                        <a:rPr lang="en-US" sz="1000" i="1" baseline="30000">
                          <a:latin typeface="Arial" pitchFamily="34" charset="0"/>
                          <a:cs typeface="Arial" pitchFamily="34" charset="0"/>
                        </a:rPr>
                        <a:t>-3</a:t>
                      </a:r>
                      <a:r>
                        <a:rPr lang="en-US" sz="1000" i="1">
                          <a:latin typeface="Arial" pitchFamily="34" charset="0"/>
                          <a:cs typeface="Arial" pitchFamily="34" charset="0"/>
                        </a:rPr>
                        <a:t> cal/cm</a:t>
                      </a:r>
                      <a:r>
                        <a:rPr lang="en-US" sz="1000" i="1" baseline="30000">
                          <a:latin typeface="Arial" pitchFamily="34" charset="0"/>
                          <a:cs typeface="Arial" pitchFamily="34" charset="0"/>
                        </a:rPr>
                        <a:t>2</a:t>
                      </a:r>
                      <a:r>
                        <a:rPr lang="en-US" sz="1000" i="1">
                          <a:latin typeface="Arial" pitchFamily="34" charset="0"/>
                          <a:cs typeface="Arial" pitchFamily="34" charset="0"/>
                        </a:rPr>
                        <a:t>/ cm/sec/</a:t>
                      </a:r>
                      <a:r>
                        <a:rPr lang="en-US" sz="1000" i="1" baseline="30000">
                          <a:latin typeface="Arial" pitchFamily="34" charset="0"/>
                          <a:cs typeface="Arial" pitchFamily="34" charset="0"/>
                        </a:rPr>
                        <a:t>o</a:t>
                      </a:r>
                      <a:r>
                        <a:rPr lang="en-US" sz="1000" i="1">
                          <a:latin typeface="Arial" pitchFamily="34" charset="0"/>
                          <a:cs typeface="Arial" pitchFamily="34" charset="0"/>
                        </a:rPr>
                        <a:t>C)</a:t>
                      </a:r>
                      <a:endParaRPr lang="en-US" sz="1000">
                        <a:latin typeface="Arial" pitchFamily="34" charset="0"/>
                        <a:cs typeface="Arial" pitchFamily="34" charset="0"/>
                      </a:endParaRPr>
                    </a:p>
                  </a:txBody>
                  <a:tcPr marL="30104" marR="30104" marT="15050" marB="15050" anchor="ctr">
                    <a:lnL>
                      <a:noFill/>
                    </a:lnL>
                    <a:lnR>
                      <a:noFill/>
                    </a:lnR>
                    <a:lnT>
                      <a:noFill/>
                    </a:lnT>
                    <a:lnB>
                      <a:noFill/>
                    </a:lnB>
                    <a:solidFill>
                      <a:srgbClr val="FFFFCC"/>
                    </a:solidFill>
                  </a:tcPr>
                </a:tc>
              </a:tr>
              <a:tr h="285715">
                <a:tc>
                  <a:txBody>
                    <a:bodyPr/>
                    <a:lstStyle/>
                    <a:p>
                      <a:r>
                        <a:rPr lang="en-US" sz="1000" dirty="0">
                          <a:latin typeface="Arial" pitchFamily="34" charset="0"/>
                          <a:cs typeface="Arial" pitchFamily="34" charset="0"/>
                        </a:rPr>
                        <a:t>Porcelain</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400</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4-5</a:t>
                      </a:r>
                    </a:p>
                  </a:txBody>
                  <a:tcPr marL="30104" marR="30104" marT="15050" marB="15050" anchor="ctr">
                    <a:lnL>
                      <a:noFill/>
                    </a:lnL>
                    <a:lnR>
                      <a:noFill/>
                    </a:lnR>
                    <a:lnT>
                      <a:noFill/>
                    </a:lnT>
                    <a:lnB>
                      <a:noFill/>
                    </a:lnB>
                  </a:tcPr>
                </a:tc>
              </a:tr>
              <a:tr h="285715">
                <a:tc>
                  <a:txBody>
                    <a:bodyPr/>
                    <a:lstStyle/>
                    <a:p>
                      <a:r>
                        <a:rPr lang="en-US" sz="1000" dirty="0">
                          <a:latin typeface="Arial" pitchFamily="34" charset="0"/>
                          <a:cs typeface="Arial" pitchFamily="34" charset="0"/>
                        </a:rPr>
                        <a:t>Alumina Porcelain</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1350-1500</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7-50</a:t>
                      </a:r>
                    </a:p>
                  </a:txBody>
                  <a:tcPr marL="30104" marR="30104" marT="15050" marB="15050" anchor="ctr">
                    <a:lnL>
                      <a:noFill/>
                    </a:lnL>
                    <a:lnR>
                      <a:noFill/>
                    </a:lnR>
                    <a:lnT>
                      <a:noFill/>
                    </a:lnT>
                    <a:lnB>
                      <a:noFill/>
                    </a:lnB>
                  </a:tcPr>
                </a:tc>
              </a:tr>
              <a:tr h="285715">
                <a:tc>
                  <a:txBody>
                    <a:bodyPr/>
                    <a:lstStyle/>
                    <a:p>
                      <a:r>
                        <a:rPr lang="en-US" sz="1000" dirty="0">
                          <a:latin typeface="Arial" pitchFamily="34" charset="0"/>
                          <a:cs typeface="Arial" pitchFamily="34" charset="0"/>
                        </a:rPr>
                        <a:t>High-Voltage Porcelain</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1000</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2-5</a:t>
                      </a:r>
                    </a:p>
                  </a:txBody>
                  <a:tcPr marL="30104" marR="30104" marT="15050" marB="15050" anchor="ctr">
                    <a:lnL>
                      <a:noFill/>
                    </a:lnL>
                    <a:lnR>
                      <a:noFill/>
                    </a:lnR>
                    <a:lnT>
                      <a:noFill/>
                    </a:lnT>
                    <a:lnB>
                      <a:noFill/>
                    </a:lnB>
                  </a:tcPr>
                </a:tc>
              </a:tr>
              <a:tr h="285715">
                <a:tc>
                  <a:txBody>
                    <a:bodyPr/>
                    <a:lstStyle/>
                    <a:p>
                      <a:r>
                        <a:rPr lang="en-US" sz="1000">
                          <a:latin typeface="Arial" pitchFamily="34" charset="0"/>
                          <a:cs typeface="Arial" pitchFamily="34" charset="0"/>
                        </a:rPr>
                        <a:t>Zirconia Porcelain</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1000-1200</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10-15</a:t>
                      </a:r>
                    </a:p>
                  </a:txBody>
                  <a:tcPr marL="30104" marR="30104" marT="15050" marB="15050" anchor="ctr">
                    <a:lnL>
                      <a:noFill/>
                    </a:lnL>
                    <a:lnR>
                      <a:noFill/>
                    </a:lnR>
                    <a:lnT>
                      <a:noFill/>
                    </a:lnT>
                    <a:lnB>
                      <a:noFill/>
                    </a:lnB>
                  </a:tcPr>
                </a:tc>
              </a:tr>
              <a:tr h="182480">
                <a:tc>
                  <a:txBody>
                    <a:bodyPr/>
                    <a:lstStyle/>
                    <a:p>
                      <a:r>
                        <a:rPr lang="en-US" sz="1000">
                          <a:latin typeface="Arial" pitchFamily="34" charset="0"/>
                          <a:cs typeface="Arial" pitchFamily="34" charset="0"/>
                        </a:rPr>
                        <a:t>Lithia Porcelain</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1000</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 </a:t>
                      </a:r>
                    </a:p>
                  </a:txBody>
                  <a:tcPr marL="30104" marR="30104" marT="15050" marB="15050" anchor="ctr">
                    <a:lnL>
                      <a:noFill/>
                    </a:lnL>
                    <a:lnR>
                      <a:noFill/>
                    </a:lnR>
                    <a:lnT>
                      <a:noFill/>
                    </a:lnT>
                    <a:lnB>
                      <a:noFill/>
                    </a:lnB>
                  </a:tcPr>
                </a:tc>
              </a:tr>
              <a:tr h="230854">
                <a:tc>
                  <a:txBody>
                    <a:bodyPr/>
                    <a:lstStyle/>
                    <a:p>
                      <a:r>
                        <a:rPr lang="en-US" sz="1000">
                          <a:latin typeface="Arial" pitchFamily="34" charset="0"/>
                          <a:cs typeface="Arial" pitchFamily="34" charset="0"/>
                        </a:rPr>
                        <a:t>Cordierite Refractory </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1250</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3-4</a:t>
                      </a:r>
                    </a:p>
                  </a:txBody>
                  <a:tcPr marL="30104" marR="30104" marT="15050" marB="15050" anchor="ctr">
                    <a:lnL>
                      <a:noFill/>
                    </a:lnL>
                    <a:lnR>
                      <a:noFill/>
                    </a:lnR>
                    <a:lnT>
                      <a:noFill/>
                    </a:lnT>
                    <a:lnB>
                      <a:noFill/>
                    </a:lnB>
                  </a:tcPr>
                </a:tc>
              </a:tr>
              <a:tr h="357143">
                <a:tc>
                  <a:txBody>
                    <a:bodyPr/>
                    <a:lstStyle/>
                    <a:p>
                      <a:r>
                        <a:rPr lang="en-US" sz="1000">
                          <a:latin typeface="Arial" pitchFamily="34" charset="0"/>
                          <a:cs typeface="Arial" pitchFamily="34" charset="0"/>
                        </a:rPr>
                        <a:t>Alumina Silicate Refractory</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1300-1700</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4-5</a:t>
                      </a:r>
                    </a:p>
                  </a:txBody>
                  <a:tcPr marL="30104" marR="30104" marT="15050" marB="15050" anchor="ctr">
                    <a:lnL>
                      <a:noFill/>
                    </a:lnL>
                    <a:lnR>
                      <a:noFill/>
                    </a:lnR>
                    <a:lnT>
                      <a:noFill/>
                    </a:lnT>
                    <a:lnB>
                      <a:noFill/>
                    </a:lnB>
                  </a:tcPr>
                </a:tc>
              </a:tr>
              <a:tr h="206093">
                <a:tc>
                  <a:txBody>
                    <a:bodyPr/>
                    <a:lstStyle/>
                    <a:p>
                      <a:r>
                        <a:rPr lang="en-US" sz="1000">
                          <a:latin typeface="Arial" pitchFamily="34" charset="0"/>
                          <a:cs typeface="Arial" pitchFamily="34" charset="0"/>
                        </a:rPr>
                        <a:t>Magnesium Silicate</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1200</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3-5</a:t>
                      </a:r>
                    </a:p>
                  </a:txBody>
                  <a:tcPr marL="30104" marR="30104" marT="15050" marB="15050" anchor="ctr">
                    <a:lnL>
                      <a:noFill/>
                    </a:lnL>
                    <a:lnR>
                      <a:noFill/>
                    </a:lnR>
                    <a:lnT>
                      <a:noFill/>
                    </a:lnT>
                    <a:lnB>
                      <a:noFill/>
                    </a:lnB>
                  </a:tcPr>
                </a:tc>
              </a:tr>
              <a:tr h="214286">
                <a:tc>
                  <a:txBody>
                    <a:bodyPr/>
                    <a:lstStyle/>
                    <a:p>
                      <a:r>
                        <a:rPr lang="en-US" sz="1000">
                          <a:latin typeface="Arial" pitchFamily="34" charset="0"/>
                          <a:cs typeface="Arial" pitchFamily="34" charset="0"/>
                        </a:rPr>
                        <a:t>Steatite</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1000-1100</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5-6</a:t>
                      </a:r>
                    </a:p>
                  </a:txBody>
                  <a:tcPr marL="30104" marR="30104" marT="15050" marB="15050" anchor="ctr">
                    <a:lnL>
                      <a:noFill/>
                    </a:lnL>
                    <a:lnR>
                      <a:noFill/>
                    </a:lnR>
                    <a:lnT>
                      <a:noFill/>
                    </a:lnT>
                    <a:lnB>
                      <a:noFill/>
                    </a:lnB>
                  </a:tcPr>
                </a:tc>
              </a:tr>
              <a:tr h="214286">
                <a:tc>
                  <a:txBody>
                    <a:bodyPr/>
                    <a:lstStyle/>
                    <a:p>
                      <a:r>
                        <a:rPr lang="en-US" sz="1000">
                          <a:latin typeface="Arial" pitchFamily="34" charset="0"/>
                          <a:cs typeface="Arial" pitchFamily="34" charset="0"/>
                        </a:rPr>
                        <a:t>Forsterite</a:t>
                      </a:r>
                    </a:p>
                  </a:txBody>
                  <a:tcPr marL="30104" marR="30104" marT="15050" marB="15050" anchor="ctr">
                    <a:lnL>
                      <a:noFill/>
                    </a:lnL>
                    <a:lnR>
                      <a:noFill/>
                    </a:lnR>
                    <a:lnT>
                      <a:noFill/>
                    </a:lnT>
                    <a:lnB>
                      <a:noFill/>
                    </a:lnB>
                  </a:tcPr>
                </a:tc>
                <a:tc>
                  <a:txBody>
                    <a:bodyPr/>
                    <a:lstStyle/>
                    <a:p>
                      <a:r>
                        <a:rPr lang="en-US" sz="1000">
                          <a:latin typeface="Arial" pitchFamily="34" charset="0"/>
                          <a:cs typeface="Arial" pitchFamily="34" charset="0"/>
                        </a:rPr>
                        <a:t>1000-1100</a:t>
                      </a:r>
                    </a:p>
                  </a:txBody>
                  <a:tcPr marL="30104" marR="30104" marT="15050" marB="15050" anchor="ctr">
                    <a:lnL>
                      <a:noFill/>
                    </a:lnL>
                    <a:lnR>
                      <a:noFill/>
                    </a:lnR>
                    <a:lnT>
                      <a:noFill/>
                    </a:lnT>
                    <a:lnB>
                      <a:noFill/>
                    </a:lnB>
                  </a:tcPr>
                </a:tc>
                <a:tc>
                  <a:txBody>
                    <a:bodyPr/>
                    <a:lstStyle/>
                    <a:p>
                      <a:r>
                        <a:rPr lang="en-US" sz="1000" dirty="0">
                          <a:latin typeface="Arial" pitchFamily="34" charset="0"/>
                          <a:cs typeface="Arial" pitchFamily="34" charset="0"/>
                        </a:rPr>
                        <a:t>5-10</a:t>
                      </a:r>
                    </a:p>
                  </a:txBody>
                  <a:tcPr marL="30104" marR="30104" marT="15050" marB="15050" anchor="ctr">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4887913" y="1157288"/>
          <a:ext cx="7358062" cy="1385886"/>
        </p:xfrm>
        <a:graphic>
          <a:graphicData uri="http://schemas.openxmlformats.org/drawingml/2006/table">
            <a:tbl>
              <a:tblPr/>
              <a:tblGrid>
                <a:gridCol w="566737"/>
                <a:gridCol w="565150"/>
                <a:gridCol w="412750"/>
                <a:gridCol w="719138"/>
                <a:gridCol w="566737"/>
                <a:gridCol w="481013"/>
                <a:gridCol w="546100"/>
                <a:gridCol w="428625"/>
                <a:gridCol w="714375"/>
                <a:gridCol w="658812"/>
                <a:gridCol w="566738"/>
                <a:gridCol w="565150"/>
                <a:gridCol w="566737"/>
              </a:tblGrid>
              <a:tr h="139868">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Corrosion Resistance </a:t>
                      </a:r>
                      <a:r>
                        <a:rPr kumimoji="0" lang="en-US" sz="900" b="0" i="0" u="none" strike="noStrike" cap="none" normalizeH="0" baseline="30000" smtClean="0">
                          <a:ln>
                            <a:noFill/>
                          </a:ln>
                          <a:solidFill>
                            <a:schemeClr val="tx1"/>
                          </a:solidFill>
                          <a:effectLst/>
                          <a:latin typeface="bitstream vera sans" pitchFamily="34" charset="0"/>
                        </a:rPr>
                        <a:t>1)</a:t>
                      </a:r>
                      <a:r>
                        <a:rPr kumimoji="0" lang="en-US" sz="900" b="0" i="0" u="none" strike="noStrike" cap="none" normalizeH="0" baseline="0" smtClean="0">
                          <a:ln>
                            <a:noFill/>
                          </a:ln>
                          <a:solidFill>
                            <a:schemeClr val="tx1"/>
                          </a:solidFill>
                          <a:effectLst/>
                          <a:latin typeface="bitstream vera sans" pitchFamily="34" charset="0"/>
                        </a:rPr>
                        <a:t>Good </a:t>
                      </a:r>
                      <a:r>
                        <a:rPr kumimoji="0" lang="en-US" sz="900" b="0" i="0" u="none" strike="noStrike" cap="none" normalizeH="0" baseline="30000" smtClean="0">
                          <a:ln>
                            <a:noFill/>
                          </a:ln>
                          <a:solidFill>
                            <a:schemeClr val="tx1"/>
                          </a:solidFill>
                          <a:effectLst/>
                          <a:latin typeface="bitstream vera sans" pitchFamily="34" charset="0"/>
                        </a:rPr>
                        <a:t>2)</a:t>
                      </a:r>
                      <a:r>
                        <a:rPr kumimoji="0" lang="en-US" sz="900" b="0" i="0" u="none" strike="noStrike" cap="none" normalizeH="0" baseline="0" smtClean="0">
                          <a:ln>
                            <a:noFill/>
                          </a:ln>
                          <a:solidFill>
                            <a:schemeClr val="tx1"/>
                          </a:solidFill>
                          <a:effectLst/>
                          <a:latin typeface="bitstream vera sans" pitchFamily="34" charset="0"/>
                        </a:rPr>
                        <a:t> Be Careful </a:t>
                      </a:r>
                      <a:r>
                        <a:rPr kumimoji="0" lang="en-US" sz="900" b="0" i="0" u="none" strike="noStrike" cap="none" normalizeH="0" baseline="30000" smtClean="0">
                          <a:ln>
                            <a:noFill/>
                          </a:ln>
                          <a:solidFill>
                            <a:schemeClr val="tx1"/>
                          </a:solidFill>
                          <a:effectLst/>
                          <a:latin typeface="bitstream vera sans" pitchFamily="34" charset="0"/>
                        </a:rPr>
                        <a:t>3)</a:t>
                      </a:r>
                      <a:r>
                        <a:rPr kumimoji="0" lang="en-US" sz="900" b="0" i="0" u="none" strike="noStrike" cap="none" normalizeH="0" baseline="0" smtClean="0">
                          <a:ln>
                            <a:noFill/>
                          </a:ln>
                          <a:solidFill>
                            <a:schemeClr val="tx1"/>
                          </a:solidFill>
                          <a:effectLst/>
                          <a:latin typeface="bitstream vera sans" pitchFamily="34" charset="0"/>
                        </a:rPr>
                        <a:t> Not Useable</a:t>
                      </a:r>
                    </a:p>
                  </a:txBody>
                  <a:tcPr marL="2549" marR="2549" marT="1276" marB="1276"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9868">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Fluid</a:t>
                      </a:r>
                      <a:br>
                        <a:rPr kumimoji="0" lang="en-US" sz="900" b="0" i="0" u="none" strike="noStrike" cap="none" normalizeH="0" baseline="0" smtClean="0">
                          <a:ln>
                            <a:noFill/>
                          </a:ln>
                          <a:solidFill>
                            <a:schemeClr val="tx1"/>
                          </a:solidFill>
                          <a:effectLst/>
                          <a:latin typeface="bitstream vera sans" pitchFamily="34" charset="0"/>
                        </a:rPr>
                      </a:br>
                      <a:r>
                        <a:rPr kumimoji="0" lang="en-US" sz="900" b="0" i="0" u="none" strike="noStrike" cap="none" normalizeH="0" baseline="0" smtClean="0">
                          <a:ln>
                            <a:noFill/>
                          </a:ln>
                          <a:solidFill>
                            <a:schemeClr val="tx1"/>
                          </a:solidFill>
                          <a:effectLst/>
                          <a:latin typeface="bitstream vera sans" pitchFamily="34" charset="0"/>
                        </a:rPr>
                        <a:t/>
                      </a:r>
                      <a:br>
                        <a:rPr kumimoji="0" lang="en-US" sz="900" b="0" i="0" u="none" strike="noStrike" cap="none" normalizeH="0" baseline="0" smtClean="0">
                          <a:ln>
                            <a:noFill/>
                          </a:ln>
                          <a:solidFill>
                            <a:schemeClr val="tx1"/>
                          </a:solidFill>
                          <a:effectLst/>
                          <a:latin typeface="bitstream vera sans" pitchFamily="34" charset="0"/>
                        </a:rPr>
                      </a:br>
                      <a:endParaRPr kumimoji="0" lang="en-US" sz="900" b="0" i="0" u="none" strike="noStrike" cap="none" normalizeH="0" baseline="0" smtClean="0">
                        <a:ln>
                          <a:noFill/>
                        </a:ln>
                        <a:solidFill>
                          <a:schemeClr val="tx1"/>
                        </a:solidFill>
                        <a:effectLst/>
                        <a:latin typeface="bitstream vera sans" pitchFamily="34" charset="0"/>
                      </a:endParaRPr>
                    </a:p>
                  </a:txBody>
                  <a:tcPr marL="2549" marR="2549" marT="1276" marB="1276" anchor="ctr" horzOverflow="overflow">
                    <a:lnL>
                      <a:noFill/>
                    </a:lnL>
                    <a:lnR>
                      <a:noFill/>
                    </a:lnR>
                    <a:lnT>
                      <a:noFill/>
                    </a:lnT>
                    <a:lnB>
                      <a:noFill/>
                    </a:lnB>
                    <a:lnTlToBr>
                      <a:noFill/>
                    </a:lnTlToBr>
                    <a:lnBlToTr>
                      <a:noFill/>
                    </a:lnBlToTr>
                    <a:solidFill>
                      <a:srgbClr val="CCFFFF"/>
                    </a:solidFill>
                  </a:tcPr>
                </a:tc>
                <a:tc gridSpan="1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Metal</a:t>
                      </a:r>
                    </a:p>
                  </a:txBody>
                  <a:tcPr marL="2549" marR="2549" marT="1276" marB="1276" anchor="ctr" horzOverflow="overflow">
                    <a:lnL>
                      <a:noFill/>
                    </a:lnL>
                    <a:lnR>
                      <a:noFill/>
                    </a:lnR>
                    <a:lnT>
                      <a:noFill/>
                    </a:lnT>
                    <a:lnB>
                      <a:noFill/>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1486">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Carbon Steel</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Cast Iron</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302 and 304 Stainless Steel</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316 Stainless Steel</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Bronze</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Durimet</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Monel</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Hasteloy B</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Hasteloy C</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Titanium</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Cobalt base alloy 6</a:t>
                      </a:r>
                    </a:p>
                  </a:txBody>
                  <a:tcPr marL="2549" marR="2549" marT="1276" marB="1276" anchor="ctr" horzOverflow="overflow">
                    <a:lnL>
                      <a:noFill/>
                    </a:lnL>
                    <a:lnR>
                      <a:noFill/>
                    </a:lnR>
                    <a:lnT>
                      <a:noFill/>
                    </a:lnT>
                    <a:lnB>
                      <a:noFill/>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416 Stainless Steel</a:t>
                      </a:r>
                    </a:p>
                  </a:txBody>
                  <a:tcPr marL="2549" marR="2549" marT="1276" marB="1276" anchor="ctr" horzOverflow="overflow">
                    <a:lnL>
                      <a:noFill/>
                    </a:lnL>
                    <a:lnR>
                      <a:noFill/>
                    </a:lnR>
                    <a:lnT>
                      <a:noFill/>
                    </a:lnT>
                    <a:lnB>
                      <a:noFill/>
                    </a:lnB>
                    <a:lnTlToBr>
                      <a:noFill/>
                    </a:lnTlToBr>
                    <a:lnBlToTr>
                      <a:noFill/>
                    </a:lnBlToTr>
                    <a:solidFill>
                      <a:srgbClr val="FFFFCC"/>
                    </a:solidFill>
                  </a:tcPr>
                </a:tc>
              </a:tr>
              <a:tr h="2781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Water, distilled</a:t>
                      </a:r>
                    </a:p>
                  </a:txBody>
                  <a:tcPr marL="2549" marR="2549" marT="1276" marB="1276"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2</a:t>
                      </a:r>
                    </a:p>
                  </a:txBody>
                  <a:tcPr marL="2549" marR="2549" marT="1276" marB="1276" anchor="ctr" horzOverflow="overflow">
                    <a:lnL>
                      <a:noFill/>
                    </a:lnL>
                    <a:lnR>
                      <a:noFill/>
                    </a:lnR>
                    <a:lnT>
                      <a:noFill/>
                    </a:lnT>
                    <a:lnB>
                      <a:noFill/>
                    </a:lnB>
                    <a:lnTlToBr>
                      <a:noFill/>
                    </a:lnTlToBr>
                    <a:lnBlToTr>
                      <a:noFill/>
                    </a:lnBlToTr>
                    <a:noFill/>
                  </a:tcPr>
                </a:tc>
              </a:tr>
              <a:tr h="276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Water, sea</a:t>
                      </a:r>
                    </a:p>
                  </a:txBody>
                  <a:tcPr marL="2549" marR="2549" marT="1276" marB="1276" anchor="ctr"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2</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2</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2</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2</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1</a:t>
                      </a:r>
                    </a:p>
                  </a:txBody>
                  <a:tcPr marL="2549" marR="2549" marT="1276" marB="127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itstream vera sans" pitchFamily="34" charset="0"/>
                        </a:rPr>
                        <a:t>3</a:t>
                      </a:r>
                    </a:p>
                  </a:txBody>
                  <a:tcPr marL="2549" marR="2549" marT="1276" marB="1276" anchor="ctr" horzOverflow="overflow">
                    <a:lnL>
                      <a:noFill/>
                    </a:lnL>
                    <a:lnR>
                      <a:noFill/>
                    </a:lnR>
                    <a:lnT>
                      <a:noFill/>
                    </a:lnT>
                    <a:lnB>
                      <a:noFill/>
                    </a:lnB>
                    <a:lnTlToBr>
                      <a:noFill/>
                    </a:lnTlToBr>
                    <a:lnBlToTr>
                      <a:noFill/>
                    </a:lnBlToTr>
                    <a:noFill/>
                  </a:tcPr>
                </a:tc>
              </a:tr>
            </a:tbl>
          </a:graphicData>
        </a:graphic>
      </p:graphicFrame>
      <p:graphicFrame>
        <p:nvGraphicFramePr>
          <p:cNvPr id="10" name="Table 9"/>
          <p:cNvGraphicFramePr>
            <a:graphicFrameLocks noGrp="1"/>
          </p:cNvGraphicFramePr>
          <p:nvPr/>
        </p:nvGraphicFramePr>
        <p:xfrm>
          <a:off x="400050" y="5514975"/>
          <a:ext cx="4343400" cy="3728088"/>
        </p:xfrm>
        <a:graphic>
          <a:graphicData uri="http://schemas.openxmlformats.org/drawingml/2006/table">
            <a:tbl>
              <a:tblPr/>
              <a:tblGrid>
                <a:gridCol w="2171700"/>
                <a:gridCol w="1085850"/>
                <a:gridCol w="1085850"/>
              </a:tblGrid>
              <a:tr h="629235">
                <a:tc>
                  <a:txBody>
                    <a:bodyPr/>
                    <a:lstStyle/>
                    <a:p>
                      <a:r>
                        <a:rPr lang="en-US" sz="1000" dirty="0">
                          <a:latin typeface="Arial" pitchFamily="34" charset="0"/>
                          <a:cs typeface="Arial" pitchFamily="34" charset="0"/>
                        </a:rPr>
                        <a:t>Metal</a:t>
                      </a:r>
                    </a:p>
                  </a:txBody>
                  <a:tcPr marL="19756" marR="19756" marT="9876" marB="9876" anchor="ctr">
                    <a:lnL>
                      <a:noFill/>
                    </a:lnL>
                    <a:lnR>
                      <a:noFill/>
                    </a:lnR>
                    <a:lnT>
                      <a:noFill/>
                    </a:lnT>
                    <a:lnB>
                      <a:noFill/>
                    </a:lnB>
                    <a:solidFill>
                      <a:srgbClr val="FFFFCC"/>
                    </a:solidFill>
                  </a:tcPr>
                </a:tc>
                <a:tc>
                  <a:txBody>
                    <a:bodyPr/>
                    <a:lstStyle/>
                    <a:p>
                      <a:r>
                        <a:rPr lang="en-US" sz="1000" dirty="0">
                          <a:latin typeface="Arial" pitchFamily="34" charset="0"/>
                          <a:cs typeface="Arial" pitchFamily="34" charset="0"/>
                        </a:rPr>
                        <a:t>Thermal Conductivity</a:t>
                      </a:r>
                      <a:br>
                        <a:rPr lang="en-US" sz="1000" dirty="0">
                          <a:latin typeface="Arial" pitchFamily="34" charset="0"/>
                          <a:cs typeface="Arial" pitchFamily="34" charset="0"/>
                        </a:rPr>
                      </a:br>
                      <a:r>
                        <a:rPr lang="en-US" sz="1000" dirty="0">
                          <a:latin typeface="Arial" pitchFamily="34" charset="0"/>
                          <a:cs typeface="Arial" pitchFamily="34" charset="0"/>
                        </a:rPr>
                        <a:t>- </a:t>
                      </a:r>
                      <a:r>
                        <a:rPr lang="en-US" sz="1000" i="1" dirty="0">
                          <a:latin typeface="Arial" pitchFamily="34" charset="0"/>
                          <a:cs typeface="Arial" pitchFamily="34" charset="0"/>
                        </a:rPr>
                        <a:t>k</a:t>
                      </a:r>
                      <a:r>
                        <a:rPr lang="en-US" sz="1000" dirty="0">
                          <a:latin typeface="Arial" pitchFamily="34" charset="0"/>
                          <a:cs typeface="Arial" pitchFamily="34" charset="0"/>
                        </a:rPr>
                        <a:t> -</a:t>
                      </a:r>
                      <a:br>
                        <a:rPr lang="en-US" sz="1000" dirty="0">
                          <a:latin typeface="Arial" pitchFamily="34" charset="0"/>
                          <a:cs typeface="Arial" pitchFamily="34" charset="0"/>
                        </a:rPr>
                      </a:br>
                      <a:r>
                        <a:rPr lang="en-US" sz="1000" i="1" dirty="0">
                          <a:latin typeface="Arial" pitchFamily="34" charset="0"/>
                          <a:cs typeface="Arial" pitchFamily="34" charset="0"/>
                        </a:rPr>
                        <a:t>(Btu/(hr </a:t>
                      </a:r>
                      <a:r>
                        <a:rPr lang="en-US" sz="1000" i="1" baseline="30000" dirty="0" err="1">
                          <a:latin typeface="Arial" pitchFamily="34" charset="0"/>
                          <a:cs typeface="Arial" pitchFamily="34" charset="0"/>
                        </a:rPr>
                        <a:t>o</a:t>
                      </a:r>
                      <a:r>
                        <a:rPr lang="en-US" sz="1000" i="1" dirty="0" err="1">
                          <a:latin typeface="Arial" pitchFamily="34" charset="0"/>
                          <a:cs typeface="Arial" pitchFamily="34" charset="0"/>
                        </a:rPr>
                        <a:t>F</a:t>
                      </a:r>
                      <a:r>
                        <a:rPr lang="en-US" sz="1000" i="1" dirty="0">
                          <a:latin typeface="Arial" pitchFamily="34" charset="0"/>
                          <a:cs typeface="Arial" pitchFamily="34" charset="0"/>
                        </a:rPr>
                        <a:t> ft))</a:t>
                      </a:r>
                      <a:endParaRPr lang="en-US" sz="1000" dirty="0">
                        <a:latin typeface="Arial" pitchFamily="34" charset="0"/>
                        <a:cs typeface="Arial" pitchFamily="34" charset="0"/>
                      </a:endParaRPr>
                    </a:p>
                  </a:txBody>
                  <a:tcPr marL="19756" marR="19756" marT="9876" marB="9876" anchor="ctr">
                    <a:lnL>
                      <a:noFill/>
                    </a:lnL>
                    <a:lnR>
                      <a:noFill/>
                    </a:lnR>
                    <a:lnT>
                      <a:noFill/>
                    </a:lnT>
                    <a:lnB>
                      <a:noFill/>
                    </a:lnB>
                    <a:solidFill>
                      <a:srgbClr val="FFFFCC"/>
                    </a:solidFill>
                  </a:tcPr>
                </a:tc>
                <a:tc>
                  <a:txBody>
                    <a:bodyPr/>
                    <a:lstStyle/>
                    <a:p>
                      <a:r>
                        <a:rPr lang="en-GB" sz="1000" dirty="0" smtClean="0">
                          <a:latin typeface="Arial" pitchFamily="34" charset="0"/>
                          <a:cs typeface="Arial" pitchFamily="34" charset="0"/>
                        </a:rPr>
                        <a:t>Melting Point</a:t>
                      </a:r>
                    </a:p>
                    <a:p>
                      <a:r>
                        <a:rPr lang="en-US" sz="1000" i="1" baseline="30000" dirty="0" err="1" smtClean="0">
                          <a:latin typeface="Arial" pitchFamily="34" charset="0"/>
                          <a:cs typeface="Arial" pitchFamily="34" charset="0"/>
                        </a:rPr>
                        <a:t>o</a:t>
                      </a:r>
                      <a:r>
                        <a:rPr lang="en-US" sz="1000" i="1" dirty="0" err="1" smtClean="0">
                          <a:latin typeface="Arial" pitchFamily="34" charset="0"/>
                          <a:cs typeface="Arial" pitchFamily="34" charset="0"/>
                        </a:rPr>
                        <a:t>C</a:t>
                      </a:r>
                      <a:endParaRPr lang="en-US" sz="1000" dirty="0">
                        <a:latin typeface="Arial" pitchFamily="34" charset="0"/>
                        <a:cs typeface="Arial" pitchFamily="34" charset="0"/>
                      </a:endParaRPr>
                    </a:p>
                  </a:txBody>
                  <a:tcPr marL="19756" marR="19756" marT="9876" marB="9876" anchor="ctr">
                    <a:lnL>
                      <a:noFill/>
                    </a:lnL>
                    <a:lnR>
                      <a:noFill/>
                    </a:lnR>
                    <a:lnT>
                      <a:noFill/>
                    </a:lnT>
                    <a:lnB>
                      <a:noFill/>
                    </a:lnB>
                    <a:solidFill>
                      <a:srgbClr val="FFFFCC"/>
                    </a:solidFill>
                  </a:tcPr>
                </a:tc>
              </a:tr>
              <a:tr h="172123">
                <a:tc>
                  <a:txBody>
                    <a:bodyPr/>
                    <a:lstStyle/>
                    <a:p>
                      <a:r>
                        <a:rPr lang="en-US" sz="1000" dirty="0">
                          <a:latin typeface="Arial" pitchFamily="34" charset="0"/>
                          <a:cs typeface="Arial" pitchFamily="34" charset="0"/>
                        </a:rPr>
                        <a:t>Admiralty Brass</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64</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900 – 940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Aluminum Bronze</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44</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600 – 655</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Antimony</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10.7</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630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Beryllium </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126</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1285</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Beryllium Copper</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38</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865 - 955</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Cast Iron, gray</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27 - 46</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1175 - 1290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Chromium</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52</a:t>
                      </a:r>
                    </a:p>
                  </a:txBody>
                  <a:tcPr marL="19756" marR="19756" marT="9876" marB="9876" anchor="ctr">
                    <a:lnL>
                      <a:noFill/>
                    </a:lnL>
                    <a:lnR>
                      <a:noFill/>
                    </a:lnR>
                    <a:lnT>
                      <a:noFill/>
                    </a:lnT>
                    <a:lnB>
                      <a:noFill/>
                    </a:lnB>
                  </a:tcPr>
                </a:tc>
                <a:tc>
                  <a:txBody>
                    <a:bodyPr/>
                    <a:lstStyle/>
                    <a:p>
                      <a:r>
                        <a:rPr lang="en-US" sz="1000" dirty="0" smtClean="0">
                          <a:latin typeface="Arial" pitchFamily="34" charset="0"/>
                          <a:cs typeface="Arial" pitchFamily="34" charset="0"/>
                        </a:rPr>
                        <a:t>1900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nl-NL" sz="1000" dirty="0">
                          <a:latin typeface="Arial" pitchFamily="34" charset="0"/>
                          <a:cs typeface="Arial" pitchFamily="34" charset="0"/>
                        </a:rPr>
                        <a:t>Copper bronze (75% Cu, 25% Sn)</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15</a:t>
                      </a:r>
                    </a:p>
                  </a:txBody>
                  <a:tcPr marL="19756" marR="19756" marT="9876" marB="9876" anchor="ctr">
                    <a:lnL>
                      <a:noFill/>
                    </a:lnL>
                    <a:lnR>
                      <a:noFill/>
                    </a:lnR>
                    <a:lnT>
                      <a:noFill/>
                    </a:lnT>
                    <a:lnB>
                      <a:noFill/>
                    </a:lnB>
                  </a:tcPr>
                </a:tc>
                <a:tc>
                  <a:txBody>
                    <a:bodyPr/>
                    <a:lstStyle/>
                    <a:p>
                      <a:r>
                        <a:rPr lang="en-GB" sz="1000" dirty="0" smtClean="0">
                          <a:latin typeface="Arial" pitchFamily="34" charset="0"/>
                          <a:cs typeface="Arial" pitchFamily="34" charset="0"/>
                        </a:rPr>
                        <a:t>950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Copper brass (70% Cu, 30% </a:t>
                      </a:r>
                      <a:r>
                        <a:rPr lang="en-US" sz="1000" dirty="0" err="1">
                          <a:latin typeface="Arial" pitchFamily="34" charset="0"/>
                          <a:cs typeface="Arial" pitchFamily="34" charset="0"/>
                        </a:rPr>
                        <a:t>Zi</a:t>
                      </a:r>
                      <a:r>
                        <a:rPr lang="en-US" sz="1000" dirty="0">
                          <a:latin typeface="Arial" pitchFamily="34" charset="0"/>
                          <a:cs typeface="Arial" pitchFamily="34" charset="0"/>
                        </a:rPr>
                        <a:t>)</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64</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930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rowSpan="3">
                  <a:txBody>
                    <a:bodyPr/>
                    <a:lstStyle/>
                    <a:p>
                      <a:r>
                        <a:rPr lang="en-US" sz="1000" dirty="0">
                          <a:latin typeface="Arial" pitchFamily="34" charset="0"/>
                          <a:cs typeface="Arial" pitchFamily="34" charset="0"/>
                        </a:rPr>
                        <a:t>Iron, pure</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42</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1536</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vMerge="1">
                  <a:txBody>
                    <a:bodyPr/>
                    <a:lstStyle/>
                    <a:p>
                      <a:endParaRPr lang="en-US"/>
                    </a:p>
                  </a:txBody>
                  <a:tcPr/>
                </a:tc>
                <a:tc>
                  <a:txBody>
                    <a:bodyPr/>
                    <a:lstStyle/>
                    <a:p>
                      <a:r>
                        <a:rPr lang="en-US" sz="1000" dirty="0">
                          <a:latin typeface="Arial" pitchFamily="34" charset="0"/>
                          <a:cs typeface="Arial" pitchFamily="34" charset="0"/>
                        </a:rPr>
                        <a:t>32</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1536</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vMerge="1">
                  <a:txBody>
                    <a:bodyPr/>
                    <a:lstStyle/>
                    <a:p>
                      <a:endParaRPr lang="en-US"/>
                    </a:p>
                  </a:txBody>
                  <a:tcPr/>
                </a:tc>
                <a:tc>
                  <a:txBody>
                    <a:bodyPr/>
                    <a:lstStyle/>
                    <a:p>
                      <a:r>
                        <a:rPr lang="en-US" sz="1000" dirty="0">
                          <a:latin typeface="Arial" pitchFamily="34" charset="0"/>
                          <a:cs typeface="Arial" pitchFamily="34" charset="0"/>
                        </a:rPr>
                        <a:t>20</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1536</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a:latin typeface="Arial" pitchFamily="34" charset="0"/>
                          <a:cs typeface="Arial" pitchFamily="34" charset="0"/>
                        </a:rPr>
                        <a:t>Iron, wrought</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34</a:t>
                      </a:r>
                    </a:p>
                  </a:txBody>
                  <a:tcPr marL="19756" marR="19756" marT="9876" marB="9876"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kern="1200" dirty="0" smtClean="0">
                          <a:solidFill>
                            <a:schemeClr val="tx1"/>
                          </a:solidFill>
                          <a:latin typeface="Arial" pitchFamily="34" charset="0"/>
                          <a:ea typeface="+mn-ea"/>
                          <a:cs typeface="Arial" pitchFamily="34" charset="0"/>
                        </a:rPr>
                        <a:t>1536</a:t>
                      </a:r>
                      <a:endParaRPr lang="en-US" sz="1000" dirty="0" smtClean="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Manganese Bronze</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61</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865 – 890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Red Brass</a:t>
                      </a:r>
                    </a:p>
                  </a:txBody>
                  <a:tcPr marL="19756" marR="19756" marT="9876" marB="9876" anchor="ctr">
                    <a:lnL>
                      <a:noFill/>
                    </a:lnL>
                    <a:lnR>
                      <a:noFill/>
                    </a:lnR>
                    <a:lnT>
                      <a:noFill/>
                    </a:lnT>
                    <a:lnB>
                      <a:noFill/>
                    </a:lnB>
                  </a:tcPr>
                </a:tc>
                <a:tc>
                  <a:txBody>
                    <a:bodyPr/>
                    <a:lstStyle/>
                    <a:p>
                      <a:r>
                        <a:rPr lang="en-US" sz="1000" dirty="0">
                          <a:latin typeface="Arial" pitchFamily="34" charset="0"/>
                          <a:cs typeface="Arial" pitchFamily="34" charset="0"/>
                        </a:rPr>
                        <a:t>92</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990 - 1025</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Stainless Steel</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7-26</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1510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dirty="0">
                          <a:latin typeface="Arial" pitchFamily="34" charset="0"/>
                          <a:cs typeface="Arial" pitchFamily="34" charset="0"/>
                        </a:rPr>
                        <a:t>Titanium</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11 - 13</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1670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r h="172123">
                <a:tc>
                  <a:txBody>
                    <a:bodyPr/>
                    <a:lstStyle/>
                    <a:p>
                      <a:r>
                        <a:rPr lang="en-US" sz="1000">
                          <a:latin typeface="Arial" pitchFamily="34" charset="0"/>
                          <a:cs typeface="Arial" pitchFamily="34" charset="0"/>
                        </a:rPr>
                        <a:t>Tungsten</a:t>
                      </a:r>
                    </a:p>
                  </a:txBody>
                  <a:tcPr marL="19756" marR="19756" marT="9876" marB="9876" anchor="ctr">
                    <a:lnL>
                      <a:noFill/>
                    </a:lnL>
                    <a:lnR>
                      <a:noFill/>
                    </a:lnR>
                    <a:lnT>
                      <a:noFill/>
                    </a:lnT>
                    <a:lnB>
                      <a:noFill/>
                    </a:lnB>
                  </a:tcPr>
                </a:tc>
                <a:tc>
                  <a:txBody>
                    <a:bodyPr/>
                    <a:lstStyle/>
                    <a:p>
                      <a:r>
                        <a:rPr lang="en-US" sz="1000">
                          <a:latin typeface="Arial" pitchFamily="34" charset="0"/>
                          <a:cs typeface="Arial" pitchFamily="34" charset="0"/>
                        </a:rPr>
                        <a:t>94 - 100</a:t>
                      </a:r>
                    </a:p>
                  </a:txBody>
                  <a:tcPr marL="19756" marR="19756" marT="9876" marB="9876" anchor="ctr">
                    <a:lnL>
                      <a:noFill/>
                    </a:lnL>
                    <a:lnR>
                      <a:noFill/>
                    </a:lnR>
                    <a:lnT>
                      <a:noFill/>
                    </a:lnT>
                    <a:lnB>
                      <a:noFill/>
                    </a:lnB>
                  </a:tcPr>
                </a:tc>
                <a:tc>
                  <a:txBody>
                    <a:bodyPr/>
                    <a:lstStyle/>
                    <a:p>
                      <a:r>
                        <a:rPr kumimoji="0" lang="en-US" sz="1000" kern="1200" dirty="0" smtClean="0">
                          <a:solidFill>
                            <a:schemeClr val="tx1"/>
                          </a:solidFill>
                          <a:latin typeface="Arial" pitchFamily="34" charset="0"/>
                          <a:ea typeface="+mn-ea"/>
                          <a:cs typeface="Arial" pitchFamily="34" charset="0"/>
                        </a:rPr>
                        <a:t>3400</a:t>
                      </a:r>
                      <a:endParaRPr lang="en-US" sz="1000" dirty="0">
                        <a:latin typeface="Arial" pitchFamily="34" charset="0"/>
                        <a:cs typeface="Arial" pitchFamily="34" charset="0"/>
                      </a:endParaRPr>
                    </a:p>
                  </a:txBody>
                  <a:tcPr marL="19756" marR="19756" marT="9876" marB="9876" anchor="ctr">
                    <a:lnL>
                      <a:noFill/>
                    </a:lnL>
                    <a:lnR>
                      <a:noFill/>
                    </a:lnR>
                    <a:lnT>
                      <a:noFill/>
                    </a:lnT>
                    <a:lnB>
                      <a:noFill/>
                    </a:lnB>
                  </a:tcPr>
                </a:tc>
              </a:tr>
            </a:tbl>
          </a:graphicData>
        </a:graphic>
      </p:graphicFrame>
      <p:sp>
        <p:nvSpPr>
          <p:cNvPr id="26760" name="TextBox 10"/>
          <p:cNvSpPr txBox="1">
            <a:spLocks noChangeArrowheads="1"/>
          </p:cNvSpPr>
          <p:nvPr/>
        </p:nvSpPr>
        <p:spPr bwMode="auto">
          <a:xfrm>
            <a:off x="4816475" y="442913"/>
            <a:ext cx="7715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100" b="0"/>
              <a:t>I have also been asked to consider the corrosion aspect when making several of the parts out of metal. So below is some corrosion resistance for various metals in various metals from </a:t>
            </a:r>
            <a:r>
              <a:rPr lang="en-GB" sz="1100" b="0">
                <a:hlinkClick r:id="rId2"/>
              </a:rPr>
              <a:t>www.engineeringtoolbox.com</a:t>
            </a:r>
            <a:r>
              <a:rPr lang="en-GB" sz="1100" b="0"/>
              <a:t>. As you can see steel isn't the way forward on its or as an alloy. So the likely hood is that  it would either be galvanised or zinc plated in order for it to be kept corrosion resistant.</a:t>
            </a:r>
            <a:endParaRPr lang="en-US" sz="1100" b="0"/>
          </a:p>
        </p:txBody>
      </p:sp>
      <p:pic>
        <p:nvPicPr>
          <p:cNvPr id="26761" name="Picture 32" descr="harley-davidson-evolution-motor-773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913" y="25685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62" name="Text Box 33"/>
          <p:cNvSpPr txBox="1">
            <a:spLocks noChangeArrowheads="1"/>
          </p:cNvSpPr>
          <p:nvPr/>
        </p:nvSpPr>
        <p:spPr bwMode="auto">
          <a:xfrm>
            <a:off x="7192963" y="2784475"/>
            <a:ext cx="252095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Here is a Harley Davidson V twin engine. This is an air cooled engine. This basically means as you ride the bike the engine heats up and pushes the heat through the fins which then lets air flow over them allowing it to dissipate the heat. It is an incredibly simple design and I love how easily it manages this, it is more than possible to do this with the exhaust manifold, possibly not the fins, but the simplicity. </a:t>
            </a:r>
          </a:p>
          <a:p>
            <a:pPr eaLnBrk="1" hangingPunct="1">
              <a:spcBef>
                <a:spcPct val="50000"/>
              </a:spcBef>
            </a:pPr>
            <a:r>
              <a:rPr lang="en-GB" sz="1100" b="0"/>
              <a:t>It would be nice if I could get something similar with the water, but the only thing close would be a spiral  over each of the manifolds and that would get very expensive to make.</a:t>
            </a:r>
          </a:p>
        </p:txBody>
      </p:sp>
      <p:sp>
        <p:nvSpPr>
          <p:cNvPr id="26763" name="Line 34"/>
          <p:cNvSpPr>
            <a:spLocks noChangeShapeType="1"/>
          </p:cNvSpPr>
          <p:nvPr/>
        </p:nvSpPr>
        <p:spPr bwMode="auto">
          <a:xfrm flipH="1" flipV="1">
            <a:off x="6472238" y="3649663"/>
            <a:ext cx="793750"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6764" name="Line 35"/>
          <p:cNvSpPr>
            <a:spLocks noChangeShapeType="1"/>
          </p:cNvSpPr>
          <p:nvPr/>
        </p:nvSpPr>
        <p:spPr bwMode="auto">
          <a:xfrm flipH="1" flipV="1">
            <a:off x="5464175" y="3505200"/>
            <a:ext cx="1800225" cy="431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6765" name="Rectangle 146"/>
          <p:cNvSpPr>
            <a:spLocks noChangeArrowheads="1"/>
          </p:cNvSpPr>
          <p:nvPr/>
        </p:nvSpPr>
        <p:spPr bwMode="auto">
          <a:xfrm>
            <a:off x="352425" y="479425"/>
            <a:ext cx="4464050" cy="885825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6766" name="Rectangle 147"/>
          <p:cNvSpPr>
            <a:spLocks noChangeArrowheads="1"/>
          </p:cNvSpPr>
          <p:nvPr/>
        </p:nvSpPr>
        <p:spPr bwMode="auto">
          <a:xfrm>
            <a:off x="4876800" y="479425"/>
            <a:ext cx="7561263" cy="208915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6767" name="Rectangle 148"/>
          <p:cNvSpPr>
            <a:spLocks noChangeArrowheads="1"/>
          </p:cNvSpPr>
          <p:nvPr/>
        </p:nvSpPr>
        <p:spPr bwMode="auto">
          <a:xfrm>
            <a:off x="4887913" y="2568575"/>
            <a:ext cx="4826000" cy="3240088"/>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423863" y="336550"/>
            <a:ext cx="11522075" cy="192088"/>
          </a:xfrm>
          <a:prstGeom prst="rect">
            <a:avLst/>
          </a:prstGeom>
          <a:noFill/>
          <a:ln w="9525">
            <a:noFill/>
            <a:miter lim="800000"/>
            <a:headEnd/>
            <a:tailEnd/>
          </a:ln>
        </p:spPr>
        <p:txBody>
          <a:bodyPr lIns="128016" tIns="64008" rIns="128016" bIns="128016" anchor="b"/>
          <a:lstStyle/>
          <a:p>
            <a:pPr>
              <a:defRPr/>
            </a:pPr>
            <a:r>
              <a:rPr lang="en-GB" sz="2300" b="0">
                <a:solidFill>
                  <a:schemeClr val="tx2"/>
                </a:solidFill>
                <a:latin typeface="+mj-lt"/>
                <a:ea typeface="+mj-ea"/>
                <a:cs typeface="+mj-cs"/>
              </a:rPr>
              <a:t>Information, inspiration and influences – Water cooled exhaust manifold</a:t>
            </a:r>
            <a:endParaRPr lang="en-US" sz="2300" b="0">
              <a:solidFill>
                <a:schemeClr val="tx2"/>
              </a:solidFill>
              <a:latin typeface="+mj-lt"/>
              <a:ea typeface="+mj-ea"/>
              <a:cs typeface="+mj-cs"/>
            </a:endParaRPr>
          </a:p>
        </p:txBody>
      </p:sp>
      <p:pic>
        <p:nvPicPr>
          <p:cNvPr id="27651" name="Picture 3" descr="Water Cooled exhaust manifold">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71588"/>
            <a:ext cx="4689475" cy="48815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 Box 4"/>
          <p:cNvSpPr txBox="1">
            <a:spLocks noChangeArrowheads="1"/>
          </p:cNvSpPr>
          <p:nvPr/>
        </p:nvSpPr>
        <p:spPr bwMode="auto">
          <a:xfrm>
            <a:off x="63500" y="407988"/>
            <a:ext cx="48974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a:solidFill>
                  <a:srgbClr val="FF0000"/>
                </a:solidFill>
              </a:rPr>
              <a:t>CLICK ON THE PICTURE TO MAKE IT LARGER</a:t>
            </a:r>
          </a:p>
        </p:txBody>
      </p:sp>
      <p:sp>
        <p:nvSpPr>
          <p:cNvPr id="27653" name="Text Box 36"/>
          <p:cNvSpPr txBox="1">
            <a:spLocks noChangeArrowheads="1"/>
          </p:cNvSpPr>
          <p:nvPr/>
        </p:nvSpPr>
        <p:spPr bwMode="auto">
          <a:xfrm>
            <a:off x="136525" y="6169025"/>
            <a:ext cx="47513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 mind map above is a summary of everything to do with the water cooled exhaust manifold in this section, including possible materials, manufacturing processes, where the engine will be used, what type of water the boat will be used in and who the mount will be used by etc. etc.</a:t>
            </a:r>
          </a:p>
        </p:txBody>
      </p:sp>
      <p:sp>
        <p:nvSpPr>
          <p:cNvPr id="27654" name="Rectangle 6"/>
          <p:cNvSpPr>
            <a:spLocks noChangeArrowheads="1"/>
          </p:cNvSpPr>
          <p:nvPr/>
        </p:nvSpPr>
        <p:spPr bwMode="auto">
          <a:xfrm>
            <a:off x="0" y="-211138"/>
            <a:ext cx="1280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9463" name="Group 7"/>
          <p:cNvGraphicFramePr>
            <a:graphicFrameLocks noGrp="1"/>
          </p:cNvGraphicFramePr>
          <p:nvPr/>
        </p:nvGraphicFramePr>
        <p:xfrm>
          <a:off x="10072688" y="139700"/>
          <a:ext cx="2592387" cy="9520233"/>
        </p:xfrm>
        <a:graphic>
          <a:graphicData uri="http://schemas.openxmlformats.org/drawingml/2006/table">
            <a:tbl>
              <a:tblPr/>
              <a:tblGrid>
                <a:gridCol w="1295400"/>
                <a:gridCol w="1296987"/>
              </a:tblGrid>
              <a:tr h="497857">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Arial" charset="0"/>
                        </a:rPr>
                        <a:t>Metal</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GB" sz="1000" b="0"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Arial" charset="0"/>
                        </a:rPr>
                        <a:t>Specific heat capacity (kj/kg/k)</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Aluminum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0.91</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Antimony</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0.21</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Beryllium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1.83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Bismuth</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Cadmium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Carbon Steel</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0.49</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Cast Iron</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0.46</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Chromium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0.46</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Cobalt</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0.42</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Copper</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0.39</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Gold</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Iridium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Iron</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0.46</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Lead</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Magnesium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1.05</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Manganese</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0.48</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Mercury</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0.14</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Molybdenum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0.25</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Nickel</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0.54</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Osmium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Platinum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Plutonium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Potassium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0.75</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Rhodium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0.24</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Selenium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0.32</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Silicon</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0.71</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Silver</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Sodium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1.21</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Thorium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Tin</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0.21</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Titanium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0.54</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Tungsten</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0.13</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Uranium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0.12</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Vanadium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0.39</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Zinc</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0.39</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Zirconium</a:t>
                      </a:r>
                      <a:endParaRPr kumimoji="0" lang="en-US" sz="1000" b="1" i="0" u="none" strike="noStrike" cap="none" normalizeH="0" baseline="0" smtClean="0">
                        <a:ln>
                          <a:noFill/>
                        </a:ln>
                        <a:solidFill>
                          <a:schemeClr val="tx1"/>
                        </a:solidFill>
                        <a:effectLst/>
                        <a:latin typeface="Arial"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0.27</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4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Wrought Iron</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0.50</a:t>
                      </a:r>
                      <a:endParaRPr kumimoji="0" lang="en-US" sz="1000" b="1" i="0" u="none" strike="noStrike" cap="none" normalizeH="0" baseline="0" smtClean="0">
                        <a:ln>
                          <a:noFill/>
                        </a:ln>
                        <a:solidFill>
                          <a:schemeClr val="tx1"/>
                        </a:solidFill>
                        <a:effectLst/>
                        <a:latin typeface="Arial"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774" name="Rectangle 126"/>
          <p:cNvSpPr>
            <a:spLocks noChangeArrowheads="1"/>
          </p:cNvSpPr>
          <p:nvPr/>
        </p:nvSpPr>
        <p:spPr bwMode="auto">
          <a:xfrm>
            <a:off x="0" y="2409825"/>
            <a:ext cx="1280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7775" name="Rectangle 127"/>
          <p:cNvSpPr>
            <a:spLocks noChangeArrowheads="1"/>
          </p:cNvSpPr>
          <p:nvPr/>
        </p:nvSpPr>
        <p:spPr bwMode="auto">
          <a:xfrm>
            <a:off x="0" y="6565900"/>
            <a:ext cx="1841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000"/>
              <a:t/>
            </a:r>
            <a:br>
              <a:rPr lang="en-US" sz="1000"/>
            </a:br>
            <a:endParaRPr lang="en-US"/>
          </a:p>
        </p:txBody>
      </p:sp>
      <p:graphicFrame>
        <p:nvGraphicFramePr>
          <p:cNvPr id="19584" name="Group 128"/>
          <p:cNvGraphicFramePr>
            <a:graphicFrameLocks noGrp="1"/>
          </p:cNvGraphicFramePr>
          <p:nvPr/>
        </p:nvGraphicFramePr>
        <p:xfrm>
          <a:off x="7769225" y="407988"/>
          <a:ext cx="2233613" cy="4816472"/>
        </p:xfrm>
        <a:graphic>
          <a:graphicData uri="http://schemas.openxmlformats.org/drawingml/2006/table">
            <a:tbl>
              <a:tblPr/>
              <a:tblGrid>
                <a:gridCol w="1117600"/>
                <a:gridCol w="1116013"/>
              </a:tblGrid>
              <a:tr h="5487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Metal alloy</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Arial" charset="0"/>
                        </a:rPr>
                        <a:t>Specific heat capacity (kJ/Kg/K)</a:t>
                      </a: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Admiralty Brass</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0.38</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Aluminum Bronze</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0.38</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Ball metal</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0.360</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Beryllium Copper</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0.42</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Brass</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0.377</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Bronze</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0.435</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Hasteloy</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0.38</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Inconel</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0.46</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Incoloy</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0.50</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Manganese Bronze</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0.38</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Monel</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0.53</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Nickel steel</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0.456</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Red Brass</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0.38</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Solder 50/50 Sn Pb</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0.167</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8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Yellow Brass</a:t>
                      </a:r>
                      <a:endParaRPr kumimoji="0" lang="en-US" sz="1000" b="1" i="0" u="none" strike="noStrike" cap="none" normalizeH="0" baseline="0" smtClean="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Times New Roman" pitchFamily="18" charset="0"/>
                        </a:rPr>
                        <a:t>0.38</a:t>
                      </a:r>
                      <a:endParaRPr kumimoji="0" lang="en-US" sz="1000" b="1" i="0" u="none" strike="noStrike" cap="none" normalizeH="0" baseline="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829" name="Text Box 181"/>
          <p:cNvSpPr txBox="1">
            <a:spLocks noChangeArrowheads="1"/>
          </p:cNvSpPr>
          <p:nvPr/>
        </p:nvSpPr>
        <p:spPr bwMode="auto">
          <a:xfrm>
            <a:off x="5032375" y="5232400"/>
            <a:ext cx="50403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All the information on the left was taken from the engineering tool box which is an online one-stop-shop for engineers.</a:t>
            </a:r>
          </a:p>
          <a:p>
            <a:pPr eaLnBrk="1" hangingPunct="1">
              <a:spcBef>
                <a:spcPct val="50000"/>
              </a:spcBef>
            </a:pPr>
            <a:r>
              <a:rPr lang="en-GB" sz="1200" b="0"/>
              <a:t>What I am looking for in a material is quite a low specific heat capacity and quite a high melting point. The low specific heat means that the material will heat up very quickly and dissipate its heat very quickly into the water which would be perfect. The melting temperature would be needed because the manifold is expected to get very very hot so would allow the material to cope with the high temperatures. The best specific heat capacities seem to be bismuth, gold, iridium, lead, osmium, mercury, platinum, plutonium and thorium. The last two are found to be radioactive so that would have negative marketing effects on the manifold. Gold and platinum are precious metals so are horrifically expensive. Mercury is a liquid at these temperatures so is useless and lead is also a liquid so these are both useless. The others are very rare in the fact that they rarely get used for product like this so sourcing them would be very difficult indeed.</a:t>
            </a:r>
          </a:p>
          <a:p>
            <a:pPr eaLnBrk="1" hangingPunct="1">
              <a:spcBef>
                <a:spcPct val="50000"/>
              </a:spcBef>
            </a:pPr>
            <a:r>
              <a:rPr lang="en-GB" sz="1200" b="0"/>
              <a:t>The best suitable options appear to be bronze, brass, aluminium, and carbon steel. All of which are reasonably easy to get hold of and find people that work with these materials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100" b="0">
                <a:solidFill>
                  <a:schemeClr val="tx2"/>
                </a:solidFill>
                <a:latin typeface="Franklin Gothic Book" pitchFamily="34" charset="0"/>
              </a:rPr>
              <a:t>Information, inspiration and influences – Material Selection Charts</a:t>
            </a:r>
            <a:endParaRPr lang="en-US" sz="2100" b="0">
              <a:solidFill>
                <a:schemeClr val="tx2"/>
              </a:solidFill>
              <a:latin typeface="Franklin Gothic Book" pitchFamily="34" charset="0"/>
            </a:endParaRPr>
          </a:p>
        </p:txBody>
      </p:sp>
      <p:pic>
        <p:nvPicPr>
          <p:cNvPr id="28675" name="Picture 5"/>
          <p:cNvPicPr>
            <a:picLocks noChangeAspect="1" noChangeArrowheads="1"/>
          </p:cNvPicPr>
          <p:nvPr/>
        </p:nvPicPr>
        <p:blipFill>
          <a:blip r:embed="rId2">
            <a:extLst>
              <a:ext uri="{28A0092B-C50C-407E-A947-70E740481C1C}">
                <a14:useLocalDpi xmlns:a14="http://schemas.microsoft.com/office/drawing/2010/main" val="0"/>
              </a:ext>
            </a:extLst>
          </a:blip>
          <a:srcRect l="34969" t="20593" r="36771" b="31519"/>
          <a:stretch>
            <a:fillRect/>
          </a:stretch>
        </p:blipFill>
        <p:spPr bwMode="auto">
          <a:xfrm>
            <a:off x="9353550" y="6456363"/>
            <a:ext cx="3240088"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l="34958" t="20593" r="36688" b="32352"/>
          <a:stretch>
            <a:fillRect/>
          </a:stretch>
        </p:blipFill>
        <p:spPr bwMode="auto">
          <a:xfrm>
            <a:off x="352425" y="552450"/>
            <a:ext cx="33035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nvPicPr>
        <p:blipFill>
          <a:blip r:embed="rId4">
            <a:extLst>
              <a:ext uri="{28A0092B-C50C-407E-A947-70E740481C1C}">
                <a14:useLocalDpi xmlns:a14="http://schemas.microsoft.com/office/drawing/2010/main" val="0"/>
              </a:ext>
            </a:extLst>
          </a:blip>
          <a:srcRect l="34958" t="9685" r="36699" b="42445"/>
          <a:stretch>
            <a:fillRect/>
          </a:stretch>
        </p:blipFill>
        <p:spPr bwMode="auto">
          <a:xfrm>
            <a:off x="352425" y="3721100"/>
            <a:ext cx="3303588"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noChangeArrowheads="1"/>
          </p:cNvPicPr>
          <p:nvPr/>
        </p:nvPicPr>
        <p:blipFill>
          <a:blip r:embed="rId5">
            <a:extLst>
              <a:ext uri="{28A0092B-C50C-407E-A947-70E740481C1C}">
                <a14:useLocalDpi xmlns:a14="http://schemas.microsoft.com/office/drawing/2010/main" val="0"/>
              </a:ext>
            </a:extLst>
          </a:blip>
          <a:srcRect l="34958" t="21001" r="36218" b="31111"/>
          <a:stretch>
            <a:fillRect/>
          </a:stretch>
        </p:blipFill>
        <p:spPr bwMode="auto">
          <a:xfrm>
            <a:off x="9209088" y="47625"/>
            <a:ext cx="33131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p:cNvPicPr>
            <a:picLocks noChangeAspect="1" noChangeArrowheads="1"/>
          </p:cNvPicPr>
          <p:nvPr/>
        </p:nvPicPr>
        <p:blipFill>
          <a:blip r:embed="rId6">
            <a:extLst>
              <a:ext uri="{28A0092B-C50C-407E-A947-70E740481C1C}">
                <a14:useLocalDpi xmlns:a14="http://schemas.microsoft.com/office/drawing/2010/main" val="0"/>
              </a:ext>
            </a:extLst>
          </a:blip>
          <a:srcRect l="34438" t="19759" r="35791" b="28168"/>
          <a:stretch>
            <a:fillRect/>
          </a:stretch>
        </p:blipFill>
        <p:spPr bwMode="auto">
          <a:xfrm>
            <a:off x="9209088" y="3125788"/>
            <a:ext cx="33845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11"/>
          <p:cNvSpPr txBox="1">
            <a:spLocks noChangeArrowheads="1"/>
          </p:cNvSpPr>
          <p:nvPr/>
        </p:nvSpPr>
        <p:spPr bwMode="auto">
          <a:xfrm>
            <a:off x="3665538" y="407988"/>
            <a:ext cx="208756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 recycling fraction for the metals and for the polymers is useful in the life cycle of the product as at the end of the engines life it shows which bits will be able to recycled and how much of it. It is also put against cost and it is really counter productive paying more for a product in order to get a higher percentage of recyclability. For anything metal I plan to be using either mild steel or aluminium with the exception of the water cooled exhaust manifold and that all depends on how resistant to corrosion each material is.</a:t>
            </a:r>
          </a:p>
          <a:p>
            <a:pPr eaLnBrk="1" hangingPunct="1">
              <a:spcBef>
                <a:spcPct val="50000"/>
              </a:spcBef>
            </a:pPr>
            <a:r>
              <a:rPr lang="en-GB" sz="1200" b="0"/>
              <a:t>For the polymers I’m really not sure on what to use but on the right hand side of this page there are many different options on how to choose the polymers and all of them are reasonably easy to recycle so that is no real problem.</a:t>
            </a:r>
          </a:p>
        </p:txBody>
      </p:sp>
      <p:sp>
        <p:nvSpPr>
          <p:cNvPr id="28681" name="Rectangle 32"/>
          <p:cNvSpPr>
            <a:spLocks noChangeArrowheads="1"/>
          </p:cNvSpPr>
          <p:nvPr/>
        </p:nvSpPr>
        <p:spPr bwMode="auto">
          <a:xfrm>
            <a:off x="352425" y="479425"/>
            <a:ext cx="3311525" cy="6481763"/>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8682" name="Rectangle 32"/>
          <p:cNvSpPr>
            <a:spLocks noChangeArrowheads="1"/>
          </p:cNvSpPr>
          <p:nvPr/>
        </p:nvSpPr>
        <p:spPr bwMode="auto">
          <a:xfrm>
            <a:off x="9209088" y="0"/>
            <a:ext cx="3384550" cy="96012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8683" name="Text Box 14"/>
          <p:cNvSpPr txBox="1">
            <a:spLocks noChangeArrowheads="1"/>
          </p:cNvSpPr>
          <p:nvPr/>
        </p:nvSpPr>
        <p:spPr bwMode="auto">
          <a:xfrm>
            <a:off x="6256338" y="407988"/>
            <a:ext cx="2808287" cy="730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There are 3 graphs now on the right, one with toughness against strength, one with specific strength against specific stiffness and one of Maximum operating temperature against strength.</a:t>
            </a:r>
          </a:p>
          <a:p>
            <a:pPr eaLnBrk="1" hangingPunct="1">
              <a:spcBef>
                <a:spcPct val="50000"/>
              </a:spcBef>
            </a:pPr>
            <a:r>
              <a:rPr lang="en-GB" sz="1200" b="0"/>
              <a:t>For the toughness this is a materials ability to take impact, which will be very useful for the front end accessory drive which is required as a cover for the belt drive in case it snaps off, and the strength is how well it can take pressure, as there won’t be much pressure on the accessory drive so by the looks of things polyethylene is by far the best plastic to go for.</a:t>
            </a:r>
          </a:p>
          <a:p>
            <a:pPr eaLnBrk="1" hangingPunct="1">
              <a:spcBef>
                <a:spcPct val="50000"/>
              </a:spcBef>
            </a:pPr>
            <a:r>
              <a:rPr lang="en-GB" sz="1200" b="0"/>
              <a:t>For everything else it is likely to be done out of metal which is where the specific strength comes in along with the specific stiffness (for the engine mounts)  From this chart aluminium looks consistently good for its stiffness to weight ratio and its strength to weight ratio so would be the best choice if money were no object but as money will inevitably be an object then mild steel would be a good option as that had specific stiffness and specific strength properties near that of aluminium and has a higher density so will most likely be stronger as well as cheaper.</a:t>
            </a:r>
          </a:p>
          <a:p>
            <a:pPr eaLnBrk="1" hangingPunct="1">
              <a:spcBef>
                <a:spcPct val="50000"/>
              </a:spcBef>
            </a:pPr>
            <a:r>
              <a:rPr lang="en-GB" sz="1200" b="0"/>
              <a:t>For the exhaust manifold it is quite clear that nickel would be the way to go due to its near 1000 degrees operating temperature but this may not be the best material thanks to it corrosive properties.</a:t>
            </a:r>
          </a:p>
        </p:txBody>
      </p:sp>
      <p:sp>
        <p:nvSpPr>
          <p:cNvPr id="28684" name="Text Box 15"/>
          <p:cNvSpPr txBox="1">
            <a:spLocks noChangeArrowheads="1"/>
          </p:cNvSpPr>
          <p:nvPr/>
        </p:nvSpPr>
        <p:spPr bwMode="auto">
          <a:xfrm>
            <a:off x="352425" y="7177088"/>
            <a:ext cx="70564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600" b="0"/>
              <a:t>All charts taken from this website</a:t>
            </a:r>
          </a:p>
          <a:p>
            <a:pPr eaLnBrk="1" hangingPunct="1">
              <a:spcBef>
                <a:spcPct val="50000"/>
              </a:spcBef>
            </a:pPr>
            <a:r>
              <a:rPr lang="en-GB" sz="1600" b="0">
                <a:hlinkClick r:id="rId7"/>
              </a:rPr>
              <a:t>http://www-materials.eng.cam.ac.uk/mpsite/interactive_charts</a:t>
            </a:r>
            <a:r>
              <a:rPr lang="en-GB" sz="1200" b="0">
                <a:hlinkClick r:id="rId7"/>
              </a:rPr>
              <a:t>/</a:t>
            </a:r>
            <a:r>
              <a:rPr lang="en-GB" sz="1200"/>
              <a:t> </a:t>
            </a:r>
            <a:endParaRPr lang="en-GB" sz="1200" b="0"/>
          </a:p>
          <a:p>
            <a:pPr eaLnBrk="1" hangingPunct="1">
              <a:spcBef>
                <a:spcPct val="50000"/>
              </a:spcBef>
            </a:pPr>
            <a:endParaRPr lang="en-GB" sz="1200" b="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7526" y="1563418"/>
          <a:ext cx="7056785" cy="3612882"/>
        </p:xfrm>
        <a:graphic>
          <a:graphicData uri="http://schemas.openxmlformats.org/drawingml/2006/table">
            <a:tbl>
              <a:tblPr/>
              <a:tblGrid>
                <a:gridCol w="1080120"/>
                <a:gridCol w="879410"/>
                <a:gridCol w="421672"/>
                <a:gridCol w="325554"/>
                <a:gridCol w="421672"/>
                <a:gridCol w="591643"/>
                <a:gridCol w="350915"/>
                <a:gridCol w="471279"/>
                <a:gridCol w="607702"/>
                <a:gridCol w="697616"/>
                <a:gridCol w="697616"/>
                <a:gridCol w="511586"/>
              </a:tblGrid>
              <a:tr h="320217">
                <a:tc>
                  <a:txBody>
                    <a:bodyPr/>
                    <a:lstStyle/>
                    <a:p>
                      <a:pPr algn="ctr" fontAlgn="ctr"/>
                      <a:r>
                        <a:rPr lang="en-US" sz="1400" b="0" i="0" u="none" strike="noStrike" dirty="0">
                          <a:solidFill>
                            <a:schemeClr val="tx1"/>
                          </a:solidFill>
                          <a:latin typeface="Arial"/>
                        </a:rPr>
                        <a:t>Manufacturer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400" b="0" i="0" u="none" strike="noStrike" dirty="0">
                          <a:solidFill>
                            <a:schemeClr val="tx1"/>
                          </a:solidFill>
                          <a:latin typeface="Arial"/>
                        </a:rPr>
                        <a:t>Model 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400" b="0" i="0" u="none" strike="noStrike" dirty="0">
                          <a:solidFill>
                            <a:schemeClr val="tx1"/>
                          </a:solidFill>
                          <a:latin typeface="Arial"/>
                        </a:rPr>
                        <a:t>Engine type</a:t>
                      </a:r>
                    </a:p>
                  </a:txBody>
                  <a:tcPr marL="9525" marR="9525" marT="9525"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0" i="0" u="none" strike="noStrike" dirty="0">
                          <a:solidFill>
                            <a:schemeClr val="tx1"/>
                          </a:solidFill>
                          <a:latin typeface="Arial"/>
                        </a:rPr>
                        <a:t>Capacity</a:t>
                      </a:r>
                    </a:p>
                  </a:txBody>
                  <a:tcPr marL="9525" marR="9525" marT="9525"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0" i="0" u="none" strike="noStrike">
                          <a:solidFill>
                            <a:schemeClr val="tx1"/>
                          </a:solidFill>
                          <a:latin typeface="Arial"/>
                        </a:rPr>
                        <a:t>Weight</a:t>
                      </a:r>
                    </a:p>
                  </a:txBody>
                  <a:tcPr marL="9525" marR="9525" marT="9525"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400" b="0" i="0" u="none" strike="noStrike">
                          <a:solidFill>
                            <a:schemeClr val="tx1"/>
                          </a:solidFill>
                          <a:latin typeface="Arial"/>
                        </a:rPr>
                        <a:t>Rated speed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gridSpan="2">
                  <a:txBody>
                    <a:bodyPr/>
                    <a:lstStyle/>
                    <a:p>
                      <a:pPr algn="ctr" fontAlgn="ctr"/>
                      <a:r>
                        <a:rPr lang="en-US" sz="1400" b="0" i="0" u="none" strike="noStrike">
                          <a:solidFill>
                            <a:schemeClr val="tx1"/>
                          </a:solidFill>
                          <a:latin typeface="Arial"/>
                        </a:rPr>
                        <a:t>Max Power   ISO 3046-1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0" i="0" u="none" strike="noStrike">
                          <a:solidFill>
                            <a:schemeClr val="tx1"/>
                          </a:solidFill>
                          <a:latin typeface="Arial"/>
                        </a:rPr>
                        <a:t>Power to Weight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400" b="0" i="0" u="none" strike="noStrike">
                          <a:solidFill>
                            <a:schemeClr val="tx1"/>
                          </a:solidFill>
                          <a:latin typeface="Arial"/>
                        </a:rPr>
                        <a:t>Cost Price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400" b="0" i="0" u="none" strike="noStrike">
                          <a:solidFill>
                            <a:schemeClr val="tx1"/>
                          </a:solidFill>
                          <a:latin typeface="Arial"/>
                        </a:rPr>
                        <a:t>List Price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400" b="0" i="0" u="none" strike="noStrike" dirty="0">
                          <a:solidFill>
                            <a:schemeClr val="tx1"/>
                          </a:solidFill>
                          <a:latin typeface="Arial"/>
                        </a:rPr>
                        <a:t>Cost per HP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20217">
                <a:tc>
                  <a:txBody>
                    <a:bodyPr/>
                    <a:lstStyle/>
                    <a:p>
                      <a:pPr algn="l" fontAlgn="b"/>
                      <a:r>
                        <a:rPr lang="en-US" sz="1200" b="1" i="0" u="none" strike="noStrike" dirty="0">
                          <a:solidFill>
                            <a:srgbClr val="0000FF"/>
                          </a:solidFill>
                          <a:latin typeface="Arial"/>
                        </a:rPr>
                        <a:t>Ford</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1200" b="1" i="0" u="none" strike="noStrike">
                          <a:solidFill>
                            <a:srgbClr val="0000FF"/>
                          </a:solidFill>
                          <a:latin typeface="Arial"/>
                        </a:rPr>
                        <a:t>Tiger DV6 - 150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1200" b="1" i="0" u="none" strike="noStrike">
                          <a:solidFill>
                            <a:srgbClr val="0000FF"/>
                          </a:solidFill>
                          <a:latin typeface="Arial"/>
                        </a:rPr>
                        <a:t>4IL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1.6</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160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110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1.07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dirty="0">
                          <a:solidFill>
                            <a:srgbClr val="0000FF"/>
                          </a:solidFill>
                          <a:latin typeface="Arial"/>
                        </a:rPr>
                        <a:t>£5,500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a:solidFill>
                            <a:srgbClr val="0000FF"/>
                          </a:solidFill>
                          <a:latin typeface="Arial"/>
                        </a:rPr>
                        <a:t>£9,185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200" b="1" i="0" u="none" strike="noStrike" dirty="0">
                          <a:solidFill>
                            <a:srgbClr val="0000FF"/>
                          </a:solidFill>
                          <a:latin typeface="Arial"/>
                        </a:rPr>
                        <a:t>£61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92224">
                <a:tc>
                  <a:txBody>
                    <a:bodyPr/>
                    <a:lstStyle/>
                    <a:p>
                      <a:pPr algn="l" fontAlgn="b"/>
                      <a:r>
                        <a:rPr lang="en-US" sz="1200" b="0" i="0" u="none" strike="noStrike" dirty="0">
                          <a:latin typeface="Arial"/>
                        </a:rPr>
                        <a:t>Mermaid </a:t>
                      </a:r>
                      <a:r>
                        <a:rPr lang="en-US" sz="1200" b="0" i="0" u="none" strike="noStrike" dirty="0" smtClean="0">
                          <a:latin typeface="Arial"/>
                        </a:rPr>
                        <a:t>– </a:t>
                      </a:r>
                      <a:r>
                        <a:rPr lang="en-US" sz="1200" b="0" i="0" u="none" strike="noStrike" dirty="0">
                          <a:latin typeface="Arial"/>
                        </a:rPr>
                        <a:t>FNM</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HPE150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latin typeface="Arial"/>
                        </a:rPr>
                        <a:t>4IL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1.9</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240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latin typeface="Arial"/>
                        </a:rPr>
                        <a:t>1.60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£6,297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£10,495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£70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224">
                <a:tc>
                  <a:txBody>
                    <a:bodyPr/>
                    <a:lstStyle/>
                    <a:p>
                      <a:pPr algn="l" fontAlgn="b"/>
                      <a:r>
                        <a:rPr lang="en-US" sz="1200" b="0" i="0" u="none" strike="noStrike">
                          <a:latin typeface="Arial"/>
                        </a:rPr>
                        <a:t>Mermaid - FNM</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HPEP150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4IL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1.9</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240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1.60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£6,297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£10,495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£70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224">
                <a:tc>
                  <a:txBody>
                    <a:bodyPr/>
                    <a:lstStyle/>
                    <a:p>
                      <a:pPr algn="l" fontAlgn="b"/>
                      <a:r>
                        <a:rPr lang="en-US" sz="1200" b="0" i="0" u="none" strike="noStrike">
                          <a:latin typeface="Arial"/>
                        </a:rPr>
                        <a:t>Cummins </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QSD 2.0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4IL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1.67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£7,826</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£13,043</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£87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224">
                <a:tc>
                  <a:txBody>
                    <a:bodyPr/>
                    <a:lstStyle/>
                    <a:p>
                      <a:pPr algn="l" fontAlgn="b"/>
                      <a:r>
                        <a:rPr lang="en-US" sz="1200" b="0" i="0" u="none" strike="noStrike">
                          <a:latin typeface="Arial"/>
                        </a:rPr>
                        <a:t>Yanmar</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4BY-150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4IL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258</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1.72</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£7,197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£11,995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£80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224">
                <a:tc>
                  <a:txBody>
                    <a:bodyPr/>
                    <a:lstStyle/>
                    <a:p>
                      <a:pPr algn="l" fontAlgn="b"/>
                      <a:r>
                        <a:rPr lang="en-US" sz="1200" b="0" i="0" u="none" strike="noStrike">
                          <a:latin typeface="Arial"/>
                        </a:rPr>
                        <a:t>Volkswagen</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TDI 150-5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latin typeface="Arial"/>
                        </a:rPr>
                        <a:t>5IL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latin typeface="Arial"/>
                        </a:rPr>
                        <a:t>264</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1.76</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£9,981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£16,635</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297">
                <a:tc>
                  <a:txBody>
                    <a:bodyPr/>
                    <a:lstStyle/>
                    <a:p>
                      <a:pPr algn="l" fontAlgn="b"/>
                      <a:r>
                        <a:rPr lang="en-US" sz="1200" b="0" i="0" u="none" strike="noStrike">
                          <a:latin typeface="Arial"/>
                        </a:rPr>
                        <a:t>Volvo Penta</a:t>
                      </a:r>
                    </a:p>
                  </a:txBody>
                  <a:tcPr marL="7740" marR="7740" marT="774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latin typeface="Arial"/>
                        </a:rPr>
                        <a:t>D3-160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latin typeface="Arial"/>
                        </a:rPr>
                        <a:t>5IL</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2.4</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latin typeface="Arial"/>
                        </a:rPr>
                        <a:t>297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4000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150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110</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latin typeface="Arial"/>
                        </a:rPr>
                        <a:t>1.98</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£7,282</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latin typeface="Arial"/>
                        </a:rPr>
                        <a:t>£12,137</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latin typeface="Arial"/>
                        </a:rPr>
                        <a:t>£81</a:t>
                      </a:r>
                    </a:p>
                  </a:txBody>
                  <a:tcPr marL="7740" marR="7740" marT="77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47" name="Title 1"/>
          <p:cNvSpPr>
            <a:spLocks noGrp="1"/>
          </p:cNvSpPr>
          <p:nvPr>
            <p:ph type="title" idx="4294967295"/>
          </p:nvPr>
        </p:nvSpPr>
        <p:spPr>
          <a:xfrm>
            <a:off x="423863" y="336550"/>
            <a:ext cx="11522075" cy="192088"/>
          </a:xfrm>
        </p:spPr>
        <p:txBody>
          <a:bodyPr>
            <a:normAutofit fontScale="90000"/>
          </a:bodyPr>
          <a:lstStyle/>
          <a:p>
            <a:pPr eaLnBrk="1" hangingPunct="1">
              <a:defRPr/>
            </a:pPr>
            <a:r>
              <a:rPr lang="en-GB" sz="2300" kern="1200"/>
              <a:t>Information, inspiration and influences - Misc</a:t>
            </a:r>
            <a:endParaRPr lang="en-US" sz="2300" kern="1200"/>
          </a:p>
        </p:txBody>
      </p:sp>
      <p:sp>
        <p:nvSpPr>
          <p:cNvPr id="29700" name="TextBox 5"/>
          <p:cNvSpPr txBox="1">
            <a:spLocks noChangeArrowheads="1"/>
          </p:cNvSpPr>
          <p:nvPr/>
        </p:nvSpPr>
        <p:spPr bwMode="auto">
          <a:xfrm>
            <a:off x="0" y="623888"/>
            <a:ext cx="7056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Below is a list of all of the engines that this tiger engine will be competing with, now, this isn't much use on its own but it does show what I could realistically cost all of my components at in order for Power Torque to make a good profit and it also allows me to see what weight the components can add up to until it starts to seriously affect the power to weight ratio.</a:t>
            </a:r>
            <a:endParaRPr lang="en-US" sz="1200" b="0"/>
          </a:p>
        </p:txBody>
      </p:sp>
      <p:sp>
        <p:nvSpPr>
          <p:cNvPr id="29701" name="Text Box 142"/>
          <p:cNvSpPr txBox="1">
            <a:spLocks noChangeArrowheads="1"/>
          </p:cNvSpPr>
          <p:nvPr/>
        </p:nvSpPr>
        <p:spPr bwMode="auto">
          <a:xfrm>
            <a:off x="7840663" y="7197725"/>
            <a:ext cx="30972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hlinkClick r:id="rId3" action="ppaction://hlinkfile"/>
              </a:rPr>
              <a:t>CLICK HERE FOR THE IMAGES OF FORMING PROCESS’</a:t>
            </a:r>
            <a:endParaRPr lang="en-GB" b="0"/>
          </a:p>
        </p:txBody>
      </p:sp>
      <p:sp>
        <p:nvSpPr>
          <p:cNvPr id="29702" name="Text Box 143"/>
          <p:cNvSpPr txBox="1">
            <a:spLocks noChangeArrowheads="1"/>
          </p:cNvSpPr>
          <p:nvPr/>
        </p:nvSpPr>
        <p:spPr bwMode="auto">
          <a:xfrm>
            <a:off x="7912100" y="6024563"/>
            <a:ext cx="273685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I have also been asked by the engineers that for the front end accessory drive it should be made out of plastic and that I should present to them several different viable ways of producing the complex design</a:t>
            </a:r>
          </a:p>
        </p:txBody>
      </p:sp>
      <p:graphicFrame>
        <p:nvGraphicFramePr>
          <p:cNvPr id="10308" name="Group 68"/>
          <p:cNvGraphicFramePr>
            <a:graphicFrameLocks noGrp="1"/>
          </p:cNvGraphicFramePr>
          <p:nvPr/>
        </p:nvGraphicFramePr>
        <p:xfrm>
          <a:off x="134938" y="5400675"/>
          <a:ext cx="7705725" cy="3722688"/>
        </p:xfrm>
        <a:graphic>
          <a:graphicData uri="http://schemas.openxmlformats.org/drawingml/2006/table">
            <a:tbl>
              <a:tblPr/>
              <a:tblGrid>
                <a:gridCol w="792162"/>
                <a:gridCol w="2592388"/>
                <a:gridCol w="1657350"/>
                <a:gridCol w="1366837"/>
                <a:gridCol w="1296988"/>
              </a:tblGrid>
              <a:tr h="250846">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GB" sz="1000" b="0" i="0" u="none" strike="noStrike" cap="none" normalizeH="0" baseline="0" dirty="0" smtClean="0">
                        <a:ln>
                          <a:noFill/>
                        </a:ln>
                        <a:solidFill>
                          <a:schemeClr val="tx1"/>
                        </a:solidFill>
                        <a:effectLst/>
                        <a:latin typeface="Perpetua"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Thermoforming</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Vacuum Casting</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Compression moulding</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Injection moulding</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4622">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Costs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Low to moderate tooling costs</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Low to moderate unit costs, 3 times material cost</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Also depends on vacuum or pressure forming, pressure forming is typically 20-30% more expensive on the tools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Low tooling costs</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Moderate unit costs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Moderate tooling costs</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Low unit costs (3-4 times the material cost)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dirty="0" smtClean="0">
                          <a:ln>
                            <a:noFill/>
                          </a:ln>
                          <a:solidFill>
                            <a:schemeClr val="tx1"/>
                          </a:solidFill>
                          <a:effectLst/>
                          <a:latin typeface="Perpetua" pitchFamily="18" charset="0"/>
                        </a:rPr>
                        <a:t>Very high tooling costs</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dirty="0" smtClean="0">
                          <a:ln>
                            <a:noFill/>
                          </a:ln>
                          <a:solidFill>
                            <a:schemeClr val="tx1"/>
                          </a:solidFill>
                          <a:effectLst/>
                          <a:latin typeface="Perpetua" pitchFamily="18" charset="0"/>
                        </a:rPr>
                        <a:t>Very low unit costs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7400">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Suitability</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Sheet fed for one off and batch production</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Roll fed for batch and mass production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Prototypes, one-offs and low volume production.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Medium to high volume production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High volume mass production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7400">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Quality</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Depends on the pressure, material and technique.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Very  high surface detail and reproduction of detail</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High strength parts with high quality finish</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Very high surface finish</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Highly repeatable process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281">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Speed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Sheet fed – 1-8 Minutes per product</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Roll fed – 10seconds-1 Minute per product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Variable, between 45 mins and 4 hours, but anywhere up to several days depending on the part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Plastic – 2 minutes </a:t>
                      </a:r>
                    </a:p>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Rubber – 10 minutes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Between 30-60 seconds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98">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Compatible materials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ABS, PET, PETG, PP, PC, HIPS and HDPE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PUR and PA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Phenolic, polyester and urea melamine.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All Thermoplastics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941">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000" b="0" i="0" u="none" strike="noStrike" cap="none" normalizeH="0" baseline="0" smtClean="0">
                          <a:ln>
                            <a:noFill/>
                          </a:ln>
                          <a:solidFill>
                            <a:schemeClr val="tx1"/>
                          </a:solidFill>
                          <a:effectLst/>
                          <a:latin typeface="Perpetua" pitchFamily="18" charset="0"/>
                        </a:rPr>
                        <a:t>Comments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Good all round, plenty of opportunity for design around this, quite cheap and can be done for the volumes Powertorque is looking for.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Would work very well however, is to complex for the Powertorque engineers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Would give the desired strength for sure, but the tooling costs are to high.</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Char char=""/>
                        <a:tabLst/>
                      </a:pPr>
                      <a:r>
                        <a:rPr kumimoji="0" lang="en-GB" sz="900" b="0" i="0" u="none" strike="noStrike" cap="none" normalizeH="0" baseline="0" smtClean="0">
                          <a:ln>
                            <a:noFill/>
                          </a:ln>
                          <a:solidFill>
                            <a:schemeClr val="tx1"/>
                          </a:solidFill>
                          <a:effectLst/>
                          <a:latin typeface="Perpetua" pitchFamily="18" charset="0"/>
                        </a:rPr>
                        <a:t>Not even to be considered due to the excessive tooling costs, this product won’t be high volume produced either.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53" name="Text Box 16"/>
          <p:cNvSpPr txBox="1">
            <a:spLocks noChangeArrowheads="1"/>
          </p:cNvSpPr>
          <p:nvPr/>
        </p:nvSpPr>
        <p:spPr bwMode="auto">
          <a:xfrm>
            <a:off x="7191375" y="1487488"/>
            <a:ext cx="59055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100">
                <a:hlinkClick r:id="rId4" action="ppaction://hlinkfile"/>
              </a:rPr>
              <a:t>CLICK HERE FOR THE POWER CURVES</a:t>
            </a:r>
            <a:endParaRPr lang="en-GB" sz="2100"/>
          </a:p>
        </p:txBody>
      </p:sp>
      <p:sp>
        <p:nvSpPr>
          <p:cNvPr id="29754" name="Text Box 18"/>
          <p:cNvSpPr txBox="1">
            <a:spLocks noChangeArrowheads="1"/>
          </p:cNvSpPr>
          <p:nvPr/>
        </p:nvSpPr>
        <p:spPr bwMode="auto">
          <a:xfrm>
            <a:off x="7264400" y="623888"/>
            <a:ext cx="5537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As you can see from looking at the power curves (the red lines are the engine I am designing for) and as you can see the maximum horse power is about 310Nm so for a factor of safety I shall test at 320Nm. This is necessary for testing for the bell housing and the engine mounts.</a:t>
            </a:r>
          </a:p>
        </p:txBody>
      </p:sp>
      <p:sp>
        <p:nvSpPr>
          <p:cNvPr id="29755" name="Text Box 16"/>
          <p:cNvSpPr txBox="1">
            <a:spLocks noChangeArrowheads="1"/>
          </p:cNvSpPr>
          <p:nvPr/>
        </p:nvSpPr>
        <p:spPr bwMode="auto">
          <a:xfrm>
            <a:off x="7191375" y="1992313"/>
            <a:ext cx="287972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100">
                <a:hlinkClick r:id="rId5" action="ppaction://hlinkfile"/>
              </a:rPr>
              <a:t>CLICK HERE FOR THE E-MAIL BETWEEN ME AND THE ENGINEER</a:t>
            </a:r>
            <a:endParaRPr lang="en-GB" sz="2100"/>
          </a:p>
        </p:txBody>
      </p:sp>
      <p:sp>
        <p:nvSpPr>
          <p:cNvPr id="29756" name="Text Box 73"/>
          <p:cNvSpPr txBox="1">
            <a:spLocks noChangeArrowheads="1"/>
          </p:cNvSpPr>
          <p:nvPr/>
        </p:nvSpPr>
        <p:spPr bwMode="auto">
          <a:xfrm>
            <a:off x="9783763" y="1992313"/>
            <a:ext cx="280828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On the left is a .PDF of some questions that I asked Colin Woods and Dave Wilcox (the two engineers I am working with, Colin will be leaving half way through the project to be joining a different company)</a:t>
            </a:r>
          </a:p>
        </p:txBody>
      </p:sp>
      <p:sp>
        <p:nvSpPr>
          <p:cNvPr id="29757" name="Text Box 74"/>
          <p:cNvSpPr txBox="1">
            <a:spLocks noChangeArrowheads="1"/>
          </p:cNvSpPr>
          <p:nvPr/>
        </p:nvSpPr>
        <p:spPr bwMode="auto">
          <a:xfrm>
            <a:off x="7264400" y="3360738"/>
            <a:ext cx="54006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As you can see the e-mail makes for interesting reading, it helps me decide on many of my specification points which will be made in the next slide.</a:t>
            </a:r>
          </a:p>
        </p:txBody>
      </p:sp>
      <p:sp>
        <p:nvSpPr>
          <p:cNvPr id="29758" name="Rectangle 66"/>
          <p:cNvSpPr>
            <a:spLocks noChangeArrowheads="1"/>
          </p:cNvSpPr>
          <p:nvPr/>
        </p:nvSpPr>
        <p:spPr bwMode="auto">
          <a:xfrm>
            <a:off x="63500" y="623888"/>
            <a:ext cx="7129463" cy="460851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9759" name="Rectangle 67"/>
          <p:cNvSpPr>
            <a:spLocks noChangeArrowheads="1"/>
          </p:cNvSpPr>
          <p:nvPr/>
        </p:nvSpPr>
        <p:spPr bwMode="auto">
          <a:xfrm>
            <a:off x="7192963" y="623888"/>
            <a:ext cx="5608637" cy="3455987"/>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9760" name="Rectangle 68"/>
          <p:cNvSpPr>
            <a:spLocks noChangeArrowheads="1"/>
          </p:cNvSpPr>
          <p:nvPr/>
        </p:nvSpPr>
        <p:spPr bwMode="auto">
          <a:xfrm>
            <a:off x="0" y="5305425"/>
            <a:ext cx="10648950" cy="39592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5" descr="P91202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4006850"/>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6" descr="P91202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992313"/>
            <a:ext cx="15128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8" descr="P91202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63" y="5519738"/>
            <a:ext cx="15128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9" descr="P91202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479425"/>
            <a:ext cx="15128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0" descr="P91202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3" y="2495550"/>
            <a:ext cx="2017712"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1" descr="P91202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0075" y="5521325"/>
            <a:ext cx="15128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72" descr="P91202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200" y="479425"/>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73" descr="P91202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4175" y="4008438"/>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p:cNvSpPr>
          <p:nvPr/>
        </p:nvSpPr>
        <p:spPr bwMode="auto">
          <a:xfrm>
            <a:off x="423863" y="336550"/>
            <a:ext cx="11522075" cy="192088"/>
          </a:xfrm>
          <a:prstGeom prst="rect">
            <a:avLst/>
          </a:prstGeom>
          <a:noFill/>
          <a:ln w="9525">
            <a:noFill/>
            <a:miter lim="800000"/>
            <a:headEnd/>
            <a:tailEnd/>
          </a:ln>
        </p:spPr>
        <p:txBody>
          <a:bodyPr lIns="128016" tIns="64008" rIns="128016" bIns="128016" anchor="b"/>
          <a:lstStyle/>
          <a:p>
            <a:pPr>
              <a:defRPr/>
            </a:pPr>
            <a:r>
              <a:rPr lang="en-GB" sz="2300" b="0" dirty="0">
                <a:solidFill>
                  <a:schemeClr val="tx2"/>
                </a:solidFill>
                <a:latin typeface="+mj-lt"/>
                <a:ea typeface="+mj-ea"/>
                <a:cs typeface="+mj-cs"/>
              </a:rPr>
              <a:t>Information, inspiration and influences – Part storage and similar product videos</a:t>
            </a:r>
            <a:endParaRPr lang="en-US" sz="2300" b="0" dirty="0">
              <a:solidFill>
                <a:schemeClr val="tx2"/>
              </a:solidFill>
              <a:latin typeface="+mj-lt"/>
              <a:ea typeface="+mj-ea"/>
              <a:cs typeface="+mj-cs"/>
            </a:endParaRPr>
          </a:p>
        </p:txBody>
      </p:sp>
      <p:sp>
        <p:nvSpPr>
          <p:cNvPr id="30731" name="Text Box 76"/>
          <p:cNvSpPr txBox="1">
            <a:spLocks noChangeArrowheads="1"/>
          </p:cNvSpPr>
          <p:nvPr/>
        </p:nvSpPr>
        <p:spPr bwMode="auto">
          <a:xfrm>
            <a:off x="2152650" y="552450"/>
            <a:ext cx="331152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This page is about how everything gets stored at Power Torque. On the left (from top to bottom) is a picture of their racks which are 5 stories high and contain a variety of components from engines to engine mounting brackets. Then on the 3</a:t>
            </a:r>
            <a:r>
              <a:rPr lang="en-GB" sz="1200" b="0" baseline="30000"/>
              <a:t>rd</a:t>
            </a:r>
            <a:r>
              <a:rPr lang="en-GB" sz="1200" b="0"/>
              <a:t> and 4</a:t>
            </a:r>
            <a:r>
              <a:rPr lang="en-GB" sz="1200" b="0" baseline="30000"/>
              <a:t>th</a:t>
            </a:r>
            <a:r>
              <a:rPr lang="en-GB" sz="1200" b="0"/>
              <a:t> picture down it shows what the stores at Power Torque look like, they have each row labelled with a letter and each bin has a number with parts allocated to just that bin and all the allocations are then bin locations with their respective part numbers are stored on a database to allow for ease of access and ease of finding.</a:t>
            </a:r>
          </a:p>
          <a:p>
            <a:pPr eaLnBrk="1" hangingPunct="1">
              <a:spcBef>
                <a:spcPct val="50000"/>
              </a:spcBef>
            </a:pPr>
            <a:r>
              <a:rPr lang="en-GB" sz="1200" b="0"/>
              <a:t>On the right hand side (from top to bottom) there are some belt drive covers that have been stored but are for a much larger Zone 2 engine but would bolt onto the engine in a similar way. The second one down is how the water pipes are stored and this is similar to how the water cooled exhaust manifold would be stored. Below that are two images of how engine mounts are stored, the 3</a:t>
            </a:r>
            <a:r>
              <a:rPr lang="en-GB" sz="1200" b="0" baseline="30000"/>
              <a:t>rd</a:t>
            </a:r>
            <a:r>
              <a:rPr lang="en-GB" sz="1200" b="0"/>
              <a:t> one down they are all just emptied into a box until it is full but the last image is how mounts are stored next to the engine build area originally in boxes of their own and are then taken out for the purpose of the quicker mounting</a:t>
            </a:r>
          </a:p>
        </p:txBody>
      </p:sp>
      <p:sp>
        <p:nvSpPr>
          <p:cNvPr id="30732" name="Text Box 77"/>
          <p:cNvSpPr txBox="1">
            <a:spLocks noChangeArrowheads="1"/>
          </p:cNvSpPr>
          <p:nvPr/>
        </p:nvSpPr>
        <p:spPr bwMode="auto">
          <a:xfrm>
            <a:off x="10288588" y="512763"/>
            <a:ext cx="25130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400">
                <a:hlinkClick r:id="rId11" action="ppaction://hlinkfile"/>
              </a:rPr>
              <a:t>CLICK HERE FOR THE ENGINE MOUNT VIDEO</a:t>
            </a:r>
            <a:endParaRPr lang="en-GB" sz="2400"/>
          </a:p>
        </p:txBody>
      </p:sp>
      <p:sp>
        <p:nvSpPr>
          <p:cNvPr id="30733" name="Text Box 78"/>
          <p:cNvSpPr txBox="1">
            <a:spLocks noChangeArrowheads="1"/>
          </p:cNvSpPr>
          <p:nvPr/>
        </p:nvSpPr>
        <p:spPr bwMode="auto">
          <a:xfrm>
            <a:off x="10288588" y="2024063"/>
            <a:ext cx="25130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400">
                <a:hlinkClick r:id="rId12" action="ppaction://hlinkfile"/>
              </a:rPr>
              <a:t>CLICK HERE FOR THE WATER PIPE VIDEO</a:t>
            </a:r>
            <a:endParaRPr lang="en-GB" sz="2400"/>
          </a:p>
        </p:txBody>
      </p:sp>
      <p:sp>
        <p:nvSpPr>
          <p:cNvPr id="30734" name="Text Box 79"/>
          <p:cNvSpPr txBox="1">
            <a:spLocks noChangeArrowheads="1"/>
          </p:cNvSpPr>
          <p:nvPr/>
        </p:nvSpPr>
        <p:spPr bwMode="auto">
          <a:xfrm>
            <a:off x="10288588" y="3535363"/>
            <a:ext cx="25130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400">
                <a:hlinkClick r:id="rId13" action="ppaction://hlinkfile"/>
              </a:rPr>
              <a:t>CLICK HERE FOR THE BELL HOUSING VIDEO</a:t>
            </a:r>
            <a:endParaRPr lang="en-GB" sz="2400"/>
          </a:p>
        </p:txBody>
      </p:sp>
      <p:sp>
        <p:nvSpPr>
          <p:cNvPr id="30735" name="Rectangle 32"/>
          <p:cNvSpPr>
            <a:spLocks noChangeArrowheads="1"/>
          </p:cNvSpPr>
          <p:nvPr/>
        </p:nvSpPr>
        <p:spPr bwMode="auto">
          <a:xfrm>
            <a:off x="207963" y="479425"/>
            <a:ext cx="7345362" cy="7058025"/>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30736" name="Text Box 81"/>
          <p:cNvSpPr txBox="1">
            <a:spLocks noChangeArrowheads="1"/>
          </p:cNvSpPr>
          <p:nvPr/>
        </p:nvSpPr>
        <p:spPr bwMode="auto">
          <a:xfrm>
            <a:off x="7624763" y="623888"/>
            <a:ext cx="2808287"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right hand side are links to videos that I made while at Power Torque about various components that they store in house in quite large quantities to analyze what they are like, how they are made and what kind of finishes they have on them.</a:t>
            </a:r>
          </a:p>
        </p:txBody>
      </p:sp>
      <p:sp>
        <p:nvSpPr>
          <p:cNvPr id="30737" name="Rectangle 32"/>
          <p:cNvSpPr>
            <a:spLocks noChangeArrowheads="1"/>
          </p:cNvSpPr>
          <p:nvPr/>
        </p:nvSpPr>
        <p:spPr bwMode="auto">
          <a:xfrm>
            <a:off x="7696200" y="479425"/>
            <a:ext cx="4968875" cy="4608513"/>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3</a:t>
            </a:r>
            <a:br>
              <a:rPr lang="en-GB" b="1" kern="1200" dirty="0" smtClean="0">
                <a:solidFill>
                  <a:srgbClr val="FFFFFF"/>
                </a:solidFill>
              </a:rPr>
            </a:br>
            <a:r>
              <a:rPr lang="en-GB" sz="4800" b="1" kern="1200" dirty="0" smtClean="0">
                <a:solidFill>
                  <a:srgbClr val="FFFFFF"/>
                </a:solidFill>
              </a:rPr>
              <a:t>Design Specification</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1</a:t>
            </a:r>
            <a:br>
              <a:rPr lang="en-GB" b="1" kern="1200" dirty="0" smtClean="0">
                <a:solidFill>
                  <a:srgbClr val="FFFFFF"/>
                </a:solidFill>
              </a:rPr>
            </a:br>
            <a:r>
              <a:rPr lang="en-GB" sz="4800" b="1" kern="1200" dirty="0" smtClean="0">
                <a:solidFill>
                  <a:srgbClr val="FFFFFF"/>
                </a:solidFill>
              </a:rPr>
              <a:t>Design Brief</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23863" y="336550"/>
            <a:ext cx="11522075" cy="192088"/>
          </a:xfrm>
        </p:spPr>
        <p:txBody>
          <a:bodyPr>
            <a:normAutofit fontScale="90000"/>
          </a:bodyPr>
          <a:lstStyle/>
          <a:p>
            <a:pPr eaLnBrk="1" fontAlgn="auto" hangingPunct="1">
              <a:spcAft>
                <a:spcPts val="0"/>
              </a:spcAft>
              <a:defRPr/>
            </a:pPr>
            <a:r>
              <a:rPr lang="en-GB" sz="2600" kern="1200" dirty="0"/>
              <a:t>Specification</a:t>
            </a:r>
            <a:endParaRPr lang="en-US" sz="2600" kern="1200" dirty="0"/>
          </a:p>
        </p:txBody>
      </p:sp>
      <p:sp>
        <p:nvSpPr>
          <p:cNvPr id="32771" name="TextBox 5"/>
          <p:cNvSpPr txBox="1">
            <a:spLocks noChangeArrowheads="1"/>
          </p:cNvSpPr>
          <p:nvPr/>
        </p:nvSpPr>
        <p:spPr bwMode="auto">
          <a:xfrm>
            <a:off x="63500" y="263525"/>
            <a:ext cx="12738100" cy="95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100" b="0" u="sng"/>
              <a:t>Engine mount brackets</a:t>
            </a:r>
          </a:p>
          <a:p>
            <a:pPr eaLnBrk="1" hangingPunct="1">
              <a:buFontTx/>
              <a:buChar char="•"/>
            </a:pPr>
            <a:r>
              <a:rPr lang="en-GB" sz="1100" b="0"/>
              <a:t>Be able to dissipate 1.6kN (weight of the engine), of total vertical force, towards the engine safely so that it does not snap during use.</a:t>
            </a:r>
          </a:p>
          <a:p>
            <a:pPr eaLnBrk="1" hangingPunct="1">
              <a:buFontTx/>
              <a:buChar char="•"/>
            </a:pPr>
            <a:r>
              <a:rPr lang="en-GB" sz="1100" b="0"/>
              <a:t>Has to be able to take an impact force of a boat dropping 20m straight into the water at maximum density so it can go out in very rough seas and still survive.</a:t>
            </a:r>
          </a:p>
          <a:p>
            <a:pPr eaLnBrk="1" hangingPunct="1">
              <a:buFontTx/>
              <a:buChar char="•"/>
            </a:pPr>
            <a:r>
              <a:rPr lang="en-GB" sz="1100" b="0"/>
              <a:t>Have the ability to be spray painted and not have to many imperfections on the surface because all engine components are spray painted and imperfections would show up through the paint.</a:t>
            </a:r>
          </a:p>
          <a:p>
            <a:pPr eaLnBrk="1" hangingPunct="1">
              <a:buFontTx/>
              <a:buChar char="•"/>
            </a:pPr>
            <a:r>
              <a:rPr lang="en-GB" sz="1100" b="0"/>
              <a:t>They should be able to have metalastic engine mounts fitted to them as this is the standard mount used by Power Torque</a:t>
            </a:r>
          </a:p>
          <a:p>
            <a:pPr eaLnBrk="1" hangingPunct="1">
              <a:buFontTx/>
              <a:buChar char="•"/>
            </a:pPr>
            <a:r>
              <a:rPr lang="en-GB" sz="1100" b="0"/>
              <a:t>They have to be attached to the engine by at least 3 bolts, preferably more for security and stability on the engine.</a:t>
            </a:r>
          </a:p>
          <a:p>
            <a:pPr eaLnBrk="1" hangingPunct="1">
              <a:buFontTx/>
              <a:buChar char="•"/>
            </a:pPr>
            <a:r>
              <a:rPr lang="en-GB" sz="1100" b="0"/>
              <a:t>They have to reach out to 290mm either side of the engine because this is the standardised runners in this kind of boat, this was specified by John Townley (Engineering Development manager).</a:t>
            </a:r>
          </a:p>
          <a:p>
            <a:pPr eaLnBrk="1" hangingPunct="1">
              <a:buFontTx/>
              <a:buChar char="•"/>
            </a:pPr>
            <a:r>
              <a:rPr lang="en-GB" sz="1100" b="0"/>
              <a:t>Made in as few parts as possible, so it is more likely that it can be bent sheet steel as apposed to welded plates, thus making it stronger however if for any reason steel is not possible, cast aluminium is to be used as this is the next best material for this type of use.</a:t>
            </a:r>
          </a:p>
          <a:p>
            <a:pPr eaLnBrk="1" hangingPunct="1">
              <a:buFontTx/>
              <a:buChar char="•"/>
            </a:pPr>
            <a:r>
              <a:rPr lang="en-GB" sz="1100" b="0"/>
              <a:t>Use as little material as possible but must not compromise the strength so that the mounts are as strong as possible but are not overly heavy.</a:t>
            </a:r>
          </a:p>
          <a:p>
            <a:pPr eaLnBrk="1" hangingPunct="1">
              <a:buFontTx/>
              <a:buChar char="•"/>
            </a:pPr>
            <a:r>
              <a:rPr lang="en-GB" sz="1100" b="0"/>
              <a:t>Must also look at strong as possible, people will not want an engine mounted with weak looking mounts however shouldn’t waste material because of it.</a:t>
            </a:r>
          </a:p>
          <a:p>
            <a:pPr eaLnBrk="1" hangingPunct="1">
              <a:buFontTx/>
              <a:buChar char="•"/>
            </a:pPr>
            <a:r>
              <a:rPr lang="en-GB" sz="1100" b="0"/>
              <a:t>Would be preferred by the engineers if front engine mounts were steel fabricated but if the swing is to large for this then scrap the idea and use aluminium castings instead.</a:t>
            </a:r>
          </a:p>
          <a:p>
            <a:pPr eaLnBrk="1" hangingPunct="1">
              <a:buFontTx/>
              <a:buChar char="•"/>
            </a:pPr>
            <a:r>
              <a:rPr lang="en-GB" sz="1100" b="0"/>
              <a:t>Must be resistant to corrosion via salt spray as it is undesirable to have components eroding while they are holding an engine up as this would weaken the parts severely.</a:t>
            </a:r>
          </a:p>
          <a:p>
            <a:pPr eaLnBrk="1" hangingPunct="1">
              <a:buFontTx/>
              <a:buChar char="•"/>
            </a:pPr>
            <a:r>
              <a:rPr lang="en-GB" sz="1100" b="0"/>
              <a:t>Must stay mounted even after long periods of vibration at 115Hz and above as specified by Mr Wilcox.</a:t>
            </a:r>
          </a:p>
          <a:p>
            <a:pPr eaLnBrk="1" hangingPunct="1">
              <a:buFontTx/>
              <a:buChar char="•"/>
            </a:pPr>
            <a:r>
              <a:rPr lang="en-GB" sz="1100" b="0"/>
              <a:t>Must ensure that the whole of the engine weight (besides the gearbox) are inside the feet as specified by John Townley.</a:t>
            </a:r>
          </a:p>
          <a:p>
            <a:pPr eaLnBrk="1" hangingPunct="1">
              <a:buFontTx/>
              <a:buChar char="•"/>
            </a:pPr>
            <a:r>
              <a:rPr lang="en-GB" sz="1100" b="0"/>
              <a:t>Ability to be spot faced if possible so that the mounts will sit flush to the engine and the bolts will sit flush to the mounts</a:t>
            </a:r>
          </a:p>
          <a:p>
            <a:pPr eaLnBrk="1" hangingPunct="1">
              <a:buFontTx/>
              <a:buChar char="•"/>
            </a:pPr>
            <a:r>
              <a:rPr lang="en-GB" sz="1100" b="0"/>
              <a:t>Have the holes 0.5mm bigger than they need to be so that with a pile up of tolerances of ±0.05mm to make sure that the mount will fit on all engines of this type regardless of small dimensional differences.</a:t>
            </a:r>
          </a:p>
          <a:p>
            <a:pPr eaLnBrk="1" hangingPunct="1">
              <a:buFontTx/>
              <a:buChar char="•"/>
            </a:pPr>
            <a:endParaRPr lang="en-GB" sz="1100" b="0"/>
          </a:p>
          <a:p>
            <a:pPr eaLnBrk="1" hangingPunct="1"/>
            <a:r>
              <a:rPr lang="en-GB" sz="1100" b="0" u="sng"/>
              <a:t>Turbo cover</a:t>
            </a:r>
          </a:p>
          <a:p>
            <a:pPr eaLnBrk="1" hangingPunct="1">
              <a:buFontTx/>
              <a:buChar char="•"/>
            </a:pPr>
            <a:r>
              <a:rPr lang="en-GB" sz="1100" b="0"/>
              <a:t>Must cover the whole of the turbo charger effectively to allow for decent protection against the build up of heat.</a:t>
            </a:r>
          </a:p>
          <a:p>
            <a:pPr eaLnBrk="1" hangingPunct="1">
              <a:buFontTx/>
              <a:buChar char="•"/>
            </a:pPr>
            <a:r>
              <a:rPr lang="en-GB" sz="1100" b="0"/>
              <a:t>Must have the ability to have a logo either embossed onto it or a sticker placed onto it as this is standard practise by the company.</a:t>
            </a:r>
          </a:p>
          <a:p>
            <a:pPr eaLnBrk="1" hangingPunct="1">
              <a:buFontTx/>
              <a:buChar char="•"/>
            </a:pPr>
            <a:r>
              <a:rPr lang="en-GB" sz="1100" b="0"/>
              <a:t>Must allow a decent amount of ventilation so that air can still circulate through and that would help to keep the turbo cool to stop it from over heating and disintegrating.</a:t>
            </a:r>
          </a:p>
          <a:p>
            <a:pPr eaLnBrk="1" hangingPunct="1">
              <a:buFontTx/>
              <a:buChar char="•"/>
            </a:pPr>
            <a:r>
              <a:rPr lang="en-GB" sz="1100" b="0"/>
              <a:t>Should have the ability to be mounted with as few bolts/connections as possible for ease of mounting during production.</a:t>
            </a:r>
          </a:p>
          <a:p>
            <a:pPr eaLnBrk="1" hangingPunct="1">
              <a:buFontTx/>
              <a:buChar char="•"/>
            </a:pPr>
            <a:r>
              <a:rPr lang="en-GB" sz="1100" b="0"/>
              <a:t>Must stay mounted even after long periods of vibration at 115Hz and above as specified by Mr Wilcox</a:t>
            </a:r>
          </a:p>
          <a:p>
            <a:pPr eaLnBrk="1" hangingPunct="1">
              <a:buFontTx/>
              <a:buChar char="•"/>
            </a:pPr>
            <a:r>
              <a:rPr lang="en-GB" sz="1100" b="0"/>
              <a:t>Must have the ability to either be polished and look good or be spray painted blue because this is standard practice by the company.</a:t>
            </a:r>
          </a:p>
          <a:p>
            <a:pPr eaLnBrk="1" hangingPunct="1">
              <a:buFontTx/>
              <a:buChar char="•"/>
            </a:pPr>
            <a:r>
              <a:rPr lang="en-GB" sz="1100" b="0"/>
              <a:t>Must be able to shield the user effectively from around 600°C which is the temperate suggested by Mr Wilcox.</a:t>
            </a:r>
          </a:p>
          <a:p>
            <a:pPr eaLnBrk="1" hangingPunct="1">
              <a:buFontTx/>
              <a:buChar char="•"/>
            </a:pPr>
            <a:r>
              <a:rPr lang="en-GB" sz="1100" b="0"/>
              <a:t>Allows hot air to be  released in a safe place but also allows cool air to be drawn in at the opposite side of the cover.</a:t>
            </a:r>
          </a:p>
          <a:p>
            <a:pPr eaLnBrk="1" hangingPunct="1">
              <a:buFontTx/>
              <a:buChar char="•"/>
            </a:pPr>
            <a:r>
              <a:rPr lang="en-GB" sz="1100" b="0"/>
              <a:t>Should have my company logo on a more concealed part of the cover to identify the company but not to make users believe that the engine is my companies.</a:t>
            </a:r>
          </a:p>
          <a:p>
            <a:pPr eaLnBrk="1" hangingPunct="1">
              <a:buFontTx/>
              <a:buChar char="•"/>
            </a:pPr>
            <a:endParaRPr lang="en-GB" sz="1100" b="0"/>
          </a:p>
          <a:p>
            <a:pPr eaLnBrk="1" hangingPunct="1"/>
            <a:r>
              <a:rPr lang="en-GB" sz="1100" b="0" u="sng"/>
              <a:t>Front end accessory drive</a:t>
            </a:r>
          </a:p>
          <a:p>
            <a:pPr eaLnBrk="1" hangingPunct="1">
              <a:buFontTx/>
              <a:buChar char="•"/>
            </a:pPr>
            <a:r>
              <a:rPr lang="en-GB" sz="1100" b="0"/>
              <a:t>Must be as secure as possible so it is very difficult to remove so that no one can alter or fiddle with the belt without the correct tools and know how as this would prevent injury.</a:t>
            </a:r>
          </a:p>
          <a:p>
            <a:pPr eaLnBrk="1" hangingPunct="1">
              <a:buFontTx/>
              <a:buChar char="•"/>
            </a:pPr>
            <a:r>
              <a:rPr lang="en-GB" sz="1100" b="0"/>
              <a:t>Should have an attachment that means if it is not correctly fitted the engine can not be turned over but if this is not practical for any reason just have it cover the belt drives.</a:t>
            </a:r>
          </a:p>
          <a:p>
            <a:pPr eaLnBrk="1" hangingPunct="1">
              <a:buFontTx/>
              <a:buChar char="•"/>
            </a:pPr>
            <a:r>
              <a:rPr lang="en-GB" sz="1100" b="0"/>
              <a:t>Should be made of a tough material, but the toughness can be compromised depending on the cost of production and materials costs.</a:t>
            </a:r>
          </a:p>
          <a:p>
            <a:pPr eaLnBrk="1" hangingPunct="1">
              <a:buFontTx/>
              <a:buChar char="•"/>
            </a:pPr>
            <a:r>
              <a:rPr lang="en-GB" sz="1100" b="0"/>
              <a:t>Strong enough to take a sudden impact from a belt whipping off and around into the guard but also not splinter and cause more shrapnel thus making it more dangerous.</a:t>
            </a:r>
          </a:p>
          <a:p>
            <a:pPr eaLnBrk="1" hangingPunct="1">
              <a:buFontTx/>
              <a:buChar char="•"/>
            </a:pPr>
            <a:r>
              <a:rPr lang="en-GB" sz="1100" b="0"/>
              <a:t>Must stay mounted even after long periods of vibration at 115Hz and above as specified by Mr Wilcox</a:t>
            </a:r>
          </a:p>
          <a:p>
            <a:pPr eaLnBrk="1" hangingPunct="1">
              <a:buFontTx/>
              <a:buChar char="•"/>
            </a:pPr>
            <a:r>
              <a:rPr lang="en-GB" sz="1100" b="0"/>
              <a:t>Should have my company logo on a more concealed part of the adaptor (the underside) to identify the company but not to make users believe that the engine is my companies.</a:t>
            </a:r>
          </a:p>
          <a:p>
            <a:pPr eaLnBrk="1" hangingPunct="1">
              <a:buFontTx/>
              <a:buChar char="•"/>
            </a:pPr>
            <a:endParaRPr lang="en-GB" sz="1100" b="0"/>
          </a:p>
          <a:p>
            <a:pPr eaLnBrk="1" hangingPunct="1"/>
            <a:r>
              <a:rPr lang="en-GB" sz="1100" b="0" u="sng"/>
              <a:t>Water cooled exhaust manifold</a:t>
            </a:r>
          </a:p>
          <a:p>
            <a:pPr eaLnBrk="1" hangingPunct="1">
              <a:buFontTx/>
              <a:buChar char="•"/>
            </a:pPr>
            <a:r>
              <a:rPr lang="en-GB" sz="1100" b="0"/>
              <a:t>Have the same internal diameters of the current exhaust manifold (very important due to back pressure and flow rate)</a:t>
            </a:r>
          </a:p>
          <a:p>
            <a:pPr eaLnBrk="1" hangingPunct="1">
              <a:buFontTx/>
              <a:buChar char="•"/>
            </a:pPr>
            <a:r>
              <a:rPr lang="en-GB" sz="1100" b="0"/>
              <a:t>Have a flow rate of 50 litres per minute assuming that the intake temperature of the water is 20°C as this is a reasonable figure to expect for this type of application.</a:t>
            </a:r>
          </a:p>
          <a:p>
            <a:pPr eaLnBrk="1" hangingPunct="1">
              <a:buFontTx/>
              <a:buChar char="•"/>
            </a:pPr>
            <a:r>
              <a:rPr lang="en-GB" sz="1100" b="0"/>
              <a:t>Dissipate 30 Celsius in  2.5 minutes as this would mean the manifold had its heat dissipated quickly.</a:t>
            </a:r>
          </a:p>
          <a:p>
            <a:pPr eaLnBrk="1" hangingPunct="1">
              <a:buFontTx/>
              <a:buChar char="•"/>
            </a:pPr>
            <a:r>
              <a:rPr lang="en-GB" sz="1100" b="0"/>
              <a:t>Have 1 water in pipe and 1 water out pipe to make the design and manufacture easier.</a:t>
            </a:r>
          </a:p>
          <a:p>
            <a:pPr eaLnBrk="1" hangingPunct="1">
              <a:buFontTx/>
              <a:buChar char="•"/>
            </a:pPr>
            <a:r>
              <a:rPr lang="en-GB" sz="1100" b="0"/>
              <a:t>Have between 1mm and 3mm in-between the exhaust pipes and the water cooled pipes to make sure that the water would flow faster with more pressure, thus taking higher temperatures to boil.</a:t>
            </a:r>
          </a:p>
          <a:p>
            <a:pPr eaLnBrk="1" hangingPunct="1">
              <a:buFontTx/>
              <a:buChar char="•"/>
            </a:pPr>
            <a:r>
              <a:rPr lang="en-GB" sz="1100" b="0"/>
              <a:t>Ability to be painted blue as this is standard practice by the company.</a:t>
            </a:r>
          </a:p>
          <a:p>
            <a:pPr eaLnBrk="1" hangingPunct="1">
              <a:buFontTx/>
              <a:buChar char="•"/>
            </a:pPr>
            <a:r>
              <a:rPr lang="en-GB" sz="1100" b="0"/>
              <a:t>Must stay mounted even after long periods of vibration at 115Hz and above as specified by Mr Wilcox</a:t>
            </a:r>
          </a:p>
          <a:p>
            <a:pPr eaLnBrk="1" hangingPunct="1">
              <a:buFontTx/>
              <a:buChar char="•"/>
            </a:pPr>
            <a:endParaRPr lang="en-GB" sz="1100" b="0"/>
          </a:p>
          <a:p>
            <a:pPr eaLnBrk="1" hangingPunct="1"/>
            <a:r>
              <a:rPr lang="en-GB" sz="1100" b="0" u="sng"/>
              <a:t>Flywheel to gear box adaptor </a:t>
            </a:r>
          </a:p>
          <a:p>
            <a:pPr eaLnBrk="1" hangingPunct="1">
              <a:buFontTx/>
              <a:buChar char="•"/>
            </a:pPr>
            <a:r>
              <a:rPr lang="en-GB" sz="1100" b="0"/>
              <a:t>Strong enough to withstand the vibrations over prolonged periods of above 115Hz and the engines maximum torque which is 320Nm as specified by Mr Wilcox.</a:t>
            </a:r>
          </a:p>
          <a:p>
            <a:pPr eaLnBrk="1" hangingPunct="1">
              <a:buFontTx/>
              <a:buChar char="•"/>
            </a:pPr>
            <a:r>
              <a:rPr lang="en-GB" sz="1100" b="0"/>
              <a:t>Fits both the gearbox and the flywheel.</a:t>
            </a:r>
          </a:p>
          <a:p>
            <a:pPr eaLnBrk="1" hangingPunct="1">
              <a:buFontTx/>
              <a:buChar char="•"/>
            </a:pPr>
            <a:r>
              <a:rPr lang="en-GB" sz="1100" b="0"/>
              <a:t>Made out of aluminium</a:t>
            </a:r>
          </a:p>
          <a:p>
            <a:pPr eaLnBrk="1" hangingPunct="1">
              <a:buFontTx/>
              <a:buChar char="•"/>
            </a:pPr>
            <a:r>
              <a:rPr lang="en-GB" sz="1100" b="0"/>
              <a:t>Designed so that it can be cast and then have its faces machined off for a neater fit.</a:t>
            </a:r>
          </a:p>
          <a:p>
            <a:pPr eaLnBrk="1" hangingPunct="1">
              <a:buFontTx/>
              <a:buChar char="•"/>
            </a:pPr>
            <a:r>
              <a:rPr lang="en-GB" sz="1100" b="0"/>
              <a:t>Have the back feet incorporated into the design (see above for engine mount bracket specifications)</a:t>
            </a:r>
          </a:p>
          <a:p>
            <a:pPr eaLnBrk="1" hangingPunct="1">
              <a:buFontTx/>
              <a:buChar char="•"/>
            </a:pPr>
            <a:r>
              <a:rPr lang="en-GB" sz="1100" b="0"/>
              <a:t>Must be able to attach to the heat exchanger as this would be more practice and would save time during engine modification.</a:t>
            </a:r>
          </a:p>
          <a:p>
            <a:pPr eaLnBrk="1" hangingPunct="1">
              <a:buFontTx/>
              <a:buChar char="•"/>
            </a:pPr>
            <a:r>
              <a:rPr lang="en-GB" sz="1100" b="0"/>
              <a:t>Must have SA5 on the gear box side (type of standard thread size and locations)</a:t>
            </a:r>
            <a:endParaRPr lang="en-GB" sz="1100" b="0" u="sng"/>
          </a:p>
          <a:p>
            <a:pPr eaLnBrk="1" hangingPunct="1">
              <a:buFont typeface="Arial" charset="0"/>
              <a:buChar char="•"/>
            </a:pPr>
            <a:endParaRPr lang="en-GB" sz="1100" b="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4</a:t>
            </a:r>
            <a:br>
              <a:rPr lang="en-GB" b="1" kern="1200" dirty="0" smtClean="0">
                <a:solidFill>
                  <a:srgbClr val="FFFFFF"/>
                </a:solidFill>
              </a:rPr>
            </a:br>
            <a:r>
              <a:rPr lang="en-GB" sz="4800" b="1" kern="1200" dirty="0" smtClean="0">
                <a:solidFill>
                  <a:srgbClr val="FFFFFF"/>
                </a:solidFill>
              </a:rPr>
              <a:t>Design, Design Development and Making</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23863" y="336550"/>
            <a:ext cx="11522075" cy="192088"/>
          </a:xfrm>
        </p:spPr>
        <p:txBody>
          <a:bodyPr>
            <a:normAutofit fontScale="90000"/>
          </a:bodyPr>
          <a:lstStyle/>
          <a:p>
            <a:pPr eaLnBrk="1" hangingPunct="1">
              <a:defRPr/>
            </a:pPr>
            <a:r>
              <a:rPr lang="en-GB" sz="2300" kern="1200" dirty="0"/>
              <a:t>Engine mounts – </a:t>
            </a:r>
            <a:r>
              <a:rPr lang="en-GB" sz="2300" kern="1200" dirty="0" smtClean="0"/>
              <a:t>Preliminary ideas</a:t>
            </a:r>
            <a:endParaRPr lang="en-US" sz="2300" kern="1200" dirty="0"/>
          </a:p>
        </p:txBody>
      </p:sp>
      <p:pic>
        <p:nvPicPr>
          <p:cNvPr id="34819" name="Picture 2" descr="Engine mounts prototypes.png"/>
          <p:cNvPicPr>
            <a:picLocks noChangeAspect="1"/>
          </p:cNvPicPr>
          <p:nvPr/>
        </p:nvPicPr>
        <p:blipFill>
          <a:blip r:embed="rId2">
            <a:extLst>
              <a:ext uri="{28A0092B-C50C-407E-A947-70E740481C1C}">
                <a14:useLocalDpi xmlns:a14="http://schemas.microsoft.com/office/drawing/2010/main" val="0"/>
              </a:ext>
            </a:extLst>
          </a:blip>
          <a:srcRect l="7367" r="6335" b="13690"/>
          <a:stretch>
            <a:fillRect/>
          </a:stretch>
        </p:blipFill>
        <p:spPr bwMode="auto">
          <a:xfrm>
            <a:off x="257175" y="514350"/>
            <a:ext cx="5857875" cy="828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3">
            <a:lum bright="30000"/>
            <a:extLst>
              <a:ext uri="{28A0092B-C50C-407E-A947-70E740481C1C}">
                <a14:useLocalDpi xmlns:a14="http://schemas.microsoft.com/office/drawing/2010/main" val="0"/>
              </a:ext>
            </a:extLst>
          </a:blip>
          <a:srcRect l="37549" t="28516" r="11182" b="36328"/>
          <a:stretch>
            <a:fillRect/>
          </a:stretch>
        </p:blipFill>
        <p:spPr bwMode="auto">
          <a:xfrm>
            <a:off x="6543675" y="442913"/>
            <a:ext cx="60007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6543675" y="4086225"/>
            <a:ext cx="5857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To the left you can see some sketches for some engine mount prototype designs that I have decided to test out for resonance, sustainability, displacement and stress when loads are applied. There are two main types and these are where the force is applied and its trying to pull apart the supports and those where is tries to squash the support.</a:t>
            </a:r>
            <a:endParaRPr lang="en-US" sz="1200" b="0"/>
          </a:p>
        </p:txBody>
      </p:sp>
      <p:sp>
        <p:nvSpPr>
          <p:cNvPr id="34822" name="TextBox 5"/>
          <p:cNvSpPr txBox="1">
            <a:spLocks noChangeArrowheads="1"/>
          </p:cNvSpPr>
          <p:nvPr/>
        </p:nvSpPr>
        <p:spPr bwMode="auto">
          <a:xfrm>
            <a:off x="6543675" y="3514725"/>
            <a:ext cx="585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Above you can see the constraints for the engine mounting bracket, if involves the 4 mounting points and the bracket mounting point.</a:t>
            </a:r>
            <a:endParaRPr lang="en-US" sz="1200" b="0"/>
          </a:p>
        </p:txBody>
      </p:sp>
      <p:pic>
        <p:nvPicPr>
          <p:cNvPr id="34823" name="Picture 6" descr="Engine moun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5625" y="6208713"/>
            <a:ext cx="48244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4"/>
          <p:cNvSpPr txBox="1">
            <a:spLocks noChangeArrowheads="1"/>
          </p:cNvSpPr>
          <p:nvPr/>
        </p:nvSpPr>
        <p:spPr bwMode="auto">
          <a:xfrm>
            <a:off x="6186488" y="5086350"/>
            <a:ext cx="6615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And below you can see all the engine mounts that I have designed, they will all be tested for the right way up and the upside down to make it  a fair test, they have all been the same sizes with all the same dimensions and are all made out of Aluminium alloy 1060 (apart from the one mount which is Sheet Steel and that is set as high carbon sheet steel). In the interests of fair tests during the simulation the mounting points are all exactly the same and on the video the scales are all the same so that there is a more accurate and comparable outcome.</a:t>
            </a:r>
            <a:endParaRPr lang="en-US" sz="1200" b="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100" b="0">
                <a:solidFill>
                  <a:schemeClr val="tx2"/>
                </a:solidFill>
                <a:latin typeface="Franklin Gothic Book" pitchFamily="34" charset="0"/>
              </a:rPr>
              <a:t>Engine mounts – Gantt Chart</a:t>
            </a:r>
            <a:endParaRPr lang="en-US" sz="2100" b="0">
              <a:solidFill>
                <a:schemeClr val="tx2"/>
              </a:solidFill>
              <a:latin typeface="Franklin Gothic Book" pitchFamily="34" charset="0"/>
            </a:endParaRPr>
          </a:p>
        </p:txBody>
      </p:sp>
      <p:sp>
        <p:nvSpPr>
          <p:cNvPr id="35843" name="Text Box 5"/>
          <p:cNvSpPr txBox="1">
            <a:spLocks noChangeArrowheads="1"/>
          </p:cNvSpPr>
          <p:nvPr/>
        </p:nvSpPr>
        <p:spPr bwMode="auto">
          <a:xfrm>
            <a:off x="7938" y="336550"/>
            <a:ext cx="1280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400" b="0"/>
              <a:t>A Gantt chart will be produced for each part once past the first initial drawings in relation to how long the design process and manufacture should take.</a:t>
            </a:r>
          </a:p>
        </p:txBody>
      </p:sp>
      <p:graphicFrame>
        <p:nvGraphicFramePr>
          <p:cNvPr id="72385" name="Group 1729"/>
          <p:cNvGraphicFramePr>
            <a:graphicFrameLocks noGrp="1"/>
          </p:cNvGraphicFramePr>
          <p:nvPr/>
        </p:nvGraphicFramePr>
        <p:xfrm>
          <a:off x="0" y="839788"/>
          <a:ext cx="12801593" cy="7061197"/>
        </p:xfrm>
        <a:graphic>
          <a:graphicData uri="http://schemas.openxmlformats.org/drawingml/2006/table">
            <a:tbl>
              <a:tblPr/>
              <a:tblGrid>
                <a:gridCol w="1218493"/>
                <a:gridCol w="2056207"/>
                <a:gridCol w="685402"/>
                <a:gridCol w="250688"/>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gridCol w="220277"/>
              </a:tblGrid>
              <a:tr h="502942">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cs typeface="Arial" charset="0"/>
                        </a:rPr>
                        <a:t>Comments</a:t>
                      </a:r>
                      <a:endParaRPr kumimoji="0" lang="en-GB" sz="900" b="0" i="0" u="none" strike="noStrike" cap="none" normalizeH="0" baseline="0" dirty="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To do</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cs typeface="Arial" charset="0"/>
                        </a:rPr>
                        <a:t>Time allocated (weeks)</a:t>
                      </a:r>
                      <a:endParaRPr kumimoji="0" lang="en-GB" sz="900" b="0" i="0" u="none" strike="noStrike" cap="none" normalizeH="0" baseline="0" dirty="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2</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3</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4</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5</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6</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7</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8</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9</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10</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11</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12</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13</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14</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15</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16</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17</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18</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19</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20</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72869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Out of cardboard and on solidworks</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Initial simple prototyping and FEA</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0.5</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large amount allocated due to complexity of the shape</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CAD modelling of left and right hand mounts</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2</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rgbClr val="FF0000"/>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rgbClr val="FF0000"/>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rgbClr val="FF0000"/>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soft prototypes (card etc.)</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Prototyping of mounts</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2</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to discuss further improvements</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Meeting with Power Torque</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0.5</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cs typeface="Arial" charset="0"/>
                        </a:rPr>
                        <a:t>CAD updates and improvements with pattern making</a:t>
                      </a:r>
                      <a:endParaRPr kumimoji="0" lang="en-GB" sz="900" b="0" i="0" u="none" strike="noStrike" cap="none" normalizeH="0" baseline="0" dirty="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Pattern making and casting</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1</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Must be done at Power Torque</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Machining the casting</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2</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extra CAD and finishing off</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Additional work needed</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2</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95">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Contingency time</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N/A</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900" b="0" i="0" u="none" strike="noStrike" cap="none" normalizeH="0" baseline="0" smtClean="0">
                        <a:ln>
                          <a:noFill/>
                        </a:ln>
                        <a:solidFill>
                          <a:schemeClr val="tx1"/>
                        </a:solidFill>
                        <a:effectLst/>
                        <a:latin typeface="Perpetua" pitchFamily="18"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cs typeface="Arial" charset="0"/>
                        </a:rPr>
                        <a:t> </a:t>
                      </a:r>
                      <a:endParaRPr kumimoji="0" lang="en-GB" sz="900" b="0" i="0" u="none" strike="noStrike" cap="none" normalizeH="0" baseline="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cs typeface="Arial" charset="0"/>
                        </a:rPr>
                        <a:t> </a:t>
                      </a:r>
                      <a:endParaRPr kumimoji="0" lang="en-GB" sz="900" b="0" i="0" u="none" strike="noStrike" cap="none" normalizeH="0" baseline="0" dirty="0" smtClean="0">
                        <a:ln>
                          <a:noFill/>
                        </a:ln>
                        <a:solidFill>
                          <a:schemeClr val="tx1"/>
                        </a:solidFill>
                        <a:effectLst/>
                        <a:latin typeface="Arial" charset="0"/>
                      </a:endParaRPr>
                    </a:p>
                  </a:txBody>
                  <a:tcPr marT="45722" marB="4572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822325"/>
          <a:ext cx="12801601" cy="8595300"/>
        </p:xfrm>
        <a:graphic>
          <a:graphicData uri="http://schemas.openxmlformats.org/drawingml/2006/table">
            <a:tbl>
              <a:tblPr firstRow="1" bandRow="1">
                <a:tableStyleId>{5C22544A-7EE6-4342-B048-85BDC9FD1C3A}</a:tableStyleId>
              </a:tblPr>
              <a:tblGrid>
                <a:gridCol w="1620174"/>
                <a:gridCol w="1371542"/>
                <a:gridCol w="1085297"/>
                <a:gridCol w="1258354"/>
                <a:gridCol w="1677804"/>
                <a:gridCol w="1258354"/>
                <a:gridCol w="1510025"/>
                <a:gridCol w="1845585"/>
                <a:gridCol w="1174466"/>
              </a:tblGrid>
              <a:tr h="1188632">
                <a:tc>
                  <a:txBody>
                    <a:bodyPr/>
                    <a:lstStyle/>
                    <a:p>
                      <a:r>
                        <a:rPr lang="en-GB" sz="1800" dirty="0" smtClean="0"/>
                        <a:t>Engine mount design</a:t>
                      </a:r>
                      <a:endParaRPr lang="en-US" sz="1800" dirty="0"/>
                    </a:p>
                  </a:txBody>
                  <a:tcPr marT="45717" marB="45717"/>
                </a:tc>
                <a:tc>
                  <a:txBody>
                    <a:bodyPr/>
                    <a:lstStyle/>
                    <a:p>
                      <a:r>
                        <a:rPr lang="en-GB" sz="1800" dirty="0" smtClean="0"/>
                        <a:t>Picture</a:t>
                      </a:r>
                      <a:r>
                        <a:rPr lang="en-GB" sz="1800" baseline="0" dirty="0" smtClean="0"/>
                        <a:t> of design</a:t>
                      </a:r>
                      <a:endParaRPr lang="en-US" sz="1800" dirty="0"/>
                    </a:p>
                  </a:txBody>
                  <a:tcPr marT="45717" marB="45717"/>
                </a:tc>
                <a:tc>
                  <a:txBody>
                    <a:bodyPr/>
                    <a:lstStyle/>
                    <a:p>
                      <a:r>
                        <a:rPr lang="en-GB" sz="1800" dirty="0" smtClean="0"/>
                        <a:t>Weight (g)</a:t>
                      </a:r>
                      <a:endParaRPr lang="en-US" sz="1800" dirty="0"/>
                    </a:p>
                  </a:txBody>
                  <a:tcPr marT="45717" marB="45717"/>
                </a:tc>
                <a:tc gridSpan="2">
                  <a:txBody>
                    <a:bodyPr/>
                    <a:lstStyle/>
                    <a:p>
                      <a:r>
                        <a:rPr lang="en-GB" sz="1800" dirty="0" smtClean="0"/>
                        <a:t>Resonance Frequencies (Hz)</a:t>
                      </a:r>
                      <a:endParaRPr lang="en-US" sz="1800" dirty="0"/>
                    </a:p>
                  </a:txBody>
                  <a:tcPr marT="45717" marB="45717"/>
                </a:tc>
                <a:tc hMerge="1">
                  <a:txBody>
                    <a:bodyPr/>
                    <a:lstStyle/>
                    <a:p>
                      <a:endParaRPr lang="en-US" dirty="0"/>
                    </a:p>
                  </a:txBody>
                  <a:tcPr/>
                </a:tc>
                <a:tc gridSpan="2">
                  <a:txBody>
                    <a:bodyPr/>
                    <a:lstStyle/>
                    <a:p>
                      <a:r>
                        <a:rPr lang="en-GB" sz="1800" dirty="0" smtClean="0"/>
                        <a:t>Stress and Displacement (with 1kN</a:t>
                      </a:r>
                      <a:r>
                        <a:rPr lang="en-GB" sz="1800" baseline="0" dirty="0" smtClean="0"/>
                        <a:t> force)</a:t>
                      </a:r>
                      <a:endParaRPr lang="en-US" sz="1800" dirty="0"/>
                    </a:p>
                  </a:txBody>
                  <a:tcPr marT="45717" marB="45717"/>
                </a:tc>
                <a:tc hMerge="1">
                  <a:txBody>
                    <a:bodyPr/>
                    <a:lstStyle/>
                    <a:p>
                      <a:endParaRPr lang="en-US" dirty="0"/>
                    </a:p>
                  </a:txBody>
                  <a:tcPr/>
                </a:tc>
                <a:tc>
                  <a:txBody>
                    <a:bodyPr/>
                    <a:lstStyle/>
                    <a:p>
                      <a:r>
                        <a:rPr lang="en-GB" sz="1800" dirty="0" smtClean="0"/>
                        <a:t>Sustainability</a:t>
                      </a:r>
                      <a:endParaRPr lang="en-US" sz="1800" dirty="0"/>
                    </a:p>
                  </a:txBody>
                  <a:tcPr marT="45717" marB="45717"/>
                </a:tc>
                <a:tc>
                  <a:txBody>
                    <a:bodyPr/>
                    <a:lstStyle/>
                    <a:p>
                      <a:r>
                        <a:rPr lang="en-GB" sz="1800" dirty="0" smtClean="0"/>
                        <a:t>Method of manufacture</a:t>
                      </a:r>
                      <a:endParaRPr lang="en-US" sz="1800" dirty="0"/>
                    </a:p>
                  </a:txBody>
                  <a:tcPr marT="45717" marB="45717"/>
                </a:tc>
              </a:tr>
              <a:tr h="274300">
                <a:tc>
                  <a:txBody>
                    <a:bodyPr/>
                    <a:lstStyle/>
                    <a:p>
                      <a:pPr algn="ctr"/>
                      <a:r>
                        <a:rPr lang="en-GB" sz="1200" dirty="0" smtClean="0"/>
                        <a:t>Flat </a:t>
                      </a:r>
                      <a:r>
                        <a:rPr lang="en-GB" sz="1200" baseline="0" dirty="0" smtClean="0"/>
                        <a:t> 1 </a:t>
                      </a:r>
                      <a:r>
                        <a:rPr lang="en-GB" sz="1200" dirty="0" smtClean="0"/>
                        <a:t>10x15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664.96</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 action="ppaction://hlinkfile"/>
                        </a:rPr>
                        <a:t>CLICK HERE FOR A VIDEO OF DEFOMATION</a:t>
                      </a:r>
                      <a:endParaRPr lang="en-US" sz="1200" dirty="0" smtClean="0"/>
                    </a:p>
                  </a:txBody>
                  <a:tcPr marT="45717" marB="45717"/>
                </a:tc>
                <a:tc rowSpan="2">
                  <a:txBody>
                    <a:bodyPr/>
                    <a:lstStyle/>
                    <a:p>
                      <a:pPr algn="ctr"/>
                      <a:r>
                        <a:rPr lang="en-GB" sz="1200" dirty="0" smtClean="0">
                          <a:hlinkClick r:id="rId4" action="ppaction://hlinkfile"/>
                        </a:rPr>
                        <a:t>CLICK</a:t>
                      </a:r>
                      <a:r>
                        <a:rPr lang="en-GB" sz="1200" baseline="0" dirty="0" smtClean="0">
                          <a:hlinkClick r:id="rId4" action="ppaction://hlinkfile"/>
                        </a:rPr>
                        <a:t> HERE FOR STRESS ANIMATION</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5" action="ppaction://hlinkfile"/>
                        </a:rPr>
                        <a:t>CLICK</a:t>
                      </a:r>
                      <a:r>
                        <a:rPr lang="en-GB" sz="1200" baseline="0" dirty="0" smtClean="0">
                          <a:hlinkClick r:id="rId5" action="ppaction://hlinkfile"/>
                        </a:rPr>
                        <a:t> HERE FOR DISPLACEMENT ANIMATION</a:t>
                      </a:r>
                      <a:endParaRPr lang="en-US" sz="1200" dirty="0" smtClean="0"/>
                    </a:p>
                  </a:txBody>
                  <a:tcPr marT="45717" marB="45717"/>
                </a:tc>
                <a:tc rowSpan="2">
                  <a:txBody>
                    <a:bodyPr/>
                    <a:lstStyle/>
                    <a:p>
                      <a:pPr algn="ctr"/>
                      <a:r>
                        <a:rPr lang="en-GB" sz="1200" dirty="0" smtClean="0">
                          <a:hlinkClick r:id="rId6" action="ppaction://hlinkfile"/>
                        </a:rPr>
                        <a:t>CLICK HERE FOR SUSTAINABILITY GRAPHS</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txBody>
                  <a:tcPr marT="45717" marB="45717"/>
                </a:tc>
              </a:tr>
              <a:tr h="548599">
                <a:tc>
                  <a:txBody>
                    <a:bodyPr/>
                    <a:lstStyle/>
                    <a:p>
                      <a:pPr algn="ctr"/>
                      <a:r>
                        <a:rPr lang="en-GB" sz="1200" dirty="0" smtClean="0"/>
                        <a:t>Upside down 1 10x15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 1 15x10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 664.96</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7"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8"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9" action="ppaction://hlinkfile"/>
                        </a:rPr>
                        <a:t>CLICK</a:t>
                      </a:r>
                      <a:r>
                        <a:rPr lang="en-GB" sz="1200" baseline="0" dirty="0" smtClean="0">
                          <a:hlinkClick r:id="rId9"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8" action="ppaction://hlinkfile"/>
                        </a:rPr>
                        <a:t>CLICK</a:t>
                      </a:r>
                      <a:r>
                        <a:rPr lang="en-GB" sz="1200" baseline="0" dirty="0" smtClean="0">
                          <a:hlinkClick r:id="rId8" action="ppaction://hlinkfile"/>
                        </a:rPr>
                        <a:t> HERE FOR DISPLACEMENT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0"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17" marB="45717"/>
                </a:tc>
              </a:tr>
              <a:tr h="548599">
                <a:tc>
                  <a:txBody>
                    <a:bodyPr/>
                    <a:lstStyle/>
                    <a:p>
                      <a:pPr algn="ctr"/>
                      <a:r>
                        <a:rPr lang="en-GB" sz="1200" dirty="0" smtClean="0"/>
                        <a:t>Upside down 1 15x10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 1 circular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651.70</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1"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2"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3" action="ppaction://hlinkfile"/>
                        </a:rPr>
                        <a:t>CLICK</a:t>
                      </a:r>
                      <a:r>
                        <a:rPr lang="en-GB" sz="1200" baseline="0" dirty="0" smtClean="0">
                          <a:hlinkClick r:id="rId13"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2" action="ppaction://hlinkfile"/>
                        </a:rPr>
                        <a:t>CLICK</a:t>
                      </a:r>
                      <a:r>
                        <a:rPr lang="en-GB" sz="1200" baseline="0" dirty="0" smtClean="0">
                          <a:hlinkClick r:id="rId12"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4"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17" marB="45717"/>
                </a:tc>
              </a:tr>
              <a:tr h="548599">
                <a:tc>
                  <a:txBody>
                    <a:bodyPr/>
                    <a:lstStyle/>
                    <a:p>
                      <a:pPr algn="ctr"/>
                      <a:r>
                        <a:rPr lang="en-GB" sz="1200" dirty="0" smtClean="0"/>
                        <a:t>Upside down 1 circular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a:t>
                      </a:r>
                      <a:r>
                        <a:rPr lang="en-GB" sz="1200" baseline="0" dirty="0" smtClean="0"/>
                        <a:t> 1 square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 655.85</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5"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6"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7" action="ppaction://hlinkfile"/>
                        </a:rPr>
                        <a:t>CLICK</a:t>
                      </a:r>
                      <a:r>
                        <a:rPr lang="en-GB" sz="1200" baseline="0" dirty="0" smtClean="0">
                          <a:hlinkClick r:id="rId17"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8" action="ppaction://hlinkfile"/>
                        </a:rPr>
                        <a:t>CLICK</a:t>
                      </a:r>
                      <a:r>
                        <a:rPr lang="en-GB" sz="1200" baseline="0" dirty="0" smtClean="0">
                          <a:hlinkClick r:id="rId18"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9" action="ppaction://hlinkfile"/>
                        </a:rPr>
                        <a:t>CLICK HERE FOR SUSTAINABILITY GRAPHS</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txBody>
                  <a:tcPr marT="45717" marB="45717"/>
                </a:tc>
              </a:tr>
              <a:tr h="548599">
                <a:tc>
                  <a:txBody>
                    <a:bodyPr/>
                    <a:lstStyle/>
                    <a:p>
                      <a:pPr algn="ctr"/>
                      <a:r>
                        <a:rPr lang="en-GB" sz="1200" dirty="0" smtClean="0"/>
                        <a:t>Upside down 1 square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a:t>
                      </a:r>
                      <a:r>
                        <a:rPr lang="en-GB" sz="1200" baseline="0" dirty="0" smtClean="0"/>
                        <a:t> 1 curved rib</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676.85</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0"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1"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2" action="ppaction://hlinkfile"/>
                        </a:rPr>
                        <a:t>CLICK</a:t>
                      </a:r>
                      <a:r>
                        <a:rPr lang="en-GB" sz="1200" baseline="0" dirty="0" smtClean="0">
                          <a:hlinkClick r:id="rId22"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3" action="ppaction://hlinkfile"/>
                        </a:rPr>
                        <a:t>CLICK</a:t>
                      </a:r>
                      <a:r>
                        <a:rPr lang="en-GB" sz="1200" baseline="0" dirty="0" smtClean="0">
                          <a:hlinkClick r:id="rId23"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4"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17" marB="45717"/>
                </a:tc>
              </a:tr>
              <a:tr h="548599">
                <a:tc>
                  <a:txBody>
                    <a:bodyPr/>
                    <a:lstStyle/>
                    <a:p>
                      <a:pPr algn="ctr"/>
                      <a:r>
                        <a:rPr lang="en-GB" sz="1200" dirty="0" smtClean="0"/>
                        <a:t>Upside down 1 curved rib</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 2 curved rib</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716.09</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5"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6"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7" action="ppaction://hlinkfile"/>
                        </a:rPr>
                        <a:t>CLICK</a:t>
                      </a:r>
                      <a:r>
                        <a:rPr lang="en-GB" sz="1200" baseline="0" dirty="0" smtClean="0">
                          <a:hlinkClick r:id="rId27"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8" action="ppaction://hlinkfile"/>
                        </a:rPr>
                        <a:t>CLICK</a:t>
                      </a:r>
                      <a:r>
                        <a:rPr lang="en-GB" sz="1200" baseline="0" dirty="0" smtClean="0">
                          <a:hlinkClick r:id="rId28"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9"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Cast then milled</a:t>
                      </a:r>
                      <a:endParaRPr lang="en-US" sz="1200" dirty="0" smtClean="0"/>
                    </a:p>
                    <a:p>
                      <a:pPr algn="ctr"/>
                      <a:endParaRPr lang="en-US" sz="1200" dirty="0"/>
                    </a:p>
                  </a:txBody>
                  <a:tcPr marT="45717" marB="45717"/>
                </a:tc>
              </a:tr>
              <a:tr h="548599">
                <a:tc>
                  <a:txBody>
                    <a:bodyPr/>
                    <a:lstStyle/>
                    <a:p>
                      <a:pPr algn="ctr"/>
                      <a:r>
                        <a:rPr lang="en-GB" sz="1200" dirty="0" smtClean="0"/>
                        <a:t>Upside down 2 curved rib</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 3 10x15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 719.63</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0"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1"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2" action="ppaction://hlinkfile"/>
                        </a:rPr>
                        <a:t>CLICK</a:t>
                      </a:r>
                      <a:r>
                        <a:rPr lang="en-GB" sz="1200" baseline="0" dirty="0" smtClean="0">
                          <a:hlinkClick r:id="rId32"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3" action="ppaction://hlinkfile"/>
                        </a:rPr>
                        <a:t>CLICK</a:t>
                      </a:r>
                      <a:r>
                        <a:rPr lang="en-GB" sz="1200" baseline="0" dirty="0" smtClean="0">
                          <a:hlinkClick r:id="rId33"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4"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17" marB="45717"/>
                </a:tc>
              </a:tr>
              <a:tr h="548599">
                <a:tc>
                  <a:txBody>
                    <a:bodyPr/>
                    <a:lstStyle/>
                    <a:p>
                      <a:pPr algn="ctr"/>
                      <a:r>
                        <a:rPr lang="en-GB" sz="1200" dirty="0" smtClean="0"/>
                        <a:t>Upside down 3 10x15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 3 15x10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719.63</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5"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6"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7" action="ppaction://hlinkfile"/>
                        </a:rPr>
                        <a:t>CLICK</a:t>
                      </a:r>
                      <a:r>
                        <a:rPr lang="en-GB" sz="1200" baseline="0" dirty="0" smtClean="0">
                          <a:hlinkClick r:id="rId37"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8" action="ppaction://hlinkfile"/>
                        </a:rPr>
                        <a:t>CLICK</a:t>
                      </a:r>
                      <a:r>
                        <a:rPr lang="en-GB" sz="1200" baseline="0" dirty="0" smtClean="0">
                          <a:hlinkClick r:id="rId38"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9"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17" marB="45717"/>
                </a:tc>
              </a:tr>
              <a:tr h="548599">
                <a:tc>
                  <a:txBody>
                    <a:bodyPr/>
                    <a:lstStyle/>
                    <a:p>
                      <a:pPr algn="ctr"/>
                      <a:r>
                        <a:rPr lang="en-GB" sz="1200" dirty="0" smtClean="0"/>
                        <a:t>Upside down 3 15x10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00">
                <a:tc>
                  <a:txBody>
                    <a:bodyPr/>
                    <a:lstStyle/>
                    <a:p>
                      <a:pPr algn="ctr"/>
                      <a:r>
                        <a:rPr lang="en-GB" sz="1200" dirty="0" smtClean="0"/>
                        <a:t>Flat 3</a:t>
                      </a:r>
                      <a:r>
                        <a:rPr lang="en-GB" sz="1200" baseline="0" dirty="0" smtClean="0"/>
                        <a:t> circular support</a:t>
                      </a:r>
                      <a:endParaRPr lang="en-US" sz="1200" dirty="0"/>
                    </a:p>
                  </a:txBody>
                  <a:tcPr marT="45717" marB="45717"/>
                </a:tc>
                <a:tc rowSpan="2">
                  <a:txBody>
                    <a:bodyPr/>
                    <a:lstStyle/>
                    <a:p>
                      <a:pPr algn="ctr"/>
                      <a:endParaRPr lang="en-US" sz="1200" dirty="0"/>
                    </a:p>
                  </a:txBody>
                  <a:tcPr marT="45717" marB="45717"/>
                </a:tc>
                <a:tc rowSpan="2">
                  <a:txBody>
                    <a:bodyPr/>
                    <a:lstStyle/>
                    <a:p>
                      <a:pPr algn="ctr"/>
                      <a:r>
                        <a:rPr lang="en-US" sz="1200" dirty="0" smtClean="0"/>
                        <a:t>679.97</a:t>
                      </a: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0" action="ppaction://hlinkfile"/>
                        </a:rPr>
                        <a:t>CLICK HERE FOR RESONANCE VALUES</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1" action="ppaction://hlinkfile"/>
                        </a:rPr>
                        <a:t>CLICK HERE FOR A VIDEO OF DEFOMATION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2" action="ppaction://hlinkfile"/>
                        </a:rPr>
                        <a:t>CLICK</a:t>
                      </a:r>
                      <a:r>
                        <a:rPr lang="en-GB" sz="1200" baseline="0" dirty="0" smtClean="0">
                          <a:hlinkClick r:id="rId42" action="ppaction://hlinkfile"/>
                        </a:rPr>
                        <a:t> HERE FOR STRESS ANIMATION</a:t>
                      </a:r>
                      <a:endParaRPr lang="en-US" sz="1200" dirty="0" smtClean="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3" action="ppaction://hlinkfile"/>
                        </a:rPr>
                        <a:t>CLICK</a:t>
                      </a:r>
                      <a:r>
                        <a:rPr lang="en-GB" sz="1200" baseline="0" dirty="0" smtClean="0">
                          <a:hlinkClick r:id="rId43" action="ppaction://hlinkfile"/>
                        </a:rPr>
                        <a:t> HERE FOR DISPLACEMENT ANIMATION</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4" action="ppaction://hlinkfile"/>
                        </a:rPr>
                        <a:t>CLICK HERE FOR SUSTAINABILITY GRAPHS</a:t>
                      </a:r>
                      <a:endParaRPr lang="en-US" sz="1200" dirty="0" smtClean="0"/>
                    </a:p>
                    <a:p>
                      <a:pPr algn="ctr"/>
                      <a:endParaRPr lang="en-US" sz="1200" dirty="0"/>
                    </a:p>
                  </a:txBody>
                  <a:tcPr marT="45717" marB="45717"/>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17" marB="45717"/>
                </a:tc>
              </a:tr>
              <a:tr h="548599">
                <a:tc>
                  <a:txBody>
                    <a:bodyPr/>
                    <a:lstStyle/>
                    <a:p>
                      <a:pPr algn="ctr"/>
                      <a:r>
                        <a:rPr lang="en-GB" sz="1200" dirty="0" smtClean="0"/>
                        <a:t>Upside down 3 circular support</a:t>
                      </a:r>
                      <a:endParaRPr lang="en-US" sz="1200" dirty="0"/>
                    </a:p>
                  </a:txBody>
                  <a:tcPr marT="45717" marB="45717"/>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bl>
          </a:graphicData>
        </a:graphic>
      </p:graphicFrame>
      <p:pic>
        <p:nvPicPr>
          <p:cNvPr id="36994" name="Picture 9"/>
          <p:cNvPicPr>
            <a:picLocks noChangeAspect="1" noChangeArrowheads="1"/>
          </p:cNvPicPr>
          <p:nvPr/>
        </p:nvPicPr>
        <p:blipFill>
          <a:blip r:embed="rId45" cstate="print">
            <a:extLst>
              <a:ext uri="{28A0092B-C50C-407E-A947-70E740481C1C}">
                <a14:useLocalDpi xmlns:a14="http://schemas.microsoft.com/office/drawing/2010/main" val="0"/>
              </a:ext>
            </a:extLst>
          </a:blip>
          <a:srcRect l="47070" t="47070" r="26563" b="32422"/>
          <a:stretch>
            <a:fillRect/>
          </a:stretch>
        </p:blipFill>
        <p:spPr bwMode="auto">
          <a:xfrm>
            <a:off x="1828800" y="8766175"/>
            <a:ext cx="11017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title" idx="4294967295"/>
          </p:nvPr>
        </p:nvSpPr>
        <p:spPr>
          <a:xfrm>
            <a:off x="423863" y="336550"/>
            <a:ext cx="11522075" cy="192088"/>
          </a:xfrm>
        </p:spPr>
        <p:txBody>
          <a:bodyPr>
            <a:normAutofit fontScale="90000"/>
          </a:bodyPr>
          <a:lstStyle/>
          <a:p>
            <a:pPr eaLnBrk="1" hangingPunct="1">
              <a:defRPr/>
            </a:pPr>
            <a:r>
              <a:rPr lang="en-GB" sz="2300" kern="1200" dirty="0"/>
              <a:t>Engine mounts </a:t>
            </a:r>
            <a:r>
              <a:rPr lang="en-GB" sz="2300" kern="1200" dirty="0" smtClean="0"/>
              <a:t>– Preliminary comparison</a:t>
            </a:r>
            <a:endParaRPr lang="en-US" sz="2300" kern="1200" dirty="0"/>
          </a:p>
        </p:txBody>
      </p:sp>
      <p:pic>
        <p:nvPicPr>
          <p:cNvPr id="36996" name="Picture 10"/>
          <p:cNvPicPr>
            <a:picLocks noChangeAspect="1" noChangeArrowheads="1"/>
          </p:cNvPicPr>
          <p:nvPr/>
        </p:nvPicPr>
        <p:blipFill>
          <a:blip r:embed="rId46">
            <a:extLst>
              <a:ext uri="{28A0092B-C50C-407E-A947-70E740481C1C}">
                <a14:useLocalDpi xmlns:a14="http://schemas.microsoft.com/office/drawing/2010/main" val="0"/>
              </a:ext>
            </a:extLst>
          </a:blip>
          <a:srcRect l="39014" t="30469" r="14844" b="23631"/>
          <a:stretch>
            <a:fillRect/>
          </a:stretch>
        </p:blipFill>
        <p:spPr bwMode="auto">
          <a:xfrm>
            <a:off x="1828800" y="7872413"/>
            <a:ext cx="9572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97" name="Picture 11"/>
          <p:cNvPicPr>
            <a:picLocks noChangeAspect="1" noChangeArrowheads="1"/>
          </p:cNvPicPr>
          <p:nvPr/>
        </p:nvPicPr>
        <p:blipFill>
          <a:blip r:embed="rId47" cstate="print">
            <a:extLst>
              <a:ext uri="{28A0092B-C50C-407E-A947-70E740481C1C}">
                <a14:useLocalDpi xmlns:a14="http://schemas.microsoft.com/office/drawing/2010/main" val="0"/>
              </a:ext>
            </a:extLst>
          </a:blip>
          <a:srcRect l="44141" t="42188" r="23631" b="30469"/>
          <a:stretch>
            <a:fillRect/>
          </a:stretch>
        </p:blipFill>
        <p:spPr bwMode="auto">
          <a:xfrm>
            <a:off x="1757363" y="7015163"/>
            <a:ext cx="11223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98" name="Picture 12"/>
          <p:cNvPicPr>
            <a:picLocks noChangeAspect="1" noChangeArrowheads="1"/>
          </p:cNvPicPr>
          <p:nvPr/>
        </p:nvPicPr>
        <p:blipFill>
          <a:blip r:embed="rId48">
            <a:extLst>
              <a:ext uri="{28A0092B-C50C-407E-A947-70E740481C1C}">
                <a14:useLocalDpi xmlns:a14="http://schemas.microsoft.com/office/drawing/2010/main" val="0"/>
              </a:ext>
            </a:extLst>
          </a:blip>
          <a:srcRect l="40479" t="39258" r="17773" b="21680"/>
          <a:stretch>
            <a:fillRect/>
          </a:stretch>
        </p:blipFill>
        <p:spPr bwMode="auto">
          <a:xfrm>
            <a:off x="1828800" y="6229350"/>
            <a:ext cx="1000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99" name="Picture 13"/>
          <p:cNvPicPr>
            <a:picLocks noChangeAspect="1" noChangeArrowheads="1"/>
          </p:cNvPicPr>
          <p:nvPr/>
        </p:nvPicPr>
        <p:blipFill>
          <a:blip r:embed="rId49" cstate="print">
            <a:extLst>
              <a:ext uri="{28A0092B-C50C-407E-A947-70E740481C1C}">
                <a14:useLocalDpi xmlns:a14="http://schemas.microsoft.com/office/drawing/2010/main" val="0"/>
              </a:ext>
            </a:extLst>
          </a:blip>
          <a:srcRect l="46338" t="42188" r="23633" b="27539"/>
          <a:stretch>
            <a:fillRect/>
          </a:stretch>
        </p:blipFill>
        <p:spPr bwMode="auto">
          <a:xfrm>
            <a:off x="1828800" y="5372100"/>
            <a:ext cx="1000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00" name="Picture 14"/>
          <p:cNvPicPr>
            <a:picLocks noChangeAspect="1" noChangeArrowheads="1"/>
          </p:cNvPicPr>
          <p:nvPr/>
        </p:nvPicPr>
        <p:blipFill>
          <a:blip r:embed="rId50" cstate="print">
            <a:extLst>
              <a:ext uri="{28A0092B-C50C-407E-A947-70E740481C1C}">
                <a14:useLocalDpi xmlns:a14="http://schemas.microsoft.com/office/drawing/2010/main" val="0"/>
              </a:ext>
            </a:extLst>
          </a:blip>
          <a:srcRect l="24170" t="31445" r="12840" b="13867"/>
          <a:stretch>
            <a:fillRect/>
          </a:stretch>
        </p:blipFill>
        <p:spPr bwMode="auto">
          <a:xfrm>
            <a:off x="1828800" y="3729038"/>
            <a:ext cx="10969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01" name="Picture 15"/>
          <p:cNvPicPr>
            <a:picLocks noChangeAspect="1" noChangeArrowheads="1"/>
          </p:cNvPicPr>
          <p:nvPr/>
        </p:nvPicPr>
        <p:blipFill>
          <a:blip r:embed="rId51">
            <a:extLst>
              <a:ext uri="{28A0092B-C50C-407E-A947-70E740481C1C}">
                <a14:useLocalDpi xmlns:a14="http://schemas.microsoft.com/office/drawing/2010/main" val="0"/>
              </a:ext>
            </a:extLst>
          </a:blip>
          <a:srcRect l="38281" t="34375" r="16309" b="22656"/>
          <a:stretch>
            <a:fillRect/>
          </a:stretch>
        </p:blipFill>
        <p:spPr bwMode="auto">
          <a:xfrm>
            <a:off x="1828800" y="2943225"/>
            <a:ext cx="10064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02" name="Picture 16"/>
          <p:cNvPicPr>
            <a:picLocks noChangeAspect="1" noChangeArrowheads="1"/>
          </p:cNvPicPr>
          <p:nvPr/>
        </p:nvPicPr>
        <p:blipFill>
          <a:blip r:embed="rId52" cstate="print">
            <a:extLst>
              <a:ext uri="{28A0092B-C50C-407E-A947-70E740481C1C}">
                <a14:useLocalDpi xmlns:a14="http://schemas.microsoft.com/office/drawing/2010/main" val="0"/>
              </a:ext>
            </a:extLst>
          </a:blip>
          <a:srcRect l="45605" t="39258" r="24365" b="31445"/>
          <a:stretch>
            <a:fillRect/>
          </a:stretch>
        </p:blipFill>
        <p:spPr bwMode="auto">
          <a:xfrm>
            <a:off x="1900238" y="2085975"/>
            <a:ext cx="8572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03" name="Picture 17"/>
          <p:cNvPicPr>
            <a:picLocks noChangeAspect="1" noChangeArrowheads="1"/>
          </p:cNvPicPr>
          <p:nvPr/>
        </p:nvPicPr>
        <p:blipFill>
          <a:blip r:embed="rId53" cstate="print">
            <a:extLst>
              <a:ext uri="{28A0092B-C50C-407E-A947-70E740481C1C}">
                <a14:useLocalDpi xmlns:a14="http://schemas.microsoft.com/office/drawing/2010/main" val="0"/>
              </a:ext>
            </a:extLst>
          </a:blip>
          <a:srcRect l="45605" t="33398" r="19238" b="29492"/>
          <a:stretch>
            <a:fillRect/>
          </a:stretch>
        </p:blipFill>
        <p:spPr bwMode="auto">
          <a:xfrm>
            <a:off x="1828800" y="4514850"/>
            <a:ext cx="928688"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442913"/>
          <a:ext cx="12801601" cy="7747000"/>
        </p:xfrm>
        <a:graphic>
          <a:graphicData uri="http://schemas.openxmlformats.org/drawingml/2006/table">
            <a:tbl>
              <a:tblPr firstRow="1" bandRow="1">
                <a:tableStyleId>{5C22544A-7EE6-4342-B048-85BDC9FD1C3A}</a:tableStyleId>
              </a:tblPr>
              <a:tblGrid>
                <a:gridCol w="1620174"/>
                <a:gridCol w="1371542"/>
                <a:gridCol w="1085297"/>
                <a:gridCol w="1258354"/>
                <a:gridCol w="1677804"/>
                <a:gridCol w="1258354"/>
                <a:gridCol w="1510025"/>
                <a:gridCol w="1803823"/>
                <a:gridCol w="1216228"/>
              </a:tblGrid>
              <a:tr h="1071613">
                <a:tc>
                  <a:txBody>
                    <a:bodyPr/>
                    <a:lstStyle/>
                    <a:p>
                      <a:r>
                        <a:rPr lang="en-GB" sz="1800" dirty="0" smtClean="0"/>
                        <a:t>Engine mount design</a:t>
                      </a:r>
                      <a:endParaRPr lang="en-US" sz="1800" dirty="0"/>
                    </a:p>
                  </a:txBody>
                  <a:tcPr marT="45722" marB="45722"/>
                </a:tc>
                <a:tc>
                  <a:txBody>
                    <a:bodyPr/>
                    <a:lstStyle/>
                    <a:p>
                      <a:r>
                        <a:rPr lang="en-GB" sz="1800" dirty="0" smtClean="0"/>
                        <a:t>Picture</a:t>
                      </a:r>
                      <a:r>
                        <a:rPr lang="en-GB" sz="1800" baseline="0" dirty="0" smtClean="0"/>
                        <a:t> of design</a:t>
                      </a:r>
                      <a:endParaRPr lang="en-US" sz="1800" dirty="0"/>
                    </a:p>
                  </a:txBody>
                  <a:tcPr marT="45722" marB="45722"/>
                </a:tc>
                <a:tc>
                  <a:txBody>
                    <a:bodyPr/>
                    <a:lstStyle/>
                    <a:p>
                      <a:r>
                        <a:rPr lang="en-GB" sz="1800" dirty="0" smtClean="0"/>
                        <a:t>Weight (g)</a:t>
                      </a:r>
                      <a:endParaRPr lang="en-US" sz="1800" dirty="0"/>
                    </a:p>
                  </a:txBody>
                  <a:tcPr marT="45722" marB="45722"/>
                </a:tc>
                <a:tc gridSpan="2">
                  <a:txBody>
                    <a:bodyPr/>
                    <a:lstStyle/>
                    <a:p>
                      <a:r>
                        <a:rPr lang="en-GB" sz="1800" dirty="0" smtClean="0"/>
                        <a:t>Resonance Frequencies (Hz)</a:t>
                      </a:r>
                      <a:endParaRPr lang="en-US" sz="1800" dirty="0"/>
                    </a:p>
                  </a:txBody>
                  <a:tcPr marT="45722" marB="45722"/>
                </a:tc>
                <a:tc hMerge="1">
                  <a:txBody>
                    <a:bodyPr/>
                    <a:lstStyle/>
                    <a:p>
                      <a:endParaRPr lang="en-US" dirty="0"/>
                    </a:p>
                  </a:txBody>
                  <a:tcPr/>
                </a:tc>
                <a:tc gridSpan="2">
                  <a:txBody>
                    <a:bodyPr/>
                    <a:lstStyle/>
                    <a:p>
                      <a:r>
                        <a:rPr lang="en-GB" sz="1800" dirty="0" smtClean="0"/>
                        <a:t>Stress and Displacement (with 1kN</a:t>
                      </a:r>
                      <a:r>
                        <a:rPr lang="en-GB" sz="1800" baseline="0" dirty="0" smtClean="0"/>
                        <a:t> force)</a:t>
                      </a:r>
                      <a:endParaRPr lang="en-US" sz="1800" dirty="0"/>
                    </a:p>
                  </a:txBody>
                  <a:tcPr marT="45722" marB="45722"/>
                </a:tc>
                <a:tc hMerge="1">
                  <a:txBody>
                    <a:bodyPr/>
                    <a:lstStyle/>
                    <a:p>
                      <a:endParaRPr lang="en-US" dirty="0"/>
                    </a:p>
                  </a:txBody>
                  <a:tcPr/>
                </a:tc>
                <a:tc>
                  <a:txBody>
                    <a:bodyPr/>
                    <a:lstStyle/>
                    <a:p>
                      <a:r>
                        <a:rPr lang="en-GB" sz="1800" dirty="0" smtClean="0"/>
                        <a:t>Sustainability</a:t>
                      </a:r>
                      <a:endParaRPr lang="en-US" sz="1800" dirty="0"/>
                    </a:p>
                  </a:txBody>
                  <a:tcPr marT="45722" marB="45722"/>
                </a:tc>
                <a:tc>
                  <a:txBody>
                    <a:bodyPr/>
                    <a:lstStyle/>
                    <a:p>
                      <a:r>
                        <a:rPr lang="en-GB" sz="1800" dirty="0" smtClean="0"/>
                        <a:t>Method of manufacture</a:t>
                      </a:r>
                      <a:endParaRPr lang="en-US" sz="1800" dirty="0"/>
                    </a:p>
                  </a:txBody>
                  <a:tcPr marT="45722" marB="45722"/>
                </a:tc>
              </a:tr>
              <a:tr h="274331">
                <a:tc>
                  <a:txBody>
                    <a:bodyPr/>
                    <a:lstStyle/>
                    <a:p>
                      <a:pPr algn="ctr"/>
                      <a:r>
                        <a:rPr lang="en-GB" sz="1200" dirty="0" smtClean="0"/>
                        <a:t>Flat 3 square support</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 692.30</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 action="ppaction://hlinkfile"/>
                        </a:rPr>
                        <a:t>CLICK</a:t>
                      </a:r>
                      <a:r>
                        <a:rPr lang="en-GB" sz="1200" baseline="0" dirty="0" smtClean="0">
                          <a:hlinkClick r:id="rId4"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5" action="ppaction://hlinkfile"/>
                        </a:rPr>
                        <a:t>CLICK</a:t>
                      </a:r>
                      <a:r>
                        <a:rPr lang="en-GB" sz="1200" baseline="0" dirty="0" smtClean="0">
                          <a:hlinkClick r:id="rId5" action="ppaction://hlinkfile"/>
                        </a:rPr>
                        <a:t> HERE FOR DISPLACEMENT ANIMATION</a:t>
                      </a:r>
                      <a:endParaRPr lang="en-US" sz="1200" dirty="0" smtClean="0"/>
                    </a:p>
                    <a:p>
                      <a:pPr algn="ct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6" action="ppaction://hlinkfile"/>
                        </a:rPr>
                        <a:t>CLICK HERE FOR SUSTAINABILITY GRAPHS</a:t>
                      </a:r>
                      <a:endParaRPr lang="en-US" sz="1200" dirty="0" smtClean="0"/>
                    </a:p>
                    <a:p>
                      <a:pPr algn="ct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22" marB="45722"/>
                </a:tc>
              </a:tr>
              <a:tr h="548662">
                <a:tc>
                  <a:txBody>
                    <a:bodyPr/>
                    <a:lstStyle/>
                    <a:p>
                      <a:pPr algn="ctr"/>
                      <a:r>
                        <a:rPr lang="en-GB" sz="1200" dirty="0" smtClean="0"/>
                        <a:t>Upside down</a:t>
                      </a:r>
                      <a:r>
                        <a:rPr lang="en-GB" sz="1200" baseline="0" dirty="0" smtClean="0"/>
                        <a:t> 3 square support</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31">
                <a:tc>
                  <a:txBody>
                    <a:bodyPr/>
                    <a:lstStyle/>
                    <a:p>
                      <a:pPr algn="ctr"/>
                      <a:r>
                        <a:rPr lang="en-GB" sz="1200" dirty="0" smtClean="0"/>
                        <a:t>Flat double curve</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712.90</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7"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8"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9" action="ppaction://hlinkfile"/>
                        </a:rPr>
                        <a:t>CLICK</a:t>
                      </a:r>
                      <a:r>
                        <a:rPr lang="en-GB" sz="1200" baseline="0" dirty="0" smtClean="0">
                          <a:hlinkClick r:id="rId9"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0" action="ppaction://hlinkfile"/>
                        </a:rPr>
                        <a:t>CLICK</a:t>
                      </a:r>
                      <a:r>
                        <a:rPr lang="en-GB" sz="1200" baseline="0" dirty="0" smtClean="0">
                          <a:hlinkClick r:id="rId10" action="ppaction://hlinkfile"/>
                        </a:rPr>
                        <a:t> HERE FOR DISPLACEMENT ANIMATION</a:t>
                      </a:r>
                      <a:endParaRPr lang="en-US" sz="1200" dirty="0" smtClean="0"/>
                    </a:p>
                    <a:p>
                      <a:pPr algn="ct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1" action="ppaction://hlinkfile"/>
                        </a:rPr>
                        <a:t>CLICK HERE FOR SUSTAINABILITY GRAPHS</a:t>
                      </a:r>
                      <a:endParaRPr lang="en-US" sz="1200" dirty="0" smtClean="0"/>
                    </a:p>
                    <a:p>
                      <a:pPr algn="ct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Milled, possibly welded</a:t>
                      </a:r>
                      <a:endParaRPr lang="en-US" sz="1200" dirty="0" smtClean="0"/>
                    </a:p>
                    <a:p>
                      <a:pPr algn="ctr"/>
                      <a:endParaRPr lang="en-US" sz="1200" dirty="0"/>
                    </a:p>
                  </a:txBody>
                  <a:tcPr marT="45722" marB="45722"/>
                </a:tc>
              </a:tr>
              <a:tr h="548662">
                <a:tc>
                  <a:txBody>
                    <a:bodyPr/>
                    <a:lstStyle/>
                    <a:p>
                      <a:pPr algn="ctr"/>
                      <a:r>
                        <a:rPr lang="en-GB" sz="1200" dirty="0" smtClean="0"/>
                        <a:t>Upside</a:t>
                      </a:r>
                      <a:r>
                        <a:rPr lang="en-GB" sz="1200" baseline="0" dirty="0" smtClean="0"/>
                        <a:t> down double curve</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31">
                <a:tc>
                  <a:txBody>
                    <a:bodyPr/>
                    <a:lstStyle/>
                    <a:p>
                      <a:pPr algn="ctr"/>
                      <a:r>
                        <a:rPr lang="en-GB" sz="1200" dirty="0" smtClean="0"/>
                        <a:t>Flat hollow triangle</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872.99</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2"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3"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4" action="ppaction://hlinkfile"/>
                        </a:rPr>
                        <a:t>CLICK</a:t>
                      </a:r>
                      <a:r>
                        <a:rPr lang="en-GB" sz="1200" baseline="0" dirty="0" smtClean="0">
                          <a:hlinkClick r:id="rId14"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5" action="ppaction://hlinkfile"/>
                        </a:rPr>
                        <a:t>CLICK</a:t>
                      </a:r>
                      <a:r>
                        <a:rPr lang="en-GB" sz="1200" baseline="0" dirty="0" smtClean="0">
                          <a:hlinkClick r:id="rId15" action="ppaction://hlinkfile"/>
                        </a:rPr>
                        <a:t> HERE FOR DISPLACEMENT ANIMATION</a:t>
                      </a:r>
                      <a:endParaRPr lang="en-US" sz="1200" dirty="0" smtClean="0"/>
                    </a:p>
                    <a:p>
                      <a:pPr algn="ct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6" action="ppaction://hlinkfile"/>
                        </a:rPr>
                        <a:t>CLICK HERE FOR SUSTAINABILITY GRAPHS</a:t>
                      </a:r>
                      <a:endParaRPr lang="en-US" sz="1200" dirty="0" smtClean="0"/>
                    </a:p>
                    <a:p>
                      <a:pPr algn="ctr"/>
                      <a:endParaRPr lang="en-US" sz="1200" dirty="0"/>
                    </a:p>
                  </a:txBody>
                  <a:tcPr marT="45722" marB="45722"/>
                </a:tc>
                <a:tc rowSpan="2">
                  <a:txBody>
                    <a:bodyPr/>
                    <a:lstStyle/>
                    <a:p>
                      <a:pPr algn="ctr"/>
                      <a:r>
                        <a:rPr lang="en-GB" sz="1200" dirty="0" smtClean="0"/>
                        <a:t>Cast then finished off with a CNC machine</a:t>
                      </a:r>
                      <a:endParaRPr lang="en-US" sz="1200" dirty="0"/>
                    </a:p>
                  </a:txBody>
                  <a:tcPr marT="45722" marB="45722"/>
                </a:tc>
              </a:tr>
              <a:tr h="548662">
                <a:tc>
                  <a:txBody>
                    <a:bodyPr/>
                    <a:lstStyle/>
                    <a:p>
                      <a:pPr algn="ctr"/>
                      <a:r>
                        <a:rPr lang="en-GB" sz="1200" dirty="0" smtClean="0"/>
                        <a:t>Upside down hollow triangle</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31">
                <a:tc>
                  <a:txBody>
                    <a:bodyPr/>
                    <a:lstStyle/>
                    <a:p>
                      <a:pPr algn="ctr"/>
                      <a:r>
                        <a:rPr lang="en-GB" sz="1200" dirty="0" smtClean="0"/>
                        <a:t>Flat solid triangle</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1211.37</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7"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8"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19" action="ppaction://hlinkfile"/>
                        </a:rPr>
                        <a:t>CLICK</a:t>
                      </a:r>
                      <a:r>
                        <a:rPr lang="en-GB" sz="1200" baseline="0" dirty="0" smtClean="0">
                          <a:hlinkClick r:id="rId19"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0" action="ppaction://hlinkfile"/>
                        </a:rPr>
                        <a:t>CLICK</a:t>
                      </a:r>
                      <a:r>
                        <a:rPr lang="en-GB" sz="1200" baseline="0" dirty="0" smtClean="0">
                          <a:hlinkClick r:id="rId20" action="ppaction://hlinkfile"/>
                        </a:rPr>
                        <a:t> HERE FOR DISPLACEMENT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1" action="ppaction://hlinkfile"/>
                        </a:rPr>
                        <a:t>CLICK HERE FOR SUSTAINABILITY GRAPHS</a:t>
                      </a:r>
                      <a:endParaRPr lang="en-US" sz="1200" dirty="0" smtClean="0"/>
                    </a:p>
                    <a:p>
                      <a:pPr algn="ctr"/>
                      <a:endParaRPr lang="en-US" sz="1200" dirty="0"/>
                    </a:p>
                  </a:txBody>
                  <a:tcPr marT="45722" marB="45722"/>
                </a:tc>
                <a:tc rowSpan="2">
                  <a:txBody>
                    <a:bodyPr/>
                    <a:lstStyle/>
                    <a:p>
                      <a:pPr algn="ctr"/>
                      <a:r>
                        <a:rPr lang="en-GB" sz="1200" dirty="0" smtClean="0"/>
                        <a:t>Cast/Forged</a:t>
                      </a:r>
                      <a:endParaRPr lang="en-US" sz="1200" dirty="0"/>
                    </a:p>
                  </a:txBody>
                  <a:tcPr marT="45722" marB="45722"/>
                </a:tc>
              </a:tr>
              <a:tr h="548662">
                <a:tc>
                  <a:txBody>
                    <a:bodyPr/>
                    <a:lstStyle/>
                    <a:p>
                      <a:pPr algn="ctr"/>
                      <a:r>
                        <a:rPr lang="en-GB" sz="1200" dirty="0" smtClean="0"/>
                        <a:t>Upside</a:t>
                      </a:r>
                      <a:r>
                        <a:rPr lang="en-GB" sz="1200" baseline="0" dirty="0" smtClean="0"/>
                        <a:t> down solid triangle</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31">
                <a:tc>
                  <a:txBody>
                    <a:bodyPr/>
                    <a:lstStyle/>
                    <a:p>
                      <a:pPr algn="ctr"/>
                      <a:r>
                        <a:rPr lang="en-GB" sz="1200" dirty="0" smtClean="0"/>
                        <a:t>Flat triangle 1 internal rib</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906.83</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2"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3"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4" action="ppaction://hlinkfile"/>
                        </a:rPr>
                        <a:t>CLICK</a:t>
                      </a:r>
                      <a:r>
                        <a:rPr lang="en-GB" sz="1200" baseline="0" dirty="0" smtClean="0">
                          <a:hlinkClick r:id="rId24"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5" action="ppaction://hlinkfile"/>
                        </a:rPr>
                        <a:t>CLICK</a:t>
                      </a:r>
                      <a:r>
                        <a:rPr lang="en-GB" sz="1200" baseline="0" dirty="0" smtClean="0">
                          <a:hlinkClick r:id="rId25" action="ppaction://hlinkfile"/>
                        </a:rPr>
                        <a:t> HERE FOR DISPLACEMENT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6" action="ppaction://hlinkfile"/>
                        </a:rPr>
                        <a:t>CLICK HERE FOR SUSTAINABILITY GRAPHS</a:t>
                      </a:r>
                      <a:endParaRPr lang="en-US" sz="1200" dirty="0" smtClean="0"/>
                    </a:p>
                    <a:p>
                      <a:pPr algn="ctr"/>
                      <a:endParaRPr lang="en-US" sz="1200" dirty="0"/>
                    </a:p>
                  </a:txBody>
                  <a:tcPr marT="45722" marB="45722"/>
                </a:tc>
                <a:tc rowSpan="2">
                  <a:txBody>
                    <a:bodyPr/>
                    <a:lstStyle/>
                    <a:p>
                      <a:pPr algn="ctr"/>
                      <a:r>
                        <a:rPr lang="en-GB" sz="1200" dirty="0" smtClean="0"/>
                        <a:t>Cast/Forged</a:t>
                      </a:r>
                      <a:endParaRPr lang="en-US" sz="1200" dirty="0"/>
                    </a:p>
                  </a:txBody>
                  <a:tcPr marT="45722" marB="45722"/>
                </a:tc>
              </a:tr>
              <a:tr h="548662">
                <a:tc>
                  <a:txBody>
                    <a:bodyPr/>
                    <a:lstStyle/>
                    <a:p>
                      <a:pPr algn="ctr"/>
                      <a:r>
                        <a:rPr lang="en-GB" sz="1200" dirty="0" smtClean="0"/>
                        <a:t>Upside</a:t>
                      </a:r>
                      <a:r>
                        <a:rPr lang="en-GB" sz="1200" baseline="0" dirty="0" smtClean="0"/>
                        <a:t> down triangle 1 internal rib</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457218">
                <a:tc>
                  <a:txBody>
                    <a:bodyPr/>
                    <a:lstStyle/>
                    <a:p>
                      <a:pPr algn="ctr"/>
                      <a:r>
                        <a:rPr lang="en-GB" sz="1200" dirty="0" smtClean="0"/>
                        <a:t>Flat Solid curved rib</a:t>
                      </a:r>
                    </a:p>
                    <a:p>
                      <a:pPr algn="ct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 1029.94</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7"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8"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9" action="ppaction://hlinkfile"/>
                        </a:rPr>
                        <a:t>CLICK</a:t>
                      </a:r>
                      <a:r>
                        <a:rPr lang="en-GB" sz="1200" baseline="0" dirty="0" smtClean="0">
                          <a:hlinkClick r:id="rId29"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25" action="ppaction://hlinkfile"/>
                        </a:rPr>
                        <a:t>CLICK</a:t>
                      </a:r>
                      <a:r>
                        <a:rPr lang="en-GB" sz="1200" baseline="0" dirty="0" smtClean="0">
                          <a:hlinkClick r:id="rId25" action="ppaction://hlinkfile"/>
                        </a:rPr>
                        <a:t> HERE FOR DISPLACEMENT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0" action="ppaction://hlinkfile"/>
                        </a:rPr>
                        <a:t>CLICK HERE FOR SUSTAINABILITY GRAPHS</a:t>
                      </a:r>
                      <a:endParaRPr lang="en-US" sz="1200" dirty="0" smtClean="0"/>
                    </a:p>
                    <a:p>
                      <a:pPr algn="ctr"/>
                      <a:endParaRPr lang="en-US" sz="1200" dirty="0"/>
                    </a:p>
                  </a:txBody>
                  <a:tcPr marT="45722" marB="45722"/>
                </a:tc>
                <a:tc rowSpan="2">
                  <a:txBody>
                    <a:bodyPr/>
                    <a:lstStyle/>
                    <a:p>
                      <a:pPr algn="ctr"/>
                      <a:r>
                        <a:rPr lang="en-GB" sz="1200" dirty="0" smtClean="0"/>
                        <a:t>Cast/Forged</a:t>
                      </a:r>
                      <a:endParaRPr lang="en-US" sz="1200" dirty="0"/>
                    </a:p>
                  </a:txBody>
                  <a:tcPr marT="45722" marB="45722"/>
                </a:tc>
              </a:tr>
              <a:tr h="457218">
                <a:tc>
                  <a:txBody>
                    <a:bodyPr/>
                    <a:lstStyle/>
                    <a:p>
                      <a:pPr algn="ctr"/>
                      <a:r>
                        <a:rPr lang="en-GB" sz="1200" dirty="0" smtClean="0"/>
                        <a:t>Upside down solid curved rib</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31">
                <a:tc>
                  <a:txBody>
                    <a:bodyPr/>
                    <a:lstStyle/>
                    <a:p>
                      <a:pPr algn="ctr"/>
                      <a:r>
                        <a:rPr lang="en-GB" sz="1200" dirty="0" smtClean="0"/>
                        <a:t>Flat unsupported</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US" sz="1200" dirty="0" smtClean="0"/>
                        <a:t> 637.62</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1"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2" action="ppaction://hlinkfile"/>
                        </a:rPr>
                        <a:t>CLICK HERE FOR A VIDEO OF DEFOMATION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3" action="ppaction://hlinkfile"/>
                        </a:rPr>
                        <a:t>CLICK</a:t>
                      </a:r>
                      <a:r>
                        <a:rPr lang="en-GB" sz="1200" baseline="0" dirty="0" smtClean="0">
                          <a:hlinkClick r:id="rId33" action="ppaction://hlinkfile"/>
                        </a:rPr>
                        <a:t> HERE FOR STRESS ANIMATION</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4" action="ppaction://hlinkfile"/>
                        </a:rPr>
                        <a:t>CLICK</a:t>
                      </a:r>
                      <a:r>
                        <a:rPr lang="en-GB" sz="1200" baseline="0" dirty="0" smtClean="0">
                          <a:hlinkClick r:id="rId34" action="ppaction://hlinkfile"/>
                        </a:rPr>
                        <a:t> HERE FOR DISPLACEMENT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5" action="ppaction://hlinkfile"/>
                        </a:rPr>
                        <a:t>CLICK HERE FOR SUSTAINABILITY GRAPHS</a:t>
                      </a:r>
                      <a:endParaRPr lang="en-US" sz="1200" dirty="0" smtClean="0"/>
                    </a:p>
                    <a:p>
                      <a:pPr algn="ctr"/>
                      <a:endParaRPr lang="en-US" sz="1200" dirty="0"/>
                    </a:p>
                  </a:txBody>
                  <a:tcPr marT="45722" marB="45722"/>
                </a:tc>
                <a:tc rowSpan="2">
                  <a:txBody>
                    <a:bodyPr/>
                    <a:lstStyle/>
                    <a:p>
                      <a:pPr algn="ctr"/>
                      <a:r>
                        <a:rPr lang="en-GB" sz="1200" dirty="0" smtClean="0"/>
                        <a:t>Cast/</a:t>
                      </a:r>
                      <a:r>
                        <a:rPr lang="en-GB" sz="1200" baseline="0" dirty="0" smtClean="0"/>
                        <a:t>Forged/  Welded</a:t>
                      </a:r>
                      <a:endParaRPr lang="en-US" sz="1200" dirty="0"/>
                    </a:p>
                  </a:txBody>
                  <a:tcPr marT="45722" marB="45722"/>
                </a:tc>
              </a:tr>
              <a:tr h="548662">
                <a:tc>
                  <a:txBody>
                    <a:bodyPr/>
                    <a:lstStyle/>
                    <a:p>
                      <a:pPr algn="ctr"/>
                      <a:r>
                        <a:rPr lang="en-GB" sz="1200" dirty="0" smtClean="0"/>
                        <a:t>Upside</a:t>
                      </a:r>
                      <a:r>
                        <a:rPr lang="en-GB" sz="1200" baseline="0" dirty="0" smtClean="0"/>
                        <a:t> down unsupported</a:t>
                      </a:r>
                      <a:endParaRPr lang="en-US" sz="1200" dirty="0"/>
                    </a:p>
                  </a:txBody>
                  <a:tcPr marT="45722" marB="45722"/>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274331">
                <a:tc>
                  <a:txBody>
                    <a:bodyPr/>
                    <a:lstStyle/>
                    <a:p>
                      <a:pPr algn="ctr"/>
                      <a:r>
                        <a:rPr lang="en-GB" sz="1200" dirty="0" smtClean="0"/>
                        <a:t>Flat bent steel</a:t>
                      </a:r>
                      <a:endParaRPr lang="en-US" sz="1200" dirty="0"/>
                    </a:p>
                  </a:txBody>
                  <a:tcPr marT="45722" marB="45722"/>
                </a:tc>
                <a:tc rowSpan="2">
                  <a:txBody>
                    <a:bodyPr/>
                    <a:lstStyle/>
                    <a:p>
                      <a:pPr algn="ctr"/>
                      <a:endParaRPr lang="en-US" sz="1200" dirty="0"/>
                    </a:p>
                  </a:txBody>
                  <a:tcPr marT="45722" marB="45722"/>
                </a:tc>
                <a:tc rowSpan="2">
                  <a:txBody>
                    <a:bodyPr/>
                    <a:lstStyle/>
                    <a:p>
                      <a:pPr algn="ctr"/>
                      <a:r>
                        <a:rPr lang="en-GB" sz="1200" dirty="0" smtClean="0"/>
                        <a:t>1972.46</a:t>
                      </a:r>
                      <a:endParaRPr lang="en-US" sz="1200" dirty="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6" action="ppaction://hlinkfile"/>
                        </a:rPr>
                        <a:t>CLICK HERE FOR RESONANCE VALUES</a:t>
                      </a: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7" action="ppaction://hlinkfile"/>
                        </a:rPr>
                        <a:t>CLICK HERE FOR A VIDEO OF DEFOMATION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8" action="ppaction://hlinkfile"/>
                        </a:rPr>
                        <a:t>CLICK</a:t>
                      </a:r>
                      <a:r>
                        <a:rPr lang="en-GB" sz="1200" baseline="0" dirty="0" smtClean="0">
                          <a:hlinkClick r:id="rId38" action="ppaction://hlinkfile"/>
                        </a:rPr>
                        <a:t> HERE FOR STRESS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39" action="ppaction://hlinkfile"/>
                        </a:rPr>
                        <a:t>CLICK</a:t>
                      </a:r>
                      <a:r>
                        <a:rPr lang="en-GB" sz="1200" baseline="0" dirty="0" smtClean="0">
                          <a:hlinkClick r:id="rId39" action="ppaction://hlinkfile"/>
                        </a:rPr>
                        <a:t> HERE FOR DISPLACEMENT ANIMATION</a:t>
                      </a: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T="45722" marB="45722"/>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hlinkClick r:id="rId40" action="ppaction://hlinkfile"/>
                        </a:rPr>
                        <a:t>CLICK HERE FOR SUSTAINABILITY GRAPHS</a:t>
                      </a:r>
                      <a:endParaRPr lang="en-US" sz="1200" dirty="0" smtClean="0"/>
                    </a:p>
                    <a:p>
                      <a:pPr algn="ctr"/>
                      <a:endParaRPr lang="en-US" sz="1200" dirty="0"/>
                    </a:p>
                  </a:txBody>
                  <a:tcPr marT="45722" marB="45722"/>
                </a:tc>
                <a:tc rowSpan="2">
                  <a:txBody>
                    <a:bodyPr/>
                    <a:lstStyle/>
                    <a:p>
                      <a:pPr algn="ctr"/>
                      <a:r>
                        <a:rPr lang="en-GB" sz="1200" dirty="0" smtClean="0"/>
                        <a:t>Folded Steel plate</a:t>
                      </a:r>
                      <a:endParaRPr lang="en-US" sz="1200" dirty="0"/>
                    </a:p>
                  </a:txBody>
                  <a:tcPr marT="45722" marB="45722"/>
                </a:tc>
              </a:tr>
              <a:tr h="548662">
                <a:tc>
                  <a:txBody>
                    <a:bodyPr/>
                    <a:lstStyle/>
                    <a:p>
                      <a:pPr algn="ctr"/>
                      <a:r>
                        <a:rPr lang="en-GB" sz="1200" dirty="0" smtClean="0"/>
                        <a:t>Upside down Flat bent</a:t>
                      </a:r>
                      <a:r>
                        <a:rPr lang="en-GB" sz="1200" baseline="0" dirty="0" smtClean="0"/>
                        <a:t> steel</a:t>
                      </a:r>
                      <a:endParaRPr lang="en-US" sz="1200" dirty="0"/>
                    </a:p>
                  </a:txBody>
                  <a:tcPr marT="45722" marB="45722"/>
                </a:tc>
                <a:tc vMerge="1">
                  <a:txBody>
                    <a:bodyPr/>
                    <a:lstStyle/>
                    <a:p>
                      <a:pPr algn="ctr"/>
                      <a:endParaRPr lang="en-US" sz="1200" dirty="0"/>
                    </a:p>
                  </a:txBody>
                  <a:tcPr/>
                </a:tc>
                <a:tc vMerge="1">
                  <a:txBody>
                    <a:bodyPr/>
                    <a:lstStyle/>
                    <a:p>
                      <a:pPr algn="ctr"/>
                      <a:endParaRPr lang="en-US" sz="1200" dirty="0"/>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vMerge="1">
                  <a:txBody>
                    <a:bodyPr/>
                    <a:lstStyle/>
                    <a:p>
                      <a:pPr algn="ctr"/>
                      <a:endParaRPr lang="en-US" sz="1200" dirty="0"/>
                    </a:p>
                  </a:txBody>
                  <a:tcPr/>
                </a:tc>
                <a:tc vMerge="1">
                  <a:txBody>
                    <a:bodyPr/>
                    <a:lstStyle/>
                    <a:p>
                      <a:pPr algn="ctr"/>
                      <a:endParaRPr lang="en-US" sz="1200" dirty="0"/>
                    </a:p>
                  </a:txBody>
                  <a:tcPr/>
                </a:tc>
              </a:tr>
            </a:tbl>
          </a:graphicData>
        </a:graphic>
      </p:graphicFrame>
      <p:pic>
        <p:nvPicPr>
          <p:cNvPr id="38006" name="Picture 2"/>
          <p:cNvPicPr>
            <a:picLocks noChangeAspect="1" noChangeArrowheads="1"/>
          </p:cNvPicPr>
          <p:nvPr/>
        </p:nvPicPr>
        <p:blipFill>
          <a:blip r:embed="rId41" cstate="print">
            <a:extLst>
              <a:ext uri="{28A0092B-C50C-407E-A947-70E740481C1C}">
                <a14:useLocalDpi xmlns:a14="http://schemas.microsoft.com/office/drawing/2010/main" val="0"/>
              </a:ext>
            </a:extLst>
          </a:blip>
          <a:srcRect l="52930" t="47070" r="16309" b="19727"/>
          <a:stretch>
            <a:fillRect/>
          </a:stretch>
        </p:blipFill>
        <p:spPr bwMode="auto">
          <a:xfrm>
            <a:off x="1828800" y="5737225"/>
            <a:ext cx="928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07" name="Picture 3"/>
          <p:cNvPicPr>
            <a:picLocks noChangeAspect="1" noChangeArrowheads="1"/>
          </p:cNvPicPr>
          <p:nvPr/>
        </p:nvPicPr>
        <p:blipFill>
          <a:blip r:embed="rId42">
            <a:extLst>
              <a:ext uri="{28A0092B-C50C-407E-A947-70E740481C1C}">
                <a14:useLocalDpi xmlns:a14="http://schemas.microsoft.com/office/drawing/2010/main" val="0"/>
              </a:ext>
            </a:extLst>
          </a:blip>
          <a:srcRect l="45410" t="48828" r="20898" b="16016"/>
          <a:stretch>
            <a:fillRect/>
          </a:stretch>
        </p:blipFill>
        <p:spPr bwMode="auto">
          <a:xfrm>
            <a:off x="1863725" y="6600825"/>
            <a:ext cx="928688"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08" name="Picture 4"/>
          <p:cNvPicPr>
            <a:picLocks noChangeAspect="1" noChangeArrowheads="1"/>
          </p:cNvPicPr>
          <p:nvPr/>
        </p:nvPicPr>
        <p:blipFill>
          <a:blip r:embed="rId43">
            <a:extLst>
              <a:ext uri="{28A0092B-C50C-407E-A947-70E740481C1C}">
                <a14:useLocalDpi xmlns:a14="http://schemas.microsoft.com/office/drawing/2010/main" val="0"/>
              </a:ext>
            </a:extLst>
          </a:blip>
          <a:srcRect l="36084" t="44141" r="28027" b="21680"/>
          <a:stretch>
            <a:fillRect/>
          </a:stretch>
        </p:blipFill>
        <p:spPr bwMode="auto">
          <a:xfrm>
            <a:off x="1685925" y="4872038"/>
            <a:ext cx="10985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09" name="Picture 5"/>
          <p:cNvPicPr>
            <a:picLocks noChangeAspect="1" noChangeArrowheads="1"/>
          </p:cNvPicPr>
          <p:nvPr/>
        </p:nvPicPr>
        <p:blipFill>
          <a:blip r:embed="rId44" cstate="print">
            <a:extLst>
              <a:ext uri="{28A0092B-C50C-407E-A947-70E740481C1C}">
                <a14:useLocalDpi xmlns:a14="http://schemas.microsoft.com/office/drawing/2010/main" val="0"/>
              </a:ext>
            </a:extLst>
          </a:blip>
          <a:srcRect l="38281" t="44141" r="33887" b="28516"/>
          <a:stretch>
            <a:fillRect/>
          </a:stretch>
        </p:blipFill>
        <p:spPr bwMode="auto">
          <a:xfrm>
            <a:off x="1685925" y="4157663"/>
            <a:ext cx="92868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10" name="Picture 6"/>
          <p:cNvPicPr>
            <a:picLocks noChangeAspect="1" noChangeArrowheads="1"/>
          </p:cNvPicPr>
          <p:nvPr/>
        </p:nvPicPr>
        <p:blipFill>
          <a:blip r:embed="rId45">
            <a:extLst>
              <a:ext uri="{28A0092B-C50C-407E-A947-70E740481C1C}">
                <a14:useLocalDpi xmlns:a14="http://schemas.microsoft.com/office/drawing/2010/main" val="0"/>
              </a:ext>
            </a:extLst>
          </a:blip>
          <a:srcRect l="41750" t="36133" r="25291" b="33594"/>
          <a:stretch>
            <a:fillRect/>
          </a:stretch>
        </p:blipFill>
        <p:spPr bwMode="auto">
          <a:xfrm>
            <a:off x="1685925" y="3371850"/>
            <a:ext cx="103981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11" name="Picture 7"/>
          <p:cNvPicPr>
            <a:picLocks noChangeAspect="1" noChangeArrowheads="1"/>
          </p:cNvPicPr>
          <p:nvPr/>
        </p:nvPicPr>
        <p:blipFill>
          <a:blip r:embed="rId46" cstate="print">
            <a:extLst>
              <a:ext uri="{28A0092B-C50C-407E-A947-70E740481C1C}">
                <a14:useLocalDpi xmlns:a14="http://schemas.microsoft.com/office/drawing/2010/main" val="0"/>
              </a:ext>
            </a:extLst>
          </a:blip>
          <a:srcRect l="42480" t="35156" r="26025" b="35547"/>
          <a:stretch>
            <a:fillRect/>
          </a:stretch>
        </p:blipFill>
        <p:spPr bwMode="auto">
          <a:xfrm>
            <a:off x="1685925" y="2586038"/>
            <a:ext cx="10588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12" name="Picture 8"/>
          <p:cNvPicPr>
            <a:picLocks noChangeAspect="1" noChangeArrowheads="1"/>
          </p:cNvPicPr>
          <p:nvPr/>
        </p:nvPicPr>
        <p:blipFill>
          <a:blip r:embed="rId47" cstate="print">
            <a:extLst>
              <a:ext uri="{28A0092B-C50C-407E-A947-70E740481C1C}">
                <a14:useLocalDpi xmlns:a14="http://schemas.microsoft.com/office/drawing/2010/main" val="0"/>
              </a:ext>
            </a:extLst>
          </a:blip>
          <a:srcRect l="33691" t="35156" r="39207" b="38477"/>
          <a:stretch>
            <a:fillRect/>
          </a:stretch>
        </p:blipFill>
        <p:spPr bwMode="auto">
          <a:xfrm>
            <a:off x="1828800" y="1728788"/>
            <a:ext cx="928688"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a:spLocks noGrp="1"/>
          </p:cNvSpPr>
          <p:nvPr>
            <p:ph type="title" idx="4294967295"/>
          </p:nvPr>
        </p:nvSpPr>
        <p:spPr>
          <a:xfrm>
            <a:off x="423863" y="336550"/>
            <a:ext cx="11522075" cy="192088"/>
          </a:xfrm>
        </p:spPr>
        <p:txBody>
          <a:bodyPr>
            <a:normAutofit fontScale="90000"/>
          </a:bodyPr>
          <a:lstStyle/>
          <a:p>
            <a:pPr eaLnBrk="1" hangingPunct="1">
              <a:defRPr/>
            </a:pPr>
            <a:r>
              <a:rPr lang="en-GB" sz="2300" kern="1200" dirty="0"/>
              <a:t>Engine mounts - </a:t>
            </a:r>
            <a:r>
              <a:rPr lang="en-GB" sz="2300" kern="1200" dirty="0" smtClean="0"/>
              <a:t>Preliminary comparison</a:t>
            </a:r>
            <a:endParaRPr lang="en-US" sz="2300" kern="1200" dirty="0"/>
          </a:p>
        </p:txBody>
      </p:sp>
      <p:sp>
        <p:nvSpPr>
          <p:cNvPr id="19570" name="TextBox 10"/>
          <p:cNvSpPr txBox="1">
            <a:spLocks noChangeArrowheads="1"/>
          </p:cNvSpPr>
          <p:nvPr/>
        </p:nvSpPr>
        <p:spPr bwMode="auto">
          <a:xfrm>
            <a:off x="303213" y="8113713"/>
            <a:ext cx="11858625" cy="1384300"/>
          </a:xfrm>
          <a:prstGeom prst="rect">
            <a:avLst/>
          </a:prstGeom>
          <a:noFill/>
          <a:ln w="9525">
            <a:noFill/>
            <a:miter lim="800000"/>
            <a:headEnd/>
            <a:tailEnd/>
          </a:ln>
        </p:spPr>
        <p:txBody>
          <a:bodyPr>
            <a:spAutoFit/>
          </a:bodyPr>
          <a:lstStyle/>
          <a:p>
            <a:pPr defTabSz="1279525">
              <a:defRPr/>
            </a:pPr>
            <a:r>
              <a:rPr lang="en-GB" sz="1050" b="0" dirty="0"/>
              <a:t>So above is the table of all of the designs that I have come up with, fortunately several of them fail on several fronts, ideally  the mount should have the ability to be cast (as the only folded steel mount failed on weight alone, and on future costing prices), regardless of whether it is die or sand, and that counts most of them out. In the sustainability front they all perform well, the reports outcome really does depend on the engine mounts weight which is the next area that some of them fail in, especially the ‘solid’ designs as they are very heavy indeed and this weight is </a:t>
            </a:r>
            <a:r>
              <a:rPr lang="en-GB" sz="1050" b="0" dirty="0" err="1"/>
              <a:t>unessacery</a:t>
            </a:r>
            <a:r>
              <a:rPr lang="en-GB" sz="1050" b="0" dirty="0"/>
              <a:t>. As I was doing the stress animations and displacement animations I found out that they behaved in exactly the same way with exactly the same way with exactly the same stress and displacement but the displacement was just in the opposite direction, hence I decided to only include one of the animations for both of the designs.  Although this gives a good representation, solid works (in these designs at least) assumed that they were all made into one part, and this would simply not be true, most of the webs for example would be welded on with a TIG welder.  This is why I shall be choosing the best 5 designs and taking them forward for testing in card with glue from a glue gun representing the welds that would be applied. Something else that was tested for is resonance, they all passed with flying colours, which isn't surprising seen as they are 10mm thick plate steel. </a:t>
            </a:r>
            <a:endParaRPr lang="en-US" sz="1050" b="0" dirty="0"/>
          </a:p>
        </p:txBody>
      </p:sp>
      <p:pic>
        <p:nvPicPr>
          <p:cNvPr id="38015" name="Picture 115"/>
          <p:cNvPicPr>
            <a:picLocks noChangeAspect="1" noChangeArrowheads="1"/>
          </p:cNvPicPr>
          <p:nvPr/>
        </p:nvPicPr>
        <p:blipFill>
          <a:blip r:embed="rId48">
            <a:extLst>
              <a:ext uri="{28A0092B-C50C-407E-A947-70E740481C1C}">
                <a14:useLocalDpi xmlns:a14="http://schemas.microsoft.com/office/drawing/2010/main" val="0"/>
              </a:ext>
            </a:extLst>
          </a:blip>
          <a:srcRect l="33020" t="33266" r="19731" b="16531"/>
          <a:stretch>
            <a:fillRect/>
          </a:stretch>
        </p:blipFill>
        <p:spPr bwMode="auto">
          <a:xfrm>
            <a:off x="1936750" y="7537450"/>
            <a:ext cx="7223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00050" y="371475"/>
            <a:ext cx="11522075" cy="192088"/>
          </a:xfrm>
        </p:spPr>
        <p:txBody>
          <a:bodyPr>
            <a:normAutofit fontScale="90000"/>
          </a:bodyPr>
          <a:lstStyle/>
          <a:p>
            <a:pPr eaLnBrk="1" hangingPunct="1">
              <a:defRPr/>
            </a:pPr>
            <a:r>
              <a:rPr lang="en-GB" sz="2300" kern="1200"/>
              <a:t>Engine mounts - Testing</a:t>
            </a:r>
            <a:endParaRPr lang="en-US" sz="2300" kern="1200"/>
          </a:p>
        </p:txBody>
      </p:sp>
      <p:pic>
        <p:nvPicPr>
          <p:cNvPr id="38915" name="Picture 12"/>
          <p:cNvPicPr>
            <a:picLocks noChangeAspect="1" noChangeArrowheads="1"/>
          </p:cNvPicPr>
          <p:nvPr/>
        </p:nvPicPr>
        <p:blipFill>
          <a:blip r:embed="rId2">
            <a:extLst>
              <a:ext uri="{28A0092B-C50C-407E-A947-70E740481C1C}">
                <a14:useLocalDpi xmlns:a14="http://schemas.microsoft.com/office/drawing/2010/main" val="0"/>
              </a:ext>
            </a:extLst>
          </a:blip>
          <a:srcRect l="40479" t="39258" r="17773" b="21680"/>
          <a:stretch>
            <a:fillRect/>
          </a:stretch>
        </p:blipFill>
        <p:spPr bwMode="auto">
          <a:xfrm>
            <a:off x="185738" y="5443538"/>
            <a:ext cx="17145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3"/>
          <p:cNvPicPr>
            <a:picLocks noChangeAspect="1" noChangeArrowheads="1"/>
          </p:cNvPicPr>
          <p:nvPr/>
        </p:nvPicPr>
        <p:blipFill>
          <a:blip r:embed="rId3">
            <a:extLst>
              <a:ext uri="{28A0092B-C50C-407E-A947-70E740481C1C}">
                <a14:useLocalDpi xmlns:a14="http://schemas.microsoft.com/office/drawing/2010/main" val="0"/>
              </a:ext>
            </a:extLst>
          </a:blip>
          <a:srcRect l="46338" t="42188" r="23633" b="27539"/>
          <a:stretch>
            <a:fillRect/>
          </a:stretch>
        </p:blipFill>
        <p:spPr bwMode="auto">
          <a:xfrm>
            <a:off x="185738" y="4157663"/>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4">
            <a:extLst>
              <a:ext uri="{28A0092B-C50C-407E-A947-70E740481C1C}">
                <a14:useLocalDpi xmlns:a14="http://schemas.microsoft.com/office/drawing/2010/main" val="0"/>
              </a:ext>
            </a:extLst>
          </a:blip>
          <a:srcRect l="36084" t="44141" r="28027" b="21680"/>
          <a:stretch>
            <a:fillRect/>
          </a:stretch>
        </p:blipFill>
        <p:spPr bwMode="auto">
          <a:xfrm>
            <a:off x="185738" y="2943225"/>
            <a:ext cx="17145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p:cNvPicPr>
            <a:picLocks noChangeAspect="1" noChangeArrowheads="1"/>
          </p:cNvPicPr>
          <p:nvPr/>
        </p:nvPicPr>
        <p:blipFill>
          <a:blip r:embed="rId5">
            <a:extLst>
              <a:ext uri="{28A0092B-C50C-407E-A947-70E740481C1C}">
                <a14:useLocalDpi xmlns:a14="http://schemas.microsoft.com/office/drawing/2010/main" val="0"/>
              </a:ext>
            </a:extLst>
          </a:blip>
          <a:srcRect l="41750" t="36133" r="25291" b="33594"/>
          <a:stretch>
            <a:fillRect/>
          </a:stretch>
        </p:blipFill>
        <p:spPr bwMode="auto">
          <a:xfrm>
            <a:off x="185738" y="1800225"/>
            <a:ext cx="1714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p:cNvPicPr>
            <a:picLocks noChangeAspect="1" noChangeArrowheads="1"/>
          </p:cNvPicPr>
          <p:nvPr/>
        </p:nvPicPr>
        <p:blipFill>
          <a:blip r:embed="rId6">
            <a:extLst>
              <a:ext uri="{28A0092B-C50C-407E-A947-70E740481C1C}">
                <a14:useLocalDpi xmlns:a14="http://schemas.microsoft.com/office/drawing/2010/main" val="0"/>
              </a:ext>
            </a:extLst>
          </a:blip>
          <a:srcRect l="42480" t="35156" r="26025" b="35547"/>
          <a:stretch>
            <a:fillRect/>
          </a:stretch>
        </p:blipFill>
        <p:spPr bwMode="auto">
          <a:xfrm>
            <a:off x="185738" y="585788"/>
            <a:ext cx="1738312"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9"/>
          <p:cNvSpPr txBox="1">
            <a:spLocks noChangeArrowheads="1"/>
          </p:cNvSpPr>
          <p:nvPr/>
        </p:nvSpPr>
        <p:spPr bwMode="auto">
          <a:xfrm>
            <a:off x="7329488" y="300038"/>
            <a:ext cx="4929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To the left are the 5 designs that I have decided to take forward for further testing and this involves building cardboard models out of them and then testing the models to destruction, I had modified the designs to make them easier to cut out on the laser cutter but the basic concepts of each design are the same and again, all of the models had a standardised sizes.</a:t>
            </a:r>
            <a:endParaRPr lang="en-US" sz="1200" b="0"/>
          </a:p>
        </p:txBody>
      </p:sp>
      <p:pic>
        <p:nvPicPr>
          <p:cNvPr id="38921" name="Picture 10" descr="E:\DCIM\100OLYMP\P30700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0238" y="585788"/>
            <a:ext cx="1643062"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1" descr="E:\DCIM\100OLYMP\P307001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0238" y="2871788"/>
            <a:ext cx="1714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2" descr="E:\DCIM\100OLYMP\P307001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0238" y="5372100"/>
            <a:ext cx="1714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4" descr="E:\DCIM\100OLYMP\P307001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0238" y="1800225"/>
            <a:ext cx="15001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5" descr="E:\DCIM\100OLYMP\P307001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0238" y="4157663"/>
            <a:ext cx="1714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7" descr="E:\DCIM\100OLYMP\P307002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0925" y="1514475"/>
            <a:ext cx="187483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18" descr="E:\DCIM\100OLYMP\P307002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8363" y="1514475"/>
            <a:ext cx="21463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TextBox 9"/>
          <p:cNvSpPr txBox="1">
            <a:spLocks noChangeArrowheads="1"/>
          </p:cNvSpPr>
          <p:nvPr/>
        </p:nvSpPr>
        <p:spPr bwMode="auto">
          <a:xfrm>
            <a:off x="7472363" y="4086225"/>
            <a:ext cx="4929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Above is the testing rig that I used to test the 5 different designs and the two different directions of loading, all of them were tested to destruction and two the left is the pictures of the destructive testing.</a:t>
            </a:r>
            <a:endParaRPr lang="en-US" sz="1200" b="0"/>
          </a:p>
        </p:txBody>
      </p:sp>
      <p:pic>
        <p:nvPicPr>
          <p:cNvPr id="38929" name="Picture 19" descr="E:\DCIM\100OLYMP\P307002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43550" y="1800225"/>
            <a:ext cx="14287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20" descr="E:\DCIM\100OLYMP\P307003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43550" y="5443538"/>
            <a:ext cx="15716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21" descr="E:\DCIM\100OLYMP\P307003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3550" y="4157663"/>
            <a:ext cx="17351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22" descr="E:\DCIM\100OLYMP\P3100034.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43550" y="585788"/>
            <a:ext cx="15716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23" descr="E:\DCIM\100OLYMP\P310003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57613" y="1800225"/>
            <a:ext cx="14287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4" descr="E:\DCIM\100OLYMP\P3100036.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7613" y="287178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25" descr="E:\DCIM\100OLYMP\P3100038.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57613" y="585788"/>
            <a:ext cx="15716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Picture 26" descr="E:\DCIM\100OLYMP\P3100040.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57613" y="5443538"/>
            <a:ext cx="15716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7" name="Picture 27" descr="E:\DCIM\100OLYMP\P3100041.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7613" y="4157663"/>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8" name="Picture 19" descr="E:\DCIM\100OLYMP\P3070028.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43550" y="287178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9" name="TextBox 44"/>
          <p:cNvSpPr txBox="1">
            <a:spLocks noChangeArrowheads="1"/>
          </p:cNvSpPr>
          <p:nvPr/>
        </p:nvSpPr>
        <p:spPr bwMode="auto">
          <a:xfrm>
            <a:off x="3971925" y="277813"/>
            <a:ext cx="1428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Tensile Force</a:t>
            </a:r>
            <a:endParaRPr lang="en-US" sz="1400" b="0"/>
          </a:p>
        </p:txBody>
      </p:sp>
      <p:sp>
        <p:nvSpPr>
          <p:cNvPr id="38940" name="TextBox 45"/>
          <p:cNvSpPr txBox="1">
            <a:spLocks noChangeArrowheads="1"/>
          </p:cNvSpPr>
          <p:nvPr/>
        </p:nvSpPr>
        <p:spPr bwMode="auto">
          <a:xfrm>
            <a:off x="5543550" y="300038"/>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Compressive Force</a:t>
            </a:r>
            <a:endParaRPr lang="en-US" sz="1400" b="0"/>
          </a:p>
        </p:txBody>
      </p:sp>
      <p:graphicFrame>
        <p:nvGraphicFramePr>
          <p:cNvPr id="47" name="Table 46"/>
          <p:cNvGraphicFramePr>
            <a:graphicFrameLocks noGrp="1"/>
          </p:cNvGraphicFramePr>
          <p:nvPr/>
        </p:nvGraphicFramePr>
        <p:xfrm>
          <a:off x="185738" y="6729413"/>
          <a:ext cx="7072312" cy="2225676"/>
        </p:xfrm>
        <a:graphic>
          <a:graphicData uri="http://schemas.openxmlformats.org/drawingml/2006/table">
            <a:tbl>
              <a:tblPr firstRow="1" bandRow="1">
                <a:tableStyleId>{5C22544A-7EE6-4342-B048-85BDC9FD1C3A}</a:tableStyleId>
              </a:tblPr>
              <a:tblGrid>
                <a:gridCol w="1928812"/>
                <a:gridCol w="2857500"/>
                <a:gridCol w="2286000"/>
              </a:tblGrid>
              <a:tr h="370946">
                <a:tc>
                  <a:txBody>
                    <a:bodyPr/>
                    <a:lstStyle/>
                    <a:p>
                      <a:pPr algn="ctr"/>
                      <a:r>
                        <a:rPr lang="en-GB" sz="1800" dirty="0" smtClean="0"/>
                        <a:t>Design</a:t>
                      </a:r>
                      <a:endParaRPr lang="en-US" sz="1800" dirty="0"/>
                    </a:p>
                  </a:txBody>
                  <a:tcPr marL="91439" marR="91439" marT="45733" marB="45733"/>
                </a:tc>
                <a:tc>
                  <a:txBody>
                    <a:bodyPr/>
                    <a:lstStyle/>
                    <a:p>
                      <a:pPr algn="ctr"/>
                      <a:r>
                        <a:rPr lang="en-GB" sz="1800" dirty="0" smtClean="0"/>
                        <a:t>Compressive</a:t>
                      </a:r>
                      <a:r>
                        <a:rPr lang="en-GB" sz="1800" baseline="0" dirty="0" smtClean="0"/>
                        <a:t> load (grams)</a:t>
                      </a:r>
                      <a:endParaRPr lang="en-US" sz="1800" dirty="0"/>
                    </a:p>
                  </a:txBody>
                  <a:tcPr marL="91439" marR="91439" marT="45733" marB="45733"/>
                </a:tc>
                <a:tc>
                  <a:txBody>
                    <a:bodyPr/>
                    <a:lstStyle/>
                    <a:p>
                      <a:pPr algn="ctr"/>
                      <a:r>
                        <a:rPr lang="en-GB" sz="1800" dirty="0" smtClean="0"/>
                        <a:t>Tensile load (grams)</a:t>
                      </a:r>
                      <a:endParaRPr lang="en-US" sz="1800" dirty="0"/>
                    </a:p>
                  </a:txBody>
                  <a:tcPr marL="91439" marR="91439" marT="45733" marB="45733"/>
                </a:tc>
              </a:tr>
              <a:tr h="370946">
                <a:tc>
                  <a:txBody>
                    <a:bodyPr/>
                    <a:lstStyle/>
                    <a:p>
                      <a:pPr algn="ctr"/>
                      <a:r>
                        <a:rPr lang="en-GB" sz="1800" dirty="0" smtClean="0"/>
                        <a:t>Ribbed Triangle</a:t>
                      </a:r>
                      <a:endParaRPr lang="en-US" sz="1800" dirty="0"/>
                    </a:p>
                  </a:txBody>
                  <a:tcPr marL="91439" marR="91439" marT="45733" marB="45733"/>
                </a:tc>
                <a:tc>
                  <a:txBody>
                    <a:bodyPr/>
                    <a:lstStyle/>
                    <a:p>
                      <a:pPr algn="ctr"/>
                      <a:r>
                        <a:rPr lang="en-GB" sz="1800" dirty="0" smtClean="0"/>
                        <a:t>2000</a:t>
                      </a:r>
                      <a:endParaRPr lang="en-US" sz="1800" dirty="0"/>
                    </a:p>
                  </a:txBody>
                  <a:tcPr marL="91439" marR="91439" marT="45733" marB="45733"/>
                </a:tc>
                <a:tc>
                  <a:txBody>
                    <a:bodyPr/>
                    <a:lstStyle/>
                    <a:p>
                      <a:pPr algn="ctr"/>
                      <a:r>
                        <a:rPr lang="en-GB" sz="1800" dirty="0" smtClean="0"/>
                        <a:t>1400</a:t>
                      </a:r>
                      <a:endParaRPr lang="en-US" sz="1800" dirty="0"/>
                    </a:p>
                  </a:txBody>
                  <a:tcPr marL="91439" marR="91439" marT="45733" marB="45733"/>
                </a:tc>
              </a:tr>
              <a:tr h="370946">
                <a:tc>
                  <a:txBody>
                    <a:bodyPr/>
                    <a:lstStyle/>
                    <a:p>
                      <a:pPr algn="ctr"/>
                      <a:r>
                        <a:rPr lang="en-GB" sz="1800" dirty="0" smtClean="0"/>
                        <a:t>Hollow</a:t>
                      </a:r>
                      <a:r>
                        <a:rPr lang="en-GB" sz="1800" baseline="0" dirty="0" smtClean="0"/>
                        <a:t> Triangle</a:t>
                      </a:r>
                      <a:endParaRPr lang="en-US" sz="1800" dirty="0"/>
                    </a:p>
                  </a:txBody>
                  <a:tcPr marL="91439" marR="91439" marT="45733" marB="45733"/>
                </a:tc>
                <a:tc>
                  <a:txBody>
                    <a:bodyPr/>
                    <a:lstStyle/>
                    <a:p>
                      <a:pPr algn="ctr"/>
                      <a:r>
                        <a:rPr lang="en-GB" sz="1800" dirty="0" smtClean="0"/>
                        <a:t>1900</a:t>
                      </a:r>
                      <a:endParaRPr lang="en-US" sz="1800" dirty="0"/>
                    </a:p>
                  </a:txBody>
                  <a:tcPr marL="91439" marR="91439" marT="45733" marB="45733"/>
                </a:tc>
                <a:tc>
                  <a:txBody>
                    <a:bodyPr/>
                    <a:lstStyle/>
                    <a:p>
                      <a:pPr algn="ctr"/>
                      <a:r>
                        <a:rPr lang="en-GB" sz="1800" dirty="0" smtClean="0"/>
                        <a:t>1300</a:t>
                      </a:r>
                      <a:endParaRPr lang="en-US" sz="1800" dirty="0"/>
                    </a:p>
                  </a:txBody>
                  <a:tcPr marL="91439" marR="91439" marT="45733" marB="45733"/>
                </a:tc>
              </a:tr>
              <a:tr h="370946">
                <a:tc>
                  <a:txBody>
                    <a:bodyPr/>
                    <a:lstStyle/>
                    <a:p>
                      <a:pPr algn="ctr"/>
                      <a:r>
                        <a:rPr lang="en-GB" sz="1800" dirty="0" smtClean="0"/>
                        <a:t>Double</a:t>
                      </a:r>
                      <a:r>
                        <a:rPr lang="en-GB" sz="1800" baseline="0" dirty="0" smtClean="0"/>
                        <a:t> curved Rib</a:t>
                      </a:r>
                      <a:endParaRPr lang="en-US" sz="1800" dirty="0"/>
                    </a:p>
                  </a:txBody>
                  <a:tcPr marL="91439" marR="91439" marT="45733" marB="45733"/>
                </a:tc>
                <a:tc>
                  <a:txBody>
                    <a:bodyPr/>
                    <a:lstStyle/>
                    <a:p>
                      <a:pPr algn="ctr"/>
                      <a:r>
                        <a:rPr lang="en-GB" sz="1800" dirty="0" smtClean="0"/>
                        <a:t>1000</a:t>
                      </a:r>
                      <a:endParaRPr lang="en-US" sz="1800" dirty="0"/>
                    </a:p>
                  </a:txBody>
                  <a:tcPr marL="91439" marR="91439" marT="45733" marB="45733"/>
                </a:tc>
                <a:tc>
                  <a:txBody>
                    <a:bodyPr/>
                    <a:lstStyle/>
                    <a:p>
                      <a:pPr algn="ctr"/>
                      <a:r>
                        <a:rPr lang="en-GB" sz="1800" dirty="0" smtClean="0"/>
                        <a:t>700</a:t>
                      </a:r>
                      <a:endParaRPr lang="en-US" sz="1800" dirty="0"/>
                    </a:p>
                  </a:txBody>
                  <a:tcPr marL="91439" marR="91439" marT="45733" marB="45733"/>
                </a:tc>
              </a:tr>
              <a:tr h="370946">
                <a:tc>
                  <a:txBody>
                    <a:bodyPr/>
                    <a:lstStyle/>
                    <a:p>
                      <a:pPr algn="ctr"/>
                      <a:r>
                        <a:rPr lang="en-GB" sz="1800" dirty="0" smtClean="0"/>
                        <a:t>1 Curved</a:t>
                      </a:r>
                      <a:r>
                        <a:rPr lang="en-GB" sz="1800" baseline="0" dirty="0" smtClean="0"/>
                        <a:t> Rib</a:t>
                      </a:r>
                      <a:endParaRPr lang="en-US" sz="1800" dirty="0"/>
                    </a:p>
                  </a:txBody>
                  <a:tcPr marL="91439" marR="91439" marT="45733" marB="45733"/>
                </a:tc>
                <a:tc>
                  <a:txBody>
                    <a:bodyPr/>
                    <a:lstStyle/>
                    <a:p>
                      <a:pPr algn="ctr"/>
                      <a:r>
                        <a:rPr lang="en-GB" sz="1800" dirty="0" smtClean="0"/>
                        <a:t>900</a:t>
                      </a:r>
                      <a:endParaRPr lang="en-US" sz="1800" dirty="0"/>
                    </a:p>
                  </a:txBody>
                  <a:tcPr marL="91439" marR="91439" marT="45733" marB="45733"/>
                </a:tc>
                <a:tc>
                  <a:txBody>
                    <a:bodyPr/>
                    <a:lstStyle/>
                    <a:p>
                      <a:pPr algn="ctr"/>
                      <a:r>
                        <a:rPr lang="en-GB" sz="1800" dirty="0" smtClean="0"/>
                        <a:t>700</a:t>
                      </a:r>
                      <a:endParaRPr lang="en-US" sz="1800" dirty="0"/>
                    </a:p>
                  </a:txBody>
                  <a:tcPr marL="91439" marR="91439" marT="45733" marB="45733"/>
                </a:tc>
              </a:tr>
              <a:tr h="370946">
                <a:tc>
                  <a:txBody>
                    <a:bodyPr/>
                    <a:lstStyle/>
                    <a:p>
                      <a:pPr algn="ctr"/>
                      <a:r>
                        <a:rPr lang="en-GB" sz="1800" dirty="0" smtClean="0"/>
                        <a:t>2</a:t>
                      </a:r>
                      <a:r>
                        <a:rPr lang="en-GB" sz="1800" baseline="0" dirty="0" smtClean="0"/>
                        <a:t> Curved Rib</a:t>
                      </a:r>
                      <a:endParaRPr lang="en-US" sz="1800" dirty="0"/>
                    </a:p>
                  </a:txBody>
                  <a:tcPr marL="91439" marR="91439" marT="45733" marB="45733"/>
                </a:tc>
                <a:tc>
                  <a:txBody>
                    <a:bodyPr/>
                    <a:lstStyle/>
                    <a:p>
                      <a:pPr algn="ctr"/>
                      <a:r>
                        <a:rPr lang="en-GB" sz="1800" dirty="0" smtClean="0"/>
                        <a:t>800</a:t>
                      </a:r>
                      <a:endParaRPr lang="en-US" sz="1800" dirty="0"/>
                    </a:p>
                  </a:txBody>
                  <a:tcPr marL="91439" marR="91439" marT="45733" marB="45733"/>
                </a:tc>
                <a:tc>
                  <a:txBody>
                    <a:bodyPr/>
                    <a:lstStyle/>
                    <a:p>
                      <a:pPr algn="ctr"/>
                      <a:r>
                        <a:rPr lang="en-GB" sz="1800" dirty="0" smtClean="0"/>
                        <a:t>700</a:t>
                      </a:r>
                      <a:endParaRPr lang="en-US" sz="1800" dirty="0"/>
                    </a:p>
                  </a:txBody>
                  <a:tcPr marL="91439" marR="91439" marT="45733" marB="45733"/>
                </a:tc>
              </a:tr>
            </a:tbl>
          </a:graphicData>
        </a:graphic>
      </p:graphicFrame>
      <p:sp>
        <p:nvSpPr>
          <p:cNvPr id="38971" name="TextBox 47"/>
          <p:cNvSpPr txBox="1">
            <a:spLocks noChangeArrowheads="1"/>
          </p:cNvSpPr>
          <p:nvPr/>
        </p:nvSpPr>
        <p:spPr bwMode="auto">
          <a:xfrm>
            <a:off x="7686675" y="6729413"/>
            <a:ext cx="435768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So from this testing you can see that a compressive load is much more effective than a tensile load in the amount of force it can take so from this I should be trying to design a mount that uses compressive force as opposed to tensile force to make it stronger,  I should also be using the ribbed triangle or the hollow triangle as these are an awful lot stronger than the others (about twice as strong). I also discovered that the severe weak points are joins, and because of this I would much prefer to make the whole part out of one piece of cast aluminium and there should (preferably) be as few sharp edges as possible and they should all be preferable filleted.</a:t>
            </a:r>
            <a:endParaRPr lang="en-US" sz="1200" b="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8"/>
          <p:cNvSpPr>
            <a:spLocks noChangeArrowheads="1"/>
          </p:cNvSpPr>
          <p:nvPr/>
        </p:nvSpPr>
        <p:spPr bwMode="auto">
          <a:xfrm>
            <a:off x="6184900" y="4295775"/>
            <a:ext cx="4824413" cy="1584325"/>
          </a:xfrm>
          <a:prstGeom prst="rect">
            <a:avLst/>
          </a:prstGeom>
          <a:solidFill>
            <a:schemeClr val="accent1"/>
          </a:solidFill>
          <a:ln w="9525">
            <a:solidFill>
              <a:schemeClr val="tx1"/>
            </a:solidFill>
            <a:miter lim="800000"/>
            <a:headEnd/>
            <a:tailEnd/>
          </a:ln>
        </p:spPr>
        <p:txBody>
          <a:bodyPr wrap="none" anchor="ctr"/>
          <a:lstStyle/>
          <a:p>
            <a:pPr defTabSz="1279525"/>
            <a:endParaRPr lang="en-US" b="0"/>
          </a:p>
        </p:txBody>
      </p:sp>
      <p:sp>
        <p:nvSpPr>
          <p:cNvPr id="39939"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CAD refinement</a:t>
            </a:r>
            <a:endParaRPr lang="en-US" sz="2300" b="0">
              <a:solidFill>
                <a:schemeClr val="tx2"/>
              </a:solidFill>
              <a:latin typeface="Franklin Gothic Book" pitchFamily="34" charset="0"/>
            </a:endParaRPr>
          </a:p>
        </p:txBody>
      </p:sp>
      <p:sp>
        <p:nvSpPr>
          <p:cNvPr id="39940" name="Text Box 6"/>
          <p:cNvSpPr txBox="1">
            <a:spLocks noChangeArrowheads="1"/>
          </p:cNvSpPr>
          <p:nvPr/>
        </p:nvSpPr>
        <p:spPr bwMode="auto">
          <a:xfrm>
            <a:off x="6329363" y="4224338"/>
            <a:ext cx="56165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t>3kN of force in the correct direction, true scale.</a:t>
            </a:r>
          </a:p>
        </p:txBody>
      </p:sp>
      <p:pic>
        <p:nvPicPr>
          <p:cNvPr id="39941" name="Picture 8"/>
          <p:cNvPicPr>
            <a:picLocks noChangeAspect="1" noChangeArrowheads="1"/>
          </p:cNvPicPr>
          <p:nvPr/>
        </p:nvPicPr>
        <p:blipFill>
          <a:blip r:embed="rId2">
            <a:extLst>
              <a:ext uri="{28A0092B-C50C-407E-A947-70E740481C1C}">
                <a14:useLocalDpi xmlns:a14="http://schemas.microsoft.com/office/drawing/2010/main" val="0"/>
              </a:ext>
            </a:extLst>
          </a:blip>
          <a:srcRect l="12619" t="13596" r="12196" b="12901"/>
          <a:stretch>
            <a:fillRect/>
          </a:stretch>
        </p:blipFill>
        <p:spPr bwMode="auto">
          <a:xfrm>
            <a:off x="207963" y="407988"/>
            <a:ext cx="53292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0"/>
          <p:cNvSpPr txBox="1">
            <a:spLocks noChangeArrowheads="1"/>
          </p:cNvSpPr>
          <p:nvPr/>
        </p:nvSpPr>
        <p:spPr bwMode="auto">
          <a:xfrm>
            <a:off x="207963" y="3360738"/>
            <a:ext cx="53308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As you can see above, the engine mounts are not parallel with each other (19.96mm out of line) and although it would be nice to have it all as a compressive force its not really sensible for this project due to the fact that the engine would have a higher centre of mass in the boat and this would make it more unstable which is again, not good.</a:t>
            </a:r>
          </a:p>
        </p:txBody>
      </p:sp>
      <p:sp>
        <p:nvSpPr>
          <p:cNvPr id="39943" name="Text Box 11"/>
          <p:cNvSpPr txBox="1">
            <a:spLocks noChangeArrowheads="1"/>
          </p:cNvSpPr>
          <p:nvPr/>
        </p:nvSpPr>
        <p:spPr bwMode="auto">
          <a:xfrm>
            <a:off x="6689725" y="4584700"/>
            <a:ext cx="14398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t>LHS</a:t>
            </a:r>
          </a:p>
        </p:txBody>
      </p:sp>
      <p:sp>
        <p:nvSpPr>
          <p:cNvPr id="39944" name="Text Box 12"/>
          <p:cNvSpPr txBox="1">
            <a:spLocks noChangeArrowheads="1"/>
          </p:cNvSpPr>
          <p:nvPr/>
        </p:nvSpPr>
        <p:spPr bwMode="auto">
          <a:xfrm>
            <a:off x="9210675" y="4584700"/>
            <a:ext cx="14398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t>RHS</a:t>
            </a:r>
          </a:p>
        </p:txBody>
      </p:sp>
      <p:sp>
        <p:nvSpPr>
          <p:cNvPr id="39945" name="Text Box 13"/>
          <p:cNvSpPr txBox="1">
            <a:spLocks noChangeArrowheads="1"/>
          </p:cNvSpPr>
          <p:nvPr/>
        </p:nvSpPr>
        <p:spPr bwMode="auto">
          <a:xfrm>
            <a:off x="6329363" y="5016500"/>
            <a:ext cx="15843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3" action="ppaction://hlinkfile"/>
              </a:rPr>
              <a:t>Displacement</a:t>
            </a:r>
            <a:endParaRPr lang="en-GB" sz="1700" b="0"/>
          </a:p>
        </p:txBody>
      </p:sp>
      <p:sp>
        <p:nvSpPr>
          <p:cNvPr id="39946" name="Text Box 14"/>
          <p:cNvSpPr txBox="1">
            <a:spLocks noChangeArrowheads="1"/>
          </p:cNvSpPr>
          <p:nvPr/>
        </p:nvSpPr>
        <p:spPr bwMode="auto">
          <a:xfrm>
            <a:off x="8850313" y="5026025"/>
            <a:ext cx="15843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4" action="ppaction://hlinkfile"/>
              </a:rPr>
              <a:t>Displacement</a:t>
            </a:r>
            <a:endParaRPr lang="en-GB" sz="1700" b="0"/>
          </a:p>
        </p:txBody>
      </p:sp>
      <p:sp>
        <p:nvSpPr>
          <p:cNvPr id="39947" name="Text Box 16"/>
          <p:cNvSpPr txBox="1">
            <a:spLocks noChangeArrowheads="1"/>
          </p:cNvSpPr>
          <p:nvPr/>
        </p:nvSpPr>
        <p:spPr bwMode="auto">
          <a:xfrm>
            <a:off x="6618288" y="5386388"/>
            <a:ext cx="1584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5" action="ppaction://hlinkfile"/>
              </a:rPr>
              <a:t>Stress</a:t>
            </a:r>
            <a:endParaRPr lang="en-GB" sz="1700" b="0"/>
          </a:p>
        </p:txBody>
      </p:sp>
      <p:sp>
        <p:nvSpPr>
          <p:cNvPr id="39948" name="Text Box 17"/>
          <p:cNvSpPr txBox="1">
            <a:spLocks noChangeArrowheads="1"/>
          </p:cNvSpPr>
          <p:nvPr/>
        </p:nvSpPr>
        <p:spPr bwMode="auto">
          <a:xfrm>
            <a:off x="9210675" y="5376863"/>
            <a:ext cx="1584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6" action="ppaction://hlinkfile"/>
              </a:rPr>
              <a:t>Stress</a:t>
            </a:r>
            <a:endParaRPr lang="en-GB" sz="1700" b="0"/>
          </a:p>
        </p:txBody>
      </p:sp>
      <p:pic>
        <p:nvPicPr>
          <p:cNvPr id="39949" name="Picture 18"/>
          <p:cNvPicPr>
            <a:picLocks noChangeAspect="1" noChangeArrowheads="1"/>
          </p:cNvPicPr>
          <p:nvPr/>
        </p:nvPicPr>
        <p:blipFill>
          <a:blip r:embed="rId7">
            <a:extLst>
              <a:ext uri="{28A0092B-C50C-407E-A947-70E740481C1C}">
                <a14:useLocalDpi xmlns:a14="http://schemas.microsoft.com/office/drawing/2010/main" val="0"/>
              </a:ext>
            </a:extLst>
          </a:blip>
          <a:srcRect l="36232" t="22392" r="21642" b="34198"/>
          <a:stretch>
            <a:fillRect/>
          </a:stretch>
        </p:blipFill>
        <p:spPr bwMode="auto">
          <a:xfrm>
            <a:off x="5749925" y="695325"/>
            <a:ext cx="3097213"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19"/>
          <p:cNvSpPr txBox="1">
            <a:spLocks noChangeArrowheads="1"/>
          </p:cNvSpPr>
          <p:nvPr/>
        </p:nvSpPr>
        <p:spPr bwMode="auto">
          <a:xfrm>
            <a:off x="5822950" y="407988"/>
            <a:ext cx="2952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t>Old left hand side mounting</a:t>
            </a:r>
          </a:p>
        </p:txBody>
      </p:sp>
      <p:sp>
        <p:nvSpPr>
          <p:cNvPr id="39951" name="Text Box 21"/>
          <p:cNvSpPr txBox="1">
            <a:spLocks noChangeArrowheads="1"/>
          </p:cNvSpPr>
          <p:nvPr/>
        </p:nvSpPr>
        <p:spPr bwMode="auto">
          <a:xfrm>
            <a:off x="9064625" y="407988"/>
            <a:ext cx="2952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t>New left hand side mounting</a:t>
            </a:r>
          </a:p>
        </p:txBody>
      </p:sp>
      <p:pic>
        <p:nvPicPr>
          <p:cNvPr id="39952"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l="32004" t="26968" r="22104" b="28397"/>
          <a:stretch>
            <a:fillRect/>
          </a:stretch>
        </p:blipFill>
        <p:spPr bwMode="auto">
          <a:xfrm>
            <a:off x="9134475" y="695325"/>
            <a:ext cx="29527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Text Box 23"/>
          <p:cNvSpPr txBox="1">
            <a:spLocks noChangeArrowheads="1"/>
          </p:cNvSpPr>
          <p:nvPr/>
        </p:nvSpPr>
        <p:spPr bwMode="auto">
          <a:xfrm>
            <a:off x="5753100" y="2640013"/>
            <a:ext cx="61198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As you can see from above my solution to the problem of the un-parallel  engine mounts was to not change the back plate at all but make the top of the bracket non-collinear to the horizontal so it is now at an angle to the horizontal. This solved the problem of the un even engine mounts but then introduced another problem of  what I thought would be a major problem was that of strength although it does bend more than the right hand side mounting it is an amount that is reasonable enough and is suitable for the application. See below for the displacement and stress models of both engine mounts.</a:t>
            </a:r>
          </a:p>
        </p:txBody>
      </p:sp>
      <p:sp>
        <p:nvSpPr>
          <p:cNvPr id="39954" name="Text Box 25"/>
          <p:cNvSpPr txBox="1">
            <a:spLocks noChangeArrowheads="1"/>
          </p:cNvSpPr>
          <p:nvPr/>
        </p:nvSpPr>
        <p:spPr bwMode="auto">
          <a:xfrm>
            <a:off x="279400" y="8113713"/>
            <a:ext cx="50419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All of the above is again good but brings up another problem, if you refer to slide 6 then you will see in the bottom right hand corner that the mounts need to have their mounting points outside of the engine itself i.e. from the view in the picture above they need to be a lot higher up in order to give it more stability.</a:t>
            </a:r>
          </a:p>
        </p:txBody>
      </p:sp>
      <p:pic>
        <p:nvPicPr>
          <p:cNvPr id="39955" name="Picture 26"/>
          <p:cNvPicPr>
            <a:picLocks noChangeAspect="1" noChangeArrowheads="1"/>
          </p:cNvPicPr>
          <p:nvPr/>
        </p:nvPicPr>
        <p:blipFill>
          <a:blip r:embed="rId9">
            <a:extLst>
              <a:ext uri="{28A0092B-C50C-407E-A947-70E740481C1C}">
                <a14:useLocalDpi xmlns:a14="http://schemas.microsoft.com/office/drawing/2010/main" val="0"/>
              </a:ext>
            </a:extLst>
          </a:blip>
          <a:srcRect l="35149" t="34158" r="36497" b="21207"/>
          <a:stretch>
            <a:fillRect/>
          </a:stretch>
        </p:blipFill>
        <p:spPr bwMode="auto">
          <a:xfrm>
            <a:off x="6184900" y="5953125"/>
            <a:ext cx="208756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27"/>
          <p:cNvPicPr>
            <a:picLocks noChangeAspect="1" noChangeArrowheads="1"/>
          </p:cNvPicPr>
          <p:nvPr/>
        </p:nvPicPr>
        <p:blipFill>
          <a:blip r:embed="rId10">
            <a:extLst>
              <a:ext uri="{28A0092B-C50C-407E-A947-70E740481C1C}">
                <a14:useLocalDpi xmlns:a14="http://schemas.microsoft.com/office/drawing/2010/main" val="0"/>
              </a:ext>
            </a:extLst>
          </a:blip>
          <a:srcRect l="27054" t="14714" r="16251" b="11127"/>
          <a:stretch>
            <a:fillRect/>
          </a:stretch>
        </p:blipFill>
        <p:spPr bwMode="auto">
          <a:xfrm>
            <a:off x="8488363" y="5953125"/>
            <a:ext cx="25177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7" name="Text Box 29"/>
          <p:cNvSpPr txBox="1">
            <a:spLocks noChangeArrowheads="1"/>
          </p:cNvSpPr>
          <p:nvPr/>
        </p:nvSpPr>
        <p:spPr bwMode="auto">
          <a:xfrm>
            <a:off x="6184900" y="8040688"/>
            <a:ext cx="48958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The above are the two options I have for the engine mount in order to get all of the engine inside of the 4 mounting points. The one on the left is most likely the best due to strength and how it dissipates the load but the one on the right is by far the easier to cast, design and make. I will be making both of the mounts this way in order to then test and see which is the better design out of the two for each of the mounts.</a:t>
            </a:r>
          </a:p>
        </p:txBody>
      </p:sp>
      <p:pic>
        <p:nvPicPr>
          <p:cNvPr id="39958" name="Picture 30"/>
          <p:cNvPicPr>
            <a:picLocks noChangeAspect="1" noChangeArrowheads="1"/>
          </p:cNvPicPr>
          <p:nvPr/>
        </p:nvPicPr>
        <p:blipFill>
          <a:blip r:embed="rId11">
            <a:extLst>
              <a:ext uri="{28A0092B-C50C-407E-A947-70E740481C1C}">
                <a14:useLocalDpi xmlns:a14="http://schemas.microsoft.com/office/drawing/2010/main" val="0"/>
              </a:ext>
            </a:extLst>
          </a:blip>
          <a:srcRect l="31944" t="25191" r="26657" b="12889"/>
          <a:stretch>
            <a:fillRect/>
          </a:stretch>
        </p:blipFill>
        <p:spPr bwMode="auto">
          <a:xfrm>
            <a:off x="928688" y="4440238"/>
            <a:ext cx="3817937"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l="32004" t="46397" r="28403" b="14000"/>
          <a:stretch>
            <a:fillRect/>
          </a:stretch>
        </p:blipFill>
        <p:spPr bwMode="auto">
          <a:xfrm>
            <a:off x="279400" y="5087938"/>
            <a:ext cx="38877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p:cNvPicPr>
            <a:picLocks noChangeAspect="1" noChangeArrowheads="1"/>
          </p:cNvPicPr>
          <p:nvPr/>
        </p:nvPicPr>
        <p:blipFill>
          <a:blip r:embed="rId3">
            <a:extLst>
              <a:ext uri="{28A0092B-C50C-407E-A947-70E740481C1C}">
                <a14:useLocalDpi xmlns:a14="http://schemas.microsoft.com/office/drawing/2010/main" val="0"/>
              </a:ext>
            </a:extLst>
          </a:blip>
          <a:srcRect l="15804" t="22635" r="19852" b="10397"/>
          <a:stretch>
            <a:fillRect/>
          </a:stretch>
        </p:blipFill>
        <p:spPr bwMode="auto">
          <a:xfrm>
            <a:off x="279400" y="839788"/>
            <a:ext cx="63182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CAD refinement</a:t>
            </a:r>
            <a:endParaRPr lang="en-US" sz="2300" b="0">
              <a:solidFill>
                <a:schemeClr val="tx2"/>
              </a:solidFill>
              <a:latin typeface="Franklin Gothic Book" pitchFamily="34" charset="0"/>
            </a:endParaRPr>
          </a:p>
        </p:txBody>
      </p:sp>
      <p:sp>
        <p:nvSpPr>
          <p:cNvPr id="40965" name="Text Box 9"/>
          <p:cNvSpPr txBox="1">
            <a:spLocks noChangeArrowheads="1"/>
          </p:cNvSpPr>
          <p:nvPr/>
        </p:nvSpPr>
        <p:spPr bwMode="auto">
          <a:xfrm>
            <a:off x="4313238" y="5160963"/>
            <a:ext cx="22320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As the measurements suggest the mountings are quite a way away from being at the front of the engine, on the left is the right hand mounting and that is 127mm away, so for arguments sake I shall move it 150mm. Above is the left hand side mounting and that is185mm off, so for arguments sake I shall move it 200mm.</a:t>
            </a:r>
          </a:p>
        </p:txBody>
      </p:sp>
      <p:pic>
        <p:nvPicPr>
          <p:cNvPr id="40966" name="Picture 11"/>
          <p:cNvPicPr>
            <a:picLocks noChangeAspect="1" noChangeArrowheads="1"/>
          </p:cNvPicPr>
          <p:nvPr/>
        </p:nvPicPr>
        <p:blipFill>
          <a:blip r:embed="rId4">
            <a:extLst>
              <a:ext uri="{28A0092B-C50C-407E-A947-70E740481C1C}">
                <a14:useLocalDpi xmlns:a14="http://schemas.microsoft.com/office/drawing/2010/main" val="0"/>
              </a:ext>
            </a:extLst>
          </a:blip>
          <a:srcRect l="31052" t="30254" r="23502" b="15746"/>
          <a:stretch>
            <a:fillRect/>
          </a:stretch>
        </p:blipFill>
        <p:spPr bwMode="auto">
          <a:xfrm>
            <a:off x="9891713" y="839788"/>
            <a:ext cx="248602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2"/>
          <p:cNvPicPr>
            <a:picLocks noChangeAspect="1" noChangeArrowheads="1"/>
          </p:cNvPicPr>
          <p:nvPr/>
        </p:nvPicPr>
        <p:blipFill>
          <a:blip r:embed="rId5">
            <a:extLst>
              <a:ext uri="{28A0092B-C50C-407E-A947-70E740481C1C}">
                <a14:useLocalDpi xmlns:a14="http://schemas.microsoft.com/office/drawing/2010/main" val="0"/>
              </a:ext>
            </a:extLst>
          </a:blip>
          <a:srcRect l="31499" t="24477" r="23502" b="16476"/>
          <a:stretch>
            <a:fillRect/>
          </a:stretch>
        </p:blipFill>
        <p:spPr bwMode="auto">
          <a:xfrm>
            <a:off x="6977063" y="839788"/>
            <a:ext cx="2463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16"/>
          <p:cNvSpPr txBox="1">
            <a:spLocks noChangeArrowheads="1"/>
          </p:cNvSpPr>
          <p:nvPr/>
        </p:nvSpPr>
        <p:spPr bwMode="auto">
          <a:xfrm>
            <a:off x="6977063" y="2928938"/>
            <a:ext cx="2447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hlinkClick r:id="rId6" action="ppaction://hlinkfile"/>
              </a:rPr>
              <a:t>Displacement</a:t>
            </a:r>
            <a:endParaRPr lang="en-GB" b="0"/>
          </a:p>
        </p:txBody>
      </p:sp>
      <p:sp>
        <p:nvSpPr>
          <p:cNvPr id="40969" name="Text Box 17"/>
          <p:cNvSpPr txBox="1">
            <a:spLocks noChangeArrowheads="1"/>
          </p:cNvSpPr>
          <p:nvPr/>
        </p:nvSpPr>
        <p:spPr bwMode="auto">
          <a:xfrm>
            <a:off x="10145713" y="2928938"/>
            <a:ext cx="2447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hlinkClick r:id="rId7" action="ppaction://hlinkfile"/>
              </a:rPr>
              <a:t>Displacement</a:t>
            </a:r>
            <a:endParaRPr lang="en-GB" b="0"/>
          </a:p>
        </p:txBody>
      </p:sp>
      <p:sp>
        <p:nvSpPr>
          <p:cNvPr id="40970" name="Text Box 18"/>
          <p:cNvSpPr txBox="1">
            <a:spLocks noChangeArrowheads="1"/>
          </p:cNvSpPr>
          <p:nvPr/>
        </p:nvSpPr>
        <p:spPr bwMode="auto">
          <a:xfrm>
            <a:off x="7408863" y="3321050"/>
            <a:ext cx="2447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hlinkClick r:id="rId8" action="ppaction://hlinkfile"/>
              </a:rPr>
              <a:t>Stress</a:t>
            </a:r>
            <a:endParaRPr lang="en-GB" b="0"/>
          </a:p>
        </p:txBody>
      </p:sp>
      <p:sp>
        <p:nvSpPr>
          <p:cNvPr id="40971" name="Text Box 19"/>
          <p:cNvSpPr txBox="1">
            <a:spLocks noChangeArrowheads="1"/>
          </p:cNvSpPr>
          <p:nvPr/>
        </p:nvSpPr>
        <p:spPr bwMode="auto">
          <a:xfrm>
            <a:off x="10648950" y="3362325"/>
            <a:ext cx="2447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hlinkClick r:id="rId9" action="ppaction://hlinkfile"/>
              </a:rPr>
              <a:t>Stress</a:t>
            </a:r>
            <a:endParaRPr lang="en-GB" b="0"/>
          </a:p>
        </p:txBody>
      </p:sp>
      <p:sp>
        <p:nvSpPr>
          <p:cNvPr id="40972" name="Text Box 20"/>
          <p:cNvSpPr txBox="1">
            <a:spLocks noChangeArrowheads="1"/>
          </p:cNvSpPr>
          <p:nvPr/>
        </p:nvSpPr>
        <p:spPr bwMode="auto">
          <a:xfrm>
            <a:off x="7048500" y="4008438"/>
            <a:ext cx="54006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Above are the two different options for the engine mounts along with the animations of stress and displacement for a 5kN load in the correct direction with the correct mounting points and below is the “design insight” which is a function used on Solidworks which can show you the most loaded parts of the animation.</a:t>
            </a:r>
          </a:p>
        </p:txBody>
      </p:sp>
      <p:pic>
        <p:nvPicPr>
          <p:cNvPr id="40973" name="Picture 21"/>
          <p:cNvPicPr>
            <a:picLocks noChangeAspect="1" noChangeArrowheads="1"/>
          </p:cNvPicPr>
          <p:nvPr/>
        </p:nvPicPr>
        <p:blipFill>
          <a:blip r:embed="rId10">
            <a:extLst>
              <a:ext uri="{28A0092B-C50C-407E-A947-70E740481C1C}">
                <a14:useLocalDpi xmlns:a14="http://schemas.microsoft.com/office/drawing/2010/main" val="0"/>
              </a:ext>
            </a:extLst>
          </a:blip>
          <a:srcRect l="32451" t="30556" r="23898" b="16159"/>
          <a:stretch>
            <a:fillRect/>
          </a:stretch>
        </p:blipFill>
        <p:spPr bwMode="auto">
          <a:xfrm>
            <a:off x="10001250" y="5087938"/>
            <a:ext cx="232251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22"/>
          <p:cNvPicPr>
            <a:picLocks noChangeAspect="1" noChangeArrowheads="1"/>
          </p:cNvPicPr>
          <p:nvPr/>
        </p:nvPicPr>
        <p:blipFill>
          <a:blip r:embed="rId11">
            <a:extLst>
              <a:ext uri="{28A0092B-C50C-407E-A947-70E740481C1C}">
                <a14:useLocalDpi xmlns:a14="http://schemas.microsoft.com/office/drawing/2010/main" val="0"/>
              </a:ext>
            </a:extLst>
          </a:blip>
          <a:srcRect l="30199" t="28397" r="22997" b="19048"/>
          <a:stretch>
            <a:fillRect/>
          </a:stretch>
        </p:blipFill>
        <p:spPr bwMode="auto">
          <a:xfrm>
            <a:off x="6977063" y="5087938"/>
            <a:ext cx="2490787"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Text Box 24"/>
          <p:cNvSpPr txBox="1">
            <a:spLocks noChangeArrowheads="1"/>
          </p:cNvSpPr>
          <p:nvPr/>
        </p:nvSpPr>
        <p:spPr bwMode="auto">
          <a:xfrm>
            <a:off x="10001250" y="6888163"/>
            <a:ext cx="230505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From above I can deduce that the mounting points closest to the loading point are taking the quite a bit more load than the others and the bottom right hand mounting point is taking more than the top right hand mounting point as the triangular shape is dispersing the load. Then it is all around the load point and the join between the loading point and the triangular rib.</a:t>
            </a:r>
          </a:p>
        </p:txBody>
      </p:sp>
      <p:sp>
        <p:nvSpPr>
          <p:cNvPr id="40976" name="Text Box 25"/>
          <p:cNvSpPr txBox="1">
            <a:spLocks noChangeArrowheads="1"/>
          </p:cNvSpPr>
          <p:nvPr/>
        </p:nvSpPr>
        <p:spPr bwMode="auto">
          <a:xfrm>
            <a:off x="6975475" y="6888163"/>
            <a:ext cx="252095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On the right angled version most of stress is dispersed between the top right and the bottom left mounting points and then (although you can’t see from this particular view) it is then dispersed around the top of the rib and the hypotenuse of the triangle. After that it is again all around the loading point and the relevant areas.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CAD refinement</a:t>
            </a:r>
            <a:endParaRPr lang="en-US" sz="2300" b="0">
              <a:solidFill>
                <a:schemeClr val="tx2"/>
              </a:solidFill>
              <a:latin typeface="Franklin Gothic Book" pitchFamily="34" charset="0"/>
            </a:endParaRPr>
          </a:p>
        </p:txBody>
      </p:sp>
      <p:pic>
        <p:nvPicPr>
          <p:cNvPr id="41987" name="Picture 6"/>
          <p:cNvPicPr>
            <a:picLocks noChangeAspect="1" noChangeArrowheads="1"/>
          </p:cNvPicPr>
          <p:nvPr/>
        </p:nvPicPr>
        <p:blipFill>
          <a:blip r:embed="rId2">
            <a:extLst>
              <a:ext uri="{28A0092B-C50C-407E-A947-70E740481C1C}">
                <a14:useLocalDpi xmlns:a14="http://schemas.microsoft.com/office/drawing/2010/main" val="0"/>
              </a:ext>
            </a:extLst>
          </a:blip>
          <a:srcRect l="31052" t="30254" r="23502" b="15746"/>
          <a:stretch>
            <a:fillRect/>
          </a:stretch>
        </p:blipFill>
        <p:spPr bwMode="auto">
          <a:xfrm>
            <a:off x="2944813" y="479425"/>
            <a:ext cx="24860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7"/>
          <p:cNvPicPr>
            <a:picLocks noChangeAspect="1" noChangeArrowheads="1"/>
          </p:cNvPicPr>
          <p:nvPr/>
        </p:nvPicPr>
        <p:blipFill>
          <a:blip r:embed="rId3">
            <a:extLst>
              <a:ext uri="{28A0092B-C50C-407E-A947-70E740481C1C}">
                <a14:useLocalDpi xmlns:a14="http://schemas.microsoft.com/office/drawing/2010/main" val="0"/>
              </a:ext>
            </a:extLst>
          </a:blip>
          <a:srcRect l="31499" t="24477" r="23502" b="16476"/>
          <a:stretch>
            <a:fillRect/>
          </a:stretch>
        </p:blipFill>
        <p:spPr bwMode="auto">
          <a:xfrm>
            <a:off x="279400" y="479425"/>
            <a:ext cx="2463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7"/>
          <p:cNvSpPr txBox="1">
            <a:spLocks noChangeArrowheads="1"/>
          </p:cNvSpPr>
          <p:nvPr/>
        </p:nvSpPr>
        <p:spPr bwMode="auto">
          <a:xfrm>
            <a:off x="279400" y="2497138"/>
            <a:ext cx="51133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Both mounting designs have their pros and their cons as you saw in the previous slide. However I think there are two rather large and incredibly important features which will make these viable and that is if they can be cast and if they interfere with components that will be place onto the current engine. The design least likely to interfere with any engine components is the design on the left hand side and therefore I shall be carrying on my design of the engine mounts with this design.</a:t>
            </a:r>
          </a:p>
        </p:txBody>
      </p:sp>
      <p:pic>
        <p:nvPicPr>
          <p:cNvPr id="41990" name="Picture 18"/>
          <p:cNvPicPr>
            <a:picLocks noChangeAspect="1" noChangeArrowheads="1"/>
          </p:cNvPicPr>
          <p:nvPr/>
        </p:nvPicPr>
        <p:blipFill>
          <a:blip r:embed="rId4">
            <a:extLst>
              <a:ext uri="{28A0092B-C50C-407E-A947-70E740481C1C}">
                <a14:useLocalDpi xmlns:a14="http://schemas.microsoft.com/office/drawing/2010/main" val="0"/>
              </a:ext>
            </a:extLst>
          </a:blip>
          <a:srcRect l="14900" t="34555" r="10001" b="17191"/>
          <a:stretch>
            <a:fillRect/>
          </a:stretch>
        </p:blipFill>
        <p:spPr bwMode="auto">
          <a:xfrm>
            <a:off x="0" y="4872038"/>
            <a:ext cx="72009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19"/>
          <p:cNvSpPr txBox="1">
            <a:spLocks noChangeArrowheads="1"/>
          </p:cNvSpPr>
          <p:nvPr/>
        </p:nvSpPr>
        <p:spPr bwMode="auto">
          <a:xfrm>
            <a:off x="1649413" y="4079875"/>
            <a:ext cx="38877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t>Right Hand side mount</a:t>
            </a:r>
          </a:p>
        </p:txBody>
      </p:sp>
      <p:sp>
        <p:nvSpPr>
          <p:cNvPr id="41992" name="Text Box 20"/>
          <p:cNvSpPr txBox="1">
            <a:spLocks noChangeArrowheads="1"/>
          </p:cNvSpPr>
          <p:nvPr/>
        </p:nvSpPr>
        <p:spPr bwMode="auto">
          <a:xfrm>
            <a:off x="1433513" y="4471988"/>
            <a:ext cx="38877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t>After</a:t>
            </a:r>
          </a:p>
        </p:txBody>
      </p:sp>
      <p:sp>
        <p:nvSpPr>
          <p:cNvPr id="41993" name="Text Box 21"/>
          <p:cNvSpPr txBox="1">
            <a:spLocks noChangeArrowheads="1"/>
          </p:cNvSpPr>
          <p:nvPr/>
        </p:nvSpPr>
        <p:spPr bwMode="auto">
          <a:xfrm>
            <a:off x="4960938" y="4440238"/>
            <a:ext cx="38877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b="0"/>
              <a:t>Before</a:t>
            </a:r>
          </a:p>
        </p:txBody>
      </p:sp>
      <p:sp>
        <p:nvSpPr>
          <p:cNvPr id="41994" name="Text Box 22"/>
          <p:cNvSpPr txBox="1">
            <a:spLocks noChangeArrowheads="1"/>
          </p:cNvSpPr>
          <p:nvPr/>
        </p:nvSpPr>
        <p:spPr bwMode="auto">
          <a:xfrm>
            <a:off x="136525" y="7896225"/>
            <a:ext cx="705643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I have kept all of the relevant dimensions the same I have just moved the mounting hole 150mm further towards the front of the boat. And below there are links to the respective animations.</a:t>
            </a:r>
          </a:p>
        </p:txBody>
      </p:sp>
      <p:pic>
        <p:nvPicPr>
          <p:cNvPr id="41995" name="Picture 23"/>
          <p:cNvPicPr>
            <a:picLocks noChangeAspect="1" noChangeArrowheads="1"/>
          </p:cNvPicPr>
          <p:nvPr/>
        </p:nvPicPr>
        <p:blipFill>
          <a:blip r:embed="rId5">
            <a:extLst>
              <a:ext uri="{28A0092B-C50C-407E-A947-70E740481C1C}">
                <a14:useLocalDpi xmlns:a14="http://schemas.microsoft.com/office/drawing/2010/main" val="0"/>
              </a:ext>
            </a:extLst>
          </a:blip>
          <a:srcRect l="22549" t="26237" r="22104" b="34158"/>
          <a:stretch>
            <a:fillRect/>
          </a:stretch>
        </p:blipFill>
        <p:spPr bwMode="auto">
          <a:xfrm>
            <a:off x="7264400" y="4872038"/>
            <a:ext cx="532923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 Box 24"/>
          <p:cNvSpPr txBox="1">
            <a:spLocks noChangeArrowheads="1"/>
          </p:cNvSpPr>
          <p:nvPr/>
        </p:nvSpPr>
        <p:spPr bwMode="auto">
          <a:xfrm>
            <a:off x="4816475" y="8482013"/>
            <a:ext cx="1584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6" action="ppaction://hlinkfile"/>
              </a:rPr>
              <a:t>Displacement</a:t>
            </a:r>
            <a:endParaRPr lang="en-GB" sz="1700" b="0"/>
          </a:p>
        </p:txBody>
      </p:sp>
      <p:sp>
        <p:nvSpPr>
          <p:cNvPr id="41997" name="Text Box 25"/>
          <p:cNvSpPr txBox="1">
            <a:spLocks noChangeArrowheads="1"/>
          </p:cNvSpPr>
          <p:nvPr/>
        </p:nvSpPr>
        <p:spPr bwMode="auto">
          <a:xfrm>
            <a:off x="5176838" y="8832850"/>
            <a:ext cx="15843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7" action="ppaction://hlinkfile"/>
              </a:rPr>
              <a:t>Stress</a:t>
            </a:r>
            <a:endParaRPr lang="en-GB" sz="1700" b="0"/>
          </a:p>
        </p:txBody>
      </p:sp>
      <p:sp>
        <p:nvSpPr>
          <p:cNvPr id="41998" name="Text Box 26"/>
          <p:cNvSpPr txBox="1">
            <a:spLocks noChangeArrowheads="1"/>
          </p:cNvSpPr>
          <p:nvPr/>
        </p:nvSpPr>
        <p:spPr bwMode="auto">
          <a:xfrm>
            <a:off x="1071563" y="8491538"/>
            <a:ext cx="1584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8" action="ppaction://hlinkfile"/>
              </a:rPr>
              <a:t>Displacement</a:t>
            </a:r>
            <a:endParaRPr lang="en-GB" sz="1700" b="0"/>
          </a:p>
        </p:txBody>
      </p:sp>
      <p:sp>
        <p:nvSpPr>
          <p:cNvPr id="41999" name="Text Box 27"/>
          <p:cNvSpPr txBox="1">
            <a:spLocks noChangeArrowheads="1"/>
          </p:cNvSpPr>
          <p:nvPr/>
        </p:nvSpPr>
        <p:spPr bwMode="auto">
          <a:xfrm>
            <a:off x="1431925" y="8842375"/>
            <a:ext cx="15843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700" b="0">
                <a:hlinkClick r:id="rId9" action="ppaction://hlinkfile"/>
              </a:rPr>
              <a:t>Stress</a:t>
            </a:r>
            <a:endParaRPr lang="en-GB" sz="1700" b="0"/>
          </a:p>
        </p:txBody>
      </p:sp>
      <p:sp>
        <p:nvSpPr>
          <p:cNvPr id="42000" name="Text Box 28"/>
          <p:cNvSpPr txBox="1">
            <a:spLocks noChangeArrowheads="1"/>
          </p:cNvSpPr>
          <p:nvPr/>
        </p:nvSpPr>
        <p:spPr bwMode="auto">
          <a:xfrm>
            <a:off x="7264400" y="7392988"/>
            <a:ext cx="532923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From above in the design insight you can see that really there is a strong need for some reinforcement on the over hang (left) and also perhaps a very tight bold on the bottom right hand bolt hole so the solution to that is perhaps a steel insert (but the engineers and project managers will need to be consulted about that first).</a:t>
            </a:r>
          </a:p>
        </p:txBody>
      </p:sp>
      <p:pic>
        <p:nvPicPr>
          <p:cNvPr id="42001" name="Picture 29" descr="curved right hand side engine mou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5975" y="263525"/>
            <a:ext cx="6408738"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 descr="1"/>
          <p:cNvPicPr>
            <a:picLocks noChangeAspect="1" noChangeArrowheads="1"/>
          </p:cNvPicPr>
          <p:nvPr/>
        </p:nvPicPr>
        <p:blipFill>
          <a:blip r:embed="rId5">
            <a:extLst>
              <a:ext uri="{28A0092B-C50C-407E-A947-70E740481C1C}">
                <a14:useLocalDpi xmlns:a14="http://schemas.microsoft.com/office/drawing/2010/main" val="0"/>
              </a:ext>
            </a:extLst>
          </a:blip>
          <a:srcRect l="34015" t="11681" r="32860" b="17403"/>
          <a:stretch>
            <a:fillRect/>
          </a:stretch>
        </p:blipFill>
        <p:spPr bwMode="auto">
          <a:xfrm>
            <a:off x="10429875" y="-23813"/>
            <a:ext cx="2379663" cy="273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3" descr="Engine block and crank case"/>
          <p:cNvPicPr>
            <a:picLocks noChangeAspect="1" noChangeArrowheads="1"/>
          </p:cNvPicPr>
          <p:nvPr/>
        </p:nvPicPr>
        <p:blipFill>
          <a:blip r:embed="rId6">
            <a:extLst>
              <a:ext uri="{28A0092B-C50C-407E-A947-70E740481C1C}">
                <a14:useLocalDpi xmlns:a14="http://schemas.microsoft.com/office/drawing/2010/main" val="0"/>
              </a:ext>
            </a:extLst>
          </a:blip>
          <a:srcRect l="20996" r="27547"/>
          <a:stretch>
            <a:fillRect/>
          </a:stretch>
        </p:blipFill>
        <p:spPr bwMode="auto">
          <a:xfrm>
            <a:off x="10418763" y="2713038"/>
            <a:ext cx="23907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9"/>
          <p:cNvSpPr txBox="1">
            <a:spLocks noChangeArrowheads="1"/>
          </p:cNvSpPr>
          <p:nvPr/>
        </p:nvSpPr>
        <p:spPr bwMode="auto">
          <a:xfrm>
            <a:off x="5753100" y="547688"/>
            <a:ext cx="4751388" cy="892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u="sng"/>
              <a:t>Description of the pictures on the right hand side</a:t>
            </a:r>
          </a:p>
          <a:p>
            <a:pPr eaLnBrk="1" hangingPunct="1">
              <a:spcBef>
                <a:spcPct val="50000"/>
              </a:spcBef>
            </a:pPr>
            <a:r>
              <a:rPr lang="en-GB" sz="1100" b="0"/>
              <a:t>The top picture is a screen shot of the CAD that I have obtained from Dave Wilcox of all of the Cad that has been assembled by Ford on Catia and then opened up on my copy of Solidworks. This CAD is only available to Ford and long standing dealers. </a:t>
            </a:r>
          </a:p>
          <a:p>
            <a:pPr eaLnBrk="1" hangingPunct="1">
              <a:spcBef>
                <a:spcPct val="50000"/>
              </a:spcBef>
            </a:pPr>
            <a:r>
              <a:rPr lang="en-GB" sz="1100" b="0"/>
              <a:t>The picture below that is a photo view 360 rendering of just the engine block and the crank case supplied to me on the CAD, this is what I will be working with most of the time for dimensions.</a:t>
            </a:r>
          </a:p>
          <a:p>
            <a:pPr eaLnBrk="1" hangingPunct="1">
              <a:spcBef>
                <a:spcPct val="50000"/>
              </a:spcBef>
            </a:pPr>
            <a:r>
              <a:rPr lang="en-GB" sz="1100" b="0"/>
              <a:t>The 3</a:t>
            </a:r>
            <a:r>
              <a:rPr lang="en-GB" sz="1100" b="0" baseline="30000"/>
              <a:t>rd</a:t>
            </a:r>
            <a:r>
              <a:rPr lang="en-GB" sz="1100" b="0"/>
              <a:t> picture down is a picture that I took of the engine that Power Torque have all set up for a customer for a generator on a custom made frame and mounting system. This may be useful to have as a back up for measurements to double check the CAD and even check the thread sizes as the CAD doesn’t have that on.</a:t>
            </a:r>
          </a:p>
          <a:p>
            <a:pPr eaLnBrk="1" hangingPunct="1">
              <a:spcBef>
                <a:spcPct val="50000"/>
              </a:spcBef>
            </a:pPr>
            <a:r>
              <a:rPr lang="en-GB" sz="1100" b="0"/>
              <a:t>The picture at the bottom is actually a rotation animation of the crank case and engine block to show more views than just the rendering does.</a:t>
            </a:r>
          </a:p>
          <a:p>
            <a:pPr eaLnBrk="1" hangingPunct="1">
              <a:spcBef>
                <a:spcPct val="50000"/>
              </a:spcBef>
            </a:pPr>
            <a:r>
              <a:rPr lang="en-GB" sz="1100" u="sng"/>
              <a:t>Why is it worth doing?</a:t>
            </a:r>
          </a:p>
          <a:p>
            <a:pPr eaLnBrk="1" hangingPunct="1">
              <a:spcBef>
                <a:spcPct val="50000"/>
              </a:spcBef>
            </a:pPr>
            <a:r>
              <a:rPr lang="en-GB" sz="1100" b="0"/>
              <a:t>It is worth doing at this moment in time because Power Torque desire to get into this market now with this kind of product as it means they can still buy the same engines as they always have been but have a separate set of components to attach to it to make it sea worthy.</a:t>
            </a:r>
          </a:p>
          <a:p>
            <a:pPr eaLnBrk="1" hangingPunct="1">
              <a:spcBef>
                <a:spcPct val="50000"/>
              </a:spcBef>
            </a:pPr>
            <a:r>
              <a:rPr lang="en-GB" sz="1100" u="sng"/>
              <a:t>Why is it needed now?</a:t>
            </a:r>
          </a:p>
          <a:p>
            <a:pPr eaLnBrk="1" hangingPunct="1">
              <a:spcBef>
                <a:spcPct val="50000"/>
              </a:spcBef>
            </a:pPr>
            <a:r>
              <a:rPr lang="en-GB" sz="1100" b="0"/>
              <a:t>Power Torque have decided that now is a good time for them to develop these products in order to put the engine into the production phase around a time that they feel is necessary.</a:t>
            </a:r>
          </a:p>
          <a:p>
            <a:pPr eaLnBrk="1" hangingPunct="1">
              <a:spcBef>
                <a:spcPct val="50000"/>
              </a:spcBef>
            </a:pPr>
            <a:r>
              <a:rPr lang="en-GB" sz="1100" u="sng"/>
              <a:t>What is the desired end result?</a:t>
            </a:r>
          </a:p>
          <a:p>
            <a:pPr eaLnBrk="1" hangingPunct="1">
              <a:spcBef>
                <a:spcPct val="50000"/>
              </a:spcBef>
            </a:pPr>
            <a:r>
              <a:rPr lang="en-GB" sz="1100" b="0"/>
              <a:t>The end result that is desired would be that the engine would eventually fit into the boat as an inboard engine and this would produce a wider area for Power Torque and Mermaid Marine to sell into.</a:t>
            </a:r>
          </a:p>
          <a:p>
            <a:pPr eaLnBrk="1" hangingPunct="1">
              <a:spcBef>
                <a:spcPct val="50000"/>
              </a:spcBef>
            </a:pPr>
            <a:r>
              <a:rPr lang="en-GB" sz="1100" u="sng"/>
              <a:t>Where will specialist help be required?</a:t>
            </a:r>
          </a:p>
          <a:p>
            <a:pPr eaLnBrk="1" hangingPunct="1">
              <a:spcBef>
                <a:spcPct val="50000"/>
              </a:spcBef>
            </a:pPr>
            <a:r>
              <a:rPr lang="en-GB" sz="1100" b="0"/>
              <a:t>Specialist help will most likely be needed on the machining side only due to the expected complexity of parts. It will also been needed with obtaining the CAD for the engine from Ford considering, quite rightly, they are very protective over their CAD files,</a:t>
            </a:r>
          </a:p>
          <a:p>
            <a:pPr eaLnBrk="1" hangingPunct="1">
              <a:spcBef>
                <a:spcPct val="50000"/>
              </a:spcBef>
            </a:pPr>
            <a:r>
              <a:rPr lang="en-GB" sz="1100" u="sng">
                <a:solidFill>
                  <a:srgbClr val="FF0000"/>
                </a:solidFill>
              </a:rPr>
              <a:t>Marketing</a:t>
            </a:r>
          </a:p>
          <a:p>
            <a:pPr eaLnBrk="1" hangingPunct="1">
              <a:spcBef>
                <a:spcPct val="50000"/>
              </a:spcBef>
            </a:pPr>
            <a:r>
              <a:rPr lang="en-GB" sz="1100" b="0"/>
              <a:t>Likely marketing will come from not marketing the engine but marketing a company that designs this kind of product, that would allow for more marketing than perhaps just marketing these parts which will only fit on this engine or in fact trying to market the engine itself.</a:t>
            </a:r>
          </a:p>
          <a:p>
            <a:pPr eaLnBrk="1" hangingPunct="1">
              <a:spcBef>
                <a:spcPct val="50000"/>
              </a:spcBef>
            </a:pPr>
            <a:r>
              <a:rPr lang="en-GB" sz="1100" u="sng">
                <a:solidFill>
                  <a:srgbClr val="FF0000"/>
                </a:solidFill>
              </a:rPr>
              <a:t>Design Brief</a:t>
            </a:r>
          </a:p>
          <a:p>
            <a:pPr eaLnBrk="1" hangingPunct="1">
              <a:spcBef>
                <a:spcPct val="50000"/>
              </a:spcBef>
            </a:pPr>
            <a:r>
              <a:rPr lang="en-GB" sz="1100" b="0"/>
              <a:t>I plan to design and make, in this order, the front engine mounts, the back engine mounts, the water cooled exhaust manifold, the flywheel to gearbox adaptor, the front end accessory drive and then the turbo cover.</a:t>
            </a:r>
          </a:p>
          <a:p>
            <a:pPr eaLnBrk="1" hangingPunct="1">
              <a:spcBef>
                <a:spcPct val="50000"/>
              </a:spcBef>
            </a:pPr>
            <a:r>
              <a:rPr lang="en-GB" sz="1100" b="0"/>
              <a:t>For specific design requirements see the left hand side of this slide.</a:t>
            </a:r>
          </a:p>
        </p:txBody>
      </p:sp>
      <p:pic>
        <p:nvPicPr>
          <p:cNvPr id="15365" name="Picture 10" descr="P2100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3050" y="5808663"/>
            <a:ext cx="2376488"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ngineblock roation animiation.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0433050" y="7597775"/>
            <a:ext cx="23685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itle 1"/>
          <p:cNvSpPr>
            <a:spLocks noGrp="1"/>
          </p:cNvSpPr>
          <p:nvPr>
            <p:ph type="title" idx="4294967295"/>
          </p:nvPr>
        </p:nvSpPr>
        <p:spPr>
          <a:xfrm>
            <a:off x="279400" y="-815975"/>
            <a:ext cx="11522075" cy="1439863"/>
          </a:xfrm>
        </p:spPr>
        <p:txBody>
          <a:bodyPr/>
          <a:lstStyle/>
          <a:p>
            <a:pPr eaLnBrk="1" hangingPunct="1"/>
            <a:r>
              <a:rPr lang="en-GB" sz="2600" smtClean="0"/>
              <a:t>Design Brief</a:t>
            </a:r>
            <a:endParaRPr lang="en-US" sz="2600" smtClean="0"/>
          </a:p>
        </p:txBody>
      </p:sp>
      <p:sp>
        <p:nvSpPr>
          <p:cNvPr id="15368" name="Text Box 19"/>
          <p:cNvSpPr txBox="1">
            <a:spLocks noChangeArrowheads="1"/>
          </p:cNvSpPr>
          <p:nvPr/>
        </p:nvSpPr>
        <p:spPr bwMode="auto">
          <a:xfrm>
            <a:off x="19505613" y="2424113"/>
            <a:ext cx="4535487"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I think that this is a very good project for many reasons;</a:t>
            </a:r>
          </a:p>
          <a:p>
            <a:pPr eaLnBrk="1" hangingPunct="1">
              <a:spcBef>
                <a:spcPct val="50000"/>
              </a:spcBef>
              <a:buFontTx/>
              <a:buChar char="•"/>
            </a:pPr>
            <a:r>
              <a:rPr lang="en-GB" sz="1100" b="0"/>
              <a:t>It appeals to me strengths of computer aided design and FEA analysis on the CAD programs.</a:t>
            </a:r>
          </a:p>
          <a:p>
            <a:pPr eaLnBrk="1" hangingPunct="1">
              <a:spcBef>
                <a:spcPct val="50000"/>
              </a:spcBef>
              <a:buFontTx/>
              <a:buChar char="•"/>
            </a:pPr>
            <a:r>
              <a:rPr lang="en-GB" sz="1100" b="0"/>
              <a:t>There is lots of work to do that is heavily related to engineering  which should keep me busy and enthralled. </a:t>
            </a:r>
          </a:p>
          <a:p>
            <a:pPr eaLnBrk="1" hangingPunct="1">
              <a:spcBef>
                <a:spcPct val="50000"/>
              </a:spcBef>
              <a:buFontTx/>
              <a:buChar char="•"/>
            </a:pPr>
            <a:r>
              <a:rPr lang="en-GB" sz="1100" b="0"/>
              <a:t>I have worked at the company previously and to be working with their top engineers in a more professional capacity is very exciting.</a:t>
            </a:r>
          </a:p>
          <a:p>
            <a:pPr eaLnBrk="1" hangingPunct="1">
              <a:spcBef>
                <a:spcPct val="50000"/>
              </a:spcBef>
            </a:pPr>
            <a:r>
              <a:rPr lang="en-GB" sz="1100" b="0"/>
              <a:t>There are many things that must be considered throughout the project and at every point, these are;</a:t>
            </a:r>
          </a:p>
          <a:p>
            <a:pPr eaLnBrk="1" hangingPunct="1">
              <a:spcBef>
                <a:spcPct val="50000"/>
              </a:spcBef>
              <a:buFontTx/>
              <a:buChar char="•"/>
            </a:pPr>
            <a:r>
              <a:rPr lang="en-GB" sz="1100" b="0"/>
              <a:t>Aesthetics – People who buy engines like this want them to look nice as well as function properly. The company also wants the engine to look nice and Mermaid Marine have their own colour that all parts and engines are sprayed with so that their engines can be identified on the market easily.</a:t>
            </a:r>
          </a:p>
          <a:p>
            <a:pPr eaLnBrk="1" hangingPunct="1">
              <a:spcBef>
                <a:spcPct val="50000"/>
              </a:spcBef>
              <a:buFontTx/>
              <a:buChar char="•"/>
            </a:pPr>
            <a:r>
              <a:rPr lang="en-GB" sz="1100" b="0"/>
              <a:t>Safety – Everything should have a factor of safety of 50% so that even if the part is put under extreme pressure then it is very unlikely to break or deform from how it is expected to and this can be put into solid works and tested on there.</a:t>
            </a:r>
          </a:p>
          <a:p>
            <a:pPr eaLnBrk="1" hangingPunct="1">
              <a:spcBef>
                <a:spcPct val="50000"/>
              </a:spcBef>
              <a:buFontTx/>
              <a:buChar char="•"/>
            </a:pPr>
            <a:r>
              <a:rPr lang="en-GB" sz="1100" b="0"/>
              <a:t>Function – The product needs to do what it says on the tin, no more, no less, it doesn’t need to be very fancy but there is no need to make it as boring as possible.</a:t>
            </a:r>
          </a:p>
          <a:p>
            <a:pPr eaLnBrk="1" hangingPunct="1">
              <a:spcBef>
                <a:spcPct val="50000"/>
              </a:spcBef>
              <a:buFontTx/>
              <a:buChar char="•"/>
            </a:pPr>
            <a:r>
              <a:rPr lang="en-GB" sz="1100" b="0"/>
              <a:t>Reliable – Along with functioning correctly they need to perform over long periods of time without resulting in any cracks, fissures or anything of the sort.</a:t>
            </a:r>
          </a:p>
          <a:p>
            <a:pPr eaLnBrk="1" hangingPunct="1">
              <a:spcBef>
                <a:spcPct val="50000"/>
              </a:spcBef>
              <a:buFontTx/>
              <a:buChar char="•"/>
            </a:pPr>
            <a:r>
              <a:rPr lang="en-GB" sz="1100" b="0"/>
              <a:t>Cost – All the components I am designing should not be overly expensive but should also not be so cheap that corners get cut.</a:t>
            </a:r>
          </a:p>
          <a:p>
            <a:pPr eaLnBrk="1" hangingPunct="1">
              <a:spcBef>
                <a:spcPct val="50000"/>
              </a:spcBef>
              <a:buFontTx/>
              <a:buChar char="•"/>
            </a:pPr>
            <a:r>
              <a:rPr lang="en-GB" sz="1100" b="0"/>
              <a:t>Marketing – All the components that I design could have the Power Torque logo on them of they could have the logo of the company that designed them. The main USPs of this engine will also be its fantastic price to power ratio and its power to weight ratio. For the marketing in general I shall be marketing a bespoke design company rather than just one product that will be able to design and prototype all of these products.</a:t>
            </a:r>
          </a:p>
        </p:txBody>
      </p:sp>
      <p:sp>
        <p:nvSpPr>
          <p:cNvPr id="15369" name="Text Box 11"/>
          <p:cNvSpPr txBox="1">
            <a:spLocks noChangeArrowheads="1"/>
          </p:cNvSpPr>
          <p:nvPr/>
        </p:nvSpPr>
        <p:spPr bwMode="auto">
          <a:xfrm>
            <a:off x="0" y="385763"/>
            <a:ext cx="5824538" cy="897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u="sng">
                <a:solidFill>
                  <a:srgbClr val="FF0000"/>
                </a:solidFill>
              </a:rPr>
              <a:t>What is the problem?</a:t>
            </a:r>
          </a:p>
          <a:p>
            <a:pPr eaLnBrk="1" hangingPunct="1">
              <a:spcBef>
                <a:spcPct val="50000"/>
              </a:spcBef>
            </a:pPr>
            <a:r>
              <a:rPr lang="en-GB" sz="1100" b="0"/>
              <a:t>The current problem is that Ford have a line of production engines which could be used for anything with the correct conversion kit, currently the only conversion kit for their engines is to go into cars. The company Power Torque wishes to sell the 1.6 Tiger (Turbo diesel straight 4 engine) to go into the marine market by selling it through Mermaid Marine (their sister company) but does not currently have the parts designed to do so therefore the products I am designing is 100% innovative and innovation will be a key part of what I am doing.</a:t>
            </a:r>
          </a:p>
          <a:p>
            <a:pPr eaLnBrk="1" hangingPunct="1">
              <a:spcBef>
                <a:spcPct val="50000"/>
              </a:spcBef>
            </a:pPr>
            <a:r>
              <a:rPr lang="en-GB" sz="1100" u="sng"/>
              <a:t>Why are existing products not suitable?</a:t>
            </a:r>
          </a:p>
          <a:p>
            <a:pPr eaLnBrk="1" hangingPunct="1">
              <a:spcBef>
                <a:spcPct val="50000"/>
              </a:spcBef>
            </a:pPr>
            <a:r>
              <a:rPr lang="en-GB" sz="1100" b="0"/>
              <a:t>Currently there are no products commercially to fit this engine into a boat.</a:t>
            </a:r>
          </a:p>
          <a:p>
            <a:pPr eaLnBrk="1" hangingPunct="1">
              <a:spcBef>
                <a:spcPct val="50000"/>
              </a:spcBef>
            </a:pPr>
            <a:r>
              <a:rPr lang="en-GB" sz="1100" u="sng">
                <a:solidFill>
                  <a:srgbClr val="FF0000"/>
                </a:solidFill>
              </a:rPr>
              <a:t>What needs designing? – The Key issues?</a:t>
            </a:r>
          </a:p>
          <a:p>
            <a:pPr eaLnBrk="1" hangingPunct="1">
              <a:spcBef>
                <a:spcPct val="50000"/>
              </a:spcBef>
            </a:pPr>
            <a:r>
              <a:rPr lang="en-GB" sz="1100" b="0" u="sng"/>
              <a:t>Engine mounts</a:t>
            </a:r>
          </a:p>
          <a:p>
            <a:pPr eaLnBrk="1" hangingPunct="1">
              <a:spcBef>
                <a:spcPct val="50000"/>
              </a:spcBef>
              <a:buFontTx/>
              <a:buChar char="•"/>
            </a:pPr>
            <a:r>
              <a:rPr lang="en-GB" sz="1100" b="0"/>
              <a:t>This will be for both front and back mounts. The way that I will have to design them is I will have to take measurements of off the CAD model to start designing the mounts</a:t>
            </a:r>
          </a:p>
          <a:p>
            <a:pPr eaLnBrk="1" hangingPunct="1">
              <a:spcBef>
                <a:spcPct val="50000"/>
              </a:spcBef>
              <a:buFontTx/>
              <a:buChar char="•"/>
            </a:pPr>
            <a:r>
              <a:rPr lang="en-GB" sz="1100" b="0"/>
              <a:t>There will also be some sort of standard width for the engine mounts to come out to so that will also need to be investigated.</a:t>
            </a:r>
          </a:p>
          <a:p>
            <a:pPr eaLnBrk="1" hangingPunct="1">
              <a:spcBef>
                <a:spcPct val="50000"/>
              </a:spcBef>
            </a:pPr>
            <a:r>
              <a:rPr lang="en-GB" sz="1100" b="0" u="sng"/>
              <a:t>Turbo Charger cover</a:t>
            </a:r>
          </a:p>
          <a:p>
            <a:pPr eaLnBrk="1" hangingPunct="1">
              <a:spcBef>
                <a:spcPct val="50000"/>
              </a:spcBef>
              <a:buFontTx/>
              <a:buChar char="•"/>
            </a:pPr>
            <a:r>
              <a:rPr lang="en-GB" sz="1100" b="0"/>
              <a:t>This is a cover for the turbo charger itself to shield the heat from any body that will be going near to the engine during, or shortly after, running.</a:t>
            </a:r>
          </a:p>
          <a:p>
            <a:pPr eaLnBrk="1" hangingPunct="1">
              <a:spcBef>
                <a:spcPct val="50000"/>
              </a:spcBef>
              <a:buFontTx/>
              <a:buChar char="•"/>
            </a:pPr>
            <a:r>
              <a:rPr lang="en-GB" sz="1100" b="0"/>
              <a:t>There will also be a need for a system that allows air to flow away from the charger to stop it over heating.</a:t>
            </a:r>
          </a:p>
          <a:p>
            <a:pPr eaLnBrk="1" hangingPunct="1">
              <a:spcBef>
                <a:spcPct val="50000"/>
              </a:spcBef>
              <a:buFontTx/>
              <a:buChar char="•"/>
            </a:pPr>
            <a:r>
              <a:rPr lang="en-GB" sz="1100" b="0"/>
              <a:t>To bold this onto the engine I may have to design some sort of clip to clip onto the exhaust manifold or bolt onto the turbo cover for the underside and almost float on top of the turbo.</a:t>
            </a:r>
          </a:p>
          <a:p>
            <a:pPr eaLnBrk="1" hangingPunct="1">
              <a:spcBef>
                <a:spcPct val="50000"/>
              </a:spcBef>
            </a:pPr>
            <a:r>
              <a:rPr lang="en-GB" sz="1100" b="0" u="sng"/>
              <a:t>Front end accessory drive</a:t>
            </a:r>
            <a:endParaRPr lang="en-GB" sz="1100" b="0"/>
          </a:p>
          <a:p>
            <a:pPr eaLnBrk="1" hangingPunct="1">
              <a:spcBef>
                <a:spcPct val="50000"/>
              </a:spcBef>
              <a:buFontTx/>
              <a:buChar char="•"/>
            </a:pPr>
            <a:r>
              <a:rPr lang="en-GB" sz="1100" b="0"/>
              <a:t>The main job of this is to cover the belt that is attached to the crank shaft, alternator and any possibly retrofit water pumps/dry sump systems so that if the belt does snap and someone is stood near the engine, they won’t get whipped with the belt which would cause serious damage</a:t>
            </a:r>
          </a:p>
          <a:p>
            <a:pPr eaLnBrk="1" hangingPunct="1">
              <a:spcBef>
                <a:spcPct val="50000"/>
              </a:spcBef>
            </a:pPr>
            <a:r>
              <a:rPr lang="en-GB" sz="1100" b="0" u="sng"/>
              <a:t>Water cooled exhaust manifold</a:t>
            </a:r>
          </a:p>
          <a:p>
            <a:pPr eaLnBrk="1" hangingPunct="1">
              <a:spcBef>
                <a:spcPct val="50000"/>
              </a:spcBef>
              <a:buFontTx/>
              <a:buChar char="•"/>
            </a:pPr>
            <a:r>
              <a:rPr lang="en-GB" sz="1100" b="0"/>
              <a:t>There is already a exhaust manifold for this engine so it could mean designing something retrofit for the manifold or designing a complete new manifold (which wouldn’t be sensible as for have already gone to the trouble of making it for you).</a:t>
            </a:r>
          </a:p>
          <a:p>
            <a:pPr eaLnBrk="1" hangingPunct="1">
              <a:spcBef>
                <a:spcPct val="50000"/>
              </a:spcBef>
              <a:buFontTx/>
              <a:buChar char="•"/>
            </a:pPr>
            <a:r>
              <a:rPr lang="en-GB" sz="1100" b="0"/>
              <a:t>This would increase the power of the turbo and therefore the engine but would also mean that if someone leant on the manifold they wouldn’t get scolded so is really a safety feature.</a:t>
            </a:r>
          </a:p>
          <a:p>
            <a:pPr eaLnBrk="1" hangingPunct="1">
              <a:spcBef>
                <a:spcPct val="50000"/>
              </a:spcBef>
            </a:pPr>
            <a:r>
              <a:rPr lang="en-GB" sz="1100" b="0" u="sng"/>
              <a:t>Flywheel to gear box adaptor</a:t>
            </a:r>
          </a:p>
          <a:p>
            <a:pPr eaLnBrk="1" hangingPunct="1">
              <a:spcBef>
                <a:spcPct val="50000"/>
              </a:spcBef>
              <a:buFontTx/>
              <a:buChar char="•"/>
            </a:pPr>
            <a:r>
              <a:rPr lang="en-GB" sz="1100" b="0"/>
              <a:t>This will only need dimensions taking off of the engine and then setting those as my constraints and designing around that.</a:t>
            </a:r>
          </a:p>
          <a:p>
            <a:pPr eaLnBrk="1" hangingPunct="1">
              <a:spcBef>
                <a:spcPct val="50000"/>
              </a:spcBef>
              <a:buFontTx/>
              <a:buChar char="•"/>
            </a:pPr>
            <a:r>
              <a:rPr lang="en-GB" sz="1100" b="0"/>
              <a:t>All it is an adaptor for this particular engine to that particular gear box.</a:t>
            </a:r>
          </a:p>
          <a:p>
            <a:pPr eaLnBrk="1" hangingPunct="1">
              <a:spcBef>
                <a:spcPct val="50000"/>
              </a:spcBef>
            </a:pPr>
            <a:r>
              <a:rPr lang="en-GB" sz="1100" u="sng">
                <a:solidFill>
                  <a:srgbClr val="FF0000"/>
                </a:solidFill>
              </a:rPr>
              <a:t>My Client and key stake holders</a:t>
            </a:r>
          </a:p>
          <a:p>
            <a:pPr eaLnBrk="1" hangingPunct="1">
              <a:spcBef>
                <a:spcPct val="50000"/>
              </a:spcBef>
            </a:pPr>
            <a:r>
              <a:rPr lang="en-GB" sz="1100" b="0"/>
              <a:t>My client is Power Torque as they would be the ones mass producing these products in the long run. At Power Torque they have an engineering team which I will be working with which consists of Dave Wilcox, Kevin Sage and John Townley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prototyping</a:t>
            </a:r>
            <a:endParaRPr lang="en-US" sz="2300" b="0">
              <a:solidFill>
                <a:schemeClr val="tx2"/>
              </a:solidFill>
              <a:latin typeface="Franklin Gothic Book" pitchFamily="34" charset="0"/>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l="34424" t="37109" r="12840" b="31641"/>
          <a:stretch>
            <a:fillRect/>
          </a:stretch>
        </p:blipFill>
        <p:spPr bwMode="auto">
          <a:xfrm>
            <a:off x="400050" y="2090738"/>
            <a:ext cx="30432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p:cNvSpPr txBox="1">
            <a:spLocks noChangeArrowheads="1"/>
          </p:cNvSpPr>
          <p:nvPr/>
        </p:nvSpPr>
        <p:spPr bwMode="auto">
          <a:xfrm>
            <a:off x="328613" y="657225"/>
            <a:ext cx="3971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In order to further my design I have decided to make a 1:1 scale model out of 4mm MDF. To do this I had to make a Solidworks drawing of the part and then export it as a DXF file which would then allow me to open it in 2D design software which would then allow me to cut it out. The red arrows show the progression through the steps</a:t>
            </a:r>
          </a:p>
        </p:txBody>
      </p:sp>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4729163"/>
            <a:ext cx="5905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50" y="4772025"/>
            <a:ext cx="584835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5" descr="E:\DCIM\100OLYMP\P33100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988" y="1049338"/>
            <a:ext cx="4614862"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rot="5400000">
            <a:off x="900907" y="4585494"/>
            <a:ext cx="22860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72175" y="6943725"/>
            <a:ext cx="1857375"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9008269" y="4907757"/>
            <a:ext cx="1787525"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comparison</a:t>
            </a:r>
            <a:endParaRPr lang="en-US" sz="2300" b="0">
              <a:solidFill>
                <a:schemeClr val="tx2"/>
              </a:solidFill>
              <a:latin typeface="Franklin Gothic Book" pitchFamily="34" charset="0"/>
            </a:endParaRPr>
          </a:p>
        </p:txBody>
      </p:sp>
      <p:sp>
        <p:nvSpPr>
          <p:cNvPr id="44035" name="TextBox 5"/>
          <p:cNvSpPr txBox="1">
            <a:spLocks noChangeArrowheads="1"/>
          </p:cNvSpPr>
          <p:nvPr/>
        </p:nvSpPr>
        <p:spPr bwMode="auto">
          <a:xfrm>
            <a:off x="257175" y="371475"/>
            <a:ext cx="385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While making the model I realised two things, one that the design is near impossible to cast and two that the it doesn’t deal with load very well due to its overhang over the web. So what I have done is finished building the model and designed two more possibilities and I will show them both to the engineers</a:t>
            </a:r>
            <a:endParaRPr lang="en-US" sz="1200" b="0"/>
          </a:p>
        </p:txBody>
      </p:sp>
      <p:grpSp>
        <p:nvGrpSpPr>
          <p:cNvPr id="44036" name="Group 11"/>
          <p:cNvGrpSpPr>
            <a:grpSpLocks/>
          </p:cNvGrpSpPr>
          <p:nvPr/>
        </p:nvGrpSpPr>
        <p:grpSpPr bwMode="auto">
          <a:xfrm>
            <a:off x="328613" y="5014913"/>
            <a:ext cx="4143375" cy="1643062"/>
            <a:chOff x="5829296" y="4229096"/>
            <a:chExt cx="4143404" cy="1643067"/>
          </a:xfrm>
        </p:grpSpPr>
        <p:pic>
          <p:nvPicPr>
            <p:cNvPr id="44055" name="Picture 4"/>
            <p:cNvPicPr>
              <a:picLocks noChangeAspect="1" noChangeArrowheads="1"/>
            </p:cNvPicPr>
            <p:nvPr/>
          </p:nvPicPr>
          <p:blipFill>
            <a:blip r:embed="rId2">
              <a:extLst>
                <a:ext uri="{28A0092B-C50C-407E-A947-70E740481C1C}">
                  <a14:useLocalDpi xmlns:a14="http://schemas.microsoft.com/office/drawing/2010/main" val="0"/>
                </a:ext>
              </a:extLst>
            </a:blip>
            <a:srcRect l="35156" t="36133" r="12840" b="34570"/>
            <a:stretch>
              <a:fillRect/>
            </a:stretch>
          </p:blipFill>
          <p:spPr bwMode="auto">
            <a:xfrm>
              <a:off x="5900738" y="4603750"/>
              <a:ext cx="300037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6" name="TextBox 6"/>
            <p:cNvSpPr txBox="1">
              <a:spLocks noChangeArrowheads="1"/>
            </p:cNvSpPr>
            <p:nvPr/>
          </p:nvSpPr>
          <p:spPr bwMode="auto">
            <a:xfrm>
              <a:off x="5829296" y="4229096"/>
              <a:ext cx="41434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2000" b="0"/>
                <a:t>Cast-able and no overhang</a:t>
              </a:r>
              <a:endParaRPr lang="en-US" sz="2000" b="0"/>
            </a:p>
          </p:txBody>
        </p:sp>
      </p:grpSp>
      <p:grpSp>
        <p:nvGrpSpPr>
          <p:cNvPr id="44037" name="Group 10"/>
          <p:cNvGrpSpPr>
            <a:grpSpLocks/>
          </p:cNvGrpSpPr>
          <p:nvPr/>
        </p:nvGrpSpPr>
        <p:grpSpPr bwMode="auto">
          <a:xfrm>
            <a:off x="328613" y="1443038"/>
            <a:ext cx="3043237" cy="1781175"/>
            <a:chOff x="328570" y="1443014"/>
            <a:chExt cx="3043238" cy="1781178"/>
          </a:xfrm>
        </p:grpSpPr>
        <p:pic>
          <p:nvPicPr>
            <p:cNvPr id="44053" name="Picture 2"/>
            <p:cNvPicPr>
              <a:picLocks noChangeAspect="1" noChangeArrowheads="1"/>
            </p:cNvPicPr>
            <p:nvPr/>
          </p:nvPicPr>
          <p:blipFill>
            <a:blip r:embed="rId3">
              <a:extLst>
                <a:ext uri="{28A0092B-C50C-407E-A947-70E740481C1C}">
                  <a14:useLocalDpi xmlns:a14="http://schemas.microsoft.com/office/drawing/2010/main" val="0"/>
                </a:ext>
              </a:extLst>
            </a:blip>
            <a:srcRect l="34424" t="37109" r="12840" b="31641"/>
            <a:stretch>
              <a:fillRect/>
            </a:stretch>
          </p:blipFill>
          <p:spPr bwMode="auto">
            <a:xfrm>
              <a:off x="328570" y="1871642"/>
              <a:ext cx="30432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4" name="TextBox 7"/>
            <p:cNvSpPr txBox="1">
              <a:spLocks noChangeArrowheads="1"/>
            </p:cNvSpPr>
            <p:nvPr/>
          </p:nvSpPr>
          <p:spPr bwMode="auto">
            <a:xfrm>
              <a:off x="1328702" y="1443014"/>
              <a:ext cx="16430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2000" b="0"/>
                <a:t>Original</a:t>
              </a:r>
              <a:endParaRPr lang="en-US" sz="2000" b="0"/>
            </a:p>
          </p:txBody>
        </p:sp>
      </p:grpSp>
      <p:grpSp>
        <p:nvGrpSpPr>
          <p:cNvPr id="44038" name="Group 9"/>
          <p:cNvGrpSpPr>
            <a:grpSpLocks/>
          </p:cNvGrpSpPr>
          <p:nvPr/>
        </p:nvGrpSpPr>
        <p:grpSpPr bwMode="auto">
          <a:xfrm>
            <a:off x="328613" y="3228975"/>
            <a:ext cx="3084512" cy="1714500"/>
            <a:chOff x="685800" y="6586550"/>
            <a:chExt cx="3084513" cy="1714488"/>
          </a:xfrm>
        </p:grpSpPr>
        <p:pic>
          <p:nvPicPr>
            <p:cNvPr id="44051" name="Picture 3"/>
            <p:cNvPicPr>
              <a:picLocks noChangeAspect="1" noChangeArrowheads="1"/>
            </p:cNvPicPr>
            <p:nvPr/>
          </p:nvPicPr>
          <p:blipFill>
            <a:blip r:embed="rId4">
              <a:extLst>
                <a:ext uri="{28A0092B-C50C-407E-A947-70E740481C1C}">
                  <a14:useLocalDpi xmlns:a14="http://schemas.microsoft.com/office/drawing/2010/main" val="0"/>
                </a:ext>
              </a:extLst>
            </a:blip>
            <a:srcRect l="34424" t="39063" r="12109" b="30663"/>
            <a:stretch>
              <a:fillRect/>
            </a:stretch>
          </p:blipFill>
          <p:spPr bwMode="auto">
            <a:xfrm>
              <a:off x="685800" y="6991350"/>
              <a:ext cx="308451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8"/>
            <p:cNvSpPr txBox="1">
              <a:spLocks noChangeArrowheads="1"/>
            </p:cNvSpPr>
            <p:nvPr/>
          </p:nvSpPr>
          <p:spPr bwMode="auto">
            <a:xfrm>
              <a:off x="1543016" y="6586550"/>
              <a:ext cx="16430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2000" b="0"/>
                <a:t>Cast-able</a:t>
              </a:r>
              <a:endParaRPr lang="en-US" sz="2000" b="0"/>
            </a:p>
          </p:txBody>
        </p:sp>
      </p:grpSp>
      <p:sp>
        <p:nvSpPr>
          <p:cNvPr id="44039" name="TextBox 12"/>
          <p:cNvSpPr txBox="1">
            <a:spLocks noChangeArrowheads="1"/>
          </p:cNvSpPr>
          <p:nvPr/>
        </p:nvSpPr>
        <p:spPr bwMode="auto">
          <a:xfrm>
            <a:off x="3471863" y="2154238"/>
            <a:ext cx="257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As this is the most recent design there has been nothing great that has changed, obviously.</a:t>
            </a:r>
            <a:endParaRPr lang="en-US" sz="1200" b="0"/>
          </a:p>
        </p:txBody>
      </p:sp>
      <p:sp>
        <p:nvSpPr>
          <p:cNvPr id="44040" name="TextBox 13"/>
          <p:cNvSpPr txBox="1">
            <a:spLocks noChangeArrowheads="1"/>
          </p:cNvSpPr>
          <p:nvPr/>
        </p:nvSpPr>
        <p:spPr bwMode="auto">
          <a:xfrm>
            <a:off x="3471863" y="3657600"/>
            <a:ext cx="25717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This has been made easier to cast by cutting parallel to the back plate instead of cutting so that it would be strong enough, this would leave a huge over hang and as you can see from the simulations on the right it is very weak.</a:t>
            </a:r>
            <a:endParaRPr lang="en-US" sz="1200" b="0"/>
          </a:p>
        </p:txBody>
      </p:sp>
      <p:sp>
        <p:nvSpPr>
          <p:cNvPr id="44041" name="TextBox 14"/>
          <p:cNvSpPr txBox="1">
            <a:spLocks noChangeArrowheads="1"/>
          </p:cNvSpPr>
          <p:nvPr/>
        </p:nvSpPr>
        <p:spPr bwMode="auto">
          <a:xfrm>
            <a:off x="3471863" y="5372100"/>
            <a:ext cx="25717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This has been designed with one rib which goes all the way around where the overhang would be for extra strength and is made cast-able by the taper on the ribs (as you can see below). Where the tapered isosceles triangle would meet the plate and the back plate are other points which may have been weak points so there has been a 5mm fillet added to those surfaces to make sure that they can remain strong enough. As you can also see from the testing on the right, it moves a lot less than the other two designs and this makes it superior. I also plan to make a foam model of this on the 4 axis CNC machine which would then give me another model to present to the engineers when I ask how to move forward.</a:t>
            </a:r>
            <a:endParaRPr lang="en-US" sz="1200" b="0"/>
          </a:p>
        </p:txBody>
      </p:sp>
      <p:pic>
        <p:nvPicPr>
          <p:cNvPr id="44042" name="Picture 6"/>
          <p:cNvPicPr>
            <a:picLocks noChangeAspect="1" noChangeArrowheads="1"/>
          </p:cNvPicPr>
          <p:nvPr/>
        </p:nvPicPr>
        <p:blipFill>
          <a:blip r:embed="rId5">
            <a:extLst>
              <a:ext uri="{28A0092B-C50C-407E-A947-70E740481C1C}">
                <a14:useLocalDpi xmlns:a14="http://schemas.microsoft.com/office/drawing/2010/main" val="0"/>
              </a:ext>
            </a:extLst>
          </a:blip>
          <a:srcRect l="33691" t="24609" r="23827" b="23633"/>
          <a:stretch>
            <a:fillRect/>
          </a:stretch>
        </p:blipFill>
        <p:spPr bwMode="auto">
          <a:xfrm>
            <a:off x="400050" y="6657975"/>
            <a:ext cx="300037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6" descr="double rib, design insight.bmp"/>
          <p:cNvPicPr>
            <a:picLocks noChangeAspect="1"/>
          </p:cNvPicPr>
          <p:nvPr/>
        </p:nvPicPr>
        <p:blipFill>
          <a:blip r:embed="rId6">
            <a:extLst>
              <a:ext uri="{28A0092B-C50C-407E-A947-70E740481C1C}">
                <a14:useLocalDpi xmlns:a14="http://schemas.microsoft.com/office/drawing/2010/main" val="0"/>
              </a:ext>
            </a:extLst>
          </a:blip>
          <a:srcRect l="27238" t="31250" r="5617" b="30743"/>
          <a:stretch>
            <a:fillRect/>
          </a:stretch>
        </p:blipFill>
        <p:spPr bwMode="auto">
          <a:xfrm>
            <a:off x="5829300" y="5372100"/>
            <a:ext cx="32146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7" descr="castable, design insight.bmp"/>
          <p:cNvPicPr>
            <a:picLocks noChangeAspect="1"/>
          </p:cNvPicPr>
          <p:nvPr/>
        </p:nvPicPr>
        <p:blipFill>
          <a:blip r:embed="rId7">
            <a:extLst>
              <a:ext uri="{28A0092B-C50C-407E-A947-70E740481C1C}">
                <a14:useLocalDpi xmlns:a14="http://schemas.microsoft.com/office/drawing/2010/main" val="0"/>
              </a:ext>
            </a:extLst>
          </a:blip>
          <a:srcRect l="31689" t="33398" r="11182" b="35352"/>
          <a:stretch>
            <a:fillRect/>
          </a:stretch>
        </p:blipFill>
        <p:spPr bwMode="auto">
          <a:xfrm>
            <a:off x="5972175" y="3657600"/>
            <a:ext cx="3214688"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23"/>
          <p:cNvPicPr>
            <a:picLocks noChangeAspect="1" noChangeArrowheads="1"/>
          </p:cNvPicPr>
          <p:nvPr/>
        </p:nvPicPr>
        <p:blipFill>
          <a:blip r:embed="rId8">
            <a:extLst>
              <a:ext uri="{28A0092B-C50C-407E-A947-70E740481C1C}">
                <a14:useLocalDpi xmlns:a14="http://schemas.microsoft.com/office/drawing/2010/main" val="0"/>
              </a:ext>
            </a:extLst>
          </a:blip>
          <a:srcRect l="22549" t="26237" r="22104" b="34158"/>
          <a:stretch>
            <a:fillRect/>
          </a:stretch>
        </p:blipFill>
        <p:spPr bwMode="auto">
          <a:xfrm>
            <a:off x="5972175" y="1885950"/>
            <a:ext cx="30003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19"/>
          <p:cNvSpPr txBox="1">
            <a:spLocks noChangeArrowheads="1"/>
          </p:cNvSpPr>
          <p:nvPr/>
        </p:nvSpPr>
        <p:spPr bwMode="auto">
          <a:xfrm>
            <a:off x="9329738" y="3729038"/>
            <a:ext cx="27860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9" action="ppaction://hlinkfile"/>
              </a:rPr>
              <a:t>DISPLACEMENT</a:t>
            </a:r>
            <a:endParaRPr lang="en-US" b="0"/>
          </a:p>
        </p:txBody>
      </p:sp>
      <p:sp>
        <p:nvSpPr>
          <p:cNvPr id="44047" name="TextBox 20"/>
          <p:cNvSpPr txBox="1">
            <a:spLocks noChangeArrowheads="1"/>
          </p:cNvSpPr>
          <p:nvPr/>
        </p:nvSpPr>
        <p:spPr bwMode="auto">
          <a:xfrm>
            <a:off x="9329738" y="4229100"/>
            <a:ext cx="27860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10" action="ppaction://hlinkfile"/>
              </a:rPr>
              <a:t>STRESS</a:t>
            </a:r>
            <a:endParaRPr lang="en-US" b="0"/>
          </a:p>
        </p:txBody>
      </p:sp>
      <p:sp>
        <p:nvSpPr>
          <p:cNvPr id="44048" name="TextBox 21"/>
          <p:cNvSpPr txBox="1">
            <a:spLocks noChangeArrowheads="1"/>
          </p:cNvSpPr>
          <p:nvPr/>
        </p:nvSpPr>
        <p:spPr bwMode="auto">
          <a:xfrm>
            <a:off x="9329738" y="5372100"/>
            <a:ext cx="27860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11" action="ppaction://hlinkfile"/>
              </a:rPr>
              <a:t>DISPLACEMENT</a:t>
            </a:r>
            <a:endParaRPr lang="en-US" b="0"/>
          </a:p>
        </p:txBody>
      </p:sp>
      <p:sp>
        <p:nvSpPr>
          <p:cNvPr id="44049" name="TextBox 22"/>
          <p:cNvSpPr txBox="1">
            <a:spLocks noChangeArrowheads="1"/>
          </p:cNvSpPr>
          <p:nvPr/>
        </p:nvSpPr>
        <p:spPr bwMode="auto">
          <a:xfrm>
            <a:off x="9329738" y="5872163"/>
            <a:ext cx="278606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12" action="ppaction://hlinkfile"/>
              </a:rPr>
              <a:t>STRESS</a:t>
            </a:r>
            <a:endParaRPr lang="en-US" b="0"/>
          </a:p>
        </p:txBody>
      </p:sp>
      <p:sp>
        <p:nvSpPr>
          <p:cNvPr id="44050" name="TextBox 14"/>
          <p:cNvSpPr txBox="1">
            <a:spLocks noChangeArrowheads="1"/>
          </p:cNvSpPr>
          <p:nvPr/>
        </p:nvSpPr>
        <p:spPr bwMode="auto">
          <a:xfrm>
            <a:off x="5900738" y="6800850"/>
            <a:ext cx="6643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As you may be able to see from the above results, the double rib design for the engine mount gives a much better design insight over the overhang (because there isn’t one) and with the Cast-able version it is the opposite, there is little load and an awful lot of load placed on the overhang. However, with the double rib design it now introduces a new problem and that is making the back plate strong enough to with stand the stress without deforming plastically so the next stage is to CNC out the cast-able no overhang design and take it to the engineers along with my findings to help me come to a decision as to how I can move on into ain</a:t>
            </a:r>
            <a:endParaRPr lang="en-US" sz="1200" b="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prototyping</a:t>
            </a:r>
            <a:endParaRPr lang="en-US" sz="2300" b="0">
              <a:solidFill>
                <a:schemeClr val="tx2"/>
              </a:solidFill>
              <a:latin typeface="Franklin Gothic Book" pitchFamily="34" charset="0"/>
            </a:endParaRPr>
          </a:p>
        </p:txBody>
      </p:sp>
      <p:grpSp>
        <p:nvGrpSpPr>
          <p:cNvPr id="45059" name="Group 10"/>
          <p:cNvGrpSpPr>
            <a:grpSpLocks/>
          </p:cNvGrpSpPr>
          <p:nvPr/>
        </p:nvGrpSpPr>
        <p:grpSpPr bwMode="auto">
          <a:xfrm>
            <a:off x="400050" y="800100"/>
            <a:ext cx="2563813" cy="7708900"/>
            <a:chOff x="5829296" y="1228700"/>
            <a:chExt cx="2563390" cy="7708907"/>
          </a:xfrm>
        </p:grpSpPr>
        <p:pic>
          <p:nvPicPr>
            <p:cNvPr id="45076" name="Picture 8" descr="E:\DCIM\100OLYMP\P40700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296" y="5086352"/>
              <a:ext cx="2563390" cy="192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9" descr="E:\DCIM\100OLYMP\P40700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296" y="7015178"/>
              <a:ext cx="2562935" cy="192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10" descr="E:\DCIM\100OLYMP\P40700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296" y="3157526"/>
              <a:ext cx="2563390" cy="192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3" descr="E:\DCIM\100OLYMP\P33100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296" y="1228700"/>
              <a:ext cx="2563390" cy="192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0" name="Picture 2"/>
          <p:cNvPicPr>
            <a:picLocks noChangeAspect="1" noChangeArrowheads="1"/>
          </p:cNvPicPr>
          <p:nvPr/>
        </p:nvPicPr>
        <p:blipFill>
          <a:blip r:embed="rId6">
            <a:extLst>
              <a:ext uri="{28A0092B-C50C-407E-A947-70E740481C1C}">
                <a14:useLocalDpi xmlns:a14="http://schemas.microsoft.com/office/drawing/2010/main" val="0"/>
              </a:ext>
            </a:extLst>
          </a:blip>
          <a:srcRect l="27100" t="25391" r="17236" b="22852"/>
          <a:stretch>
            <a:fillRect/>
          </a:stretch>
        </p:blipFill>
        <p:spPr bwMode="auto">
          <a:xfrm>
            <a:off x="3043238" y="800100"/>
            <a:ext cx="385762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2"/>
          <p:cNvSpPr txBox="1">
            <a:spLocks noChangeArrowheads="1"/>
          </p:cNvSpPr>
          <p:nvPr/>
        </p:nvSpPr>
        <p:spPr bwMode="auto">
          <a:xfrm>
            <a:off x="3043238" y="3586163"/>
            <a:ext cx="378618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100" b="0"/>
              <a:t>Top left of here is the lasered out negatives of the engine mount 150mm moved standard and to create that I had to use the schools laser cutter with the image above, the reason the lines are red is that the laser cutter knows where to cut out if the lines are 0.1mm and red, otherwise it just gets engraved. To left are the three pictures of my engine mount model which I stuck together with a glue gun.. To get from the solidworks drawing to the 2d design software I had to export the orthographic drawing from solidworks to a .dxf file which then can be imported by the 2d design software to allow me to cut it out on the laser, which is very useful indeed</a:t>
            </a:r>
            <a:r>
              <a:rPr lang="en-GB" sz="1200" b="0"/>
              <a:t>. </a:t>
            </a:r>
            <a:endParaRPr lang="en-US" sz="1200" b="0"/>
          </a:p>
        </p:txBody>
      </p:sp>
      <p:grpSp>
        <p:nvGrpSpPr>
          <p:cNvPr id="45062" name="Group 13"/>
          <p:cNvGrpSpPr>
            <a:grpSpLocks/>
          </p:cNvGrpSpPr>
          <p:nvPr/>
        </p:nvGrpSpPr>
        <p:grpSpPr bwMode="auto">
          <a:xfrm>
            <a:off x="10401300" y="300038"/>
            <a:ext cx="2071688" cy="6286500"/>
            <a:chOff x="7900998" y="1210825"/>
            <a:chExt cx="2071636" cy="6286417"/>
          </a:xfrm>
        </p:grpSpPr>
        <p:pic>
          <p:nvPicPr>
            <p:cNvPr id="45072" name="Picture 6" descr="E:\DCIM\100OLYMP\P407007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0998" y="5943608"/>
              <a:ext cx="2071636" cy="155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4" descr="E:\DCIM\100OLYMP\P40600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0998" y="2800336"/>
              <a:ext cx="2071636" cy="155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5" descr="E:\DCIM\100OLYMP\P406007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0998" y="1210825"/>
              <a:ext cx="2071634" cy="155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7" descr="E:\DCIM\100OLYMP\P407007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0998" y="4371972"/>
              <a:ext cx="2071636" cy="155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3" name="TextBox 14"/>
          <p:cNvSpPr txBox="1">
            <a:spLocks noChangeArrowheads="1"/>
          </p:cNvSpPr>
          <p:nvPr/>
        </p:nvSpPr>
        <p:spPr bwMode="auto">
          <a:xfrm>
            <a:off x="8115300" y="3086100"/>
            <a:ext cx="1128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t>sfhsdg</a:t>
            </a:r>
            <a:endParaRPr lang="en-US" b="0"/>
          </a:p>
        </p:txBody>
      </p:sp>
      <p:pic>
        <p:nvPicPr>
          <p:cNvPr id="45064"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2300" y="300038"/>
            <a:ext cx="276225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2300" y="237172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72300" y="451485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72300" y="6729413"/>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44100" y="665797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4813" y="10993438"/>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Rectangle 16"/>
          <p:cNvSpPr>
            <a:spLocks noChangeArrowheads="1"/>
          </p:cNvSpPr>
          <p:nvPr/>
        </p:nvSpPr>
        <p:spPr bwMode="auto">
          <a:xfrm>
            <a:off x="0" y="0"/>
            <a:ext cx="1280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1279525"/>
            <a:endParaRPr lang="en-US" b="0"/>
          </a:p>
        </p:txBody>
      </p:sp>
      <p:sp>
        <p:nvSpPr>
          <p:cNvPr id="45071" name="TextBox 12"/>
          <p:cNvSpPr txBox="1">
            <a:spLocks noChangeArrowheads="1"/>
          </p:cNvSpPr>
          <p:nvPr/>
        </p:nvSpPr>
        <p:spPr bwMode="auto">
          <a:xfrm>
            <a:off x="3043238" y="5729288"/>
            <a:ext cx="3786187"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100" b="0"/>
              <a:t>On the far right is the foam that I have glued together so that it can be put into the schools 4-axis cnc machine and it can then be used for sacrificial moulding in the sand casting process, it can also be presented to the engineers as one of my ideas, if they like it I can continue with the sand casting, if they do not I can make changes on solidworks and perhaps make another foam mould and then sand cast it, depending on what the engineers say. So from solidworks I have to export the whole file as a .stl file and I can then import it into edumaker (the program that does the programming for the machine) and then set the depths, fine-ness etc. and then I press ok and it works out all of the paths for the drill. Once I have done that I can save the method file to the documents and this will then let me open another program that runs the cnc machine. Unfortunately in changing over the drill bit there have been a few accidents and therefore breakages (far right, 4</a:t>
            </a:r>
            <a:r>
              <a:rPr lang="en-GB" sz="1100" b="0" baseline="30000"/>
              <a:t>th</a:t>
            </a:r>
            <a:r>
              <a:rPr lang="en-GB" sz="1100" b="0"/>
              <a:t> picture down) which have added more time onto the modelling process.</a:t>
            </a:r>
            <a:endParaRPr lang="en-US" sz="1100" b="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Engineers meeting</a:t>
            </a:r>
            <a:endParaRPr lang="en-US" sz="2300" b="0">
              <a:solidFill>
                <a:schemeClr val="tx2"/>
              </a:solidFill>
              <a:latin typeface="Franklin Gothic Book" pitchFamily="34" charset="0"/>
            </a:endParaRPr>
          </a:p>
        </p:txBody>
      </p:sp>
      <p:sp>
        <p:nvSpPr>
          <p:cNvPr id="46083" name="TextBox 4"/>
          <p:cNvSpPr txBox="1">
            <a:spLocks noChangeArrowheads="1"/>
          </p:cNvSpPr>
          <p:nvPr/>
        </p:nvSpPr>
        <p:spPr bwMode="auto">
          <a:xfrm>
            <a:off x="328613" y="2586038"/>
            <a:ext cx="3000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For the meeting with the engineers I will be taking my two models and some computer aided design so that I can show them every angle that I have explored.</a:t>
            </a:r>
          </a:p>
        </p:txBody>
      </p:sp>
      <p:sp>
        <p:nvSpPr>
          <p:cNvPr id="46084" name="TextBox 8"/>
          <p:cNvSpPr txBox="1">
            <a:spLocks noChangeArrowheads="1"/>
          </p:cNvSpPr>
          <p:nvPr/>
        </p:nvSpPr>
        <p:spPr bwMode="auto">
          <a:xfrm>
            <a:off x="328613" y="3452813"/>
            <a:ext cx="3000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To help me explain what my thoughts are to the engineers I will be taking in some files of e-drawings (</a:t>
            </a:r>
            <a:r>
              <a:rPr lang="en-GB" sz="1200" b="0">
                <a:hlinkClick r:id="rId2"/>
              </a:rPr>
              <a:t>http://www.edrawingsviewer.com/</a:t>
            </a:r>
            <a:r>
              <a:rPr lang="en-GB" sz="1200" b="0"/>
              <a:t> free download) and you can open, rotate, measure and a few other nifty features with it. Click below to open the files</a:t>
            </a:r>
          </a:p>
        </p:txBody>
      </p:sp>
      <p:sp>
        <p:nvSpPr>
          <p:cNvPr id="46085" name="TextBox 9"/>
          <p:cNvSpPr txBox="1">
            <a:spLocks noChangeArrowheads="1"/>
          </p:cNvSpPr>
          <p:nvPr/>
        </p:nvSpPr>
        <p:spPr bwMode="auto">
          <a:xfrm>
            <a:off x="400050" y="5086350"/>
            <a:ext cx="25717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hlinkClick r:id="rId3" action="ppaction://hlinkfile"/>
              </a:rPr>
              <a:t>CASTABLE</a:t>
            </a:r>
            <a:endParaRPr lang="en-US"/>
          </a:p>
        </p:txBody>
      </p:sp>
      <p:sp>
        <p:nvSpPr>
          <p:cNvPr id="46086" name="TextBox 10"/>
          <p:cNvSpPr txBox="1">
            <a:spLocks noChangeArrowheads="1"/>
          </p:cNvSpPr>
          <p:nvPr/>
        </p:nvSpPr>
        <p:spPr bwMode="auto">
          <a:xfrm>
            <a:off x="400050" y="4729163"/>
            <a:ext cx="2571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hlinkClick r:id="rId4" action="ppaction://hlinkfile"/>
              </a:rPr>
              <a:t>STANDARD</a:t>
            </a:r>
            <a:endParaRPr lang="en-US"/>
          </a:p>
        </p:txBody>
      </p:sp>
      <p:sp>
        <p:nvSpPr>
          <p:cNvPr id="46087" name="TextBox 11"/>
          <p:cNvSpPr txBox="1">
            <a:spLocks noChangeArrowheads="1"/>
          </p:cNvSpPr>
          <p:nvPr/>
        </p:nvSpPr>
        <p:spPr bwMode="auto">
          <a:xfrm>
            <a:off x="400050" y="5443538"/>
            <a:ext cx="2571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hlinkClick r:id="rId5" action="ppaction://hlinkfile"/>
              </a:rPr>
              <a:t>DOUBLE RIB</a:t>
            </a:r>
            <a:endParaRPr lang="en-US"/>
          </a:p>
        </p:txBody>
      </p:sp>
      <p:sp>
        <p:nvSpPr>
          <p:cNvPr id="46088" name="TextBox 8"/>
          <p:cNvSpPr txBox="1">
            <a:spLocks noChangeArrowheads="1"/>
          </p:cNvSpPr>
          <p:nvPr/>
        </p:nvSpPr>
        <p:spPr bwMode="auto">
          <a:xfrm>
            <a:off x="328613" y="5872163"/>
            <a:ext cx="300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I  have also decided to take several isometric drawings with me to the meeting and they can be analysed and they can help to explain my way of thinking, they can also be viewed in e-drawings but the ones below are PDF</a:t>
            </a:r>
          </a:p>
        </p:txBody>
      </p:sp>
      <p:sp>
        <p:nvSpPr>
          <p:cNvPr id="46089" name="TextBox 9"/>
          <p:cNvSpPr txBox="1">
            <a:spLocks noChangeArrowheads="1"/>
          </p:cNvSpPr>
          <p:nvPr/>
        </p:nvSpPr>
        <p:spPr bwMode="auto">
          <a:xfrm>
            <a:off x="400050" y="7586663"/>
            <a:ext cx="2571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hlinkClick r:id="rId6" action="ppaction://hlinkfile"/>
              </a:rPr>
              <a:t>CASTABLE</a:t>
            </a:r>
            <a:endParaRPr lang="en-US"/>
          </a:p>
        </p:txBody>
      </p:sp>
      <p:sp>
        <p:nvSpPr>
          <p:cNvPr id="46090" name="TextBox 10"/>
          <p:cNvSpPr txBox="1">
            <a:spLocks noChangeArrowheads="1"/>
          </p:cNvSpPr>
          <p:nvPr/>
        </p:nvSpPr>
        <p:spPr bwMode="auto">
          <a:xfrm>
            <a:off x="400050" y="7229475"/>
            <a:ext cx="25717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hlinkClick r:id="rId7" action="ppaction://hlinkfile"/>
              </a:rPr>
              <a:t>STANDARD</a:t>
            </a:r>
            <a:endParaRPr lang="en-US"/>
          </a:p>
        </p:txBody>
      </p:sp>
      <p:sp>
        <p:nvSpPr>
          <p:cNvPr id="46091" name="TextBox 11"/>
          <p:cNvSpPr txBox="1">
            <a:spLocks noChangeArrowheads="1"/>
          </p:cNvSpPr>
          <p:nvPr/>
        </p:nvSpPr>
        <p:spPr bwMode="auto">
          <a:xfrm>
            <a:off x="400050" y="7943850"/>
            <a:ext cx="25717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hlinkClick r:id="rId8" action="ppaction://hlinkfile"/>
              </a:rPr>
              <a:t>DOUBLE RIB</a:t>
            </a:r>
            <a:endParaRPr lang="en-US"/>
          </a:p>
        </p:txBody>
      </p:sp>
      <p:pic>
        <p:nvPicPr>
          <p:cNvPr id="46092" name="Picture 2" descr="F:\DCIM\100OLYMP\P4210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3" y="407988"/>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3" descr="F:\DCIM\100OLYMP\P4210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7688" y="407988"/>
            <a:ext cx="28813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Box 17"/>
          <p:cNvSpPr txBox="1">
            <a:spLocks noChangeArrowheads="1"/>
          </p:cNvSpPr>
          <p:nvPr/>
        </p:nvSpPr>
        <p:spPr bwMode="auto">
          <a:xfrm>
            <a:off x="3376613" y="2640013"/>
            <a:ext cx="3816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meeting with the engineers went very well and the video links are on the right hand side. The people involved were (from left to right) Dave Wilcox, Max Varney (me), Kevin Sage and John Townley. </a:t>
            </a:r>
            <a:endParaRPr lang="en-US" sz="1200" b="0"/>
          </a:p>
        </p:txBody>
      </p:sp>
      <p:sp>
        <p:nvSpPr>
          <p:cNvPr id="46095" name="TextBox 20"/>
          <p:cNvSpPr txBox="1">
            <a:spLocks noChangeArrowheads="1"/>
          </p:cNvSpPr>
          <p:nvPr/>
        </p:nvSpPr>
        <p:spPr bwMode="auto">
          <a:xfrm>
            <a:off x="3521075" y="6529388"/>
            <a:ext cx="381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800" b="0"/>
              <a:t>Cast-able mount and its failures</a:t>
            </a:r>
            <a:endParaRPr lang="en-US" sz="1800" b="0"/>
          </a:p>
        </p:txBody>
      </p:sp>
      <p:sp>
        <p:nvSpPr>
          <p:cNvPr id="46096" name="TextBox 18"/>
          <p:cNvSpPr txBox="1">
            <a:spLocks noChangeArrowheads="1"/>
          </p:cNvSpPr>
          <p:nvPr/>
        </p:nvSpPr>
        <p:spPr bwMode="auto">
          <a:xfrm>
            <a:off x="8488363" y="6240463"/>
            <a:ext cx="324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800" b="0"/>
              <a:t>Double ribbed improvements</a:t>
            </a:r>
            <a:endParaRPr lang="en-US" sz="1800" b="0"/>
          </a:p>
        </p:txBody>
      </p:sp>
      <p:sp>
        <p:nvSpPr>
          <p:cNvPr id="46097" name="TextBox 21"/>
          <p:cNvSpPr txBox="1">
            <a:spLocks noChangeArrowheads="1"/>
          </p:cNvSpPr>
          <p:nvPr/>
        </p:nvSpPr>
        <p:spPr bwMode="auto">
          <a:xfrm>
            <a:off x="8848725" y="3071813"/>
            <a:ext cx="3240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800" b="0"/>
              <a:t>Mounting stud size</a:t>
            </a:r>
            <a:endParaRPr lang="en-US" sz="1800" b="0"/>
          </a:p>
        </p:txBody>
      </p:sp>
      <p:sp>
        <p:nvSpPr>
          <p:cNvPr id="46098" name="TextBox 16"/>
          <p:cNvSpPr txBox="1">
            <a:spLocks noChangeArrowheads="1"/>
          </p:cNvSpPr>
          <p:nvPr/>
        </p:nvSpPr>
        <p:spPr bwMode="auto">
          <a:xfrm>
            <a:off x="4673600" y="3648075"/>
            <a:ext cx="323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800" b="0"/>
              <a:t>SOLAS</a:t>
            </a:r>
            <a:endParaRPr lang="en-US" sz="1800" b="0"/>
          </a:p>
        </p:txBody>
      </p:sp>
      <p:sp>
        <p:nvSpPr>
          <p:cNvPr id="46099" name="TextBox 19"/>
          <p:cNvSpPr txBox="1">
            <a:spLocks noChangeArrowheads="1"/>
          </p:cNvSpPr>
          <p:nvPr/>
        </p:nvSpPr>
        <p:spPr bwMode="auto">
          <a:xfrm>
            <a:off x="7769225" y="407988"/>
            <a:ext cx="4608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800" b="0"/>
              <a:t>Why the standard mounting can not be cast</a:t>
            </a:r>
            <a:endParaRPr lang="en-US" sz="1800" b="0"/>
          </a:p>
        </p:txBody>
      </p:sp>
      <p:sp>
        <p:nvSpPr>
          <p:cNvPr id="46100" name="TextBox 32"/>
          <p:cNvSpPr txBox="1">
            <a:spLocks noChangeArrowheads="1"/>
          </p:cNvSpPr>
          <p:nvPr/>
        </p:nvSpPr>
        <p:spPr bwMode="auto">
          <a:xfrm>
            <a:off x="5969000" y="768350"/>
            <a:ext cx="24479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2000" u="sng">
                <a:solidFill>
                  <a:srgbClr val="FF0000"/>
                </a:solidFill>
              </a:rPr>
              <a:t>CLICK ON THE</a:t>
            </a:r>
          </a:p>
          <a:p>
            <a:pPr eaLnBrk="1" hangingPunct="1"/>
            <a:r>
              <a:rPr lang="en-GB" sz="2000" u="sng">
                <a:solidFill>
                  <a:srgbClr val="FF0000"/>
                </a:solidFill>
              </a:rPr>
              <a:t>POWER TORQUE LOGO TO OPEN THE VIDEOS</a:t>
            </a:r>
            <a:endParaRPr lang="en-US" sz="2000" u="sng">
              <a:solidFill>
                <a:srgbClr val="FF0000"/>
              </a:solidFill>
            </a:endParaRPr>
          </a:p>
        </p:txBody>
      </p:sp>
      <p:pic>
        <p:nvPicPr>
          <p:cNvPr id="46101" name="Picture 35" descr="power_torque">
            <a:hlinkClick r:id="rId11" action="ppaction://hlinkfile"/>
          </p:cNvPr>
          <p:cNvPicPr>
            <a:picLocks noChangeAspect="1" noChangeArrowheads="1"/>
          </p:cNvPicPr>
          <p:nvPr/>
        </p:nvPicPr>
        <p:blipFill>
          <a:blip r:embed="rId12">
            <a:clrChange>
              <a:clrFrom>
                <a:srgbClr val="62696F"/>
              </a:clrFrom>
              <a:clrTo>
                <a:srgbClr val="62696F">
                  <a:alpha val="0"/>
                </a:srgbClr>
              </a:clrTo>
            </a:clrChange>
            <a:extLst>
              <a:ext uri="{28A0092B-C50C-407E-A947-70E740481C1C}">
                <a14:useLocalDpi xmlns:a14="http://schemas.microsoft.com/office/drawing/2010/main" val="0"/>
              </a:ext>
            </a:extLst>
          </a:blip>
          <a:srcRect/>
          <a:stretch>
            <a:fillRect/>
          </a:stretch>
        </p:blipFill>
        <p:spPr bwMode="auto">
          <a:xfrm>
            <a:off x="3952875" y="4513263"/>
            <a:ext cx="2543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2" name="Picture 36" descr="power_torque">
            <a:hlinkClick r:id="rId13" action="ppaction://hlinkfile"/>
          </p:cNvPr>
          <p:cNvPicPr>
            <a:picLocks noChangeAspect="1" noChangeArrowheads="1"/>
          </p:cNvPicPr>
          <p:nvPr/>
        </p:nvPicPr>
        <p:blipFill>
          <a:blip r:embed="rId12">
            <a:clrChange>
              <a:clrFrom>
                <a:srgbClr val="62696F"/>
              </a:clrFrom>
              <a:clrTo>
                <a:srgbClr val="62696F">
                  <a:alpha val="0"/>
                </a:srgbClr>
              </a:clrTo>
            </a:clrChange>
            <a:extLst>
              <a:ext uri="{28A0092B-C50C-407E-A947-70E740481C1C}">
                <a14:useLocalDpi xmlns:a14="http://schemas.microsoft.com/office/drawing/2010/main" val="0"/>
              </a:ext>
            </a:extLst>
          </a:blip>
          <a:srcRect/>
          <a:stretch>
            <a:fillRect/>
          </a:stretch>
        </p:blipFill>
        <p:spPr bwMode="auto">
          <a:xfrm>
            <a:off x="4024313" y="7177088"/>
            <a:ext cx="2543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37" descr="power_torque">
            <a:hlinkClick r:id="rId14" action="ppaction://hlinkfile"/>
          </p:cNvPr>
          <p:cNvPicPr>
            <a:picLocks noChangeAspect="1" noChangeArrowheads="1"/>
          </p:cNvPicPr>
          <p:nvPr/>
        </p:nvPicPr>
        <p:blipFill>
          <a:blip r:embed="rId12">
            <a:clrChange>
              <a:clrFrom>
                <a:srgbClr val="62696F"/>
              </a:clrFrom>
              <a:clrTo>
                <a:srgbClr val="62696F">
                  <a:alpha val="0"/>
                </a:srgbClr>
              </a:clrTo>
            </a:clrChange>
            <a:extLst>
              <a:ext uri="{28A0092B-C50C-407E-A947-70E740481C1C}">
                <a14:useLocalDpi xmlns:a14="http://schemas.microsoft.com/office/drawing/2010/main" val="0"/>
              </a:ext>
            </a:extLst>
          </a:blip>
          <a:srcRect/>
          <a:stretch>
            <a:fillRect/>
          </a:stretch>
        </p:blipFill>
        <p:spPr bwMode="auto">
          <a:xfrm>
            <a:off x="8705850" y="7105650"/>
            <a:ext cx="2543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4" name="Picture 38" descr="power_torque">
            <a:hlinkClick r:id="rId15" action="ppaction://hlinkfile"/>
          </p:cNvPr>
          <p:cNvPicPr>
            <a:picLocks noChangeAspect="1" noChangeArrowheads="1"/>
          </p:cNvPicPr>
          <p:nvPr/>
        </p:nvPicPr>
        <p:blipFill>
          <a:blip r:embed="rId12">
            <a:clrChange>
              <a:clrFrom>
                <a:srgbClr val="62696F"/>
              </a:clrFrom>
              <a:clrTo>
                <a:srgbClr val="62696F">
                  <a:alpha val="0"/>
                </a:srgbClr>
              </a:clrTo>
            </a:clrChange>
            <a:extLst>
              <a:ext uri="{28A0092B-C50C-407E-A947-70E740481C1C}">
                <a14:useLocalDpi xmlns:a14="http://schemas.microsoft.com/office/drawing/2010/main" val="0"/>
              </a:ext>
            </a:extLst>
          </a:blip>
          <a:srcRect/>
          <a:stretch>
            <a:fillRect/>
          </a:stretch>
        </p:blipFill>
        <p:spPr bwMode="auto">
          <a:xfrm>
            <a:off x="8632825" y="4295775"/>
            <a:ext cx="2543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5" name="Picture 39" descr="power_torque">
            <a:hlinkClick r:id="rId16" action="ppaction://hlinkfile"/>
          </p:cNvPr>
          <p:cNvPicPr>
            <a:picLocks noChangeAspect="1" noChangeArrowheads="1"/>
          </p:cNvPicPr>
          <p:nvPr/>
        </p:nvPicPr>
        <p:blipFill>
          <a:blip r:embed="rId12">
            <a:clrChange>
              <a:clrFrom>
                <a:srgbClr val="62696F"/>
              </a:clrFrom>
              <a:clrTo>
                <a:srgbClr val="62696F">
                  <a:alpha val="0"/>
                </a:srgbClr>
              </a:clrTo>
            </a:clrChange>
            <a:extLst>
              <a:ext uri="{28A0092B-C50C-407E-A947-70E740481C1C}">
                <a14:useLocalDpi xmlns:a14="http://schemas.microsoft.com/office/drawing/2010/main" val="0"/>
              </a:ext>
            </a:extLst>
          </a:blip>
          <a:srcRect/>
          <a:stretch>
            <a:fillRect/>
          </a:stretch>
        </p:blipFill>
        <p:spPr bwMode="auto">
          <a:xfrm>
            <a:off x="8777288" y="1344613"/>
            <a:ext cx="2543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6" name="TextBox 25"/>
          <p:cNvSpPr txBox="1">
            <a:spLocks noChangeArrowheads="1"/>
          </p:cNvSpPr>
          <p:nvPr/>
        </p:nvSpPr>
        <p:spPr bwMode="auto">
          <a:xfrm>
            <a:off x="5753100" y="8761413"/>
            <a:ext cx="54721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a:hlinkClick r:id="rId17" action="ppaction://hlinksldjump"/>
              </a:rPr>
              <a:t>LINK BACK TO PAGE</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Further engine mount CAD refinement</a:t>
            </a:r>
            <a:endParaRPr lang="en-US" sz="2300" b="0">
              <a:solidFill>
                <a:schemeClr val="tx2"/>
              </a:solidFill>
              <a:latin typeface="Franklin Gothic Book" pitchFamily="34" charset="0"/>
            </a:endParaRP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l="31543" t="34250" r="7919" b="30313"/>
          <a:stretch>
            <a:fillRect/>
          </a:stretch>
        </p:blipFill>
        <p:spPr bwMode="auto">
          <a:xfrm>
            <a:off x="279400" y="1803400"/>
            <a:ext cx="37449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noChangeArrowheads="1"/>
          </p:cNvPicPr>
          <p:nvPr/>
        </p:nvPicPr>
        <p:blipFill>
          <a:blip r:embed="rId3">
            <a:extLst>
              <a:ext uri="{28A0092B-C50C-407E-A947-70E740481C1C}">
                <a14:useLocalDpi xmlns:a14="http://schemas.microsoft.com/office/drawing/2010/main" val="0"/>
              </a:ext>
            </a:extLst>
          </a:blip>
          <a:srcRect l="36913" t="35562" r="11407" b="23096"/>
          <a:stretch>
            <a:fillRect/>
          </a:stretch>
        </p:blipFill>
        <p:spPr bwMode="auto">
          <a:xfrm>
            <a:off x="279400" y="3530600"/>
            <a:ext cx="31972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5"/>
          <p:cNvSpPr txBox="1">
            <a:spLocks noChangeArrowheads="1"/>
          </p:cNvSpPr>
          <p:nvPr/>
        </p:nvSpPr>
        <p:spPr bwMode="auto">
          <a:xfrm>
            <a:off x="279400" y="407988"/>
            <a:ext cx="38893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So here is the 6</a:t>
            </a:r>
            <a:r>
              <a:rPr lang="en-GB" sz="1200" b="0" baseline="30000"/>
              <a:t>th</a:t>
            </a:r>
            <a:r>
              <a:rPr lang="en-GB" sz="1200" b="0"/>
              <a:t> generation engine mount for the right hand side mounting ( I should point out that I am doing all the design for the right hand side mounting until it Is all correct then I will apply one huge step for the left hand mounting) and on this particular generation there have been some major changes curtsey of the engineers meeting. For example..</a:t>
            </a:r>
            <a:endParaRPr lang="en-US" sz="1200" b="0"/>
          </a:p>
        </p:txBody>
      </p:sp>
      <p:sp>
        <p:nvSpPr>
          <p:cNvPr id="47110" name="TextBox 6"/>
          <p:cNvSpPr txBox="1">
            <a:spLocks noChangeArrowheads="1"/>
          </p:cNvSpPr>
          <p:nvPr/>
        </p:nvSpPr>
        <p:spPr bwMode="auto">
          <a:xfrm>
            <a:off x="4384675" y="1776413"/>
            <a:ext cx="23764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t>Double plate thickness</a:t>
            </a:r>
            <a:endParaRPr lang="en-US"/>
          </a:p>
        </p:txBody>
      </p:sp>
      <p:cxnSp>
        <p:nvCxnSpPr>
          <p:cNvPr id="9" name="Straight Arrow Connector 8"/>
          <p:cNvCxnSpPr/>
          <p:nvPr/>
        </p:nvCxnSpPr>
        <p:spPr>
          <a:xfrm rot="10800000" flipV="1">
            <a:off x="3521075" y="1992313"/>
            <a:ext cx="935038" cy="215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21075" y="1992313"/>
            <a:ext cx="935038" cy="7921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113" name="TextBox 12"/>
          <p:cNvSpPr txBox="1">
            <a:spLocks noChangeArrowheads="1"/>
          </p:cNvSpPr>
          <p:nvPr/>
        </p:nvSpPr>
        <p:spPr bwMode="auto">
          <a:xfrm>
            <a:off x="4313238" y="2784475"/>
            <a:ext cx="25923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t>Spot face areas</a:t>
            </a:r>
            <a:endParaRPr lang="en-US"/>
          </a:p>
        </p:txBody>
      </p:sp>
      <p:cxnSp>
        <p:nvCxnSpPr>
          <p:cNvPr id="15" name="Straight Arrow Connector 14"/>
          <p:cNvCxnSpPr>
            <a:stCxn id="47113" idx="1"/>
          </p:cNvCxnSpPr>
          <p:nvPr/>
        </p:nvCxnSpPr>
        <p:spPr>
          <a:xfrm rot="10800000">
            <a:off x="928688" y="2497138"/>
            <a:ext cx="3384550" cy="52546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7113" idx="1"/>
          </p:cNvCxnSpPr>
          <p:nvPr/>
        </p:nvCxnSpPr>
        <p:spPr>
          <a:xfrm rot="10800000">
            <a:off x="2944813" y="2136775"/>
            <a:ext cx="1368425" cy="8858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7113" idx="1"/>
          </p:cNvCxnSpPr>
          <p:nvPr/>
        </p:nvCxnSpPr>
        <p:spPr>
          <a:xfrm rot="10800000">
            <a:off x="3592513" y="2424113"/>
            <a:ext cx="720725" cy="59848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7117" name="TextBox 19"/>
          <p:cNvSpPr txBox="1">
            <a:spLocks noChangeArrowheads="1"/>
          </p:cNvSpPr>
          <p:nvPr/>
        </p:nvSpPr>
        <p:spPr bwMode="auto">
          <a:xfrm>
            <a:off x="3592513" y="3721100"/>
            <a:ext cx="30956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t>Incorporated stud</a:t>
            </a:r>
            <a:endParaRPr lang="en-US"/>
          </a:p>
        </p:txBody>
      </p:sp>
      <p:sp>
        <p:nvSpPr>
          <p:cNvPr id="47118" name="TextBox 20"/>
          <p:cNvSpPr txBox="1">
            <a:spLocks noChangeArrowheads="1"/>
          </p:cNvSpPr>
          <p:nvPr/>
        </p:nvSpPr>
        <p:spPr bwMode="auto">
          <a:xfrm>
            <a:off x="3663950" y="4513263"/>
            <a:ext cx="3600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t>Larger internal radius’</a:t>
            </a:r>
            <a:endParaRPr lang="en-US"/>
          </a:p>
        </p:txBody>
      </p:sp>
      <p:cxnSp>
        <p:nvCxnSpPr>
          <p:cNvPr id="23" name="Straight Arrow Connector 22"/>
          <p:cNvCxnSpPr>
            <a:stCxn id="47117" idx="1"/>
          </p:cNvCxnSpPr>
          <p:nvPr/>
        </p:nvCxnSpPr>
        <p:spPr>
          <a:xfrm rot="10800000" flipV="1">
            <a:off x="784225" y="3959225"/>
            <a:ext cx="2808288" cy="2651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7118" idx="1"/>
          </p:cNvCxnSpPr>
          <p:nvPr/>
        </p:nvCxnSpPr>
        <p:spPr>
          <a:xfrm rot="10800000">
            <a:off x="2297113" y="4513263"/>
            <a:ext cx="1366837" cy="2381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121" name="TextBox 25"/>
          <p:cNvSpPr txBox="1">
            <a:spLocks noChangeArrowheads="1"/>
          </p:cNvSpPr>
          <p:nvPr/>
        </p:nvSpPr>
        <p:spPr bwMode="auto">
          <a:xfrm>
            <a:off x="279400" y="5664200"/>
            <a:ext cx="33845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In the interview with the engineers there was also mentioned SOLAS regulations for engine mounts, and after searching the internet I found a reputable website who work very closely to the marine market called DNV (</a:t>
            </a:r>
            <a:r>
              <a:rPr lang="en-GB" sz="1200" b="0">
                <a:hlinkClick r:id="rId4"/>
              </a:rPr>
              <a:t>www.dnv.com</a:t>
            </a:r>
            <a:r>
              <a:rPr lang="en-GB" sz="1200" b="0"/>
              <a:t>) and they also deal with all the SOLAS regulations for this engines application. So when </a:t>
            </a:r>
            <a:r>
              <a:rPr lang="en-GB" sz="1200" b="0">
                <a:hlinkClick r:id="rId5" action="ppaction://hlinkfile"/>
              </a:rPr>
              <a:t>I got this e-mail </a:t>
            </a:r>
            <a:r>
              <a:rPr lang="en-GB" sz="1200" b="0"/>
              <a:t>back from them I was surprised at their response. Therefore I shall be continuing with my plan for calculating the deceleration force when the boat hits the water.</a:t>
            </a:r>
            <a:endParaRPr lang="en-US" sz="1200" b="0"/>
          </a:p>
        </p:txBody>
      </p:sp>
      <p:sp>
        <p:nvSpPr>
          <p:cNvPr id="47122" name="Rectangle 19"/>
          <p:cNvSpPr>
            <a:spLocks noChangeArrowheads="1"/>
          </p:cNvSpPr>
          <p:nvPr/>
        </p:nvSpPr>
        <p:spPr bwMode="auto">
          <a:xfrm>
            <a:off x="0" y="0"/>
            <a:ext cx="1280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1279525"/>
            <a:endParaRPr lang="en-US" b="0"/>
          </a:p>
        </p:txBody>
      </p:sp>
      <p:pic>
        <p:nvPicPr>
          <p:cNvPr id="47123" name="Picture 1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050" y="7800975"/>
            <a:ext cx="13874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9"/>
          <p:cNvSpPr txBox="1">
            <a:spLocks noChangeArrowheads="1"/>
          </p:cNvSpPr>
          <p:nvPr/>
        </p:nvSpPr>
        <p:spPr bwMode="auto">
          <a:xfrm>
            <a:off x="1971675" y="7800975"/>
            <a:ext cx="1357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This is the equation (left) that I shall be using to calculate the force of the impact into water from 20m high which </a:t>
            </a:r>
            <a:endParaRPr lang="en-US" sz="1200" b="0"/>
          </a:p>
        </p:txBody>
      </p:sp>
      <p:sp>
        <p:nvSpPr>
          <p:cNvPr id="47125" name="TextBox 25"/>
          <p:cNvSpPr txBox="1">
            <a:spLocks noChangeArrowheads="1"/>
          </p:cNvSpPr>
          <p:nvPr/>
        </p:nvSpPr>
        <p:spPr bwMode="auto">
          <a:xfrm>
            <a:off x="3521075" y="5664200"/>
            <a:ext cx="338455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Fortunately, as the equation on the bottom left is making an awful lot of assumptions (like  surface tension is negligible) there is a certain type of simulation on solidworks called a drop test, and it lets you set the hardness of the material that you are dropping it onto, therefore I should be able (quite easily) to set up a test, get off a graph of acceleration in a measure of G and then use that value to test the engine mounts. This should allow for a very accurate measurement of the g-forces being applied to the boat. This will then help me greatly to decide what actually has to be done to either strengthen the mount or  make possible weight savings.</a:t>
            </a:r>
            <a:endParaRPr lang="en-US" sz="1200" b="0"/>
          </a:p>
        </p:txBody>
      </p:sp>
      <p:sp>
        <p:nvSpPr>
          <p:cNvPr id="47126" name="TextBox 25"/>
          <p:cNvSpPr txBox="1">
            <a:spLocks noChangeArrowheads="1"/>
          </p:cNvSpPr>
          <p:nvPr/>
        </p:nvSpPr>
        <p:spPr bwMode="auto">
          <a:xfrm>
            <a:off x="7408863" y="263525"/>
            <a:ext cx="5040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US" sz="1200" b="0"/>
              <a:t>In order to work all of this out I have to do some research to find the heaviest RIB that I can, which is this one </a:t>
            </a:r>
            <a:r>
              <a:rPr lang="en-US" sz="1200" b="0">
                <a:hlinkClick r:id="rId7" action="ppaction://hlinkfile"/>
              </a:rPr>
              <a:t>Parker 900 Baltic</a:t>
            </a:r>
            <a:r>
              <a:rPr lang="en-US" sz="1200" b="0"/>
              <a:t> which has a dry weight of 2000kg, a fuel capacity of 400 liters (with the density of the fuel being 0.832 kg/l) and there being 24 lots of life saving equipment (so assuming there is seating for 24) taking the 99%ile to be sitting in each seat so that I can calculate the maximum mass of the boat.</a:t>
            </a:r>
          </a:p>
        </p:txBody>
      </p:sp>
      <p:pic>
        <p:nvPicPr>
          <p:cNvPr id="47127"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1525" y="1416050"/>
            <a:ext cx="540067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8" name="Text Box 25"/>
          <p:cNvSpPr txBox="1">
            <a:spLocks noChangeArrowheads="1"/>
          </p:cNvSpPr>
          <p:nvPr/>
        </p:nvSpPr>
        <p:spPr bwMode="auto">
          <a:xfrm>
            <a:off x="7121525" y="4872038"/>
            <a:ext cx="54006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So assuming all of this the calculation is 2000+(0.832*400)+(24*127.8)=5409 so for a factor of safety assume that the overall mass is 5500kg</a:t>
            </a:r>
          </a:p>
          <a:p>
            <a:pPr eaLnBrk="1" hangingPunct="1">
              <a:spcBef>
                <a:spcPct val="50000"/>
              </a:spcBef>
            </a:pPr>
            <a:r>
              <a:rPr lang="en-GB" sz="1200" b="0"/>
              <a:t>To do the drop test I then had to make a crude boat on solidworks which you can see below and this helps me to work out the approximate surface area (for the formula) and also helps me to do the drop testing from a height in solidworks.</a:t>
            </a:r>
          </a:p>
        </p:txBody>
      </p:sp>
      <p:pic>
        <p:nvPicPr>
          <p:cNvPr id="47129" name="Picture 28" descr="IM ON A BO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2963" y="6149975"/>
            <a:ext cx="5176837"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Further engine mount CAD refinement and testing</a:t>
            </a:r>
            <a:endParaRPr lang="en-US" sz="2300" b="0">
              <a:solidFill>
                <a:schemeClr val="tx2"/>
              </a:solidFill>
              <a:latin typeface="Franklin Gothic Book" pitchFamily="34" charset="0"/>
            </a:endParaRPr>
          </a:p>
        </p:txBody>
      </p:sp>
      <p:pic>
        <p:nvPicPr>
          <p:cNvPr id="48131" name="Picture 7"/>
          <p:cNvPicPr>
            <a:picLocks noChangeAspect="1" noChangeArrowheads="1"/>
          </p:cNvPicPr>
          <p:nvPr/>
        </p:nvPicPr>
        <p:blipFill>
          <a:blip r:embed="rId2">
            <a:extLst>
              <a:ext uri="{28A0092B-C50C-407E-A947-70E740481C1C}">
                <a14:useLocalDpi xmlns:a14="http://schemas.microsoft.com/office/drawing/2010/main" val="0"/>
              </a:ext>
            </a:extLst>
          </a:blip>
          <a:srcRect r="59718" b="15672"/>
          <a:stretch>
            <a:fillRect/>
          </a:stretch>
        </p:blipFill>
        <p:spPr bwMode="auto">
          <a:xfrm>
            <a:off x="207963" y="2855913"/>
            <a:ext cx="30734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8"/>
          <p:cNvPicPr>
            <a:picLocks noChangeAspect="1" noChangeArrowheads="1"/>
          </p:cNvPicPr>
          <p:nvPr/>
        </p:nvPicPr>
        <p:blipFill>
          <a:blip r:embed="rId3">
            <a:extLst>
              <a:ext uri="{28A0092B-C50C-407E-A947-70E740481C1C}">
                <a14:useLocalDpi xmlns:a14="http://schemas.microsoft.com/office/drawing/2010/main" val="0"/>
              </a:ext>
            </a:extLst>
          </a:blip>
          <a:srcRect l="29530" t="24609" r="13622" b="17314"/>
          <a:stretch>
            <a:fillRect/>
          </a:stretch>
        </p:blipFill>
        <p:spPr bwMode="auto">
          <a:xfrm>
            <a:off x="207963" y="479425"/>
            <a:ext cx="31019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force calculations.jpg"/>
          <p:cNvPicPr>
            <a:picLocks noChangeAspect="1"/>
          </p:cNvPicPr>
          <p:nvPr/>
        </p:nvPicPr>
        <p:blipFill>
          <a:blip r:embed="rId4">
            <a:extLst>
              <a:ext uri="{28A0092B-C50C-407E-A947-70E740481C1C}">
                <a14:useLocalDpi xmlns:a14="http://schemas.microsoft.com/office/drawing/2010/main" val="0"/>
              </a:ext>
            </a:extLst>
          </a:blip>
          <a:srcRect t="1500" r="64993" b="63251"/>
          <a:stretch>
            <a:fillRect/>
          </a:stretch>
        </p:blipFill>
        <p:spPr bwMode="auto">
          <a:xfrm>
            <a:off x="10137775" y="263525"/>
            <a:ext cx="23764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5"/>
          <p:cNvSpPr txBox="1">
            <a:spLocks noChangeArrowheads="1"/>
          </p:cNvSpPr>
          <p:nvPr/>
        </p:nvSpPr>
        <p:spPr bwMode="auto">
          <a:xfrm>
            <a:off x="207963" y="7680325"/>
            <a:ext cx="30241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5" action="ppaction://hlinkfile"/>
              </a:rPr>
              <a:t>CLICK HERE FOR A VIDEO OF THE DROP TEST</a:t>
            </a:r>
            <a:endParaRPr lang="en-US" b="0"/>
          </a:p>
        </p:txBody>
      </p:sp>
      <p:sp>
        <p:nvSpPr>
          <p:cNvPr id="48135" name="TextBox 9"/>
          <p:cNvSpPr txBox="1">
            <a:spLocks noChangeArrowheads="1"/>
          </p:cNvSpPr>
          <p:nvPr/>
        </p:nvSpPr>
        <p:spPr bwMode="auto">
          <a:xfrm>
            <a:off x="3305175" y="2855913"/>
            <a:ext cx="3527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So here is the force that I should be testing to in theory, using F=ma I can work out the force from the deceleration which is about (at maximum) 9.8101m/s^2 which is 0.0001m/s^2 more than normal which would produce an extremely small force which is very unlikely to I shall be using the theoretical force instead of the force calculated by solidworks in the drop test.</a:t>
            </a:r>
            <a:endParaRPr lang="en-US" sz="1200" b="0"/>
          </a:p>
        </p:txBody>
      </p:sp>
      <p:sp>
        <p:nvSpPr>
          <p:cNvPr id="48136" name="TextBox 10"/>
          <p:cNvSpPr txBox="1">
            <a:spLocks noChangeArrowheads="1"/>
          </p:cNvSpPr>
          <p:nvPr/>
        </p:nvSpPr>
        <p:spPr bwMode="auto">
          <a:xfrm>
            <a:off x="7048500" y="334963"/>
            <a:ext cx="3168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In the right hand side is the predicted force for the boat (this is the average force not the largest force as that is very difficult to test) and the top right is the average force on all of the boat and the bottom right hand side it the force on the engine itself. Depending on how much shear force the bolts can take because there is no point designing a mount that will break after the bolts shear and break.</a:t>
            </a:r>
            <a:endParaRPr lang="en-US" sz="1200" b="0"/>
          </a:p>
        </p:txBody>
      </p:sp>
      <p:pic>
        <p:nvPicPr>
          <p:cNvPr id="4813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l="5704" t="6688" r="4965" b="16531"/>
          <a:stretch>
            <a:fillRect/>
          </a:stretch>
        </p:blipFill>
        <p:spPr bwMode="auto">
          <a:xfrm>
            <a:off x="3305175" y="479425"/>
            <a:ext cx="37433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Box 10"/>
          <p:cNvSpPr txBox="1">
            <a:spLocks noChangeArrowheads="1"/>
          </p:cNvSpPr>
          <p:nvPr/>
        </p:nvSpPr>
        <p:spPr bwMode="auto">
          <a:xfrm>
            <a:off x="7043738" y="2228850"/>
            <a:ext cx="32400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After doing the calculations on the right I then realised that I do not need to include the whole weight of the boat but only the mass of the engine (160kg) so which I worked out that the force then and it was then at about 4.3MN. But then I figured that even if I design the mount to take these huge forces that the bolts wouldn’t be able to take this force so I built a bolt on solidworks in order to test it. </a:t>
            </a:r>
            <a:endParaRPr lang="en-US" sz="1200" b="0"/>
          </a:p>
        </p:txBody>
      </p:sp>
      <p:sp>
        <p:nvSpPr>
          <p:cNvPr id="48139" name="TextBox 5"/>
          <p:cNvSpPr txBox="1">
            <a:spLocks noChangeArrowheads="1"/>
          </p:cNvSpPr>
          <p:nvPr/>
        </p:nvSpPr>
        <p:spPr bwMode="auto">
          <a:xfrm>
            <a:off x="10115550" y="3729038"/>
            <a:ext cx="26860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7" action="ppaction://hlinkfile"/>
              </a:rPr>
              <a:t>CLICK HERE FOR A VIDEO OF THE BOLT SHEAR STRESS TEST</a:t>
            </a:r>
            <a:endParaRPr lang="en-US" b="0"/>
          </a:p>
        </p:txBody>
      </p:sp>
      <p:sp>
        <p:nvSpPr>
          <p:cNvPr id="48140" name="TextBox 11"/>
          <p:cNvSpPr txBox="1">
            <a:spLocks noChangeArrowheads="1"/>
          </p:cNvSpPr>
          <p:nvPr/>
        </p:nvSpPr>
        <p:spPr bwMode="auto">
          <a:xfrm>
            <a:off x="7043738" y="4014788"/>
            <a:ext cx="30003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In the video everything that is white is over the yield point and therefore is deforming plastically. This  means that it would break and if you look down and right you will see the tensile strength of the bolt and both have 50kN of force applied to them, therefore I shall be testing the engine mount to 50kN on solidworks and then to destruction on the actual model</a:t>
            </a:r>
            <a:endParaRPr lang="en-US" sz="1200" b="0"/>
          </a:p>
        </p:txBody>
      </p:sp>
      <p:sp>
        <p:nvSpPr>
          <p:cNvPr id="48141" name="TextBox 5"/>
          <p:cNvSpPr txBox="1">
            <a:spLocks noChangeArrowheads="1"/>
          </p:cNvSpPr>
          <p:nvPr/>
        </p:nvSpPr>
        <p:spPr bwMode="auto">
          <a:xfrm>
            <a:off x="10115550" y="5657850"/>
            <a:ext cx="26860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b="0">
                <a:hlinkClick r:id="rId8" action="ppaction://hlinkfile"/>
              </a:rPr>
              <a:t>CLICK HERE FOR A VIDEO OF THE BOLT TENSILE STRESS TEST</a:t>
            </a:r>
            <a:endParaRPr lang="en-US" b="0"/>
          </a:p>
        </p:txBody>
      </p:sp>
      <p:sp>
        <p:nvSpPr>
          <p:cNvPr id="48142" name="Text Box 15"/>
          <p:cNvSpPr txBox="1">
            <a:spLocks noChangeArrowheads="1"/>
          </p:cNvSpPr>
          <p:nvPr/>
        </p:nvSpPr>
        <p:spPr bwMode="auto">
          <a:xfrm>
            <a:off x="3521075" y="6240463"/>
            <a:ext cx="29511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900">
                <a:hlinkClick r:id="rId9" action="ppaction://hlinkfile"/>
              </a:rPr>
              <a:t>0.4kN of force</a:t>
            </a:r>
            <a:endParaRPr lang="en-GB" sz="2900"/>
          </a:p>
          <a:p>
            <a:pPr eaLnBrk="1" hangingPunct="1">
              <a:spcBef>
                <a:spcPct val="50000"/>
              </a:spcBef>
            </a:pPr>
            <a:r>
              <a:rPr lang="en-GB" sz="2900">
                <a:hlinkClick r:id="rId10" action="ppaction://hlinkfile"/>
              </a:rPr>
              <a:t>1.6kN of force</a:t>
            </a:r>
            <a:endParaRPr lang="en-GB" sz="2900"/>
          </a:p>
          <a:p>
            <a:pPr eaLnBrk="1" hangingPunct="1">
              <a:spcBef>
                <a:spcPct val="50000"/>
              </a:spcBef>
            </a:pPr>
            <a:r>
              <a:rPr lang="en-GB" sz="2900">
                <a:hlinkClick r:id="rId11" action="ppaction://hlinkfile"/>
              </a:rPr>
              <a:t>50kN of force</a:t>
            </a:r>
            <a:endParaRPr lang="en-GB" sz="2900"/>
          </a:p>
        </p:txBody>
      </p:sp>
      <p:sp>
        <p:nvSpPr>
          <p:cNvPr id="48143" name="TextBox 11"/>
          <p:cNvSpPr txBox="1">
            <a:spLocks noChangeArrowheads="1"/>
          </p:cNvSpPr>
          <p:nvPr/>
        </p:nvSpPr>
        <p:spPr bwMode="auto">
          <a:xfrm>
            <a:off x="6256338" y="6384925"/>
            <a:ext cx="37449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On the left is the right hand side engine mount being put under the load of those 3 specified quantities (0.4kN as that is quarter the engines weight, 1.6kN as that is the engines weight and 50kN of force because that is the value I have decided to use as when the bolts should shear off) and you can see that it copes very well and this is the design that I will be taking through into further modelling by taking it into a metal prototype which will be done in a few pages time. However it has been a while since I have done anything on the left hand side mount so that is my next challenge.</a:t>
            </a:r>
            <a:endParaRPr lang="en-US" sz="1200" b="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Further engine mount CAD refinement</a:t>
            </a:r>
            <a:endParaRPr lang="en-US" sz="2300" b="0">
              <a:solidFill>
                <a:schemeClr val="tx2"/>
              </a:solidFill>
              <a:latin typeface="Franklin Gothic Book" pitchFamily="34" charset="0"/>
            </a:endParaRPr>
          </a:p>
        </p:txBody>
      </p:sp>
      <p:sp>
        <p:nvSpPr>
          <p:cNvPr id="49155" name="TextBox 2"/>
          <p:cNvSpPr txBox="1">
            <a:spLocks noChangeArrowheads="1"/>
          </p:cNvSpPr>
          <p:nvPr/>
        </p:nvSpPr>
        <p:spPr bwMode="auto">
          <a:xfrm>
            <a:off x="1685925" y="1585913"/>
            <a:ext cx="15001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endParaRPr lang="en-US" b="0"/>
          </a:p>
        </p:txBody>
      </p:sp>
      <p:pic>
        <p:nvPicPr>
          <p:cNvPr id="49156"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l="32004" t="26968" r="22104" b="28397"/>
          <a:stretch>
            <a:fillRect/>
          </a:stretch>
        </p:blipFill>
        <p:spPr bwMode="auto">
          <a:xfrm>
            <a:off x="423863" y="552450"/>
            <a:ext cx="29527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difference picture between 3rd and 4th gen"/>
          <p:cNvPicPr>
            <a:picLocks noChangeAspect="1" noChangeArrowheads="1"/>
          </p:cNvPicPr>
          <p:nvPr/>
        </p:nvPicPr>
        <p:blipFill>
          <a:blip r:embed="rId3">
            <a:extLst>
              <a:ext uri="{28A0092B-C50C-407E-A947-70E740481C1C}">
                <a14:useLocalDpi xmlns:a14="http://schemas.microsoft.com/office/drawing/2010/main" val="0"/>
              </a:ext>
            </a:extLst>
          </a:blip>
          <a:srcRect l="42291" t="17285" r="33403" b="12889"/>
          <a:stretch>
            <a:fillRect/>
          </a:stretch>
        </p:blipFill>
        <p:spPr bwMode="auto">
          <a:xfrm>
            <a:off x="10361613" y="479425"/>
            <a:ext cx="21256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8" descr="picture of the 3rd generation mount"/>
          <p:cNvPicPr>
            <a:picLocks noChangeAspect="1" noChangeArrowheads="1"/>
          </p:cNvPicPr>
          <p:nvPr/>
        </p:nvPicPr>
        <p:blipFill>
          <a:blip r:embed="rId4">
            <a:extLst>
              <a:ext uri="{28A0092B-C50C-407E-A947-70E740481C1C}">
                <a14:useLocalDpi xmlns:a14="http://schemas.microsoft.com/office/drawing/2010/main" val="0"/>
              </a:ext>
            </a:extLst>
          </a:blip>
          <a:srcRect l="39146" t="23047" r="31607" b="14317"/>
          <a:stretch>
            <a:fillRect/>
          </a:stretch>
        </p:blipFill>
        <p:spPr bwMode="auto">
          <a:xfrm>
            <a:off x="423863" y="2424113"/>
            <a:ext cx="29051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9"/>
          <p:cNvSpPr txBox="1">
            <a:spLocks noChangeArrowheads="1"/>
          </p:cNvSpPr>
          <p:nvPr/>
        </p:nvSpPr>
        <p:spPr bwMode="auto">
          <a:xfrm>
            <a:off x="3376613" y="552450"/>
            <a:ext cx="32416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left you can see the 2</a:t>
            </a:r>
            <a:r>
              <a:rPr lang="en-GB" sz="1200" b="0" baseline="30000"/>
              <a:t>nd</a:t>
            </a:r>
            <a:r>
              <a:rPr lang="en-GB" sz="1200" b="0"/>
              <a:t> generation left hand mount, this was fine but it didn’t have the swing out which was very unfortunate and meant that I did have to swing it out 204.5mm to make sure it was inline with the right hand side mount.</a:t>
            </a:r>
          </a:p>
        </p:txBody>
      </p:sp>
      <p:sp>
        <p:nvSpPr>
          <p:cNvPr id="49160" name="Text Box 10"/>
          <p:cNvSpPr txBox="1">
            <a:spLocks noChangeArrowheads="1"/>
          </p:cNvSpPr>
          <p:nvPr/>
        </p:nvSpPr>
        <p:spPr bwMode="auto">
          <a:xfrm>
            <a:off x="3376613" y="2393950"/>
            <a:ext cx="3241675"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Now on the left you can see the 3</a:t>
            </a:r>
            <a:r>
              <a:rPr lang="en-GB" sz="1200" b="0" baseline="30000"/>
              <a:t>rd</a:t>
            </a:r>
            <a:r>
              <a:rPr lang="en-GB" sz="1200" b="0"/>
              <a:t> generation left hand side engine mount. This has many changes from the previous mounting design, most notably;</a:t>
            </a:r>
          </a:p>
          <a:p>
            <a:pPr eaLnBrk="1" hangingPunct="1">
              <a:spcBef>
                <a:spcPct val="50000"/>
              </a:spcBef>
              <a:buFontTx/>
              <a:buChar char="•"/>
            </a:pPr>
            <a:r>
              <a:rPr lang="en-GB" sz="1200" b="0"/>
              <a:t>The 204.5mm swing out</a:t>
            </a:r>
          </a:p>
          <a:p>
            <a:pPr eaLnBrk="1" hangingPunct="1">
              <a:spcBef>
                <a:spcPct val="50000"/>
              </a:spcBef>
              <a:buFontTx/>
              <a:buChar char="•"/>
            </a:pPr>
            <a:r>
              <a:rPr lang="en-GB" sz="1200" b="0"/>
              <a:t>The 10mm plate thickness (to marry up with the right hand side mount)</a:t>
            </a:r>
          </a:p>
          <a:p>
            <a:pPr eaLnBrk="1" hangingPunct="1">
              <a:spcBef>
                <a:spcPct val="50000"/>
              </a:spcBef>
              <a:buFontTx/>
              <a:buChar char="•"/>
            </a:pPr>
            <a:r>
              <a:rPr lang="en-GB" sz="1200" b="0"/>
              <a:t>The offsetting mounting stud (because of the similar problem with the right hand side)</a:t>
            </a:r>
          </a:p>
          <a:p>
            <a:pPr eaLnBrk="1" hangingPunct="1">
              <a:spcBef>
                <a:spcPct val="50000"/>
              </a:spcBef>
              <a:buFontTx/>
              <a:buChar char="•"/>
            </a:pPr>
            <a:r>
              <a:rPr lang="en-GB" sz="1200" b="0"/>
              <a:t>The large lofted ribs underneath to provide some strength</a:t>
            </a:r>
          </a:p>
          <a:p>
            <a:pPr eaLnBrk="1" hangingPunct="1">
              <a:spcBef>
                <a:spcPct val="50000"/>
              </a:spcBef>
            </a:pPr>
            <a:r>
              <a:rPr lang="en-GB" sz="1200" b="0"/>
              <a:t>You can see the stress testing analysis underneath the picture with the standard 0.4kN, 1.6kN and 50kN</a:t>
            </a:r>
          </a:p>
          <a:p>
            <a:pPr eaLnBrk="1" hangingPunct="1">
              <a:spcBef>
                <a:spcPct val="50000"/>
              </a:spcBef>
            </a:pPr>
            <a:r>
              <a:rPr lang="en-GB" sz="1200" b="0"/>
              <a:t>Now unfortunately this mount deals very poorly with the forces and loads that have been placed onto it. This is because the swing out is very long, now this can not be changed so bringing it further in is out of the question. The main reason why it is dealing so poorly with the loads is that its ribs are quite short and wide, the width has been introduced to increase the strength because the length of them is impossible to increase anymore because if I do, they will be getting so big that they begin to obstruct the holes, and that is not an option either, so all of these problems need to be addressed in the 4</a:t>
            </a:r>
            <a:r>
              <a:rPr lang="en-GB" sz="1200" b="0" baseline="30000"/>
              <a:t>th</a:t>
            </a:r>
            <a:r>
              <a:rPr lang="en-GB" sz="1200" b="0"/>
              <a:t> generation mount.</a:t>
            </a:r>
          </a:p>
        </p:txBody>
      </p:sp>
      <p:sp>
        <p:nvSpPr>
          <p:cNvPr id="49161" name="Line 11"/>
          <p:cNvSpPr>
            <a:spLocks noChangeShapeType="1"/>
          </p:cNvSpPr>
          <p:nvPr/>
        </p:nvSpPr>
        <p:spPr bwMode="auto">
          <a:xfrm flipH="1">
            <a:off x="2728913" y="3287713"/>
            <a:ext cx="792162" cy="2233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2" name="Line 12"/>
          <p:cNvSpPr>
            <a:spLocks noChangeShapeType="1"/>
          </p:cNvSpPr>
          <p:nvPr/>
        </p:nvSpPr>
        <p:spPr bwMode="auto">
          <a:xfrm flipH="1" flipV="1">
            <a:off x="2079625" y="2855913"/>
            <a:ext cx="144145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3" name="Line 13"/>
          <p:cNvSpPr>
            <a:spLocks noChangeShapeType="1"/>
          </p:cNvSpPr>
          <p:nvPr/>
        </p:nvSpPr>
        <p:spPr bwMode="auto">
          <a:xfrm flipH="1">
            <a:off x="2800350" y="4079875"/>
            <a:ext cx="647700" cy="172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4" name="Line 14"/>
          <p:cNvSpPr>
            <a:spLocks noChangeShapeType="1"/>
          </p:cNvSpPr>
          <p:nvPr/>
        </p:nvSpPr>
        <p:spPr bwMode="auto">
          <a:xfrm flipH="1" flipV="1">
            <a:off x="2297113" y="4008438"/>
            <a:ext cx="1223962"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5" name="Line 15"/>
          <p:cNvSpPr>
            <a:spLocks noChangeShapeType="1"/>
          </p:cNvSpPr>
          <p:nvPr/>
        </p:nvSpPr>
        <p:spPr bwMode="auto">
          <a:xfrm flipH="1" flipV="1">
            <a:off x="1287463" y="3721100"/>
            <a:ext cx="2233612"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6" name="Text Box 16"/>
          <p:cNvSpPr txBox="1">
            <a:spLocks noChangeArrowheads="1"/>
          </p:cNvSpPr>
          <p:nvPr/>
        </p:nvSpPr>
        <p:spPr bwMode="auto">
          <a:xfrm>
            <a:off x="352425" y="6384925"/>
            <a:ext cx="29511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900">
                <a:hlinkClick r:id="rId5" action="ppaction://hlinkfile"/>
              </a:rPr>
              <a:t>0.4kN of force</a:t>
            </a:r>
            <a:endParaRPr lang="en-GB" sz="2900"/>
          </a:p>
          <a:p>
            <a:pPr eaLnBrk="1" hangingPunct="1">
              <a:spcBef>
                <a:spcPct val="50000"/>
              </a:spcBef>
            </a:pPr>
            <a:r>
              <a:rPr lang="en-GB" sz="2900">
                <a:hlinkClick r:id="rId6" action="ppaction://hlinkfile"/>
              </a:rPr>
              <a:t>1.6kN of force</a:t>
            </a:r>
            <a:endParaRPr lang="en-GB" sz="2900"/>
          </a:p>
          <a:p>
            <a:pPr eaLnBrk="1" hangingPunct="1">
              <a:spcBef>
                <a:spcPct val="50000"/>
              </a:spcBef>
            </a:pPr>
            <a:r>
              <a:rPr lang="en-GB" sz="2900">
                <a:hlinkClick r:id="rId7" action="ppaction://hlinkfile"/>
              </a:rPr>
              <a:t>50kN of force</a:t>
            </a:r>
            <a:endParaRPr lang="en-GB" sz="2900"/>
          </a:p>
        </p:txBody>
      </p:sp>
      <p:sp>
        <p:nvSpPr>
          <p:cNvPr id="49167" name="Text Box 17"/>
          <p:cNvSpPr txBox="1">
            <a:spLocks noChangeArrowheads="1"/>
          </p:cNvSpPr>
          <p:nvPr/>
        </p:nvSpPr>
        <p:spPr bwMode="auto">
          <a:xfrm>
            <a:off x="6905625" y="479425"/>
            <a:ext cx="3241675"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right is the 4</a:t>
            </a:r>
            <a:r>
              <a:rPr lang="en-GB" sz="1200" b="0" baseline="30000"/>
              <a:t>th</a:t>
            </a:r>
            <a:r>
              <a:rPr lang="en-GB" sz="1200" b="0"/>
              <a:t> generation mount, is has had two crucial changes.</a:t>
            </a:r>
          </a:p>
          <a:p>
            <a:pPr eaLnBrk="1" hangingPunct="1">
              <a:spcBef>
                <a:spcPct val="50000"/>
              </a:spcBef>
              <a:buFontTx/>
              <a:buChar char="•"/>
            </a:pPr>
            <a:r>
              <a:rPr lang="en-GB" sz="1200" b="0"/>
              <a:t>The new ‘uni rib’ design</a:t>
            </a:r>
          </a:p>
          <a:p>
            <a:pPr eaLnBrk="1" hangingPunct="1">
              <a:spcBef>
                <a:spcPct val="50000"/>
              </a:spcBef>
              <a:buFontTx/>
              <a:buChar char="•"/>
            </a:pPr>
            <a:r>
              <a:rPr lang="en-GB" sz="1200" b="0"/>
              <a:t>The much larger radius’</a:t>
            </a:r>
          </a:p>
          <a:p>
            <a:pPr eaLnBrk="1" hangingPunct="1">
              <a:spcBef>
                <a:spcPct val="50000"/>
              </a:spcBef>
            </a:pPr>
            <a:r>
              <a:rPr lang="en-GB" sz="1200" b="0"/>
              <a:t>The new uni rib design means that I can get much taller rib in with much more width without obstructing the holes at all, this also means it can add some decent strength into it, the reason that I have kept the plate on top is that I do have to keep so rigidity in that plane so that it then doesn’t bend off in another direction. The much larger radius’ mean that the stress is dissipated much more evenly and that the back plate of the mount can then cope with the stress and strains much better than it would have been able to otherwise.</a:t>
            </a:r>
          </a:p>
          <a:p>
            <a:pPr eaLnBrk="1" hangingPunct="1">
              <a:spcBef>
                <a:spcPct val="50000"/>
              </a:spcBef>
            </a:pPr>
            <a:r>
              <a:rPr lang="en-GB" sz="1200" b="0"/>
              <a:t>Below on the right hand side are the displacement models for the stated amount of loading.</a:t>
            </a:r>
          </a:p>
          <a:p>
            <a:pPr eaLnBrk="1" hangingPunct="1">
              <a:spcBef>
                <a:spcPct val="50000"/>
              </a:spcBef>
            </a:pPr>
            <a:r>
              <a:rPr lang="en-GB" sz="1200" b="0"/>
              <a:t>As you can see, it copes with the loads much better than the 3</a:t>
            </a:r>
            <a:r>
              <a:rPr lang="en-GB" sz="1200" b="0" baseline="30000"/>
              <a:t>rd</a:t>
            </a:r>
            <a:r>
              <a:rPr lang="en-GB" sz="1200" b="0"/>
              <a:t> generation engine mount. But it is still not as good at coping with the larger loads as the right hand side mount, but there is only so much that can be done on that front because the left hand side mount is moved about 50m more which obviously makes a huge difference with the displacement under an identical load, the only thing that could remedy this is much thicker rib which would be pointless and make it much heavier again as the 4</a:t>
            </a:r>
            <a:r>
              <a:rPr lang="en-GB" sz="1200" b="0" baseline="30000"/>
              <a:t>th</a:t>
            </a:r>
            <a:r>
              <a:rPr lang="en-GB" sz="1200" b="0"/>
              <a:t> generation mount is already about 200 grams heavier that the 3</a:t>
            </a:r>
            <a:r>
              <a:rPr lang="en-GB" sz="1200" b="0" baseline="30000"/>
              <a:t>rd</a:t>
            </a:r>
            <a:r>
              <a:rPr lang="en-GB" sz="1200" b="0"/>
              <a:t> generation mount.</a:t>
            </a:r>
          </a:p>
        </p:txBody>
      </p:sp>
      <p:sp>
        <p:nvSpPr>
          <p:cNvPr id="49168" name="Line 18"/>
          <p:cNvSpPr>
            <a:spLocks noChangeShapeType="1"/>
          </p:cNvSpPr>
          <p:nvPr/>
        </p:nvSpPr>
        <p:spPr bwMode="auto">
          <a:xfrm>
            <a:off x="8705850" y="1055688"/>
            <a:ext cx="237490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9" name="Line 19"/>
          <p:cNvSpPr>
            <a:spLocks noChangeShapeType="1"/>
          </p:cNvSpPr>
          <p:nvPr/>
        </p:nvSpPr>
        <p:spPr bwMode="auto">
          <a:xfrm flipV="1">
            <a:off x="8705850" y="1271588"/>
            <a:ext cx="2590800"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70" name="Text Box 20"/>
          <p:cNvSpPr txBox="1">
            <a:spLocks noChangeArrowheads="1"/>
          </p:cNvSpPr>
          <p:nvPr/>
        </p:nvSpPr>
        <p:spPr bwMode="auto">
          <a:xfrm>
            <a:off x="9640888" y="4368800"/>
            <a:ext cx="29511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algn="r" eaLnBrk="1" hangingPunct="1">
              <a:spcBef>
                <a:spcPct val="50000"/>
              </a:spcBef>
            </a:pPr>
            <a:r>
              <a:rPr lang="en-GB" sz="2900">
                <a:hlinkClick r:id="rId8" action="ppaction://hlinkfile"/>
              </a:rPr>
              <a:t>0.4kN of force</a:t>
            </a:r>
            <a:endParaRPr lang="en-GB" sz="2900"/>
          </a:p>
          <a:p>
            <a:pPr algn="r" eaLnBrk="1" hangingPunct="1">
              <a:spcBef>
                <a:spcPct val="50000"/>
              </a:spcBef>
            </a:pPr>
            <a:r>
              <a:rPr lang="en-GB" sz="2900">
                <a:hlinkClick r:id="rId9" action="ppaction://hlinkfile"/>
              </a:rPr>
              <a:t>1.6kN of force</a:t>
            </a:r>
            <a:endParaRPr lang="en-GB" sz="2900"/>
          </a:p>
          <a:p>
            <a:pPr algn="r" eaLnBrk="1" hangingPunct="1">
              <a:spcBef>
                <a:spcPct val="50000"/>
              </a:spcBef>
            </a:pPr>
            <a:r>
              <a:rPr lang="en-GB" sz="2900">
                <a:hlinkClick r:id="rId10" action="ppaction://hlinkfile"/>
              </a:rPr>
              <a:t>50kN of force</a:t>
            </a:r>
            <a:endParaRPr lang="en-GB" sz="29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Finished CAD</a:t>
            </a:r>
            <a:endParaRPr lang="en-US" sz="2300" b="0">
              <a:solidFill>
                <a:schemeClr val="tx2"/>
              </a:solidFill>
              <a:latin typeface="Franklin Gothic Book" pitchFamily="34" charset="0"/>
            </a:endParaRPr>
          </a:p>
        </p:txBody>
      </p:sp>
      <p:sp>
        <p:nvSpPr>
          <p:cNvPr id="50179" name="Text Box 11"/>
          <p:cNvSpPr txBox="1">
            <a:spLocks noChangeArrowheads="1"/>
          </p:cNvSpPr>
          <p:nvPr/>
        </p:nvSpPr>
        <p:spPr bwMode="auto">
          <a:xfrm>
            <a:off x="2079625" y="623888"/>
            <a:ext cx="18732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Left hand side</a:t>
            </a:r>
          </a:p>
        </p:txBody>
      </p:sp>
      <p:sp>
        <p:nvSpPr>
          <p:cNvPr id="50180" name="Text Box 12"/>
          <p:cNvSpPr txBox="1">
            <a:spLocks noChangeArrowheads="1"/>
          </p:cNvSpPr>
          <p:nvPr/>
        </p:nvSpPr>
        <p:spPr bwMode="auto">
          <a:xfrm>
            <a:off x="8848725" y="623888"/>
            <a:ext cx="18732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Right hand side</a:t>
            </a:r>
          </a:p>
        </p:txBody>
      </p:sp>
      <p:pic>
        <p:nvPicPr>
          <p:cNvPr id="50181" name="Picture 8" descr="\\dtkh8server\User Documents\varneym\My Documents\A2 Coursework\engine mount pictures!\rendered images\left hand mount wire frame.bmp"/>
          <p:cNvPicPr>
            <a:picLocks noChangeAspect="1" noChangeArrowheads="1"/>
          </p:cNvPicPr>
          <p:nvPr/>
        </p:nvPicPr>
        <p:blipFill>
          <a:blip r:embed="rId2">
            <a:extLst>
              <a:ext uri="{28A0092B-C50C-407E-A947-70E740481C1C}">
                <a14:useLocalDpi xmlns:a14="http://schemas.microsoft.com/office/drawing/2010/main" val="0"/>
              </a:ext>
            </a:extLst>
          </a:blip>
          <a:srcRect l="9219" t="4201" r="14722" b="5501"/>
          <a:stretch>
            <a:fillRect/>
          </a:stretch>
        </p:blipFill>
        <p:spPr bwMode="auto">
          <a:xfrm>
            <a:off x="2944813" y="984250"/>
            <a:ext cx="273526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dtkh8server\User Documents\varneym\My Documents\A2 Coursework\engine mount pictures!\rendered images\left hand mou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84250"/>
            <a:ext cx="2376488"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dtkh8server\User Documents\varneym\My Documents\A2 Coursework\engine mount pictures!\rendered images\right hand mount wire frame.bmp"/>
          <p:cNvPicPr>
            <a:picLocks noChangeAspect="1" noChangeArrowheads="1"/>
          </p:cNvPicPr>
          <p:nvPr/>
        </p:nvPicPr>
        <p:blipFill>
          <a:blip r:embed="rId4">
            <a:extLst>
              <a:ext uri="{28A0092B-C50C-407E-A947-70E740481C1C}">
                <a14:useLocalDpi xmlns:a14="http://schemas.microsoft.com/office/drawing/2010/main" val="0"/>
              </a:ext>
            </a:extLst>
          </a:blip>
          <a:srcRect t="5362" r="7587" b="11533"/>
          <a:stretch>
            <a:fillRect/>
          </a:stretch>
        </p:blipFill>
        <p:spPr bwMode="auto">
          <a:xfrm>
            <a:off x="7696200" y="3287713"/>
            <a:ext cx="4014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1" descr="\\dtkh8server\User Documents\varneym\My Documents\A2 Coursework\engine mount pictures!\rendered images\right hand mou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25" y="984250"/>
            <a:ext cx="33845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 Box 20"/>
          <p:cNvSpPr txBox="1">
            <a:spLocks noChangeArrowheads="1"/>
          </p:cNvSpPr>
          <p:nvPr/>
        </p:nvSpPr>
        <p:spPr bwMode="auto">
          <a:xfrm>
            <a:off x="1216025" y="5103813"/>
            <a:ext cx="29511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algn="r" eaLnBrk="1" hangingPunct="1">
              <a:spcBef>
                <a:spcPct val="50000"/>
              </a:spcBef>
            </a:pPr>
            <a:r>
              <a:rPr lang="en-GB" sz="2900">
                <a:hlinkClick r:id="rId6" action="ppaction://hlinkfile"/>
              </a:rPr>
              <a:t>0.4kN of force</a:t>
            </a:r>
            <a:endParaRPr lang="en-GB" sz="2900"/>
          </a:p>
          <a:p>
            <a:pPr algn="r" eaLnBrk="1" hangingPunct="1">
              <a:spcBef>
                <a:spcPct val="50000"/>
              </a:spcBef>
            </a:pPr>
            <a:r>
              <a:rPr lang="en-GB" sz="2900">
                <a:hlinkClick r:id="rId7" action="ppaction://hlinkfile"/>
              </a:rPr>
              <a:t>1.6kN of force</a:t>
            </a:r>
            <a:endParaRPr lang="en-GB" sz="2900"/>
          </a:p>
          <a:p>
            <a:pPr algn="r" eaLnBrk="1" hangingPunct="1">
              <a:spcBef>
                <a:spcPct val="50000"/>
              </a:spcBef>
            </a:pPr>
            <a:r>
              <a:rPr lang="en-GB" sz="2900">
                <a:hlinkClick r:id="rId8" action="ppaction://hlinkfile"/>
              </a:rPr>
              <a:t>50kN of force</a:t>
            </a:r>
            <a:endParaRPr lang="en-GB" sz="2900"/>
          </a:p>
        </p:txBody>
      </p:sp>
      <p:sp>
        <p:nvSpPr>
          <p:cNvPr id="50186" name="Text Box 16"/>
          <p:cNvSpPr txBox="1">
            <a:spLocks noChangeArrowheads="1"/>
          </p:cNvSpPr>
          <p:nvPr/>
        </p:nvSpPr>
        <p:spPr bwMode="auto">
          <a:xfrm>
            <a:off x="8272463" y="5087938"/>
            <a:ext cx="29511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2900">
                <a:hlinkClick r:id="rId9" action="ppaction://hlinkfile"/>
              </a:rPr>
              <a:t>0.4kN of force</a:t>
            </a:r>
            <a:endParaRPr lang="en-GB" sz="2900"/>
          </a:p>
          <a:p>
            <a:pPr eaLnBrk="1" hangingPunct="1">
              <a:spcBef>
                <a:spcPct val="50000"/>
              </a:spcBef>
            </a:pPr>
            <a:r>
              <a:rPr lang="en-GB" sz="2900">
                <a:hlinkClick r:id="rId10" action="ppaction://hlinkfile"/>
              </a:rPr>
              <a:t>1.6kN of force</a:t>
            </a:r>
            <a:endParaRPr lang="en-GB" sz="2900"/>
          </a:p>
          <a:p>
            <a:pPr eaLnBrk="1" hangingPunct="1">
              <a:spcBef>
                <a:spcPct val="50000"/>
              </a:spcBef>
            </a:pPr>
            <a:r>
              <a:rPr lang="en-GB" sz="2900">
                <a:hlinkClick r:id="rId11" action="ppaction://hlinkfile"/>
              </a:rPr>
              <a:t>50kN of force</a:t>
            </a:r>
            <a:endParaRPr lang="en-GB" sz="2900"/>
          </a:p>
        </p:txBody>
      </p:sp>
      <p:sp>
        <p:nvSpPr>
          <p:cNvPr id="50187" name="TextBox 12"/>
          <p:cNvSpPr txBox="1">
            <a:spLocks noChangeArrowheads="1"/>
          </p:cNvSpPr>
          <p:nvPr/>
        </p:nvSpPr>
        <p:spPr bwMode="auto">
          <a:xfrm>
            <a:off x="4887913" y="5664200"/>
            <a:ext cx="25923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a:t>Same videos as the slide before</a:t>
            </a:r>
            <a:endParaRPr lang="en-US"/>
          </a:p>
        </p:txBody>
      </p:sp>
      <p:cxnSp>
        <p:nvCxnSpPr>
          <p:cNvPr id="15" name="Straight Arrow Connector 14"/>
          <p:cNvCxnSpPr>
            <a:stCxn id="50187" idx="1"/>
            <a:endCxn id="50185" idx="3"/>
          </p:cNvCxnSpPr>
          <p:nvPr/>
        </p:nvCxnSpPr>
        <p:spPr>
          <a:xfrm rot="10800000">
            <a:off x="4167188" y="6032500"/>
            <a:ext cx="720725" cy="6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0187" idx="3"/>
            <a:endCxn id="50186" idx="1"/>
          </p:cNvCxnSpPr>
          <p:nvPr/>
        </p:nvCxnSpPr>
        <p:spPr>
          <a:xfrm flipV="1">
            <a:off x="7480300" y="6016625"/>
            <a:ext cx="792163" cy="79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Making the casting</a:t>
            </a:r>
            <a:endParaRPr lang="en-US" sz="2300" b="0">
              <a:solidFill>
                <a:schemeClr val="tx2"/>
              </a:solidFill>
              <a:latin typeface="Franklin Gothic Book" pitchFamily="34" charset="0"/>
            </a:endParaRPr>
          </a:p>
        </p:txBody>
      </p:sp>
      <p:pic>
        <p:nvPicPr>
          <p:cNvPr id="51203" name="Picture 6" descr="F:\DCIM\100OLYMP\P6070091.JPG"/>
          <p:cNvPicPr>
            <a:picLocks noChangeAspect="1" noChangeArrowheads="1"/>
          </p:cNvPicPr>
          <p:nvPr/>
        </p:nvPicPr>
        <p:blipFill>
          <a:blip r:embed="rId2">
            <a:extLst>
              <a:ext uri="{28A0092B-C50C-407E-A947-70E740481C1C}">
                <a14:useLocalDpi xmlns:a14="http://schemas.microsoft.com/office/drawing/2010/main" val="0"/>
              </a:ext>
            </a:extLst>
          </a:blip>
          <a:srcRect l="8766" r="13953"/>
          <a:stretch>
            <a:fillRect/>
          </a:stretch>
        </p:blipFill>
        <p:spPr bwMode="auto">
          <a:xfrm>
            <a:off x="496888" y="623888"/>
            <a:ext cx="200183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F:\DCIM\100OLYMP\P6070093.JPG"/>
          <p:cNvPicPr>
            <a:picLocks noChangeAspect="1" noChangeArrowheads="1"/>
          </p:cNvPicPr>
          <p:nvPr/>
        </p:nvPicPr>
        <p:blipFill>
          <a:blip r:embed="rId3">
            <a:extLst>
              <a:ext uri="{28A0092B-C50C-407E-A947-70E740481C1C}">
                <a14:useLocalDpi xmlns:a14="http://schemas.microsoft.com/office/drawing/2010/main" val="0"/>
              </a:ext>
            </a:extLst>
          </a:blip>
          <a:srcRect l="7693" t="7245" b="17894"/>
          <a:stretch>
            <a:fillRect/>
          </a:stretch>
        </p:blipFill>
        <p:spPr bwMode="auto">
          <a:xfrm>
            <a:off x="496888" y="4224338"/>
            <a:ext cx="2392362"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p:cNvSpPr txBox="1">
            <a:spLocks noChangeArrowheads="1"/>
          </p:cNvSpPr>
          <p:nvPr/>
        </p:nvSpPr>
        <p:spPr bwMode="auto">
          <a:xfrm>
            <a:off x="2513013" y="839788"/>
            <a:ext cx="259238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On the left you can see the  3D milled polystyrene foam of the right hand mount which has several bits taken off from sanding and sawing but there were a few problems while I was milling it, for example, there was some parts of the loft that were very close to the glue join between them and that meant that they were shaking around and were then thrown off, I plan to solve this after I have cast it by filing it all down and making it a smooth surface.</a:t>
            </a:r>
          </a:p>
          <a:p>
            <a:pPr eaLnBrk="1" hangingPunct="1"/>
            <a:r>
              <a:rPr lang="en-GB" sz="1200" b="0"/>
              <a:t>To cast it I shall be using sacrificial moulding  in sand which means that I will no longer have this model left but means I will end up with an</a:t>
            </a:r>
          </a:p>
          <a:p>
            <a:pPr eaLnBrk="1" hangingPunct="1"/>
            <a:r>
              <a:rPr lang="en-GB" sz="1200" b="0"/>
              <a:t>        aluminium casting of this              </a:t>
            </a:r>
          </a:p>
          <a:p>
            <a:pPr eaLnBrk="1" hangingPunct="1"/>
            <a:r>
              <a:rPr lang="en-GB" sz="1200" b="0"/>
              <a:t>        which can later be machined   </a:t>
            </a:r>
          </a:p>
          <a:p>
            <a:pPr eaLnBrk="1" hangingPunct="1"/>
            <a:r>
              <a:rPr lang="en-GB" sz="1200" b="0"/>
              <a:t>        to give me the finished </a:t>
            </a:r>
          </a:p>
          <a:p>
            <a:pPr eaLnBrk="1" hangingPunct="1"/>
            <a:r>
              <a:rPr lang="en-GB" sz="1200" b="0"/>
              <a:t>        product.</a:t>
            </a:r>
            <a:endParaRPr lang="en-US" sz="1200" b="0"/>
          </a:p>
        </p:txBody>
      </p:sp>
      <p:cxnSp>
        <p:nvCxnSpPr>
          <p:cNvPr id="8" name="Straight Arrow Connector 7"/>
          <p:cNvCxnSpPr/>
          <p:nvPr/>
        </p:nvCxnSpPr>
        <p:spPr>
          <a:xfrm rot="5400000">
            <a:off x="892969" y="4404519"/>
            <a:ext cx="3311525" cy="7143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315913" y="4332287"/>
            <a:ext cx="3816350" cy="7207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51208" name="Group 14"/>
          <p:cNvGrpSpPr>
            <a:grpSpLocks/>
          </p:cNvGrpSpPr>
          <p:nvPr/>
        </p:nvGrpSpPr>
        <p:grpSpPr bwMode="auto">
          <a:xfrm>
            <a:off x="8777288" y="552450"/>
            <a:ext cx="3263900" cy="7343775"/>
            <a:chOff x="8993088" y="552128"/>
            <a:chExt cx="3264555" cy="7344816"/>
          </a:xfrm>
        </p:grpSpPr>
        <p:pic>
          <p:nvPicPr>
            <p:cNvPr id="51215" name="Picture 9" descr="F:\DCIM\100OLYMP\P60700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3088" y="3000400"/>
              <a:ext cx="326455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0" descr="F:\DCIM\100OLYMP\P60700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3088" y="552128"/>
              <a:ext cx="326455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1" descr="F:\DCIM\100OLYMP\P607009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3088" y="5448672"/>
              <a:ext cx="326455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9" name="TextBox 15"/>
          <p:cNvSpPr txBox="1">
            <a:spLocks noChangeArrowheads="1"/>
          </p:cNvSpPr>
          <p:nvPr/>
        </p:nvSpPr>
        <p:spPr bwMode="auto">
          <a:xfrm>
            <a:off x="5248275" y="623888"/>
            <a:ext cx="3384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On the right hand side is how I eventually casted the product, I sieved some sand into the sand box until it was about  40mm deep then I placed and pushed my sacrificial mould into the sand to make an indentation, I then sieve about 40mm more of sand onto the top  the mould and then I started to press the sand into all the corners to make it easier for the sand to not come out of the box, then it was turned over and had the sand brushed away until  the surface is exposed and then placed the runners and risers (with the help of the technician to hold them in place) then poured and packed sand around them to keep them stable and then once packed in  they are removed and have the aluminium poured in and the IDEA is that the aluminium burns the mould away, however if you look below you will see what actually happened.</a:t>
            </a:r>
            <a:endParaRPr lang="en-US" sz="1200" b="0"/>
          </a:p>
        </p:txBody>
      </p:sp>
      <p:cxnSp>
        <p:nvCxnSpPr>
          <p:cNvPr id="18" name="Straight Arrow Connector 17"/>
          <p:cNvCxnSpPr/>
          <p:nvPr/>
        </p:nvCxnSpPr>
        <p:spPr>
          <a:xfrm rot="16200000" flipH="1">
            <a:off x="7877175" y="3397251"/>
            <a:ext cx="3024187" cy="20875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7265194" y="4009232"/>
            <a:ext cx="3455987" cy="1295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345488" y="2928938"/>
            <a:ext cx="3024187" cy="28797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51213" name="Picture 12" descr="F:\DCIM\100OLYMP\P608009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363" y="6456363"/>
            <a:ext cx="21590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Box 16"/>
          <p:cNvSpPr txBox="1">
            <a:spLocks noChangeArrowheads="1"/>
          </p:cNvSpPr>
          <p:nvPr/>
        </p:nvSpPr>
        <p:spPr bwMode="auto">
          <a:xfrm>
            <a:off x="3016250" y="6456363"/>
            <a:ext cx="30241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To the right is what happened to the casting when the aluminium was poured into the runner, it cooled down to quickly and therefore did not burn through the mould quick enough, I then decided to try and pour it down the runners but this didn’t work either and has also left big scorch and burn marks. Quite by accident I had also realised that I then needed to consider thermal expansion and how it is going to shrink by (according to the internet) anywhere up to 6% so I shall ask Power Torque’s casting (the people who they outsource to ) to find out the real value.</a:t>
            </a:r>
            <a:endParaRPr lang="en-US" sz="1200" b="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Casting the sacrificial mould</a:t>
            </a:r>
            <a:endParaRPr lang="en-US" sz="2300" b="0">
              <a:solidFill>
                <a:schemeClr val="tx2"/>
              </a:solidFill>
              <a:latin typeface="Franklin Gothic Book" pitchFamily="34" charset="0"/>
            </a:endParaRPr>
          </a:p>
        </p:txBody>
      </p:sp>
      <p:pic>
        <p:nvPicPr>
          <p:cNvPr id="52227" name="Picture 2" descr="E:\casting\IMGP286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5086350"/>
            <a:ext cx="24733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E:\casting\IMGP286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7300913"/>
            <a:ext cx="33607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E:\casting\IMGP286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3488" y="5086350"/>
            <a:ext cx="24733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20"/>
          <p:cNvSpPr txBox="1">
            <a:spLocks noChangeArrowheads="1"/>
          </p:cNvSpPr>
          <p:nvPr/>
        </p:nvSpPr>
        <p:spPr bwMode="auto">
          <a:xfrm>
            <a:off x="328613" y="514350"/>
            <a:ext cx="2786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u="sng">
                <a:hlinkClick r:id="rId9" action="ppaction://hlinkfile"/>
              </a:rPr>
              <a:t>E-Mail from Titan</a:t>
            </a:r>
            <a:endParaRPr lang="en-US" u="sng"/>
          </a:p>
        </p:txBody>
      </p:sp>
      <p:sp>
        <p:nvSpPr>
          <p:cNvPr id="52231" name="TextBox 22"/>
          <p:cNvSpPr txBox="1">
            <a:spLocks noChangeArrowheads="1"/>
          </p:cNvSpPr>
          <p:nvPr/>
        </p:nvSpPr>
        <p:spPr bwMode="auto">
          <a:xfrm>
            <a:off x="257175" y="1085850"/>
            <a:ext cx="4714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As you can see from the above e-mail  to and from Titan to me and I asked them the question about the thermal shrinkage of the sacrificial mould when the aluminium is poured in. the said it was about 1mm of shrink for every 80mm which means if you want something 80mm long you make it 81 in the casting to allow for the shrinking. Which, when calculated, turns out is 1.25% shrinkage, so on solidworks I used the “scale” tool to make it 1.0125 times bigger than it actually was for when it was machined. So once it was machined  out of poly styrene it looked identical to the one in the previous slide (just without the big scorch marks) and then also used the same sand casting process and beating down process as the one in the previous slide.</a:t>
            </a:r>
            <a:endParaRPr lang="en-US" sz="1200" b="0"/>
          </a:p>
        </p:txBody>
      </p:sp>
      <p:grpSp>
        <p:nvGrpSpPr>
          <p:cNvPr id="52232" name="Group 25"/>
          <p:cNvGrpSpPr>
            <a:grpSpLocks/>
          </p:cNvGrpSpPr>
          <p:nvPr/>
        </p:nvGrpSpPr>
        <p:grpSpPr bwMode="auto">
          <a:xfrm>
            <a:off x="5257800" y="2208213"/>
            <a:ext cx="4500563" cy="2867025"/>
            <a:chOff x="328569" y="3371840"/>
            <a:chExt cx="4500595" cy="2866488"/>
          </a:xfrm>
        </p:grpSpPr>
        <p:pic>
          <p:nvPicPr>
            <p:cNvPr id="52239" name="Casting process.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328569" y="3371840"/>
              <a:ext cx="4445031"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28569" y="5871684"/>
              <a:ext cx="4500595" cy="366644"/>
            </a:xfrm>
            <a:prstGeom prst="rect">
              <a:avLst/>
            </a:prstGeom>
            <a:noFill/>
          </p:spPr>
          <p:txBody>
            <a:bodyPr>
              <a:spAutoFit/>
            </a:bodyPr>
            <a:lstStyle/>
            <a:p>
              <a:pPr algn="ctr" defTabSz="1279525">
                <a:defRPr/>
              </a:pPr>
              <a:r>
                <a:rPr lang="en-GB" sz="1800" u="sng" dirty="0">
                  <a:ln w="18415" cmpd="sng">
                    <a:noFill/>
                    <a:prstDash val="solid"/>
                  </a:ln>
                  <a:solidFill>
                    <a:srgbClr val="FF0000"/>
                  </a:solidFill>
                  <a:effectLst>
                    <a:outerShdw blurRad="63500" dir="3600000" algn="tl" rotWithShape="0">
                      <a:srgbClr val="000000">
                        <a:alpha val="70000"/>
                      </a:srgbClr>
                    </a:outerShdw>
                  </a:effectLst>
                </a:rPr>
                <a:t>CLICK VIDEO ABOVE TO PLAY</a:t>
              </a:r>
              <a:endParaRPr lang="en-US" sz="1800" u="sng" dirty="0">
                <a:ln w="18415" cmpd="sng">
                  <a:noFill/>
                  <a:prstDash val="solid"/>
                </a:ln>
                <a:solidFill>
                  <a:srgbClr val="FF0000"/>
                </a:solidFill>
                <a:effectLst>
                  <a:outerShdw blurRad="63500" dir="3600000" algn="tl" rotWithShape="0">
                    <a:srgbClr val="000000">
                      <a:alpha val="70000"/>
                    </a:srgbClr>
                  </a:outerShdw>
                </a:effectLst>
              </a:endParaRPr>
            </a:p>
          </p:txBody>
        </p:sp>
      </p:grpSp>
      <p:grpSp>
        <p:nvGrpSpPr>
          <p:cNvPr id="52233" name="Group 30"/>
          <p:cNvGrpSpPr>
            <a:grpSpLocks/>
          </p:cNvGrpSpPr>
          <p:nvPr/>
        </p:nvGrpSpPr>
        <p:grpSpPr bwMode="auto">
          <a:xfrm>
            <a:off x="400050" y="4443413"/>
            <a:ext cx="4500563" cy="2870200"/>
            <a:chOff x="400008" y="4443410"/>
            <a:chExt cx="4500594" cy="2869662"/>
          </a:xfrm>
        </p:grpSpPr>
        <p:pic>
          <p:nvPicPr>
            <p:cNvPr id="52237" name="casting tes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400008" y="4443410"/>
              <a:ext cx="4500594" cy="253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400008" y="6943253"/>
              <a:ext cx="4500594" cy="369819"/>
            </a:xfrm>
            <a:prstGeom prst="rect">
              <a:avLst/>
            </a:prstGeom>
            <a:noFill/>
          </p:spPr>
          <p:txBody>
            <a:bodyPr>
              <a:spAutoFit/>
            </a:bodyPr>
            <a:lstStyle/>
            <a:p>
              <a:pPr algn="ctr" defTabSz="1279525">
                <a:defRPr/>
              </a:pPr>
              <a:r>
                <a:rPr lang="en-GB" sz="1800" u="sng" dirty="0">
                  <a:ln w="18415" cmpd="sng">
                    <a:noFill/>
                    <a:prstDash val="solid"/>
                  </a:ln>
                  <a:solidFill>
                    <a:srgbClr val="FF0000"/>
                  </a:solidFill>
                  <a:effectLst>
                    <a:outerShdw blurRad="63500" dir="3600000" algn="tl" rotWithShape="0">
                      <a:srgbClr val="000000">
                        <a:alpha val="70000"/>
                      </a:srgbClr>
                    </a:outerShdw>
                  </a:effectLst>
                </a:rPr>
                <a:t>CLICK VIDEO ABOVE TO PLAY</a:t>
              </a:r>
              <a:endParaRPr lang="en-US" sz="1800" u="sng" dirty="0">
                <a:ln w="18415" cmpd="sng">
                  <a:noFill/>
                  <a:prstDash val="solid"/>
                </a:ln>
                <a:solidFill>
                  <a:srgbClr val="FF0000"/>
                </a:solidFill>
                <a:effectLst>
                  <a:outerShdw blurRad="63500" dir="3600000" algn="tl" rotWithShape="0">
                    <a:srgbClr val="000000">
                      <a:alpha val="70000"/>
                    </a:srgbClr>
                  </a:outerShdw>
                </a:effectLst>
              </a:endParaRPr>
            </a:p>
          </p:txBody>
        </p:sp>
      </p:grpSp>
      <p:sp>
        <p:nvSpPr>
          <p:cNvPr id="52234" name="TextBox 29"/>
          <p:cNvSpPr txBox="1">
            <a:spLocks noChangeArrowheads="1"/>
          </p:cNvSpPr>
          <p:nvPr/>
        </p:nvSpPr>
        <p:spPr bwMode="auto">
          <a:xfrm>
            <a:off x="328613" y="3371850"/>
            <a:ext cx="4714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Finally when everything was perfect with two runner holes and two riser holes and 4 holes to allow smoke to exit the chamber, after the last time with the polystyrene not burning quickly enough so I decided to do a test piece to see how that turned out, and that is below in the form of a video.</a:t>
            </a:r>
            <a:endParaRPr lang="en-US" sz="1200" b="0"/>
          </a:p>
        </p:txBody>
      </p:sp>
      <p:sp>
        <p:nvSpPr>
          <p:cNvPr id="52235" name="TextBox 31"/>
          <p:cNvSpPr txBox="1">
            <a:spLocks noChangeArrowheads="1"/>
          </p:cNvSpPr>
          <p:nvPr/>
        </p:nvSpPr>
        <p:spPr bwMode="auto">
          <a:xfrm>
            <a:off x="5186363" y="1157288"/>
            <a:ext cx="4714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Below is the actual casting of my engine mount. As you can see the runners and the risers work well and you can see the aluminium rising  up into them, the smoke holes also worked well (which were drilled through) and the result was below</a:t>
            </a:r>
            <a:endParaRPr lang="en-US" sz="1200" b="0"/>
          </a:p>
        </p:txBody>
      </p:sp>
      <p:sp>
        <p:nvSpPr>
          <p:cNvPr id="52236" name="TextBox 32"/>
          <p:cNvSpPr txBox="1">
            <a:spLocks noChangeArrowheads="1"/>
          </p:cNvSpPr>
          <p:nvPr/>
        </p:nvSpPr>
        <p:spPr bwMode="auto">
          <a:xfrm>
            <a:off x="5043488" y="6872288"/>
            <a:ext cx="500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Now the above casting turned out better than I could have hoped, it really did, however there were still a few issues with it, there are some serrated edges which aren’t so pleasant when I desired and require a smooth rib, some of the excess aluminium that I didn’t take off of the poly styrene mould and of course the runners and risers. All of which will be dealt with on the next page.</a:t>
            </a:r>
            <a:endParaRPr lang="en-US" sz="1200" b="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0" y="479425"/>
            <a:ext cx="128016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sz="1100" u="sng"/>
              <a:t>Company Bio</a:t>
            </a:r>
          </a:p>
          <a:p>
            <a:pPr>
              <a:spcBef>
                <a:spcPct val="50000"/>
              </a:spcBef>
            </a:pPr>
            <a:r>
              <a:rPr lang="en-GB" sz="1100" b="0"/>
              <a:t>Power Torque – </a:t>
            </a:r>
            <a:r>
              <a:rPr lang="en-GB" sz="1100" b="0">
                <a:hlinkClick r:id="rId2"/>
              </a:rPr>
              <a:t>www.powertorque.co.uk</a:t>
            </a:r>
            <a:endParaRPr lang="en-GB" sz="1100" b="0"/>
          </a:p>
          <a:p>
            <a:pPr>
              <a:spcBef>
                <a:spcPct val="50000"/>
              </a:spcBef>
            </a:pPr>
            <a:r>
              <a:rPr lang="en-GB" sz="1100" b="0"/>
              <a:t>Mermaid Marine –</a:t>
            </a:r>
            <a:r>
              <a:rPr lang="en-GB" sz="1100" b="0">
                <a:hlinkClick r:id="rId3"/>
              </a:rPr>
              <a:t> </a:t>
            </a:r>
            <a:r>
              <a:rPr lang="en-GB" sz="1100" b="0">
                <a:hlinkClick r:id="rId3"/>
              </a:rPr>
              <a:t>www.mermaid-marine.co.uk</a:t>
            </a:r>
            <a:endParaRPr lang="en-GB" sz="1100" b="0"/>
          </a:p>
          <a:p>
            <a:pPr>
              <a:spcBef>
                <a:spcPct val="50000"/>
              </a:spcBef>
            </a:pPr>
            <a:r>
              <a:rPr lang="en-GB" sz="1100" b="0"/>
              <a:t>Power Torque currently supplies Ford engines to small automotive companies such as Morgan and Caterham and also buys Ford parts and sells them on to separate companies such as brake disc callipers for TVR’s. But the automotive sector isn’t only what they do, they also have a range of Zone 2 engines which are flame protected for use in areas that are flammable such as oil rigs where they have components such as spark arrestors and hydraulic starter motors to make sure that there is little to no chance of anything setting fire. </a:t>
            </a:r>
          </a:p>
          <a:p>
            <a:pPr>
              <a:spcBef>
                <a:spcPct val="50000"/>
              </a:spcBef>
            </a:pPr>
            <a:r>
              <a:rPr lang="en-GB" sz="1100" b="0"/>
              <a:t>Mermaid Marine is a company that buys stock engines and modifies them to go into marine applications such as pleasure boats, canal boats and the like. They buy engines off of companies like Fiat, FNM and soon to be Suzuki.</a:t>
            </a:r>
          </a:p>
          <a:p>
            <a:pPr>
              <a:spcBef>
                <a:spcPct val="50000"/>
              </a:spcBef>
            </a:pPr>
            <a:r>
              <a:rPr lang="en-GB" sz="1100" b="0"/>
              <a:t>Throughout my project I will be working closely with a team of design engineers at Power Torque (as Mermaid doesn’t have any) which include Dave Wilcox (design engineer), Kevin Sage (design engineer) and John Townley (Engineering Manager) where they shall be giving me all the necessary professional level support that I need to complete the project to a high standard.</a:t>
            </a:r>
          </a:p>
        </p:txBody>
      </p:sp>
      <p:sp>
        <p:nvSpPr>
          <p:cNvPr id="16387"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600" b="0">
                <a:solidFill>
                  <a:schemeClr val="tx2"/>
                </a:solidFill>
                <a:latin typeface="Franklin Gothic Book" pitchFamily="34" charset="0"/>
              </a:rPr>
              <a:t>Company Bio</a:t>
            </a:r>
            <a:endParaRPr lang="en-US" sz="2600" b="0">
              <a:solidFill>
                <a:schemeClr val="tx2"/>
              </a:solidFill>
              <a:latin typeface="Franklin Gothic Book" pitchFamily="34" charset="0"/>
            </a:endParaRPr>
          </a:p>
        </p:txBody>
      </p:sp>
      <p:grpSp>
        <p:nvGrpSpPr>
          <p:cNvPr id="16388" name="Group 15"/>
          <p:cNvGrpSpPr>
            <a:grpSpLocks/>
          </p:cNvGrpSpPr>
          <p:nvPr/>
        </p:nvGrpSpPr>
        <p:grpSpPr bwMode="auto">
          <a:xfrm>
            <a:off x="1431925" y="3648075"/>
            <a:ext cx="4324350" cy="4657725"/>
            <a:chOff x="993" y="2253"/>
            <a:chExt cx="2724" cy="2934"/>
          </a:xfrm>
        </p:grpSpPr>
        <p:pic>
          <p:nvPicPr>
            <p:cNvPr id="16392" name="Picture 10" descr="Power%20Torque%20Engineering%20Logo"/>
            <p:cNvPicPr>
              <a:picLocks noChangeAspect="1" noChangeArrowheads="1"/>
            </p:cNvPicPr>
            <p:nvPr/>
          </p:nvPicPr>
          <p:blipFill>
            <a:blip r:embed="rId4">
              <a:clrChange>
                <a:clrFrom>
                  <a:srgbClr val="DADBDD"/>
                </a:clrFrom>
                <a:clrTo>
                  <a:srgbClr val="DADBDD">
                    <a:alpha val="0"/>
                  </a:srgbClr>
                </a:clrTo>
              </a:clrChange>
              <a:extLst>
                <a:ext uri="{28A0092B-C50C-407E-A947-70E740481C1C}">
                  <a14:useLocalDpi xmlns:a14="http://schemas.microsoft.com/office/drawing/2010/main" val="0"/>
                </a:ext>
              </a:extLst>
            </a:blip>
            <a:srcRect/>
            <a:stretch>
              <a:fillRect/>
            </a:stretch>
          </p:blipFill>
          <p:spPr bwMode="auto">
            <a:xfrm>
              <a:off x="993" y="2253"/>
              <a:ext cx="2724"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pt_company_profile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 y="3387"/>
              <a:ext cx="24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9" name="Group 14"/>
          <p:cNvGrpSpPr>
            <a:grpSpLocks/>
          </p:cNvGrpSpPr>
          <p:nvPr/>
        </p:nvGrpSpPr>
        <p:grpSpPr bwMode="auto">
          <a:xfrm>
            <a:off x="7192963" y="3648075"/>
            <a:ext cx="2808287" cy="4776788"/>
            <a:chOff x="3896" y="2344"/>
            <a:chExt cx="1769" cy="3009"/>
          </a:xfrm>
        </p:grpSpPr>
        <p:pic>
          <p:nvPicPr>
            <p:cNvPr id="16390" name="Picture 8" descr="mermaidlogosmal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1" y="2344"/>
              <a:ext cx="1407"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3"/>
            <p:cNvPicPr>
              <a:picLocks noChangeAspect="1" noChangeArrowheads="1"/>
            </p:cNvPicPr>
            <p:nvPr/>
          </p:nvPicPr>
          <p:blipFill>
            <a:blip r:embed="rId7">
              <a:extLst>
                <a:ext uri="{28A0092B-C50C-407E-A947-70E740481C1C}">
                  <a14:useLocalDpi xmlns:a14="http://schemas.microsoft.com/office/drawing/2010/main" val="0"/>
                </a:ext>
              </a:extLst>
            </a:blip>
            <a:srcRect l="62761" t="22278" r="6062" b="14722"/>
            <a:stretch>
              <a:fillRect/>
            </a:stretch>
          </p:blipFill>
          <p:spPr bwMode="auto">
            <a:xfrm>
              <a:off x="3896" y="3342"/>
              <a:ext cx="1769" cy="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Machining and finishing the casting</a:t>
            </a:r>
            <a:endParaRPr lang="en-US" sz="2300" b="0">
              <a:solidFill>
                <a:schemeClr val="tx2"/>
              </a:solidFill>
              <a:latin typeface="Franklin Gothic Book" pitchFamily="34" charset="0"/>
            </a:endParaRPr>
          </a:p>
        </p:txBody>
      </p:sp>
      <p:pic>
        <p:nvPicPr>
          <p:cNvPr id="53251" name="Picture 7" descr="F:\DCIM\100OLYMP\P6200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514350"/>
            <a:ext cx="35718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8" descr="F:\DCIM\100OLYMP\P6200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514350"/>
            <a:ext cx="32861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F:\DCIM\100OLYMP\P62001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863" y="442913"/>
            <a:ext cx="25749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 descr="E:\casting\IMGP2867.JPG"/>
          <p:cNvPicPr>
            <a:picLocks noChangeAspect="1" noChangeArrowheads="1"/>
          </p:cNvPicPr>
          <p:nvPr/>
        </p:nvPicPr>
        <p:blipFill>
          <a:blip r:embed="rId5">
            <a:extLst>
              <a:ext uri="{28A0092B-C50C-407E-A947-70E740481C1C}">
                <a14:useLocalDpi xmlns:a14="http://schemas.microsoft.com/office/drawing/2010/main" val="0"/>
              </a:ext>
            </a:extLst>
          </a:blip>
          <a:srcRect l="19469" t="58627" r="16814" b="4063"/>
          <a:stretch>
            <a:fillRect/>
          </a:stretch>
        </p:blipFill>
        <p:spPr bwMode="auto">
          <a:xfrm>
            <a:off x="8443913" y="2444750"/>
            <a:ext cx="402907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E:\casting\IMGP2866.JPG"/>
          <p:cNvPicPr>
            <a:picLocks noChangeAspect="1" noChangeArrowheads="1"/>
          </p:cNvPicPr>
          <p:nvPr/>
        </p:nvPicPr>
        <p:blipFill>
          <a:blip r:embed="rId6">
            <a:extLst>
              <a:ext uri="{28A0092B-C50C-407E-A947-70E740481C1C}">
                <a14:useLocalDpi xmlns:a14="http://schemas.microsoft.com/office/drawing/2010/main" val="0"/>
              </a:ext>
            </a:extLst>
          </a:blip>
          <a:srcRect l="15044" r="12389" b="11992"/>
          <a:stretch>
            <a:fillRect/>
          </a:stretch>
        </p:blipFill>
        <p:spPr bwMode="auto">
          <a:xfrm>
            <a:off x="257175" y="3228975"/>
            <a:ext cx="35718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 descr="E:\casting\IMGP2867.JPG"/>
          <p:cNvPicPr>
            <a:picLocks noChangeAspect="1" noChangeArrowheads="1"/>
          </p:cNvPicPr>
          <p:nvPr/>
        </p:nvPicPr>
        <p:blipFill>
          <a:blip r:embed="rId5">
            <a:extLst>
              <a:ext uri="{28A0092B-C50C-407E-A947-70E740481C1C}">
                <a14:useLocalDpi xmlns:a14="http://schemas.microsoft.com/office/drawing/2010/main" val="0"/>
              </a:ext>
            </a:extLst>
          </a:blip>
          <a:srcRect l="86195" t="59959" b="6728"/>
          <a:stretch>
            <a:fillRect/>
          </a:stretch>
        </p:blipFill>
        <p:spPr bwMode="auto">
          <a:xfrm>
            <a:off x="4757738" y="3014663"/>
            <a:ext cx="135731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2" descr="E:\casting\IMGP2867.JPG"/>
          <p:cNvPicPr>
            <a:picLocks noChangeAspect="1" noChangeArrowheads="1"/>
          </p:cNvPicPr>
          <p:nvPr/>
        </p:nvPicPr>
        <p:blipFill>
          <a:blip r:embed="rId5">
            <a:extLst>
              <a:ext uri="{28A0092B-C50C-407E-A947-70E740481C1C}">
                <a14:useLocalDpi xmlns:a14="http://schemas.microsoft.com/office/drawing/2010/main" val="0"/>
              </a:ext>
            </a:extLst>
          </a:blip>
          <a:srcRect l="71152" t="59061" r="6725" b="8960"/>
          <a:stretch>
            <a:fillRect/>
          </a:stretch>
        </p:blipFill>
        <p:spPr bwMode="auto">
          <a:xfrm>
            <a:off x="6186488" y="3014663"/>
            <a:ext cx="17859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Box 30"/>
          <p:cNvSpPr txBox="1">
            <a:spLocks noChangeArrowheads="1"/>
          </p:cNvSpPr>
          <p:nvPr/>
        </p:nvSpPr>
        <p:spPr bwMode="auto">
          <a:xfrm>
            <a:off x="257175" y="6229350"/>
            <a:ext cx="3571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below picture is the same as the one in the previous slide but it is to show the difference between the current situation of the casting and its previous, as you can see the runners and the risers were still there which have now been cut off with a hack saw and filled down.</a:t>
            </a:r>
          </a:p>
        </p:txBody>
      </p:sp>
      <p:sp>
        <p:nvSpPr>
          <p:cNvPr id="53259" name="TextBox 35"/>
          <p:cNvSpPr txBox="1">
            <a:spLocks noChangeArrowheads="1"/>
          </p:cNvSpPr>
          <p:nvPr/>
        </p:nvSpPr>
        <p:spPr bwMode="auto">
          <a:xfrm>
            <a:off x="4757738" y="5300663"/>
            <a:ext cx="32861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On the bottom left is a close up of the mounting points in the unimatic to make sure that it didn’t fall out it was then filled down and then sanded with a piece of emery cloth to make the edge much smoother. The other  thing that I was going to show on these before and after is the bottom right picture shows how the casting had an almost serrated edge, so I also had to file that down to make it into a lovely smooth edge again using emery cloth to introduce a new radius.</a:t>
            </a:r>
            <a:endParaRPr lang="en-US" sz="1200" b="0"/>
          </a:p>
        </p:txBody>
      </p:sp>
      <p:sp>
        <p:nvSpPr>
          <p:cNvPr id="53260" name="TextBox 36"/>
          <p:cNvSpPr txBox="1">
            <a:spLocks noChangeArrowheads="1"/>
          </p:cNvSpPr>
          <p:nvPr/>
        </p:nvSpPr>
        <p:spPr bwMode="auto">
          <a:xfrm>
            <a:off x="8758238" y="4086225"/>
            <a:ext cx="3286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bottom picture shows the problem of a slight lip on the edge of the flat face. It was about 4mm thick and 2mm embossed off of both edges, this was also had to be filled away and then used emery cloth to smooth out the results.</a:t>
            </a:r>
            <a:endParaRPr lang="en-US" sz="1200" b="0"/>
          </a:p>
        </p:txBody>
      </p:sp>
      <p:sp>
        <p:nvSpPr>
          <p:cNvPr id="53261" name="TextBox 37"/>
          <p:cNvSpPr txBox="1">
            <a:spLocks noChangeArrowheads="1"/>
          </p:cNvSpPr>
          <p:nvPr/>
        </p:nvSpPr>
        <p:spPr bwMode="auto">
          <a:xfrm>
            <a:off x="4114800" y="8158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next step of working the casting is to do some machining on the casting to make it mountable.. To do this I will have to take it to work to do as the machine at school is unable to do this because of the awkwardness of my designed shape.</a:t>
            </a:r>
            <a:endParaRPr lang="en-US" sz="1200" b="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Machining and finishing the casting</a:t>
            </a:r>
            <a:endParaRPr lang="en-US" sz="2300" b="0">
              <a:solidFill>
                <a:schemeClr val="tx2"/>
              </a:solidFill>
              <a:latin typeface="Franklin Gothic Book" pitchFamily="34" charset="0"/>
            </a:endParaRPr>
          </a:p>
        </p:txBody>
      </p:sp>
      <p:sp>
        <p:nvSpPr>
          <p:cNvPr id="54275" name="TextBox 13"/>
          <p:cNvSpPr txBox="1">
            <a:spLocks noChangeArrowheads="1"/>
          </p:cNvSpPr>
          <p:nvPr/>
        </p:nvSpPr>
        <p:spPr bwMode="auto">
          <a:xfrm>
            <a:off x="496888" y="768350"/>
            <a:ext cx="49672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Before I machine the casting I have decided that I need to make some preset brackets that can be put into a  standard T-joint to allow for easy machining  which would then mean that I could just slot the bars into the t-slots and tighten them and then clamp them on the top, which would make for much quicker  machining and less setting up.</a:t>
            </a:r>
          </a:p>
        </p:txBody>
      </p:sp>
      <p:pic>
        <p:nvPicPr>
          <p:cNvPr id="54276" name="Picture 14" descr="IMG_06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2136775"/>
            <a:ext cx="22320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5" descr="IMG_06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0" y="2136775"/>
            <a:ext cx="22320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8" name="Group 14"/>
          <p:cNvGrpSpPr>
            <a:grpSpLocks/>
          </p:cNvGrpSpPr>
          <p:nvPr/>
        </p:nvGrpSpPr>
        <p:grpSpPr bwMode="auto">
          <a:xfrm>
            <a:off x="1144588" y="4008438"/>
            <a:ext cx="1008062" cy="503237"/>
            <a:chOff x="639763" y="4512567"/>
            <a:chExt cx="1008062" cy="503933"/>
          </a:xfrm>
        </p:grpSpPr>
        <p:cxnSp>
          <p:nvCxnSpPr>
            <p:cNvPr id="20" name="Straight Connector 19"/>
            <p:cNvCxnSpPr/>
            <p:nvPr/>
          </p:nvCxnSpPr>
          <p:spPr>
            <a:xfrm rot="16200000" flipH="1">
              <a:off x="820589" y="4620666"/>
              <a:ext cx="2161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639763" y="4728766"/>
              <a:ext cx="288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95895" y="4872633"/>
              <a:ext cx="287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9763" y="5016500"/>
              <a:ext cx="1008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1503957" y="4872633"/>
              <a:ext cx="287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1360488" y="4728766"/>
              <a:ext cx="287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V="1">
              <a:off x="1252389" y="4620666"/>
              <a:ext cx="21619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a:off x="1144588" y="4656138"/>
            <a:ext cx="1008062"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152650" y="4368800"/>
            <a:ext cx="287338"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863725" y="4079875"/>
            <a:ext cx="288925"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4282" name="TextBox 24"/>
          <p:cNvSpPr txBox="1">
            <a:spLocks noChangeArrowheads="1"/>
          </p:cNvSpPr>
          <p:nvPr/>
        </p:nvSpPr>
        <p:spPr bwMode="auto">
          <a:xfrm>
            <a:off x="1360488" y="4656138"/>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25mm</a:t>
            </a:r>
            <a:endParaRPr lang="en-US" sz="1400" b="0"/>
          </a:p>
        </p:txBody>
      </p:sp>
      <p:sp>
        <p:nvSpPr>
          <p:cNvPr id="54283" name="TextBox 26"/>
          <p:cNvSpPr txBox="1">
            <a:spLocks noChangeArrowheads="1"/>
          </p:cNvSpPr>
          <p:nvPr/>
        </p:nvSpPr>
        <p:spPr bwMode="auto">
          <a:xfrm>
            <a:off x="2439988" y="4224338"/>
            <a:ext cx="108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10mm</a:t>
            </a:r>
            <a:endParaRPr lang="en-US" sz="1400" b="0"/>
          </a:p>
        </p:txBody>
      </p:sp>
      <p:sp>
        <p:nvSpPr>
          <p:cNvPr id="54284" name="TextBox 28"/>
          <p:cNvSpPr txBox="1">
            <a:spLocks noChangeArrowheads="1"/>
          </p:cNvSpPr>
          <p:nvPr/>
        </p:nvSpPr>
        <p:spPr bwMode="auto">
          <a:xfrm>
            <a:off x="1792288" y="3792538"/>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5mm</a:t>
            </a:r>
            <a:endParaRPr lang="en-US" sz="1400" b="0"/>
          </a:p>
        </p:txBody>
      </p:sp>
      <p:cxnSp>
        <p:nvCxnSpPr>
          <p:cNvPr id="33" name="Straight Arrow Connector 32"/>
          <p:cNvCxnSpPr/>
          <p:nvPr/>
        </p:nvCxnSpPr>
        <p:spPr>
          <a:xfrm rot="5400000" flipH="1" flipV="1">
            <a:off x="3303588" y="3000375"/>
            <a:ext cx="1296987" cy="576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286" name="TextBox 37"/>
          <p:cNvSpPr txBox="1">
            <a:spLocks noChangeArrowheads="1"/>
          </p:cNvSpPr>
          <p:nvPr/>
        </p:nvSpPr>
        <p:spPr bwMode="auto">
          <a:xfrm>
            <a:off x="3376613" y="3937000"/>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M9</a:t>
            </a:r>
            <a:endParaRPr lang="en-US" sz="1400" b="0"/>
          </a:p>
        </p:txBody>
      </p:sp>
      <p:pic>
        <p:nvPicPr>
          <p:cNvPr id="54287" name="Picture 13"/>
          <p:cNvPicPr>
            <a:picLocks noChangeAspect="1" noChangeArrowheads="1"/>
          </p:cNvPicPr>
          <p:nvPr/>
        </p:nvPicPr>
        <p:blipFill>
          <a:blip r:embed="rId4">
            <a:extLst>
              <a:ext uri="{28A0092B-C50C-407E-A947-70E740481C1C}">
                <a14:useLocalDpi xmlns:a14="http://schemas.microsoft.com/office/drawing/2010/main" val="0"/>
              </a:ext>
            </a:extLst>
          </a:blip>
          <a:srcRect l="39867" t="52171" r="19530" b="24203"/>
          <a:stretch>
            <a:fillRect/>
          </a:stretch>
        </p:blipFill>
        <p:spPr bwMode="auto">
          <a:xfrm>
            <a:off x="279400" y="4945063"/>
            <a:ext cx="217963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4"/>
          <p:cNvPicPr>
            <a:picLocks noChangeAspect="1" noChangeArrowheads="1"/>
          </p:cNvPicPr>
          <p:nvPr/>
        </p:nvPicPr>
        <p:blipFill>
          <a:blip r:embed="rId5">
            <a:extLst>
              <a:ext uri="{28A0092B-C50C-407E-A947-70E740481C1C}">
                <a14:useLocalDpi xmlns:a14="http://schemas.microsoft.com/office/drawing/2010/main" val="0"/>
              </a:ext>
            </a:extLst>
          </a:blip>
          <a:srcRect l="39867" t="37405" r="15100" b="28140"/>
          <a:stretch>
            <a:fillRect/>
          </a:stretch>
        </p:blipFill>
        <p:spPr bwMode="auto">
          <a:xfrm>
            <a:off x="207963" y="5880100"/>
            <a:ext cx="24161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5"/>
          <p:cNvPicPr>
            <a:picLocks noChangeAspect="1" noChangeArrowheads="1"/>
          </p:cNvPicPr>
          <p:nvPr/>
        </p:nvPicPr>
        <p:blipFill>
          <a:blip r:embed="rId6">
            <a:extLst>
              <a:ext uri="{28A0092B-C50C-407E-A947-70E740481C1C}">
                <a14:useLocalDpi xmlns:a14="http://schemas.microsoft.com/office/drawing/2010/main" val="0"/>
              </a:ext>
            </a:extLst>
          </a:blip>
          <a:srcRect l="39128" t="35437" r="15179" b="22235"/>
          <a:stretch>
            <a:fillRect/>
          </a:stretch>
        </p:blipFill>
        <p:spPr bwMode="auto">
          <a:xfrm>
            <a:off x="207963" y="7248525"/>
            <a:ext cx="24511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16"/>
          <p:cNvPicPr>
            <a:picLocks noChangeAspect="1" noChangeArrowheads="1"/>
          </p:cNvPicPr>
          <p:nvPr/>
        </p:nvPicPr>
        <p:blipFill>
          <a:blip r:embed="rId7">
            <a:extLst>
              <a:ext uri="{28A0092B-C50C-407E-A947-70E740481C1C}">
                <a14:useLocalDpi xmlns:a14="http://schemas.microsoft.com/office/drawing/2010/main" val="0"/>
              </a:ext>
            </a:extLst>
          </a:blip>
          <a:srcRect l="38390" t="36421" r="14362" b="20267"/>
          <a:stretch>
            <a:fillRect/>
          </a:stretch>
        </p:blipFill>
        <p:spPr bwMode="auto">
          <a:xfrm>
            <a:off x="6400800" y="5016500"/>
            <a:ext cx="253523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7"/>
          <p:cNvPicPr>
            <a:picLocks noChangeAspect="1" noChangeArrowheads="1"/>
          </p:cNvPicPr>
          <p:nvPr/>
        </p:nvPicPr>
        <p:blipFill>
          <a:blip r:embed="rId8">
            <a:extLst>
              <a:ext uri="{28A0092B-C50C-407E-A947-70E740481C1C}">
                <a14:useLocalDpi xmlns:a14="http://schemas.microsoft.com/office/drawing/2010/main" val="0"/>
              </a:ext>
            </a:extLst>
          </a:blip>
          <a:srcRect l="39130" t="24609" r="15837" b="16330"/>
          <a:stretch>
            <a:fillRect/>
          </a:stretch>
        </p:blipFill>
        <p:spPr bwMode="auto">
          <a:xfrm>
            <a:off x="6400800" y="6816725"/>
            <a:ext cx="24161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2" name="TextBox 26"/>
          <p:cNvSpPr txBox="1">
            <a:spLocks noChangeArrowheads="1"/>
          </p:cNvSpPr>
          <p:nvPr/>
        </p:nvSpPr>
        <p:spPr bwMode="auto">
          <a:xfrm>
            <a:off x="2584450" y="4945063"/>
            <a:ext cx="38163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b="0"/>
              <a:t>So here is what I plan to do,  I am going to mount the mount upside down using a raised clamp and two cylinders with threads in the bottom to make sure that the stud is able to be machine properly. To a depth of 24.1mm from the mounting face. While it is in this position I intend to machine both of these faces as well which will help with mounting later. I then plan to mount off of the stud and the bracket onto the correct orientation (right) where the top of the bracket, and the front of the bolting face and the largest top face can then be machined. Then the bracket will have to be mounted off of the two machined faces which will then allow it to have the faces that will be in contact with the engine, machined parallel to each other at the right depth which may require some rather long studs.</a:t>
            </a:r>
            <a:endParaRPr lang="en-US" sz="1400" b="0"/>
          </a:p>
        </p:txBody>
      </p:sp>
      <p:cxnSp>
        <p:nvCxnSpPr>
          <p:cNvPr id="31" name="Straight Arrow Connector 30"/>
          <p:cNvCxnSpPr/>
          <p:nvPr/>
        </p:nvCxnSpPr>
        <p:spPr>
          <a:xfrm rot="10800000" flipV="1">
            <a:off x="712788" y="6672263"/>
            <a:ext cx="2232025" cy="792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0800000" flipV="1">
            <a:off x="712788" y="6672263"/>
            <a:ext cx="2232025" cy="865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295" name="Text Box 31"/>
          <p:cNvSpPr txBox="1">
            <a:spLocks noChangeArrowheads="1"/>
          </p:cNvSpPr>
          <p:nvPr/>
        </p:nvSpPr>
        <p:spPr bwMode="auto">
          <a:xfrm>
            <a:off x="5537200" y="263525"/>
            <a:ext cx="482441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400" b="0"/>
              <a:t>Pictures on the right, chronological order</a:t>
            </a:r>
          </a:p>
          <a:p>
            <a:pPr eaLnBrk="1" hangingPunct="1">
              <a:spcBef>
                <a:spcPct val="50000"/>
              </a:spcBef>
            </a:pPr>
            <a:r>
              <a:rPr lang="en-GB" sz="1400" b="0"/>
              <a:t>So once I had decided on the sizes that I was going to be using, I marked it onto some aluminium bar, cut them using the horizontal bandsaw to cut through the aluminium bar, which I then machined on the lathe and used a digital set of vernier callipers to measure the length of the bars that had been cut.</a:t>
            </a:r>
          </a:p>
          <a:p>
            <a:pPr eaLnBrk="1" hangingPunct="1">
              <a:spcBef>
                <a:spcPct val="50000"/>
              </a:spcBef>
            </a:pPr>
            <a:r>
              <a:rPr lang="en-GB" sz="1400" b="0"/>
              <a:t>Once machined to the correct length I then attached the centre drill into the drill bit attachment of the lathe to allow for the pilot hole to be drilled. Once the centre drill had been used I then moved up to the 8.5mm drill bit to go straight through it (8.5mm because it is then easier to put a M10 tap through it as an M9 tap is to specialist and very uncommon/expensive).  Then once I had drilled the holes I put them in the clamp on the pillar drill and lined the centre up with a centre punch, which would make the drill central to the hole (it also meant I could clamp the clamp down and just swap the bits of bar over as the clamp had a V grove in it for just this occasion). Once clamped and centred I used the tap to put a thread in the bar.</a:t>
            </a:r>
          </a:p>
        </p:txBody>
      </p:sp>
      <p:pic>
        <p:nvPicPr>
          <p:cNvPr id="54296" name="Picture 4" descr="E:\DCIM\100OLYMP\P701011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3050" y="263525"/>
            <a:ext cx="20145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7" name="Picture 6" descr="E:\DCIM\100OLYMP\P701011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3050" y="1776413"/>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8" name="Picture 7" descr="E:\DCIM\100OLYMP\P701011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33050" y="3216275"/>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9" name="Picture 8" descr="E:\DCIM\100OLYMP\P701011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3050" y="47291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Picture 11" descr="E:\DCIM\100OLYMP\P701012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3050" y="6169025"/>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1" name="Picture 13" descr="E:\DCIM\100OLYMP\P701012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33050" y="7680325"/>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Machining and finishing the casting</a:t>
            </a:r>
            <a:endParaRPr lang="en-US" sz="2300" b="0">
              <a:solidFill>
                <a:schemeClr val="tx2"/>
              </a:solidFill>
              <a:latin typeface="Franklin Gothic Book" pitchFamily="34" charset="0"/>
            </a:endParaRPr>
          </a:p>
        </p:txBody>
      </p:sp>
      <p:pic>
        <p:nvPicPr>
          <p:cNvPr id="55299" name="Picture 15" descr="E:\DCIM\100OLYMP\P7010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696913"/>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6" descr="E:\DCIM\100OLYMP\P7010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208213"/>
            <a:ext cx="20145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1" descr="E:\DCIM\100OLYMP\P70101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3721100"/>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2" descr="E:\DCIM\100OLYMP\P70101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63" y="5232400"/>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3" descr="E:\DCIM\100OLYMP\P70101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674528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24" descr="E:\DCIM\100OLYMP\P70101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4088" y="782478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5" descr="E:\DCIM\100OLYMP\P701013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0213" y="782478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27" descr="E:\DCIM\100OLYMP\P701013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6338" y="7824788"/>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 Box 46"/>
          <p:cNvSpPr txBox="1">
            <a:spLocks noChangeArrowheads="1"/>
          </p:cNvSpPr>
          <p:nvPr/>
        </p:nvSpPr>
        <p:spPr bwMode="auto">
          <a:xfrm>
            <a:off x="2368550" y="696913"/>
            <a:ext cx="35274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Pictures on the left, chronological from top to bottom</a:t>
            </a:r>
          </a:p>
          <a:p>
            <a:pPr eaLnBrk="1" hangingPunct="1">
              <a:spcBef>
                <a:spcPct val="50000"/>
              </a:spcBef>
            </a:pPr>
            <a:r>
              <a:rPr lang="en-GB" sz="1200" b="0"/>
              <a:t>I turned the tool on the lathe to 20</a:t>
            </a:r>
            <a:r>
              <a:rPr lang="en-US" sz="1200" b="0">
                <a:cs typeface="Arial" charset="0"/>
              </a:rPr>
              <a:t>° (as a 45° chamfer wasn’t possible) to take the sharp edges off and use it as a chamfering tool, for the internal thread I used a counter sinker in the drill bit in the lathe which meant that the thread was then messed up, so I then re-tapped the thread with the tap to make sure that it was clean and clear before I continued.</a:t>
            </a:r>
          </a:p>
          <a:p>
            <a:pPr eaLnBrk="1" hangingPunct="1">
              <a:spcBef>
                <a:spcPct val="50000"/>
              </a:spcBef>
            </a:pPr>
            <a:r>
              <a:rPr lang="en-US" sz="1200" b="0">
                <a:cs typeface="Arial" charset="0"/>
              </a:rPr>
              <a:t>Once that was completed I thought that the mounts needed some sort of grip on them to allow for hand tightening so I then went back to the lathe and used the knurling tool (a tool that puts a knurl on a piece of metal) buy putting the lathe in a very high gear and turning the chuck by hand. One strip for the small ones, two for the taller one. Once this was done the bars were completed.</a:t>
            </a:r>
          </a:p>
          <a:p>
            <a:pPr eaLnBrk="1" hangingPunct="1">
              <a:spcBef>
                <a:spcPct val="50000"/>
              </a:spcBef>
            </a:pPr>
            <a:r>
              <a:rPr lang="en-US" sz="1200" b="0">
                <a:cs typeface="Arial" charset="0"/>
              </a:rPr>
              <a:t>Then I needed something to fit into the T-slots that would allow for my bars to be tightened, so I again used the horizontal bandsaw to cut up some flat steel bar that is approximately 25mm in width use. I first blued the surface, scratched in near enough center with a ruler and a scribe. I then used the pillar drill to center drill roughly in the middle of the length and exactly in the middle of the width. Then I sandblasted all 3 flat bars to get rid of the blue and any oxide layers to make for a nicer finish. I the proceeded to drill a 8.5mm hole and then use the M10 tap to produce a hole using the de-burgher to remove the burgh. I then got some M10x40 bolts, cut the heads off, filed the edged off and screwed them into the bottom of the bar and into the top of the flat plate, it worked a treat.</a:t>
            </a:r>
          </a:p>
        </p:txBody>
      </p:sp>
      <p:sp>
        <p:nvSpPr>
          <p:cNvPr id="55308" name="Line 47"/>
          <p:cNvSpPr>
            <a:spLocks noChangeShapeType="1"/>
          </p:cNvSpPr>
          <p:nvPr/>
        </p:nvSpPr>
        <p:spPr bwMode="auto">
          <a:xfrm>
            <a:off x="7048500" y="7248525"/>
            <a:ext cx="431800" cy="865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5309" name="Text Box 48"/>
          <p:cNvSpPr txBox="1">
            <a:spLocks noChangeArrowheads="1"/>
          </p:cNvSpPr>
          <p:nvPr/>
        </p:nvSpPr>
        <p:spPr bwMode="auto">
          <a:xfrm>
            <a:off x="5824538" y="6888163"/>
            <a:ext cx="23034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Finished bars in the T-slots</a:t>
            </a:r>
          </a:p>
        </p:txBody>
      </p:sp>
      <p:pic>
        <p:nvPicPr>
          <p:cNvPr id="55310" name="Picture 30" descr="E:\DCIM\100OLYMP\P704013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7513" y="40798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31" descr="E:\DCIM\100OLYMP\P704014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77513" y="191928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2" name="Line 52"/>
          <p:cNvSpPr>
            <a:spLocks noChangeShapeType="1"/>
          </p:cNvSpPr>
          <p:nvPr/>
        </p:nvSpPr>
        <p:spPr bwMode="auto">
          <a:xfrm>
            <a:off x="6040438" y="623888"/>
            <a:ext cx="0" cy="612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3" name="Line 53"/>
          <p:cNvSpPr>
            <a:spLocks noChangeShapeType="1"/>
          </p:cNvSpPr>
          <p:nvPr/>
        </p:nvSpPr>
        <p:spPr bwMode="auto">
          <a:xfrm flipH="1">
            <a:off x="0" y="623888"/>
            <a:ext cx="60404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4" name="Line 54"/>
          <p:cNvSpPr>
            <a:spLocks noChangeShapeType="1"/>
          </p:cNvSpPr>
          <p:nvPr/>
        </p:nvSpPr>
        <p:spPr bwMode="auto">
          <a:xfrm>
            <a:off x="6040438" y="6745288"/>
            <a:ext cx="23764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5" name="Line 55"/>
          <p:cNvSpPr>
            <a:spLocks noChangeShapeType="1"/>
          </p:cNvSpPr>
          <p:nvPr/>
        </p:nvSpPr>
        <p:spPr bwMode="auto">
          <a:xfrm>
            <a:off x="8416925" y="6745288"/>
            <a:ext cx="0" cy="2855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6" name="Text Box 56"/>
          <p:cNvSpPr txBox="1">
            <a:spLocks noChangeArrowheads="1"/>
          </p:cNvSpPr>
          <p:nvPr/>
        </p:nvSpPr>
        <p:spPr bwMode="auto">
          <a:xfrm>
            <a:off x="6040438" y="552450"/>
            <a:ext cx="4464050"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Pictures on the right, chronological from top to bottom.</a:t>
            </a:r>
          </a:p>
          <a:p>
            <a:pPr eaLnBrk="1" hangingPunct="1">
              <a:spcBef>
                <a:spcPct val="50000"/>
              </a:spcBef>
            </a:pPr>
            <a:r>
              <a:rPr lang="en-GB" sz="1200" b="0"/>
              <a:t>To do the work on the casting I had to take it to Power Torque to use their machines as the casting was far to awkward to be done at school. </a:t>
            </a:r>
          </a:p>
          <a:p>
            <a:pPr eaLnBrk="1" hangingPunct="1">
              <a:spcBef>
                <a:spcPct val="50000"/>
              </a:spcBef>
            </a:pPr>
            <a:r>
              <a:rPr lang="en-GB" sz="1200" b="0"/>
              <a:t>The first step was to use a pneumatic linishing wheel to take off the remainder or the runners and risers and to smooth the surface as a whole.</a:t>
            </a:r>
          </a:p>
          <a:p>
            <a:pPr eaLnBrk="1" hangingPunct="1">
              <a:spcBef>
                <a:spcPct val="50000"/>
              </a:spcBef>
            </a:pPr>
            <a:r>
              <a:rPr lang="en-GB" sz="1200" b="0"/>
              <a:t>It was then clamped loosely in a vice and a machined spirit level was placed on top to make sure that the surface was horizontal as it could be, then I made sure that it was sure tightened as tight as it could be, I then used a cutting tool and used the 3 axis coordinate measuing to make sure that I took as little as possible off, something that is by all accounts called “the witness” because you are leaving the material left to be the witness to say how little you have taken off. This machine also has a function which allows you to set a speed and it will automatically take that much off in one of the axis, it can be adjusted in speed during this process and this meant I could set the machine to skim over the surface very slowly to allow for very little uneven surfaces. </a:t>
            </a:r>
            <a:r>
              <a:rPr lang="en-GB" sz="1200" b="0">
                <a:hlinkClick r:id="rId12" action="ppaction://hlinkfile"/>
              </a:rPr>
              <a:t>CLICK HERE FOR ONE VIDEO OF THE MACHINING </a:t>
            </a:r>
            <a:r>
              <a:rPr lang="en-GB" sz="1200" b="0"/>
              <a:t>and </a:t>
            </a:r>
            <a:r>
              <a:rPr lang="en-GB" sz="1200" b="0">
                <a:hlinkClick r:id="rId13" action="ppaction://hlinkfile"/>
              </a:rPr>
              <a:t>CLICK HERE FOR ANOTHER VIDEO OF THE MACHINING</a:t>
            </a:r>
            <a:r>
              <a:rPr lang="en-GB" sz="1200" b="0"/>
              <a:t>. Once the machining was completed I then decided it would be a good idea to machine the end faces off to make sure that they were perpendicular to the mounting faces mainly to just make it look neater and easier to take measurements from. </a:t>
            </a:r>
            <a:r>
              <a:rPr lang="en-GB" sz="1200" b="0">
                <a:hlinkClick r:id="rId14" action="ppaction://hlinkfile"/>
              </a:rPr>
              <a:t>CLICK HERE FOR A VIDEO OF THE ENDS BEING MACHINED</a:t>
            </a:r>
            <a:r>
              <a:rPr lang="en-GB" sz="1200" b="0"/>
              <a:t>. This allowed for a tool to be used that would centre the x and y axis onto one face that I had taken the measurements off of CAD from. The bottom picture shows the measuring screen to tell you where exactly the bed is in relation to the drill bit. So then I drilled the holes with their respective sizes. </a:t>
            </a:r>
            <a:r>
              <a:rPr lang="en-GB" sz="1200" b="0">
                <a:hlinkClick r:id="rId15" action="ppaction://hlinkfile"/>
              </a:rPr>
              <a:t>CLICK HERE FOR A VIDEO </a:t>
            </a:r>
            <a:r>
              <a:rPr lang="en-GB" sz="1200" b="0"/>
              <a:t>		            </a:t>
            </a:r>
            <a:r>
              <a:rPr lang="en-GB" sz="1200" b="0">
                <a:hlinkClick r:id="rId15" action="ppaction://hlinkfile"/>
              </a:rPr>
              <a:t>OF THE DRILLING</a:t>
            </a:r>
            <a:endParaRPr lang="en-GB" sz="1200" b="0"/>
          </a:p>
        </p:txBody>
      </p:sp>
      <p:pic>
        <p:nvPicPr>
          <p:cNvPr id="55317" name="Picture 52" descr="E:\DCIM\100OLYMP\P704014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77513" y="3432175"/>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53" descr="E:\DCIM\100OLYMP\P7040144.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77513" y="4945063"/>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Picture 54" descr="E:\DCIM\100OLYMP\P704014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77513" y="6456363"/>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0" name="Picture 38" descr="E:\DCIM\100OLYMP\P704016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77513" y="795655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Picture 43" descr="E:\DCIM\100OLYMP\P7040166.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61388" y="8042275"/>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Text Box 62"/>
          <p:cNvSpPr txBox="1">
            <a:spLocks noChangeArrowheads="1"/>
          </p:cNvSpPr>
          <p:nvPr/>
        </p:nvSpPr>
        <p:spPr bwMode="auto">
          <a:xfrm>
            <a:off x="8345488" y="6888163"/>
            <a:ext cx="23034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Once the holes had been drilled it is common practice to counter sink them so I swapped the tool over. </a:t>
            </a:r>
            <a:r>
              <a:rPr lang="en-GB" sz="1200" b="0">
                <a:hlinkClick r:id="rId21" action="ppaction://hlinkfile"/>
              </a:rPr>
              <a:t>CLICK HER FOR A VIDEO OF THE COUNTER SINKING</a:t>
            </a:r>
            <a:r>
              <a:rPr lang="en-GB" sz="1200" b="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Machining and finishing the casting</a:t>
            </a:r>
            <a:endParaRPr lang="en-US" sz="2300" b="0">
              <a:solidFill>
                <a:schemeClr val="tx2"/>
              </a:solidFill>
              <a:latin typeface="Franklin Gothic Book" pitchFamily="34" charset="0"/>
            </a:endParaRPr>
          </a:p>
        </p:txBody>
      </p:sp>
      <p:pic>
        <p:nvPicPr>
          <p:cNvPr id="56323" name="Picture 40" descr="E:\DCIM\100OLYMP\P7040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552450"/>
            <a:ext cx="2033588"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2" descr="E:\DCIM\100OLYMP\P70401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3576638"/>
            <a:ext cx="1525587"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4" descr="E:\DCIM\100OLYMP\P70401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2063750"/>
            <a:ext cx="2033588"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46" descr="E:\DCIM\100OLYMP\P70401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5592763"/>
            <a:ext cx="2033588"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32"/>
          <p:cNvSpPr txBox="1">
            <a:spLocks noChangeArrowheads="1"/>
          </p:cNvSpPr>
          <p:nvPr/>
        </p:nvSpPr>
        <p:spPr bwMode="auto">
          <a:xfrm>
            <a:off x="2368550" y="523875"/>
            <a:ext cx="35274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Pictures on the left, chronological from top to bottom</a:t>
            </a:r>
          </a:p>
          <a:p>
            <a:pPr eaLnBrk="1" hangingPunct="1">
              <a:spcBef>
                <a:spcPct val="50000"/>
              </a:spcBef>
            </a:pPr>
            <a:r>
              <a:rPr lang="en-GB" sz="1200" b="0"/>
              <a:t>Once the mounting faces were machined, and the top and bottom were neatened up it could then be clamped upside down using the bars that I had made in the previous slides and clamped it down onto the bed, </a:t>
            </a:r>
          </a:p>
          <a:p>
            <a:pPr eaLnBrk="1" hangingPunct="1">
              <a:spcBef>
                <a:spcPct val="50000"/>
              </a:spcBef>
            </a:pPr>
            <a:r>
              <a:rPr lang="en-GB" sz="1200" b="0"/>
              <a:t>In the second picture down I took the measurement off of the corner with the tool that is below it (it is basically a needle and a ball, it wobbles straight when it is vertical, can then be used to pin point certain locations and line it up with faces, which then allows you to take measurements off of the monitor.) and I used that tool to set the x and y for the mounting face holes as well. It was useful and I could then again take the measurements and set it to the exact position it needed to be for the hole in the stud. I then proceeded to drill the hole as you can see on the bottom picture, </a:t>
            </a:r>
          </a:p>
          <a:p>
            <a:pPr eaLnBrk="1" hangingPunct="1">
              <a:spcBef>
                <a:spcPct val="50000"/>
              </a:spcBef>
            </a:pPr>
            <a:r>
              <a:rPr lang="en-GB" sz="1200" b="0"/>
              <a:t>Once the whole was drilled it was then time to make sure that the stud was exactly horizontal so I decided to use a spot facing tool to do this. </a:t>
            </a:r>
            <a:r>
              <a:rPr lang="en-GB" sz="1200" b="0">
                <a:hlinkClick r:id="rId6" action="ppaction://hlinkfile"/>
              </a:rPr>
              <a:t>CLICK HERE FOR A VIDEO OF THE SPOT FACING</a:t>
            </a:r>
            <a:r>
              <a:rPr lang="en-GB" sz="1200" b="0"/>
              <a:t>. And then the only other step was to spot fact the top of the casting which was done with the same tool and in the same way but this time not centred because that was not as crucial.</a:t>
            </a:r>
          </a:p>
          <a:p>
            <a:pPr eaLnBrk="1" hangingPunct="1">
              <a:spcBef>
                <a:spcPct val="50000"/>
              </a:spcBef>
            </a:pPr>
            <a:r>
              <a:rPr lang="en-GB" sz="1200" b="0"/>
              <a:t>After this I considered the machining to be finished. And on the right hand side are some pictures of the casting.</a:t>
            </a:r>
          </a:p>
        </p:txBody>
      </p:sp>
      <p:pic>
        <p:nvPicPr>
          <p:cNvPr id="56328" name="Picture 49" descr="E:\DCIM\100OLYMP\P704017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7105650"/>
            <a:ext cx="20335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35" descr="IMGP3792"/>
          <p:cNvPicPr>
            <a:picLocks noChangeAspect="1" noChangeArrowheads="1"/>
          </p:cNvPicPr>
          <p:nvPr/>
        </p:nvPicPr>
        <p:blipFill>
          <a:blip r:embed="rId8">
            <a:extLst>
              <a:ext uri="{28A0092B-C50C-407E-A947-70E740481C1C}">
                <a14:useLocalDpi xmlns:a14="http://schemas.microsoft.com/office/drawing/2010/main" val="0"/>
              </a:ext>
            </a:extLst>
          </a:blip>
          <a:srcRect l="19801" t="25212" r="26889" b="24364"/>
          <a:stretch>
            <a:fillRect/>
          </a:stretch>
        </p:blipFill>
        <p:spPr bwMode="auto">
          <a:xfrm>
            <a:off x="8777288" y="5737225"/>
            <a:ext cx="36718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2" descr="http://a1.sphotos.ak.fbcdn.net/hphotos-ak-ash1/166617_10150136234385020_665655019_8364194_5594259_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7288" y="336550"/>
            <a:ext cx="364331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4" descr="http://a7.sphotos.ak.fbcdn.net/hphotos-ak-ash1/168439_10150136234460020_665655019_8364195_6931909_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7288" y="3144838"/>
            <a:ext cx="3643312"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Text Box 32"/>
          <p:cNvSpPr txBox="1">
            <a:spLocks noChangeArrowheads="1"/>
          </p:cNvSpPr>
          <p:nvPr/>
        </p:nvSpPr>
        <p:spPr bwMode="auto">
          <a:xfrm>
            <a:off x="5895975" y="263525"/>
            <a:ext cx="28797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 pictures on the right are of the engine mount, they were taken in a fancy photography light room with some black Perspex to make it reflective.</a:t>
            </a:r>
          </a:p>
          <a:p>
            <a:pPr eaLnBrk="1" hangingPunct="1">
              <a:spcBef>
                <a:spcPct val="50000"/>
              </a:spcBef>
            </a:pPr>
            <a:r>
              <a:rPr lang="en-GB" sz="1200" b="0"/>
              <a:t>Now that is all brilliant however when I came to fit the mount to the actual engine there was a foul on the engine because the sump has grown a section in the casting from the CAD, which apparently is rather normal as ford will change things which to them make no difference at all but fail to update the dealers with their CAD models and the different block.</a:t>
            </a:r>
          </a:p>
          <a:p>
            <a:pPr eaLnBrk="1" hangingPunct="1">
              <a:spcBef>
                <a:spcPct val="50000"/>
              </a:spcBef>
            </a:pPr>
            <a:r>
              <a:rPr lang="en-GB" sz="1200" b="0"/>
              <a:t>This led to the problem that the mount wouldn’t actually fit on the engine. So there was really two solutions which would be explored and these two are machine a part out of the casting in order to assure that it no longer fouls or to take an air saw to the engine block to make sure the block no longer fouls on my mount. Needless to say both are done regularly at this factory however for ease of fitting I decided to change the casting to make it fit.</a:t>
            </a:r>
          </a:p>
        </p:txBody>
      </p:sp>
      <p:pic>
        <p:nvPicPr>
          <p:cNvPr id="56333" name="Picture 2" descr="E:\DCIM\100OLYMP\P711017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4538" y="5737225"/>
            <a:ext cx="29527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Machining and finishing the casting with further refinement</a:t>
            </a:r>
            <a:endParaRPr lang="en-US" sz="2300" b="0">
              <a:solidFill>
                <a:schemeClr val="tx2"/>
              </a:solidFill>
              <a:latin typeface="Franklin Gothic Book" pitchFamily="34" charset="0"/>
            </a:endParaRPr>
          </a:p>
        </p:txBody>
      </p:sp>
      <p:pic>
        <p:nvPicPr>
          <p:cNvPr id="57347" name="Picture 4" descr="E:\DCIM\100OLYMP\P7110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395288"/>
            <a:ext cx="203358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E:\DCIM\100OLYMP\P71101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3419475"/>
            <a:ext cx="20335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descr="E:\DCIM\100OLYMP\P71101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63" y="1908175"/>
            <a:ext cx="20335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7" descr="E:\DCIM\100OLYMP\P71101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6443663"/>
            <a:ext cx="203358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E:\DCIM\100OLYMP\P711018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3" y="7956550"/>
            <a:ext cx="20335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1" descr="E:\DCIM\100OLYMP\P711018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0213" y="7448550"/>
            <a:ext cx="15255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4" descr="E:\DCIM\100OLYMP\P711018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3" y="4932363"/>
            <a:ext cx="20335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2" descr="E:\DCIM\100OLYMP\P711018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4088" y="7956550"/>
            <a:ext cx="20335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 Box 32"/>
          <p:cNvSpPr txBox="1">
            <a:spLocks noChangeArrowheads="1"/>
          </p:cNvSpPr>
          <p:nvPr/>
        </p:nvSpPr>
        <p:spPr bwMode="auto">
          <a:xfrm>
            <a:off x="2368550" y="523875"/>
            <a:ext cx="35274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Pictures on the left, chronological from top to bottom</a:t>
            </a:r>
          </a:p>
          <a:p>
            <a:pPr eaLnBrk="1" hangingPunct="1">
              <a:spcBef>
                <a:spcPct val="50000"/>
              </a:spcBef>
            </a:pPr>
            <a:r>
              <a:rPr lang="en-GB" sz="1200" b="0"/>
              <a:t>When I went to work I was told that there was another problem with my mount, the holes on the top were to small and were not big enough for the clearance  on the bolt and they were exactly the same size as the bolt which meant they didn’t fit in properly and didn’t tighten well enough. To the first step was to increase the 7.9mm holes to 8mm holes which allowed them to fit through perfectly. </a:t>
            </a:r>
            <a:r>
              <a:rPr lang="en-GB" sz="1200" b="0">
                <a:hlinkClick r:id="rId11" action="ppaction://hlinkfile"/>
              </a:rPr>
              <a:t>CLICK HERE FOR THE VIDEO OF ME DRILLING THE HOLES</a:t>
            </a:r>
            <a:endParaRPr lang="en-GB" sz="1200" b="0"/>
          </a:p>
          <a:p>
            <a:pPr eaLnBrk="1" hangingPunct="1">
              <a:spcBef>
                <a:spcPct val="50000"/>
              </a:spcBef>
            </a:pPr>
            <a:r>
              <a:rPr lang="en-GB" sz="1200" b="0"/>
              <a:t>I then pushed the mount onto the engine to mark the casting with where it is fouling and once that had been done I used the cylindrical cutting tool in the drill to make the cut, set it onto low speed and then went down 2mm (</a:t>
            </a:r>
            <a:r>
              <a:rPr lang="en-GB" sz="1200" b="0">
                <a:hlinkClick r:id="rId12" action="ppaction://hlinkfile"/>
              </a:rPr>
              <a:t>CLICK HERE TO VEIW THE VIDEO OF ME MACHING THE CASTING)</a:t>
            </a:r>
            <a:r>
              <a:rPr lang="en-GB" sz="1200" b="0"/>
              <a:t>, took the casting out of the vice and then pushed it onto the engine to see where it fouled again, I repeated this process several times until there was no fouling. Unfortunately I also had to take another bit off of the end of the mounting because there was a bit of a burgh on the sump so I had to take a bit off of (what looks like the left hand side on the 3</a:t>
            </a:r>
            <a:r>
              <a:rPr lang="en-GB" sz="1200" b="0" baseline="30000"/>
              <a:t>rd</a:t>
            </a:r>
            <a:r>
              <a:rPr lang="en-GB" sz="1200" b="0"/>
              <a:t> bottom picture). Then the rest of the pictures there is the bolts that have been put in and on bottom picture is the nuts, which shows that the nuts actually fit on the engine mount and are not obstructed by the rib which I was very surprised by.</a:t>
            </a:r>
          </a:p>
          <a:p>
            <a:pPr eaLnBrk="1" hangingPunct="1">
              <a:spcBef>
                <a:spcPct val="50000"/>
              </a:spcBef>
            </a:pPr>
            <a:r>
              <a:rPr lang="en-GB" sz="1200" b="0"/>
              <a:t>And the below pictures are the mount on the engine which has been bolted on, there is no more fouling and the only thing left to do on the mount is to tidy it up and make it look a little more respectable</a:t>
            </a:r>
          </a:p>
        </p:txBody>
      </p:sp>
      <p:pic>
        <p:nvPicPr>
          <p:cNvPr id="57356" name="Picture 12"/>
          <p:cNvPicPr>
            <a:picLocks noChangeAspect="1" noChangeArrowheads="1"/>
          </p:cNvPicPr>
          <p:nvPr/>
        </p:nvPicPr>
        <p:blipFill>
          <a:blip r:embed="rId13">
            <a:extLst>
              <a:ext uri="{28A0092B-C50C-407E-A947-70E740481C1C}">
                <a14:useLocalDpi xmlns:a14="http://schemas.microsoft.com/office/drawing/2010/main" val="0"/>
              </a:ext>
            </a:extLst>
          </a:blip>
          <a:srcRect l="38927" t="25391" r="9395" b="12595"/>
          <a:stretch>
            <a:fillRect/>
          </a:stretch>
        </p:blipFill>
        <p:spPr bwMode="auto">
          <a:xfrm>
            <a:off x="9713913" y="407988"/>
            <a:ext cx="27193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 Box 32"/>
          <p:cNvSpPr txBox="1">
            <a:spLocks noChangeArrowheads="1"/>
          </p:cNvSpPr>
          <p:nvPr/>
        </p:nvSpPr>
        <p:spPr bwMode="auto">
          <a:xfrm>
            <a:off x="5969000" y="407988"/>
            <a:ext cx="35274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right is what the back of the mount now looks like due to the machining, however, when it actually comes to being made this needs to be incorporated into the casting  which will involve some small radius’ and possibly deeper cuts as the radius’ may then foul on the engine. The below picture has had the cut away have 6mm added where the radius’ would be in order to make sure the don’t foul.</a:t>
            </a:r>
          </a:p>
          <a:p>
            <a:pPr eaLnBrk="1" hangingPunct="1">
              <a:spcBef>
                <a:spcPct val="50000"/>
              </a:spcBef>
            </a:pPr>
            <a:r>
              <a:rPr lang="en-GB" sz="1200" b="0"/>
              <a:t>Unfortunately I think that this would lead to another problem, and that is that the mount would perhaps be weakened however there is a 3.4mm distance between the two of them, and just to be sure, I will be making sure that this doesn’t effect the strength of the mount by doing further FEA on the mount.</a:t>
            </a:r>
          </a:p>
          <a:p>
            <a:pPr eaLnBrk="1" hangingPunct="1">
              <a:spcBef>
                <a:spcPct val="50000"/>
              </a:spcBef>
            </a:pPr>
            <a:r>
              <a:rPr lang="en-GB" sz="1200" b="0"/>
              <a:t>On the bottom right hand side two pictures you can see a stress test with the stress being shown. It was a load of 1.6kN and as you can see there isn’t much stress on the bit that I have cut away, which is good and means that the mount will not be weakened to much by it. However on the left hand picture of the two you can see that there is more stress than there previously was, but to change the design massively just to compensate for that would be blowing it out of proportion as it doesn’t make much difference anyway.</a:t>
            </a:r>
          </a:p>
        </p:txBody>
      </p:sp>
      <p:pic>
        <p:nvPicPr>
          <p:cNvPr id="57358" name="Picture 13"/>
          <p:cNvPicPr>
            <a:picLocks noChangeAspect="1" noChangeArrowheads="1"/>
          </p:cNvPicPr>
          <p:nvPr/>
        </p:nvPicPr>
        <p:blipFill>
          <a:blip r:embed="rId14">
            <a:extLst>
              <a:ext uri="{28A0092B-C50C-407E-A947-70E740481C1C}">
                <a14:useLocalDpi xmlns:a14="http://schemas.microsoft.com/office/drawing/2010/main" val="0"/>
              </a:ext>
            </a:extLst>
          </a:blip>
          <a:srcRect l="36711" t="27361" r="13086" b="9641"/>
          <a:stretch>
            <a:fillRect/>
          </a:stretch>
        </p:blipFill>
        <p:spPr bwMode="auto">
          <a:xfrm>
            <a:off x="9713913" y="2855913"/>
            <a:ext cx="273526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14"/>
          <p:cNvPicPr>
            <a:picLocks noChangeAspect="1" noChangeArrowheads="1"/>
          </p:cNvPicPr>
          <p:nvPr/>
        </p:nvPicPr>
        <p:blipFill>
          <a:blip r:embed="rId15">
            <a:extLst>
              <a:ext uri="{28A0092B-C50C-407E-A947-70E740481C1C}">
                <a14:useLocalDpi xmlns:a14="http://schemas.microsoft.com/office/drawing/2010/main" val="0"/>
              </a:ext>
            </a:extLst>
          </a:blip>
          <a:srcRect l="31543" t="22438" r="9395" b="44093"/>
          <a:stretch>
            <a:fillRect/>
          </a:stretch>
        </p:blipFill>
        <p:spPr bwMode="auto">
          <a:xfrm>
            <a:off x="9713913" y="5448300"/>
            <a:ext cx="2735262"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16"/>
          <p:cNvPicPr>
            <a:picLocks noChangeAspect="1" noChangeArrowheads="1"/>
          </p:cNvPicPr>
          <p:nvPr/>
        </p:nvPicPr>
        <p:blipFill>
          <a:blip r:embed="rId16">
            <a:extLst>
              <a:ext uri="{28A0092B-C50C-407E-A947-70E740481C1C}">
                <a14:useLocalDpi xmlns:a14="http://schemas.microsoft.com/office/drawing/2010/main" val="0"/>
              </a:ext>
            </a:extLst>
          </a:blip>
          <a:srcRect l="28053" t="30515" r="14360" b="12392"/>
          <a:stretch>
            <a:fillRect/>
          </a:stretch>
        </p:blipFill>
        <p:spPr bwMode="auto">
          <a:xfrm>
            <a:off x="9713913" y="7104063"/>
            <a:ext cx="27114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17"/>
          <p:cNvPicPr>
            <a:picLocks noChangeAspect="1" noChangeArrowheads="1"/>
          </p:cNvPicPr>
          <p:nvPr/>
        </p:nvPicPr>
        <p:blipFill>
          <a:blip r:embed="rId17">
            <a:extLst>
              <a:ext uri="{28A0092B-C50C-407E-A947-70E740481C1C}">
                <a14:useLocalDpi xmlns:a14="http://schemas.microsoft.com/office/drawing/2010/main" val="0"/>
              </a:ext>
            </a:extLst>
          </a:blip>
          <a:srcRect l="42616" t="27361" b="15547"/>
          <a:stretch>
            <a:fillRect/>
          </a:stretch>
        </p:blipFill>
        <p:spPr bwMode="auto">
          <a:xfrm>
            <a:off x="6977063" y="7104063"/>
            <a:ext cx="27019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Further refinement of the CAD</a:t>
            </a:r>
            <a:endParaRPr lang="en-US" sz="2300" b="0">
              <a:solidFill>
                <a:schemeClr val="tx2"/>
              </a:solidFill>
              <a:latin typeface="Franklin Gothic Book" pitchFamily="34" charset="0"/>
            </a:endParaRPr>
          </a:p>
        </p:txBody>
      </p:sp>
      <p:sp>
        <p:nvSpPr>
          <p:cNvPr id="58371" name="Text Box 5"/>
          <p:cNvSpPr txBox="1">
            <a:spLocks noChangeArrowheads="1"/>
          </p:cNvSpPr>
          <p:nvPr/>
        </p:nvSpPr>
        <p:spPr bwMode="auto">
          <a:xfrm>
            <a:off x="207963" y="552450"/>
            <a:ext cx="3744912"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Now that I have finished the casting for this section I decided that I should do some working drawings which involved using a surface finish symbol so that if/when the drawings were sent to a company to be manufactured into my part then they would know exactly where to machine, what process was desired, the pattern left on the surface. To learn how to use these properly and how to put realistic surface finishes on the symbol I used this website which showed me how to use the symbol, which symbol to use and what kind of limits I should put on it.</a:t>
            </a:r>
          </a:p>
          <a:p>
            <a:pPr eaLnBrk="1" hangingPunct="1">
              <a:spcBef>
                <a:spcPct val="50000"/>
              </a:spcBef>
            </a:pPr>
            <a:r>
              <a:rPr lang="en-GB" sz="1200" b="0">
                <a:hlinkClick r:id="rId2"/>
              </a:rPr>
              <a:t>http://mdmetric.com/pdf/surfruff.pdf</a:t>
            </a:r>
            <a:endParaRPr lang="en-GB" sz="1200" b="0"/>
          </a:p>
          <a:p>
            <a:pPr eaLnBrk="1" hangingPunct="1">
              <a:spcBef>
                <a:spcPct val="50000"/>
              </a:spcBef>
            </a:pPr>
            <a:r>
              <a:rPr lang="en-GB" sz="1200" b="0"/>
              <a:t>The website was found with a 20 minute Google search and allowed me to understand those symbols with relative ease.</a:t>
            </a:r>
          </a:p>
          <a:p>
            <a:pPr eaLnBrk="1" hangingPunct="1">
              <a:spcBef>
                <a:spcPct val="50000"/>
              </a:spcBef>
            </a:pPr>
            <a:r>
              <a:rPr lang="en-GB" sz="1600">
                <a:hlinkClick r:id="rId3" action="ppaction://hlinkfile"/>
              </a:rPr>
              <a:t>CLICK HERE FOR THE LINK TO THE TECHNICAL DRAWINGS</a:t>
            </a:r>
            <a:endParaRPr lang="en-GB" sz="1600"/>
          </a:p>
          <a:p>
            <a:pPr eaLnBrk="1" hangingPunct="1">
              <a:spcBef>
                <a:spcPct val="50000"/>
              </a:spcBef>
            </a:pPr>
            <a:r>
              <a:rPr lang="en-GB" sz="1200" b="0"/>
              <a:t>As you can see, it contains all the information required for the pattern making, machining post pattern and the type of machining.</a:t>
            </a:r>
          </a:p>
          <a:p>
            <a:pPr eaLnBrk="1" hangingPunct="1">
              <a:spcBef>
                <a:spcPct val="50000"/>
              </a:spcBef>
            </a:pPr>
            <a:r>
              <a:rPr lang="en-GB" sz="1200" b="0"/>
              <a:t>Now that I have done this I should include the mounting bracket for the alternator as my engine mount has stolen 3 of its bolt holes. Below is where the bracket gets mounted onto the engine. So to do this I had to measure up certain bits of the alternator bracket and then add them into my CAD in order to make sure that the alternator fits. Unfortunately some of the measurements were horrifically difficult to take so I decided to use the CNC machine as a CMM machine as it had XYZ read outs on the computer screen, to so this I got a bit of wooden dowel, sharpened the end and attached it to the CNC machine with some plasticine.  And then moved the pointer to where I wanted it to take the measurement and then set that axis as zero, then moved it to the next position and that gave a read out of the desired measurment.</a:t>
            </a:r>
          </a:p>
        </p:txBody>
      </p:sp>
      <p:pic>
        <p:nvPicPr>
          <p:cNvPr id="58372" name="Picture 6" descr="P71501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38" y="6456363"/>
            <a:ext cx="14573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7" descr="P71501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338" y="4511675"/>
            <a:ext cx="14573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CCF59FF0"/>
          <p:cNvPicPr>
            <a:picLocks noChangeAspect="1" noChangeArrowheads="1"/>
          </p:cNvPicPr>
          <p:nvPr/>
        </p:nvPicPr>
        <p:blipFill>
          <a:blip r:embed="rId6">
            <a:extLst>
              <a:ext uri="{28A0092B-C50C-407E-A947-70E740481C1C}">
                <a14:useLocalDpi xmlns:a14="http://schemas.microsoft.com/office/drawing/2010/main" val="0"/>
              </a:ext>
            </a:extLst>
          </a:blip>
          <a:srcRect l="16937" t="8231" r="3671" b="16196"/>
          <a:stretch>
            <a:fillRect/>
          </a:stretch>
        </p:blipFill>
        <p:spPr bwMode="auto">
          <a:xfrm>
            <a:off x="4097338" y="2568575"/>
            <a:ext cx="142398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8375" name="Picture 7" descr="203A3B7E"/>
          <p:cNvPicPr>
            <a:picLocks noChangeAspect="1" noChangeArrowheads="1"/>
          </p:cNvPicPr>
          <p:nvPr/>
        </p:nvPicPr>
        <p:blipFill>
          <a:blip r:embed="rId7" cstate="print">
            <a:extLst>
              <a:ext uri="{28A0092B-C50C-407E-A947-70E740481C1C}">
                <a14:useLocalDpi xmlns:a14="http://schemas.microsoft.com/office/drawing/2010/main" val="0"/>
              </a:ext>
            </a:extLst>
          </a:blip>
          <a:srcRect l="3810" t="8231" r="3059" b="9460"/>
          <a:stretch>
            <a:fillRect/>
          </a:stretch>
        </p:blipFill>
        <p:spPr bwMode="auto">
          <a:xfrm>
            <a:off x="4097338" y="623888"/>
            <a:ext cx="1554162"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cxnSp>
        <p:nvCxnSpPr>
          <p:cNvPr id="9" name="Straight Arrow Connector 8"/>
          <p:cNvCxnSpPr/>
          <p:nvPr/>
        </p:nvCxnSpPr>
        <p:spPr>
          <a:xfrm rot="5400000" flipH="1" flipV="1">
            <a:off x="3628232" y="5844381"/>
            <a:ext cx="1008062" cy="9366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63950" y="6816725"/>
            <a:ext cx="1008063" cy="7921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48050" y="4224338"/>
            <a:ext cx="936625" cy="6477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2728119" y="2928144"/>
            <a:ext cx="2663825" cy="12239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58380" name="Picture 11" descr="Engine mount fina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64625" y="552450"/>
            <a:ext cx="3673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8438" y="3000375"/>
            <a:ext cx="36496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Picture 13" descr="right hand side mount final design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64625" y="5737225"/>
            <a:ext cx="3673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3" name="Text Box 16"/>
          <p:cNvSpPr txBox="1">
            <a:spLocks noChangeArrowheads="1"/>
          </p:cNvSpPr>
          <p:nvPr/>
        </p:nvSpPr>
        <p:spPr bwMode="auto">
          <a:xfrm>
            <a:off x="5824538" y="623888"/>
            <a:ext cx="3097212" cy="76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After taking all the measurements for all the points on the alternator bracket I put that into my cad model with a few more extrudes and boss’ put onto the existing mounting. I then checked this on the engine assembly to make sure that there were no clashes with the current engine which was performed using a simple tool under the evaluate tab called “interference detection” which does what it says on the tin and concluded that my new bracket doesn’t interfere with the engine block at all which is always good. </a:t>
            </a:r>
          </a:p>
          <a:p>
            <a:pPr eaLnBrk="1" hangingPunct="1">
              <a:spcBef>
                <a:spcPct val="50000"/>
              </a:spcBef>
            </a:pPr>
            <a:r>
              <a:rPr lang="en-GB" sz="1200" b="0"/>
              <a:t>Once I had gotten the design finished I then went to the engineer and asked what he thought about my design and if there was anything he could suggest to make it stronger and he suggested a couple of things that I implemented in the next design, this included ribs betwixt to most far right growth and the main plate and then the two other growths, both were about 4mm thick. They weren't necessary according to the engineer but it makes it look much nicer, much easier to cast and if there is variations in the torque produced from the engine this should protect the casting from any such spikes in torque.</a:t>
            </a:r>
          </a:p>
          <a:p>
            <a:pPr eaLnBrk="1" hangingPunct="1">
              <a:spcBef>
                <a:spcPct val="50000"/>
              </a:spcBef>
            </a:pPr>
            <a:r>
              <a:rPr lang="en-GB" sz="1200" b="0"/>
              <a:t>To cast this fully it would require either the sacrificial casting technique that I used to produce it or use the regular sand casting technique but have some parts that come away which would make it a lot easier to cast.</a:t>
            </a:r>
          </a:p>
          <a:p>
            <a:pPr eaLnBrk="1" hangingPunct="1">
              <a:spcBef>
                <a:spcPct val="50000"/>
              </a:spcBef>
            </a:pPr>
            <a:r>
              <a:rPr lang="en-GB" sz="1200" b="0"/>
              <a:t>To produce the next prototype I have decided that I am not going to cast a complete new product and effectively start over but to CNC these parts out of MDF and then use epoxy resin to glue them onto the casting.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Add ons on the casting</a:t>
            </a:r>
            <a:endParaRPr lang="en-US" sz="2300" b="0">
              <a:solidFill>
                <a:schemeClr val="tx2"/>
              </a:solidFill>
              <a:latin typeface="Franklin Gothic Book" pitchFamily="34" charset="0"/>
            </a:endParaRPr>
          </a:p>
        </p:txBody>
      </p:sp>
      <p:pic>
        <p:nvPicPr>
          <p:cNvPr id="59395" name="Picture 4" descr="P8220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4275" y="7502525"/>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P8220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7464425"/>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descr="P8190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352675"/>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P8190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552450"/>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descr="P82202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400" y="5989638"/>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9" descr="P82202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21975" y="263525"/>
            <a:ext cx="1295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0" descr="P82202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4275" y="3830638"/>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1" descr="P82202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400" y="4189413"/>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2" descr="P82202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4275" y="1993900"/>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3" descr="P822020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4275" y="5665788"/>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Text Box 14"/>
          <p:cNvSpPr txBox="1">
            <a:spLocks noChangeArrowheads="1"/>
          </p:cNvSpPr>
          <p:nvPr/>
        </p:nvSpPr>
        <p:spPr bwMode="auto">
          <a:xfrm>
            <a:off x="2800350" y="696913"/>
            <a:ext cx="17287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endParaRPr lang="en-US" sz="1100" b="0"/>
          </a:p>
        </p:txBody>
      </p:sp>
      <p:sp>
        <p:nvSpPr>
          <p:cNvPr id="59406" name="Text Box 15"/>
          <p:cNvSpPr txBox="1">
            <a:spLocks noChangeArrowheads="1"/>
          </p:cNvSpPr>
          <p:nvPr/>
        </p:nvSpPr>
        <p:spPr bwMode="auto">
          <a:xfrm>
            <a:off x="2800350" y="552450"/>
            <a:ext cx="280828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Once I had CNCd them out of MDF I cut around them and what is on the left is the result of cutting around them. The green line and green shading represents what was needed to be cut off. This was done on the band saw and then just meant I only had to do a little bit of filling in order to produce the finish that was not only desired but was necessary to get all of the parts to fit together.</a:t>
            </a:r>
          </a:p>
        </p:txBody>
      </p:sp>
      <p:sp>
        <p:nvSpPr>
          <p:cNvPr id="59407" name="Text Box 16"/>
          <p:cNvSpPr txBox="1">
            <a:spLocks noChangeArrowheads="1"/>
          </p:cNvSpPr>
          <p:nvPr/>
        </p:nvSpPr>
        <p:spPr bwMode="auto">
          <a:xfrm>
            <a:off x="2800350" y="4152900"/>
            <a:ext cx="2808288"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When I had filled and smoothed all the parts ready for gluing I then used the epoxy resin to glue them together onto the casting which as you can see, worked very well.</a:t>
            </a:r>
          </a:p>
          <a:p>
            <a:pPr eaLnBrk="1" hangingPunct="1">
              <a:spcBef>
                <a:spcPct val="50000"/>
              </a:spcBef>
            </a:pPr>
            <a:r>
              <a:rPr lang="en-GB" sz="1200" b="0"/>
              <a:t>After this I had to create the internal radius’ with some metal filler, I then thought about how I would actually do it and then made a little tool that would allow me to put the radius’ in which ended up being a small bit of acrylic that I cut out on the laser really quickly with a ball bearing glued onto the end of it which would be used to scrape off all of the excess filler to produce a 3mm radius all the way around the internal radius’.</a:t>
            </a:r>
          </a:p>
        </p:txBody>
      </p:sp>
      <p:sp>
        <p:nvSpPr>
          <p:cNvPr id="59408" name="Text Box 17"/>
          <p:cNvSpPr txBox="1">
            <a:spLocks noChangeArrowheads="1"/>
          </p:cNvSpPr>
          <p:nvPr/>
        </p:nvSpPr>
        <p:spPr bwMode="auto">
          <a:xfrm>
            <a:off x="7121525" y="192088"/>
            <a:ext cx="280828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right is the metal filler that I used, I mixed it all up on a small sheet of MDF applied with a small spatula then ran my radius gauge all alone the internal edges to produce a nice 3mm radius which then left some excess on the metal and the wood which I just pulled off with the spatula. Once dried I sanded it down to get a smooth surface when you ran your finger over it.</a:t>
            </a:r>
          </a:p>
        </p:txBody>
      </p:sp>
      <p:sp>
        <p:nvSpPr>
          <p:cNvPr id="59409" name="Text Box 18"/>
          <p:cNvSpPr txBox="1">
            <a:spLocks noChangeArrowheads="1"/>
          </p:cNvSpPr>
          <p:nvPr/>
        </p:nvSpPr>
        <p:spPr bwMode="auto">
          <a:xfrm>
            <a:off x="7192963" y="4729163"/>
            <a:ext cx="2808287"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To get the effect of the paint being left off on certain areas I have bolted some bolts through the said holes with washers on so that then they are undone and the washers are taken off it looks as if a bolt has been undone and it has been scored by the bolt. This was done with all the holes I had apart from the big hole as I didn’t have a bolt big enough to fit in it.</a:t>
            </a:r>
          </a:p>
          <a:p>
            <a:pPr eaLnBrk="1" hangingPunct="1">
              <a:spcBef>
                <a:spcPct val="50000"/>
              </a:spcBef>
            </a:pPr>
            <a:r>
              <a:rPr lang="en-GB" sz="1200" b="0"/>
              <a:t>After this I just painted all of it with a yellow primer and left it to dry before I applied a coat of blue paint (as that is the colour that it would most likely be 	painted once in a boat.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Engine mount completion</a:t>
            </a:r>
            <a:endParaRPr lang="en-US" sz="2300" b="0">
              <a:solidFill>
                <a:schemeClr val="tx2"/>
              </a:solidFill>
              <a:latin typeface="Franklin Gothic Book" pitchFamily="34" charset="0"/>
            </a:endParaRPr>
          </a:p>
        </p:txBody>
      </p:sp>
      <p:pic>
        <p:nvPicPr>
          <p:cNvPr id="60419" name="Picture 5" descr="P8250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60363"/>
            <a:ext cx="2281238"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descr="P8250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384550"/>
            <a:ext cx="304165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P82502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5688013"/>
            <a:ext cx="30416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P8250218"/>
          <p:cNvPicPr>
            <a:picLocks noChangeAspect="1" noChangeArrowheads="1"/>
          </p:cNvPicPr>
          <p:nvPr/>
        </p:nvPicPr>
        <p:blipFill>
          <a:blip r:embed="rId5">
            <a:extLst>
              <a:ext uri="{28A0092B-C50C-407E-A947-70E740481C1C}">
                <a14:useLocalDpi xmlns:a14="http://schemas.microsoft.com/office/drawing/2010/main" val="0"/>
              </a:ext>
            </a:extLst>
          </a:blip>
          <a:srcRect t="9447" b="10072"/>
          <a:stretch>
            <a:fillRect/>
          </a:stretch>
        </p:blipFill>
        <p:spPr bwMode="auto">
          <a:xfrm>
            <a:off x="10587038" y="0"/>
            <a:ext cx="22145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P82502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8850" y="472916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0" descr="P8250220"/>
          <p:cNvPicPr>
            <a:picLocks noChangeAspect="1" noChangeArrowheads="1"/>
          </p:cNvPicPr>
          <p:nvPr/>
        </p:nvPicPr>
        <p:blipFill>
          <a:blip r:embed="rId7">
            <a:extLst>
              <a:ext uri="{28A0092B-C50C-407E-A947-70E740481C1C}">
                <a14:useLocalDpi xmlns:a14="http://schemas.microsoft.com/office/drawing/2010/main" val="0"/>
              </a:ext>
            </a:extLst>
          </a:blip>
          <a:srcRect l="7098" r="10020"/>
          <a:stretch>
            <a:fillRect/>
          </a:stretch>
        </p:blipFill>
        <p:spPr bwMode="auto">
          <a:xfrm>
            <a:off x="10217150" y="2390775"/>
            <a:ext cx="25844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 Box 11"/>
          <p:cNvSpPr txBox="1">
            <a:spLocks noChangeArrowheads="1"/>
          </p:cNvSpPr>
          <p:nvPr/>
        </p:nvSpPr>
        <p:spPr bwMode="auto">
          <a:xfrm>
            <a:off x="2744788" y="288925"/>
            <a:ext cx="2952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After the final coat was applied there was then the job of taking off all of the bolts and washers which was rather difficult and had to be done with a ratchet spanner and an ordinary spanner.</a:t>
            </a:r>
          </a:p>
          <a:p>
            <a:pPr eaLnBrk="1" hangingPunct="1">
              <a:spcBef>
                <a:spcPct val="50000"/>
              </a:spcBef>
            </a:pPr>
            <a:r>
              <a:rPr lang="en-GB" sz="1300" b="0"/>
              <a:t>The picture on the left is the result of my trying to take the first washer off by means of shear force buy hitting a centre punch placed on the washer to knock it off, it worked well but left an unsightly surface finish. From then on I decided to use a stanley knife to cut around the washer then hit if with a centre punch.</a:t>
            </a:r>
          </a:p>
        </p:txBody>
      </p:sp>
      <p:sp>
        <p:nvSpPr>
          <p:cNvPr id="60426" name="Text Box 12"/>
          <p:cNvSpPr txBox="1">
            <a:spLocks noChangeArrowheads="1"/>
          </p:cNvSpPr>
          <p:nvPr/>
        </p:nvSpPr>
        <p:spPr bwMode="auto">
          <a:xfrm>
            <a:off x="3105150" y="3384550"/>
            <a:ext cx="295275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The picture on the left is what the result of using the knife then the shear force was, as you can see the primer is very visible, which is unfortunate however when it is on the engine there wouldn’t be a primer coat because the paint that Power Torque use is designed to adhere to metallic surfaces better than the paint that is used at school. Once all were removed it was then a job of blasting it with air to remove the excess bits of dust and then another paint job to cover up the other bits of yellow that are left and the try to pin stripe around where the washer would have been the washers to make it look a little bit more realistic.</a:t>
            </a:r>
          </a:p>
        </p:txBody>
      </p:sp>
      <p:sp>
        <p:nvSpPr>
          <p:cNvPr id="60427" name="Text Box 13"/>
          <p:cNvSpPr txBox="1">
            <a:spLocks noChangeArrowheads="1"/>
          </p:cNvSpPr>
          <p:nvPr/>
        </p:nvSpPr>
        <p:spPr bwMode="auto">
          <a:xfrm>
            <a:off x="7192963" y="2784475"/>
            <a:ext cx="29527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Now that everything has been done I decided to take some pictures of my casting and additions with a plain background and a ruler to show the scale of it, just in case anywhere else it was misinterpreted that the bracket I was building was a small bracket.</a:t>
            </a:r>
          </a:p>
        </p:txBody>
      </p:sp>
      <p:sp>
        <p:nvSpPr>
          <p:cNvPr id="60428" name="Text Box 13"/>
          <p:cNvSpPr txBox="1">
            <a:spLocks noChangeArrowheads="1"/>
          </p:cNvSpPr>
          <p:nvPr/>
        </p:nvSpPr>
        <p:spPr bwMode="auto">
          <a:xfrm>
            <a:off x="5032375" y="7032625"/>
            <a:ext cx="302577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On the right hand side is a  link to the technical drawing of the new add-ons onto the engine mount. It does not contain any other information as that was all contained in the previous drawing and that would make the drawing look far to busy.</a:t>
            </a:r>
          </a:p>
        </p:txBody>
      </p:sp>
      <p:sp>
        <p:nvSpPr>
          <p:cNvPr id="60429" name="Text Box 15"/>
          <p:cNvSpPr txBox="1">
            <a:spLocks noChangeArrowheads="1"/>
          </p:cNvSpPr>
          <p:nvPr/>
        </p:nvSpPr>
        <p:spPr bwMode="auto">
          <a:xfrm>
            <a:off x="2584450" y="8616950"/>
            <a:ext cx="59769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u="sng">
                <a:solidFill>
                  <a:srgbClr val="FF0000"/>
                </a:solidFill>
              </a:rPr>
              <a:t>CLICK ON THE RIGHT HAND PICTURE TO OPEN THE DRAWING</a:t>
            </a:r>
          </a:p>
        </p:txBody>
      </p:sp>
      <p:pic>
        <p:nvPicPr>
          <p:cNvPr id="60430" name="Picture 16" descr="DRAWING WITH LUGS ON.JPG">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rcRect l="9677" t="10316" r="14157" b="8994"/>
          <a:stretch>
            <a:fillRect/>
          </a:stretch>
        </p:blipFill>
        <p:spPr bwMode="auto">
          <a:xfrm>
            <a:off x="7972425" y="6943725"/>
            <a:ext cx="48291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Engine mounts – Preliminary front mounting points</a:t>
            </a:r>
            <a:endParaRPr lang="en-US" sz="2300" b="0">
              <a:solidFill>
                <a:schemeClr val="tx2"/>
              </a:solidFill>
              <a:latin typeface="Franklin Gothic Book" pitchFamily="34" charset="0"/>
            </a:endParaRPr>
          </a:p>
        </p:txBody>
      </p:sp>
      <p:sp>
        <p:nvSpPr>
          <p:cNvPr id="61443" name="Text Box 7"/>
          <p:cNvSpPr txBox="1">
            <a:spLocks noChangeArrowheads="1"/>
          </p:cNvSpPr>
          <p:nvPr/>
        </p:nvSpPr>
        <p:spPr bwMode="auto">
          <a:xfrm>
            <a:off x="1216025" y="623888"/>
            <a:ext cx="446563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There are many bolting points on the engine block itself and I shall be taking two approaches to this, taking both of them to the engineers, discussing it with them and ways to improve them, most likely over e-mail, which would be similar to the front engine mounts.</a:t>
            </a:r>
          </a:p>
          <a:p>
            <a:pPr eaLnBrk="1" hangingPunct="1">
              <a:spcBef>
                <a:spcPct val="50000"/>
              </a:spcBef>
            </a:pPr>
            <a:r>
              <a:rPr lang="en-GB" sz="1200" b="0"/>
              <a:t>There are 3 options really but I am only going to carry forward two of them. </a:t>
            </a:r>
          </a:p>
          <a:p>
            <a:pPr eaLnBrk="1" hangingPunct="1">
              <a:spcBef>
                <a:spcPct val="50000"/>
              </a:spcBef>
            </a:pPr>
            <a:r>
              <a:rPr lang="en-GB" sz="1200" b="0"/>
              <a:t>The three that could be taken forward are a flat, a blank cut out of sheet steel (5mm, 8mm what ever the engineers prefer) and then bend round into the preferred shapes which would then give me the desired finished product. An incorporated engine mount in the bell house design itself which would make the casting more complex but would actually mean there is reduced costs on the side of production or there is the designing mounts completely new and then building in holes onto the side of the bell housing to allow for these mounts to be fitted.</a:t>
            </a:r>
          </a:p>
          <a:p>
            <a:pPr eaLnBrk="1" hangingPunct="1">
              <a:spcBef>
                <a:spcPct val="50000"/>
              </a:spcBef>
            </a:pPr>
            <a:r>
              <a:rPr lang="en-GB" sz="1200" b="0"/>
              <a:t>I will most likely be trying out the first two as the latter sounds complicated and quite pointless.</a:t>
            </a:r>
          </a:p>
        </p:txBody>
      </p:sp>
      <p:pic>
        <p:nvPicPr>
          <p:cNvPr id="53265" name="Picture 17" descr="\\Dtkh8server\work drop area\6th Form\6th form general\Max Varney A2 work\back engine mounts drawings.jpg"/>
          <p:cNvPicPr>
            <a:picLocks noChangeAspect="1" noChangeArrowheads="1"/>
          </p:cNvPicPr>
          <p:nvPr/>
        </p:nvPicPr>
        <p:blipFill>
          <a:blip r:embed="rId2" cstate="print">
            <a:duotone>
              <a:prstClr val="black"/>
              <a:schemeClr val="tx2">
                <a:tint val="45000"/>
                <a:satMod val="400000"/>
              </a:schemeClr>
            </a:duotone>
          </a:blip>
          <a:srcRect l="15736"/>
          <a:stretch>
            <a:fillRect/>
          </a:stretch>
        </p:blipFill>
        <p:spPr bwMode="auto">
          <a:xfrm>
            <a:off x="5768082" y="624136"/>
            <a:ext cx="6169422" cy="82804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Water cooled exhaust manifold – Preliminary concept sketches</a:t>
            </a:r>
            <a:endParaRPr lang="en-US" sz="2300" b="0">
              <a:solidFill>
                <a:schemeClr val="tx2"/>
              </a:solidFill>
              <a:latin typeface="Franklin Gothic Book" pitchFamily="34" charset="0"/>
            </a:endParaRPr>
          </a:p>
        </p:txBody>
      </p:sp>
      <p:pic>
        <p:nvPicPr>
          <p:cNvPr id="62467" name="Picture 11" descr="6FB3FC3F"/>
          <p:cNvPicPr>
            <a:picLocks noChangeAspect="1" noChangeArrowheads="1"/>
          </p:cNvPicPr>
          <p:nvPr/>
        </p:nvPicPr>
        <p:blipFill>
          <a:blip r:embed="rId2">
            <a:extLst>
              <a:ext uri="{28A0092B-C50C-407E-A947-70E740481C1C}">
                <a14:useLocalDpi xmlns:a14="http://schemas.microsoft.com/office/drawing/2010/main" val="0"/>
              </a:ext>
            </a:extLst>
          </a:blip>
          <a:srcRect r="58797" b="10394"/>
          <a:stretch>
            <a:fillRect/>
          </a:stretch>
        </p:blipFill>
        <p:spPr bwMode="auto">
          <a:xfrm>
            <a:off x="328613" y="442913"/>
            <a:ext cx="5607050" cy="862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2468" name="Picture 9" descr="EXT MANIF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3432175"/>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2</a:t>
            </a:r>
            <a:br>
              <a:rPr lang="en-GB" b="1" kern="1200" dirty="0" smtClean="0">
                <a:solidFill>
                  <a:srgbClr val="FFFFFF"/>
                </a:solidFill>
              </a:rPr>
            </a:br>
            <a:r>
              <a:rPr lang="en-GB" sz="4800" b="1" kern="1200" dirty="0" smtClean="0">
                <a:solidFill>
                  <a:srgbClr val="FFFFFF"/>
                </a:solidFill>
              </a:rPr>
              <a:t>Information, Inspiration and Influences</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5</a:t>
            </a:r>
            <a:br>
              <a:rPr lang="en-GB" b="1" kern="1200" dirty="0" smtClean="0">
                <a:solidFill>
                  <a:srgbClr val="FFFFFF"/>
                </a:solidFill>
              </a:rPr>
            </a:br>
            <a:r>
              <a:rPr lang="en-GB" sz="4800" b="1" kern="1200" dirty="0" smtClean="0">
                <a:solidFill>
                  <a:srgbClr val="FFFFFF"/>
                </a:solidFill>
              </a:rPr>
              <a:t>Testing and Independent Evaluation</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Testing and Independent Evaluation</a:t>
            </a:r>
            <a:endParaRPr lang="en-US" sz="2300" b="0">
              <a:solidFill>
                <a:schemeClr val="tx2"/>
              </a:solidFill>
              <a:latin typeface="Franklin Gothic Book" pitchFamily="34" charset="0"/>
            </a:endParaRPr>
          </a:p>
        </p:txBody>
      </p:sp>
      <p:pic>
        <p:nvPicPr>
          <p:cNvPr id="64515" name="Picture 4" descr="P80801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4945063"/>
            <a:ext cx="25352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P8080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8" y="463550"/>
            <a:ext cx="190182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P8080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3071813"/>
            <a:ext cx="25352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descr="P80501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450850"/>
            <a:ext cx="1901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8" descr="P80501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3" y="6816725"/>
            <a:ext cx="1901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9"/>
          <p:cNvSpPr txBox="1">
            <a:spLocks noChangeArrowheads="1"/>
          </p:cNvSpPr>
          <p:nvPr/>
        </p:nvSpPr>
        <p:spPr bwMode="auto">
          <a:xfrm>
            <a:off x="2879725" y="7105650"/>
            <a:ext cx="35925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a:hlinkClick r:id="rId7" action="ppaction://hlinkfile"/>
              </a:rPr>
              <a:t>Engine being run at 1000rpm</a:t>
            </a:r>
            <a:endParaRPr lang="en-GB"/>
          </a:p>
        </p:txBody>
      </p:sp>
      <p:sp>
        <p:nvSpPr>
          <p:cNvPr id="64521" name="Text Box 10"/>
          <p:cNvSpPr txBox="1">
            <a:spLocks noChangeArrowheads="1"/>
          </p:cNvSpPr>
          <p:nvPr/>
        </p:nvSpPr>
        <p:spPr bwMode="auto">
          <a:xfrm>
            <a:off x="2944813" y="479425"/>
            <a:ext cx="3024187" cy="6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	To properly test my engine 	mount it needed to be run 	while it was on the engine 	(and this had to be done 	before I made any 	alterations to bit added on or 	painted as they would likely 	fall off or not produce a flat 	edge which would corrupt 	any data taken) so Mr 	Wilcox and Mr Sage kindly 	set up the Tiger engine on 	their dyno test bed in allow 	the engine to run for any period of time that was needed of anything up to 3000 revs (as that is the maximum rated speed for the dyno). This meant that I could, and did, run the engine for about 25 mins at 1000 rpm. This allowed to prove that the mount would stand up to the test of running and if it can take start up torque on a diesel engine then it will be fine in more or less any situation. While it was running I also took some readings with a dial test indicator at two points on the mounting foot (which you will see in the video) and managed to get values of 0.7mm of movement (from the point measured furthest from the engine) and 0.8mm and the point measured closest to the engine.</a:t>
            </a:r>
          </a:p>
          <a:p>
            <a:pPr eaLnBrk="1" hangingPunct="1">
              <a:spcBef>
                <a:spcPct val="50000"/>
              </a:spcBef>
            </a:pPr>
            <a:r>
              <a:rPr lang="en-GB" sz="1200" b="0"/>
              <a:t>Please click the link below for the video to the engine running for about one minute with a split screen of the dial test indicators as well</a:t>
            </a:r>
          </a:p>
        </p:txBody>
      </p:sp>
      <p:sp>
        <p:nvSpPr>
          <p:cNvPr id="64522" name="Text Box 10"/>
          <p:cNvSpPr txBox="1">
            <a:spLocks noChangeArrowheads="1"/>
          </p:cNvSpPr>
          <p:nvPr/>
        </p:nvSpPr>
        <p:spPr bwMode="auto">
          <a:xfrm>
            <a:off x="7840663" y="7753350"/>
            <a:ext cx="49609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Above is a picture (with a link) to the letter that Dave Wilcox (from Power Torque) has sent to me regarding my engine mount and what he thinks of it (it was painted and had the lugs on at the time). The only things he came back with as being negative are the difficulties to cast in large quantities and the difficulty to machine them in large quantities which will be mentioned in my design strengths and weaknesses.</a:t>
            </a:r>
          </a:p>
        </p:txBody>
      </p:sp>
      <p:pic>
        <p:nvPicPr>
          <p:cNvPr id="64523" name="Picture 12" descr="Letter from power torque.jpg">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00925" y="0"/>
            <a:ext cx="5400675" cy="763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Box 13"/>
          <p:cNvSpPr txBox="1">
            <a:spLocks noChangeArrowheads="1"/>
          </p:cNvSpPr>
          <p:nvPr/>
        </p:nvSpPr>
        <p:spPr bwMode="auto">
          <a:xfrm>
            <a:off x="7615238" y="0"/>
            <a:ext cx="51863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u="sng">
                <a:solidFill>
                  <a:srgbClr val="FF0000"/>
                </a:solidFill>
              </a:rPr>
              <a:t>CLICK ON THE BELOW PICTURE TO OPEN THE LETTER</a:t>
            </a:r>
            <a:endParaRPr lang="en-US" u="sng">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Testing to the specification</a:t>
            </a:r>
            <a:endParaRPr lang="en-US" sz="2300" b="0">
              <a:solidFill>
                <a:schemeClr val="tx2"/>
              </a:solidFill>
              <a:latin typeface="Franklin Gothic Book" pitchFamily="34" charset="0"/>
            </a:endParaRPr>
          </a:p>
        </p:txBody>
      </p:sp>
      <p:graphicFrame>
        <p:nvGraphicFramePr>
          <p:cNvPr id="55299" name="Group 3"/>
          <p:cNvGraphicFramePr>
            <a:graphicFrameLocks noGrp="1"/>
          </p:cNvGraphicFramePr>
          <p:nvPr/>
        </p:nvGraphicFramePr>
        <p:xfrm>
          <a:off x="71438" y="407988"/>
          <a:ext cx="12522200" cy="8712201"/>
        </p:xfrm>
        <a:graphic>
          <a:graphicData uri="http://schemas.openxmlformats.org/drawingml/2006/table">
            <a:tbl>
              <a:tblPr/>
              <a:tblGrid>
                <a:gridCol w="2728912"/>
                <a:gridCol w="1517650"/>
                <a:gridCol w="3667125"/>
                <a:gridCol w="4608513"/>
              </a:tblGrid>
              <a:tr h="36576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Specification point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Satisfied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Evidence and Comments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Improvements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9512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Be able to dissipate 1.6kN (weight of the engine), of total vertical force, towards the engine safely so that it does not snap during 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1" i="0" u="none" strike="noStrike" cap="none" normalizeH="0" baseline="0" smtClean="0">
                          <a:ln>
                            <a:noFill/>
                          </a:ln>
                          <a:solidFill>
                            <a:schemeClr val="tx1"/>
                          </a:solidFill>
                          <a:effectLst/>
                          <a:latin typeface="Arial" charset="0"/>
                          <a:hlinkClick r:id="rId2" action="ppaction://hlinkfile"/>
                        </a:rPr>
                        <a:t>1.6kN of force</a:t>
                      </a:r>
                      <a:endParaRPr kumimoji="0" lang="en-GB" sz="1200" b="1"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Link is from slide 25.</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1" i="0" u="none" strike="noStrike" cap="none" normalizeH="0" baseline="0" smtClean="0">
                          <a:ln>
                            <a:noFill/>
                          </a:ln>
                          <a:solidFill>
                            <a:schemeClr val="tx1"/>
                          </a:solidFill>
                          <a:effectLst/>
                          <a:latin typeface="Arial" charset="0"/>
                          <a:hlinkClick r:id="rId3" action="ppaction://hlinkfile"/>
                        </a:rPr>
                        <a:t>Engine being run at 1000rpm</a:t>
                      </a:r>
                      <a:endParaRPr kumimoji="0" lang="en-GB" sz="1200" b="1"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Link is from slide 38</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Both links clearly show the FEA and the engine bracket standing up to the full force of the engine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75768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Has to be able to take an impact force of a boat dropping 20m straight into the water at maximum density so it can go out in very rough seas and still survive.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1" i="0" u="none" strike="noStrike" cap="none" normalizeH="0" baseline="0" smtClean="0">
                          <a:ln>
                            <a:noFill/>
                          </a:ln>
                          <a:solidFill>
                            <a:schemeClr val="tx1"/>
                          </a:solidFill>
                          <a:effectLst/>
                          <a:latin typeface="Arial" charset="0"/>
                          <a:hlinkClick r:id="rId4" action="ppaction://hlinkfile"/>
                        </a:rPr>
                        <a:t>50kN of force</a:t>
                      </a:r>
                      <a:endParaRPr kumimoji="0" lang="en-GB" sz="1200" b="1"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Link is from slide 25</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The FEA shows that the mount takes the load but distorts a lot taking the material way beyond its yield strength causing permanent deformation. However, if your boat is dropping from 20m high, your engine mounts aren’t likely to be your first concern.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Some sort of system could be devised for when there is a sudden impact that the mount is more flexible but under smaller impacts it remains much more ridged.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r>
              <a:tr h="1204913">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Have the ability to be spray painted and not have to many imperfections on the surface because all engine components are spray painted and imperfections would show up through the paint.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It can certainly be spray painted. However the imperfections on my prototype do show through on the paint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The solution to this would be to use a finer sand during the casting process which would then produce a smoother surface once the casting had come out of the box.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r>
              <a:tr h="110744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They should be able to have metalastic engine mounts fitted to them as this is the standard mount used by Power Torque</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GB"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When the engine was being run, it was attached to a metalastic engine mount to the test bed through the M12 bolt.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204913">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They have to be attached to the engine by at least 3 bolts, preferably more for security and stability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Both the mounts that I had designed on CAD are attached to the engine with 3 or more engine mounts.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47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They have to reach out to 290mm either side of the engine because this is the standardised runners in this kind of boat, this was specified by John Townley (Engineering Development manager).</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GB"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Arial" charset="0"/>
                          <a:hlinkClick r:id="rId5" action="ppaction://hlinksldjump"/>
                        </a:rPr>
                        <a:t>Link to slide 16</a:t>
                      </a:r>
                      <a:endParaRPr kumimoji="0" lang="en-GB" sz="12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This slide clearly shows how the engine mounts are 290mm out from the crankshaft centre.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bl>
          </a:graphicData>
        </a:graphic>
      </p:graphicFrame>
      <p:pic>
        <p:nvPicPr>
          <p:cNvPr id="65581" name="Picture 3" descr="Alteration 1.png">
            <a:hlinkClick r:id="rId6" action="ppaction://hlinkfile"/>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09088" y="3000375"/>
            <a:ext cx="215741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82" name="TextBox 4"/>
          <p:cNvSpPr txBox="1">
            <a:spLocks noChangeArrowheads="1"/>
          </p:cNvSpPr>
          <p:nvPr/>
        </p:nvSpPr>
        <p:spPr bwMode="auto">
          <a:xfrm>
            <a:off x="7985125" y="3000375"/>
            <a:ext cx="12239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600"/>
              <a:t>Click on the picture to make it bigger</a:t>
            </a:r>
            <a:endParaRPr lang="en-US" sz="16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Group 2"/>
          <p:cNvGraphicFramePr>
            <a:graphicFrameLocks noGrp="1"/>
          </p:cNvGraphicFramePr>
          <p:nvPr/>
        </p:nvGraphicFramePr>
        <p:xfrm>
          <a:off x="71438" y="-23813"/>
          <a:ext cx="12522200" cy="9288859"/>
        </p:xfrm>
        <a:graphic>
          <a:graphicData uri="http://schemas.openxmlformats.org/drawingml/2006/table">
            <a:tbl>
              <a:tblPr/>
              <a:tblGrid>
                <a:gridCol w="2728912"/>
                <a:gridCol w="1517650"/>
                <a:gridCol w="3667125"/>
                <a:gridCol w="4608513"/>
              </a:tblGrid>
              <a:tr h="365735">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Specification point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Satisfied /10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Evidence and Comments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Improvements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5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Made in as few parts as possible, so it is more likely that it can be bent sheet steel as apposed to welded plates, thus making it stronger however if for any reason steel is not possible, cast aluminium is to be used.</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It will be made out of one solid part which is very few components. However bent sheet steel would produce a similar effect, for most likely lower costs but with less strength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77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Use as little material as possible but must not compromise the strength.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Weight saving really hasn’t been considered at all the only considerations that have been made are that towards strength and making the product more ridged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Look further into thinning out the ribs or moving them into different positions to allows for a thinner bracket that would provide the same strength for less material.</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r>
              <a:tr h="12048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Must also look at strong as possible, people will not want an engine mounted with weak looking mounts however shouldn’t waste material because of 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It does look strong and there has been no material wasted in trying to make this look strong therefore it has been completely satisfied.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0057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Would be preferred by the engineers if front engine mounts were steel fabricated but if the swing is to large for this then scrap the idea and use aluminium castings instead.</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Aluminium casting was used and the steel fabrication route was disregarded quite early on in the design process due to its weight issues.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3715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Must be resistant to corrosion via salt spray as it is undesirable to have components eroding while they are holding an engine up.</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It will be resistant to salt spray due to the paint when the engine is completed. However i have not undergone any steps to ensure that the bracket on its own is going to stand up to the salt spray, but the engine block its self is in the same position and it is more of a problem having no engine block than no engine mount.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alpha val="50000"/>
                      </a:srgbClr>
                    </a:solidFill>
                  </a:tcPr>
                </a:tc>
              </a:tr>
              <a:tr h="11886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Must stay mounted even after long periods of vibration at 115Hz and above as specified by Mr Wilcox</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On slide 38 there is a video of the engine being tested, it was tested for a further 24 minutes outside of that minute that was shown which shows that it will stand up to the 115Hz of prolonged vibration. Only a 9 scored because it has not been run for longer than 3 hours.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More time on the engine while running would be needed.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10057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Must ensure that the whole of the engine weight (besides the gearbox) are inside the feet as specified by John Townley.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Only 5 as I haven’t designed the rear mounts at all.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On the other hand for the front two mounts, where the mounting points lie outside of the engine therefore satisfy the specification point.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Design rear mounting feet.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r>
            </a:tbl>
          </a:graphicData>
        </a:graphic>
      </p:graphicFrame>
      <p:pic>
        <p:nvPicPr>
          <p:cNvPr id="66609" name="Picture 3" descr="alteration 2.png">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3550" y="2279650"/>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0" name="TextBox 4"/>
          <p:cNvSpPr txBox="1">
            <a:spLocks noChangeArrowheads="1"/>
          </p:cNvSpPr>
          <p:nvPr/>
        </p:nvSpPr>
        <p:spPr bwMode="auto">
          <a:xfrm>
            <a:off x="8056563" y="2279650"/>
            <a:ext cx="12239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600"/>
              <a:t>Click on the picture to make it bigger</a:t>
            </a:r>
            <a:endParaRPr lang="en-US" sz="16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Testing to the specification continued with design strengths and weaknesses</a:t>
            </a:r>
            <a:endParaRPr lang="en-US" sz="2300" b="0">
              <a:solidFill>
                <a:schemeClr val="tx2"/>
              </a:solidFill>
              <a:latin typeface="Franklin Gothic Book" pitchFamily="34" charset="0"/>
            </a:endParaRPr>
          </a:p>
        </p:txBody>
      </p:sp>
      <p:graphicFrame>
        <p:nvGraphicFramePr>
          <p:cNvPr id="57397" name="Group 53"/>
          <p:cNvGraphicFramePr>
            <a:graphicFrameLocks noGrp="1"/>
          </p:cNvGraphicFramePr>
          <p:nvPr/>
        </p:nvGraphicFramePr>
        <p:xfrm>
          <a:off x="5537200" y="5305425"/>
          <a:ext cx="7192963" cy="4181475"/>
        </p:xfrm>
        <a:graphic>
          <a:graphicData uri="http://schemas.openxmlformats.org/drawingml/2006/table">
            <a:tbl>
              <a:tblPr/>
              <a:tblGrid>
                <a:gridCol w="3597275"/>
                <a:gridCol w="3595688"/>
              </a:tblGrid>
              <a:tr h="431866">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Design Strengths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Design Weaknesses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85">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Aesthetics – The aesthetics of this product are, for me, one of the best parts of the product, they considerably out weigh anything else on the engine mount. Especially with the sweeping arm.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The ease of casting – the way that the add-ons are placed for the bracket make it awkward to sand cast which will be a problem for any kind of volume production.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85">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Innovative rib design – It is personally the first time I have seen anything of this sort and it gives it a very unique look while making it incredibly strong, which is just as well considering its purpose.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The east of machining – due to the complexity of the casting as a whole it makes it quite difficult to machine batches of 50, even with a jig it would be difficult.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85">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Lots of computer modelling – It has had so much computer modelling done to it I don’t think there is any chance at all that it could go any other way than the 10’s of FEA predictions have calculated.</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77">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Easy to machine – for a one off it was quite difficult to machine but once a jig had been made, the process would be incredibly simple.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77">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Ease of attachment – There are only 4 bolts to attach this to the engine, it really couldn’t be much more simple.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endParaRPr kumimoji="0" lang="en-US" sz="1200" b="0" i="0" u="none" strike="noStrike" cap="none" normalizeH="0" baseline="0" smtClean="0">
                        <a:ln>
                          <a:noFill/>
                        </a:ln>
                        <a:solidFill>
                          <a:schemeClr val="tx1"/>
                        </a:solidFill>
                        <a:effectLst/>
                        <a:latin typeface="Perpetua"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7370" name="Group 26"/>
          <p:cNvGraphicFramePr>
            <a:graphicFrameLocks noGrp="1"/>
          </p:cNvGraphicFramePr>
          <p:nvPr/>
        </p:nvGraphicFramePr>
        <p:xfrm>
          <a:off x="71438" y="407988"/>
          <a:ext cx="12522200" cy="3119436"/>
        </p:xfrm>
        <a:graphic>
          <a:graphicData uri="http://schemas.openxmlformats.org/drawingml/2006/table">
            <a:tbl>
              <a:tblPr/>
              <a:tblGrid>
                <a:gridCol w="2728912"/>
                <a:gridCol w="1517650"/>
                <a:gridCol w="3667125"/>
                <a:gridCol w="4608513"/>
              </a:tblGrid>
              <a:tr h="365797">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dirty="0" smtClean="0">
                          <a:ln>
                            <a:noFill/>
                          </a:ln>
                          <a:solidFill>
                            <a:schemeClr val="tx1"/>
                          </a:solidFill>
                          <a:effectLst/>
                          <a:latin typeface="Arial" charset="0"/>
                        </a:rPr>
                        <a:t>Specification point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Satisfied /10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Evidence and Comments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1" i="0" u="none" strike="noStrike" cap="none" normalizeH="0" baseline="0" smtClean="0">
                          <a:ln>
                            <a:noFill/>
                          </a:ln>
                          <a:solidFill>
                            <a:schemeClr val="tx1"/>
                          </a:solidFill>
                          <a:effectLst/>
                          <a:latin typeface="Arial" charset="0"/>
                        </a:rPr>
                        <a:t>Improvements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7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Ability to be spot faced if possible so that the mounts will sit flush to the engine and the bolts will sit flush to the mounts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Most of the mounting holes can be spot faced, all the ones that matter definitely can be but there is one that is difficult to do because of the positioning of a certain add-on which would make it difficult to get a spot facing tool in there, which isnt to much of a problem as there wouldn’t be a bolt going into that hole anyway.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92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Have the holes 0.5mm bigger than they need to be so that with a pile up of tolerances of ±0.05mm.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10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hlinkClick r:id="rId2" action="ppaction://hlinkfile"/>
                        </a:rPr>
                        <a:t>CLICK HERE FOR THE LINK TO THE TECHNICAL DRAWINGS</a:t>
                      </a:r>
                      <a:endParaRPr kumimoji="0" lang="en-GB" sz="12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On the second of the two pages it gives the hole sizes and a tolerance.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None Needed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alpha val="50000"/>
                      </a:srgbClr>
                    </a:solidFill>
                  </a:tcPr>
                </a:tc>
              </a:tr>
              <a:tr h="4572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ALL OTHER SPECIFICATION POINTS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rPr>
                        <a:t>0</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Not completed any of the other products so can not evaluate against the specification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dirty="0" smtClean="0">
                          <a:ln>
                            <a:noFill/>
                          </a:ln>
                          <a:solidFill>
                            <a:schemeClr val="tx1"/>
                          </a:solidFill>
                          <a:effectLst/>
                          <a:latin typeface="Arial" charset="0"/>
                        </a:rPr>
                        <a:t>None Needed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alpha val="50000"/>
                      </a:srgbClr>
                    </a:solid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1"/>
          <p:cNvSpPr txBox="1">
            <a:spLocks noChangeArrowheads="1"/>
          </p:cNvSpPr>
          <p:nvPr/>
        </p:nvSpPr>
        <p:spPr bwMode="auto">
          <a:xfrm>
            <a:off x="6184900" y="0"/>
            <a:ext cx="33845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3200">
                <a:solidFill>
                  <a:srgbClr val="FF0000"/>
                </a:solidFill>
              </a:rPr>
              <a:t>CLICK  ON THE PICTURE FOR THE VIDEO INTERVIEW</a:t>
            </a:r>
          </a:p>
        </p:txBody>
      </p:sp>
      <p:sp>
        <p:nvSpPr>
          <p:cNvPr id="68611" name="Text Box 12"/>
          <p:cNvSpPr txBox="1">
            <a:spLocks noChangeArrowheads="1"/>
          </p:cNvSpPr>
          <p:nvPr/>
        </p:nvSpPr>
        <p:spPr bwMode="auto">
          <a:xfrm>
            <a:off x="136525" y="407988"/>
            <a:ext cx="61928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For my independent evaluation I had to get someone from outside of Power Torque, Mermaid Marine and outside of school to do my evaluation. </a:t>
            </a:r>
          </a:p>
          <a:p>
            <a:pPr eaLnBrk="1" hangingPunct="1">
              <a:spcBef>
                <a:spcPct val="50000"/>
              </a:spcBef>
            </a:pPr>
            <a:r>
              <a:rPr lang="en-GB" sz="1200" b="0"/>
              <a:t>Thankfully Mr Dale lives nearby and agreed to do the independent evaluation with me on video. I will be showing him drawings, my prototype and discussing with him the pros/cons of my design. I shall also be asking him about what he thinks the tolerances should be and other ways that the mounting could be non-destructively or destructively test.</a:t>
            </a:r>
          </a:p>
          <a:p>
            <a:pPr eaLnBrk="1" hangingPunct="1">
              <a:spcBef>
                <a:spcPct val="50000"/>
              </a:spcBef>
            </a:pPr>
            <a:r>
              <a:rPr lang="en-GB" sz="1200" b="0"/>
              <a:t>The video on the right hand side is on the stiffness of the ribs being (bd^3)/12</a:t>
            </a:r>
          </a:p>
        </p:txBody>
      </p:sp>
      <p:graphicFrame>
        <p:nvGraphicFramePr>
          <p:cNvPr id="49200" name="Group 48"/>
          <p:cNvGraphicFramePr>
            <a:graphicFrameLocks noGrp="1"/>
          </p:cNvGraphicFramePr>
          <p:nvPr/>
        </p:nvGraphicFramePr>
        <p:xfrm>
          <a:off x="0" y="4024313"/>
          <a:ext cx="12801600" cy="5578649"/>
        </p:xfrm>
        <a:graphic>
          <a:graphicData uri="http://schemas.openxmlformats.org/drawingml/2006/table">
            <a:tbl>
              <a:tblPr/>
              <a:tblGrid>
                <a:gridCol w="5321300"/>
                <a:gridCol w="2303463"/>
                <a:gridCol w="5176837"/>
              </a:tblGrid>
              <a:tr h="449237">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0" i="0" u="none" strike="noStrike" cap="none" normalizeH="0" baseline="0" dirty="0" smtClean="0">
                          <a:ln>
                            <a:noFill/>
                          </a:ln>
                          <a:solidFill>
                            <a:schemeClr val="tx1"/>
                          </a:solidFill>
                          <a:effectLst/>
                          <a:latin typeface="Arial" charset="0"/>
                          <a:cs typeface="Arial" charset="0"/>
                        </a:rPr>
                        <a:t>Marks Comments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0" i="0" u="none" strike="noStrike" cap="none" normalizeH="0" baseline="0" smtClean="0">
                          <a:ln>
                            <a:noFill/>
                          </a:ln>
                          <a:solidFill>
                            <a:schemeClr val="tx1"/>
                          </a:solidFill>
                          <a:effectLst/>
                          <a:latin typeface="Arial" charset="0"/>
                          <a:cs typeface="Arial" charset="0"/>
                        </a:rPr>
                        <a:t>My Response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74615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The split pin should be used as a location point to make sure that the mount can only fit on one way, it should then also be used to increase the shear strength of the bracket. The internal diameter should be exactly the same as the external diameter of the split pin to make sure that it would fit. May also need tapping with a mallet to make sure that it will go onto the engine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Perpetua"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cs typeface="Arial" charset="0"/>
                        </a:rPr>
                        <a:t>I will go and make sure that I go back to Ford or Power Torque and find the external diameter of the pin so that when I go and change the hold size to make sure that it will locate.</a:t>
                      </a:r>
                      <a:endParaRPr kumimoji="0" lang="en-US" sz="1200" b="0" i="0" u="none" strike="noStrike" cap="none" normalizeH="0" baseline="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37261">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Have you thought about the use of locking nuts and anti-vibration washers to make sure that the mount doesn’t come un-done?</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(Brian also gave me two documents which can be found by clicking on these links)</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600" b="1" i="0" u="sng" strike="noStrike" cap="none" normalizeH="0" baseline="0" smtClean="0">
                          <a:ln>
                            <a:noFill/>
                          </a:ln>
                          <a:solidFill>
                            <a:schemeClr val="tx1"/>
                          </a:solidFill>
                          <a:effectLst/>
                          <a:latin typeface="Arial" charset="0"/>
                          <a:cs typeface="Arial" charset="0"/>
                          <a:hlinkClick r:id="rId2" action="ppaction://hlinkfile"/>
                        </a:rPr>
                        <a:t>Schnoor</a:t>
                      </a:r>
                      <a:r>
                        <a:rPr kumimoji="0" lang="en-GB" sz="1600" b="1" i="0" u="none" strike="noStrike" cap="none" normalizeH="0" baseline="0" smtClean="0">
                          <a:ln>
                            <a:noFill/>
                          </a:ln>
                          <a:solidFill>
                            <a:schemeClr val="tx1"/>
                          </a:solidFill>
                          <a:effectLst/>
                          <a:latin typeface="Arial" charset="0"/>
                          <a:cs typeface="Arial" charset="0"/>
                        </a:rPr>
                        <a:t>  </a:t>
                      </a:r>
                      <a:r>
                        <a:rPr kumimoji="0" lang="en-GB" sz="1600" b="1" i="0" u="sng" strike="noStrike" cap="none" normalizeH="0" baseline="0" smtClean="0">
                          <a:ln>
                            <a:noFill/>
                          </a:ln>
                          <a:solidFill>
                            <a:schemeClr val="tx1"/>
                          </a:solidFill>
                          <a:effectLst/>
                          <a:latin typeface="Arial" charset="0"/>
                          <a:cs typeface="Arial" charset="0"/>
                          <a:hlinkClick r:id="rId3" action="ppaction://hlinkfile"/>
                        </a:rPr>
                        <a:t>Staytite</a:t>
                      </a:r>
                      <a:endParaRPr kumimoji="0" lang="en-GB" sz="1600" b="1" i="0" u="sng"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Both are forms of locking device where it is important that they stay locked over period of vibration.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All I thought about was using spring washers to keep a force applied to the nut to keep it tight but apart from that I hadn’t thought of anything at all, I shall suggest these to Power Torque and see if I can specify the use of these products.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40044">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dirty="0" smtClean="0">
                          <a:ln>
                            <a:noFill/>
                          </a:ln>
                          <a:solidFill>
                            <a:schemeClr val="tx1"/>
                          </a:solidFill>
                          <a:effectLst/>
                          <a:latin typeface="Arial" charset="0"/>
                          <a:cs typeface="Arial" charset="0"/>
                        </a:rPr>
                        <a:t>Why did you put lots of gaps in-between the lugs? If I were you I would just have one straight bit which is flush to the back mounting face which would save on machining costs..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That can easily be factored into the design and wouldn’t make much different and as you say, would make it cheaper and more efficient to cast.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005783">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Aluminium is a funny material because of how it responds to load, Steel deforms elastically until its yield point but aluminium doesn’t have a yield point so to speak to it deforms plastically all the time no matter what load you put on it. So why choose aluminium and not go straight in for the steel fabrication?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200" b="0" i="0" u="none" strike="noStrike" cap="none" normalizeH="0" baseline="0" smtClean="0">
                          <a:ln>
                            <a:noFill/>
                          </a:ln>
                          <a:solidFill>
                            <a:schemeClr val="tx1"/>
                          </a:solidFill>
                          <a:effectLst/>
                          <a:latin typeface="Arial" charset="0"/>
                          <a:cs typeface="Arial" charset="0"/>
                        </a:rPr>
                        <a:t>During the stages of basic prototypes, cad models and FEA testing I had decided that the bent steel idea was far to heavy for the purpose, however I do know see how that the fabricated steel bracket would be far cheaper to manufacture.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6863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Independent Evaluation</a:t>
            </a:r>
            <a:endParaRPr lang="en-US" sz="2300" b="0">
              <a:solidFill>
                <a:schemeClr val="tx2"/>
              </a:solidFill>
              <a:latin typeface="Franklin Gothic Book" pitchFamily="34" charset="0"/>
            </a:endParaRPr>
          </a:p>
        </p:txBody>
      </p:sp>
      <p:grpSp>
        <p:nvGrpSpPr>
          <p:cNvPr id="68637" name="Group 34"/>
          <p:cNvGrpSpPr>
            <a:grpSpLocks/>
          </p:cNvGrpSpPr>
          <p:nvPr/>
        </p:nvGrpSpPr>
        <p:grpSpPr bwMode="auto">
          <a:xfrm>
            <a:off x="5392738" y="4513263"/>
            <a:ext cx="2184400" cy="1636712"/>
            <a:chOff x="3397" y="2797"/>
            <a:chExt cx="1376" cy="1031"/>
          </a:xfrm>
        </p:grpSpPr>
        <p:pic>
          <p:nvPicPr>
            <p:cNvPr id="68644" name="Picture 2" descr="E:\DCIM\100OLYMP\P71101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 y="2797"/>
              <a:ext cx="1376" cy="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4123" y="2843"/>
              <a:ext cx="453" cy="4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79525">
                <a:defRPr/>
              </a:pPr>
              <a:endParaRPr lang="en-US"/>
            </a:p>
          </p:txBody>
        </p:sp>
      </p:grpSp>
      <p:pic>
        <p:nvPicPr>
          <p:cNvPr id="68638" name="Picture 49" descr="Copy of Picture1"/>
          <p:cNvPicPr>
            <a:picLocks noChangeAspect="1" noChangeArrowheads="1"/>
          </p:cNvPicPr>
          <p:nvPr/>
        </p:nvPicPr>
        <p:blipFill>
          <a:blip r:embed="rId5">
            <a:extLst>
              <a:ext uri="{28A0092B-C50C-407E-A947-70E740481C1C}">
                <a14:useLocalDpi xmlns:a14="http://schemas.microsoft.com/office/drawing/2010/main" val="0"/>
              </a:ext>
            </a:extLst>
          </a:blip>
          <a:srcRect l="10477" t="4224" r="10196" b="30128"/>
          <a:stretch>
            <a:fillRect/>
          </a:stretch>
        </p:blipFill>
        <p:spPr bwMode="auto">
          <a:xfrm>
            <a:off x="207963" y="2136775"/>
            <a:ext cx="28797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9" name="Picture 50" descr="Copy of Picture2"/>
          <p:cNvPicPr>
            <a:picLocks noChangeAspect="1" noChangeArrowheads="1"/>
          </p:cNvPicPr>
          <p:nvPr/>
        </p:nvPicPr>
        <p:blipFill>
          <a:blip r:embed="rId6">
            <a:lum bright="-36000" contrast="48000"/>
            <a:extLst>
              <a:ext uri="{28A0092B-C50C-407E-A947-70E740481C1C}">
                <a14:useLocalDpi xmlns:a14="http://schemas.microsoft.com/office/drawing/2010/main" val="0"/>
              </a:ext>
            </a:extLst>
          </a:blip>
          <a:srcRect l="41594" r="25919" b="72462"/>
          <a:stretch>
            <a:fillRect/>
          </a:stretch>
        </p:blipFill>
        <p:spPr bwMode="auto">
          <a:xfrm>
            <a:off x="5321300" y="2279650"/>
            <a:ext cx="2376488"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0" name="Picture 51" descr="Copy of Picture3"/>
          <p:cNvPicPr>
            <a:picLocks noChangeAspect="1" noChangeArrowheads="1"/>
          </p:cNvPicPr>
          <p:nvPr/>
        </p:nvPicPr>
        <p:blipFill>
          <a:blip r:embed="rId7">
            <a:lum bright="-12000" contrast="24000"/>
            <a:extLst>
              <a:ext uri="{28A0092B-C50C-407E-A947-70E740481C1C}">
                <a14:useLocalDpi xmlns:a14="http://schemas.microsoft.com/office/drawing/2010/main" val="0"/>
              </a:ext>
            </a:extLst>
          </a:blip>
          <a:srcRect l="60617" b="57643"/>
          <a:stretch>
            <a:fillRect/>
          </a:stretch>
        </p:blipFill>
        <p:spPr bwMode="auto">
          <a:xfrm>
            <a:off x="10433050" y="2279650"/>
            <a:ext cx="223202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41" name="Text Box 52"/>
          <p:cNvSpPr txBox="1">
            <a:spLocks noChangeArrowheads="1"/>
          </p:cNvSpPr>
          <p:nvPr/>
        </p:nvSpPr>
        <p:spPr bwMode="auto">
          <a:xfrm>
            <a:off x="3232150" y="2208213"/>
            <a:ext cx="201612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left is the purposed design changes that could be made to the mount if it were to be made by steel fabrication with a U channel and various bosses added on.</a:t>
            </a:r>
          </a:p>
        </p:txBody>
      </p:sp>
      <p:sp>
        <p:nvSpPr>
          <p:cNvPr id="68642" name="Text Box 53"/>
          <p:cNvSpPr txBox="1">
            <a:spLocks noChangeArrowheads="1"/>
          </p:cNvSpPr>
          <p:nvPr/>
        </p:nvSpPr>
        <p:spPr bwMode="auto">
          <a:xfrm>
            <a:off x="7696200" y="2352675"/>
            <a:ext cx="2665413"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On the left is the calculation he did to show what the stiffness would equal and on the right is the proof that tensile force is roughly double the sheer strength.</a:t>
            </a:r>
          </a:p>
        </p:txBody>
      </p:sp>
      <p:pic>
        <p:nvPicPr>
          <p:cNvPr id="68643" name="Picture 40" descr="interveiw with brian_0001">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3550" y="0"/>
            <a:ext cx="308768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6</a:t>
            </a:r>
            <a:br>
              <a:rPr lang="en-GB" b="1" kern="1200" dirty="0" smtClean="0">
                <a:solidFill>
                  <a:srgbClr val="FFFFFF"/>
                </a:solidFill>
              </a:rPr>
            </a:br>
            <a:r>
              <a:rPr lang="en-GB" sz="4800" b="1" kern="1200" dirty="0" smtClean="0">
                <a:solidFill>
                  <a:srgbClr val="FFFFFF"/>
                </a:solidFill>
              </a:rPr>
              <a:t>Marketing Presentation</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Marketing Presentation</a:t>
            </a:r>
            <a:endParaRPr lang="en-US" sz="2300" b="0">
              <a:solidFill>
                <a:schemeClr val="tx2"/>
              </a:solidFill>
              <a:latin typeface="Franklin Gothic Book" pitchFamily="34" charset="0"/>
            </a:endParaRPr>
          </a:p>
        </p:txBody>
      </p:sp>
      <p:sp>
        <p:nvSpPr>
          <p:cNvPr id="70659" name="TextBox 4"/>
          <p:cNvSpPr txBox="1">
            <a:spLocks noChangeArrowheads="1"/>
          </p:cNvSpPr>
          <p:nvPr/>
        </p:nvSpPr>
        <p:spPr bwMode="auto">
          <a:xfrm>
            <a:off x="63500" y="336550"/>
            <a:ext cx="421481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For my marketing I have decided to set up a company that specialises in taking an engineering problem and then producing an engineering solution with a solid prototype, from the design stages right through to the manufacture and mass production stage.</a:t>
            </a:r>
          </a:p>
          <a:p>
            <a:pPr eaLnBrk="1" hangingPunct="1"/>
            <a:endParaRPr lang="en-GB" sz="1200" b="0"/>
          </a:p>
          <a:p>
            <a:pPr eaLnBrk="1" hangingPunct="1"/>
            <a:r>
              <a:rPr lang="en-GB" sz="1400" u="sng"/>
              <a:t>Unique selling points</a:t>
            </a:r>
          </a:p>
          <a:p>
            <a:pPr eaLnBrk="1" hangingPunct="1">
              <a:buFont typeface="Arial" charset="0"/>
              <a:buChar char="•"/>
            </a:pPr>
            <a:r>
              <a:rPr lang="en-GB" sz="1200" b="0"/>
              <a:t>Particular experience in the automotive sector but with a variety of experience in many sectors</a:t>
            </a:r>
          </a:p>
          <a:p>
            <a:pPr eaLnBrk="1" hangingPunct="1">
              <a:buFont typeface="Arial" charset="0"/>
              <a:buChar char="•"/>
            </a:pPr>
            <a:r>
              <a:rPr lang="en-GB" sz="1200" b="0"/>
              <a:t>Good expertise with the CAD system Solidworks.</a:t>
            </a:r>
          </a:p>
          <a:p>
            <a:pPr eaLnBrk="1" hangingPunct="1">
              <a:buFont typeface="Arial" charset="0"/>
              <a:buChar char="•"/>
            </a:pPr>
            <a:r>
              <a:rPr lang="en-GB" sz="1200" b="0"/>
              <a:t>Can work with any system no matter what the size.</a:t>
            </a:r>
          </a:p>
          <a:p>
            <a:pPr eaLnBrk="1" hangingPunct="1">
              <a:buFont typeface="Arial" charset="0"/>
              <a:buChar char="•"/>
            </a:pPr>
            <a:r>
              <a:rPr lang="en-GB" sz="1200" b="0"/>
              <a:t>Plenty of experience with computational FEA</a:t>
            </a:r>
          </a:p>
          <a:p>
            <a:pPr eaLnBrk="1" hangingPunct="1">
              <a:buFont typeface="Arial" charset="0"/>
              <a:buChar char="•"/>
            </a:pPr>
            <a:r>
              <a:rPr lang="en-GB" sz="1200" b="0"/>
              <a:t>Expertise in both 2D and 3D modelling through the use of a laser cutter and a 3-axis CNC machine.</a:t>
            </a:r>
          </a:p>
          <a:p>
            <a:pPr eaLnBrk="1" hangingPunct="1">
              <a:buFont typeface="Arial" charset="0"/>
              <a:buChar char="•"/>
            </a:pPr>
            <a:r>
              <a:rPr lang="en-GB" sz="1200" b="0"/>
              <a:t>Proactive consultation and collaboration with clients from start to finish.</a:t>
            </a:r>
          </a:p>
          <a:p>
            <a:pPr eaLnBrk="1" hangingPunct="1">
              <a:buFont typeface="Arial" charset="0"/>
              <a:buChar char="•"/>
            </a:pPr>
            <a:r>
              <a:rPr lang="en-GB" sz="1200" b="0"/>
              <a:t>The best engineering solution possible through collaboration with the client and experts, industry standard CAD modelling , animation and simulation software</a:t>
            </a:r>
          </a:p>
        </p:txBody>
      </p:sp>
      <p:graphicFrame>
        <p:nvGraphicFramePr>
          <p:cNvPr id="5" name="Table 4"/>
          <p:cNvGraphicFramePr>
            <a:graphicFrameLocks noGrp="1"/>
          </p:cNvGraphicFramePr>
          <p:nvPr/>
        </p:nvGraphicFramePr>
        <p:xfrm>
          <a:off x="4455890" y="568375"/>
          <a:ext cx="5029199" cy="2286000"/>
        </p:xfrm>
        <a:graphic>
          <a:graphicData uri="http://schemas.openxmlformats.org/drawingml/2006/table">
            <a:tbl>
              <a:tblPr/>
              <a:tblGrid>
                <a:gridCol w="608831"/>
                <a:gridCol w="799091"/>
                <a:gridCol w="608831"/>
                <a:gridCol w="748355"/>
                <a:gridCol w="865682"/>
                <a:gridCol w="1398409"/>
              </a:tblGrid>
              <a:tr h="190500">
                <a:tc gridSpan="2">
                  <a:txBody>
                    <a:bodyPr/>
                    <a:lstStyle/>
                    <a:p>
                      <a:pPr algn="ctr" fontAlgn="ctr"/>
                      <a:r>
                        <a:rPr lang="en-US" sz="1100" b="0" i="0" u="none" strike="noStrike" dirty="0">
                          <a:solidFill>
                            <a:srgbClr val="000000"/>
                          </a:solidFill>
                          <a:latin typeface="Calibri"/>
                        </a:rPr>
                        <a:t>Prices are in </a:t>
                      </a:r>
                      <a:r>
                        <a:rPr lang="en-US" sz="1100" b="0" i="0" u="none" strike="noStrike" dirty="0" smtClean="0">
                          <a:solidFill>
                            <a:srgbClr val="000000"/>
                          </a:solidFill>
                          <a:latin typeface="Calibri"/>
                        </a:rPr>
                        <a:t>£ sterling</a:t>
                      </a:r>
                      <a:endParaRPr lang="en-US" sz="1100" b="0" i="0" u="none" strike="noStrike" dirty="0">
                        <a:solidFill>
                          <a:srgbClr val="000000"/>
                        </a:solidFill>
                        <a:latin typeface="Calibri"/>
                      </a:endParaRPr>
                    </a:p>
                  </a:txBody>
                  <a:tcPr marL="9525" marR="9525" marT="9525" marB="0" anchor="ctr">
                    <a:lnL>
                      <a:noFill/>
                    </a:lnL>
                    <a:lnR>
                      <a:noFill/>
                    </a:lnR>
                    <a:lnT>
                      <a:noFill/>
                    </a:lnT>
                    <a:lnB>
                      <a:noFill/>
                    </a:lnB>
                  </a:tcPr>
                </a:tc>
                <a:tc hMerge="1">
                  <a:txBody>
                    <a:bodyPr/>
                    <a:lstStyle/>
                    <a:p>
                      <a:endParaRPr lang="en-US"/>
                    </a:p>
                  </a:txBody>
                  <a:tcPr/>
                </a:tc>
                <a:tc>
                  <a:txBody>
                    <a:bodyPr/>
                    <a:lstStyle/>
                    <a:p>
                      <a:pPr algn="ctr" fontAlgn="ctr"/>
                      <a:r>
                        <a:rPr lang="en-US" sz="1100" b="0" i="0" u="none" strike="noStrike">
                          <a:solidFill>
                            <a:srgbClr val="000000"/>
                          </a:solidFill>
                          <a:latin typeface="Calibri"/>
                        </a:rPr>
                        <a:t>One off</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Batch (0-50)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Batch (50-500)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Mass production (500+)</a:t>
                      </a:r>
                    </a:p>
                  </a:txBody>
                  <a:tcPr marL="9525" marR="9525" marT="9525" marB="0" anchor="ctr">
                    <a:lnL>
                      <a:noFill/>
                    </a:lnL>
                    <a:lnR>
                      <a:noFill/>
                    </a:lnR>
                    <a:lnT>
                      <a:noFill/>
                    </a:lnT>
                    <a:lnB>
                      <a:noFill/>
                    </a:lnB>
                  </a:tcPr>
                </a:tc>
              </a:tr>
              <a:tr h="523875">
                <a:tc rowSpan="4">
                  <a:txBody>
                    <a:bodyPr/>
                    <a:lstStyle/>
                    <a:p>
                      <a:pPr algn="ctr" fontAlgn="ctr"/>
                      <a:r>
                        <a:rPr lang="en-US" sz="1100" b="0" i="0" u="none" strike="noStrike" dirty="0">
                          <a:solidFill>
                            <a:srgbClr val="000000"/>
                          </a:solidFill>
                          <a:latin typeface="Calibri"/>
                        </a:rPr>
                        <a:t>Amount of work required</a:t>
                      </a:r>
                    </a:p>
                  </a:txBody>
                  <a:tcPr marL="9525" marR="9525" marT="9525" marB="0" vert="vert" anchor="ctr">
                    <a:lnL>
                      <a:noFill/>
                    </a:lnL>
                    <a:lnR>
                      <a:noFill/>
                    </a:lnR>
                    <a:lnT>
                      <a:noFill/>
                    </a:lnT>
                    <a:lnB>
                      <a:noFill/>
                    </a:lnB>
                  </a:tcPr>
                </a:tc>
                <a:tc>
                  <a:txBody>
                    <a:bodyPr/>
                    <a:lstStyle/>
                    <a:p>
                      <a:pPr algn="ctr" fontAlgn="ctr"/>
                      <a:r>
                        <a:rPr lang="en-US" sz="1100" b="0" i="0" u="none" strike="noStrike">
                          <a:solidFill>
                            <a:srgbClr val="000000"/>
                          </a:solidFill>
                          <a:latin typeface="Calibri"/>
                        </a:rPr>
                        <a:t>Design</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400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500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600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700</a:t>
                      </a:r>
                    </a:p>
                  </a:txBody>
                  <a:tcPr marL="9525" marR="9525" marT="9525" marB="0" anchor="ctr">
                    <a:lnL>
                      <a:noFill/>
                    </a:lnL>
                    <a:lnR>
                      <a:noFill/>
                    </a:lnR>
                    <a:lnT>
                      <a:noFill/>
                    </a:lnT>
                    <a:lnB>
                      <a:noFill/>
                    </a:lnB>
                  </a:tcPr>
                </a:tc>
              </a:tr>
              <a:tr h="523875">
                <a:tc vMerge="1">
                  <a:txBody>
                    <a:bodyPr/>
                    <a:lstStyle/>
                    <a:p>
                      <a:endParaRPr lang="en-US"/>
                    </a:p>
                  </a:txBody>
                  <a:tcPr/>
                </a:tc>
                <a:tc>
                  <a:txBody>
                    <a:bodyPr/>
                    <a:lstStyle/>
                    <a:p>
                      <a:pPr algn="ctr" fontAlgn="ctr"/>
                      <a:r>
                        <a:rPr lang="en-US" sz="1100" b="0" i="0" u="none" strike="noStrike">
                          <a:solidFill>
                            <a:srgbClr val="000000"/>
                          </a:solidFill>
                          <a:latin typeface="Calibri"/>
                        </a:rPr>
                        <a:t>Prototypes</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1000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1200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1400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1600</a:t>
                      </a:r>
                    </a:p>
                  </a:txBody>
                  <a:tcPr marL="9525" marR="9525" marT="9525" marB="0" anchor="ctr">
                    <a:lnL>
                      <a:noFill/>
                    </a:lnL>
                    <a:lnR>
                      <a:noFill/>
                    </a:lnR>
                    <a:lnT>
                      <a:noFill/>
                    </a:lnT>
                    <a:lnB>
                      <a:noFill/>
                    </a:lnB>
                  </a:tcPr>
                </a:tc>
              </a:tr>
              <a:tr h="523875">
                <a:tc vMerge="1">
                  <a:txBody>
                    <a:bodyPr/>
                    <a:lstStyle/>
                    <a:p>
                      <a:endParaRPr lang="en-US"/>
                    </a:p>
                  </a:txBody>
                  <a:tcPr/>
                </a:tc>
                <a:tc>
                  <a:txBody>
                    <a:bodyPr/>
                    <a:lstStyle/>
                    <a:p>
                      <a:pPr algn="ctr" fontAlgn="ctr"/>
                      <a:r>
                        <a:rPr lang="en-US" sz="1100" b="0" i="0" u="none" strike="noStrike" dirty="0">
                          <a:solidFill>
                            <a:srgbClr val="000000"/>
                          </a:solidFill>
                          <a:latin typeface="Calibri"/>
                        </a:rPr>
                        <a:t>Production</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N/A</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latin typeface="Calibri"/>
                        </a:rPr>
                        <a:t>1750</a:t>
                      </a:r>
                    </a:p>
                  </a:txBody>
                  <a:tcPr marL="9525" marR="9525" marT="9525" marB="0" anchor="ctr">
                    <a:lnL>
                      <a:noFill/>
                    </a:lnL>
                    <a:lnR>
                      <a:noFill/>
                    </a:lnR>
                    <a:lnT>
                      <a:noFill/>
                    </a:lnT>
                    <a:lnB>
                      <a:noFill/>
                    </a:lnB>
                  </a:tcPr>
                </a:tc>
                <a:tc>
                  <a:txBody>
                    <a:bodyPr/>
                    <a:lstStyle/>
                    <a:p>
                      <a:pPr algn="ctr" fontAlgn="ctr"/>
                      <a:r>
                        <a:rPr lang="en-US" sz="1100" b="0" i="0" u="none" strike="noStrike" dirty="0">
                          <a:solidFill>
                            <a:srgbClr val="000000"/>
                          </a:solidFill>
                          <a:latin typeface="Calibri"/>
                        </a:rPr>
                        <a:t>2000</a:t>
                      </a:r>
                    </a:p>
                  </a:txBody>
                  <a:tcPr marL="9525" marR="9525" marT="9525" marB="0" anchor="ctr">
                    <a:lnL>
                      <a:noFill/>
                    </a:lnL>
                    <a:lnR>
                      <a:noFill/>
                    </a:lnR>
                    <a:lnT>
                      <a:noFill/>
                    </a:lnT>
                    <a:lnB>
                      <a:noFill/>
                    </a:lnB>
                  </a:tcPr>
                </a:tc>
                <a:tc>
                  <a:txBody>
                    <a:bodyPr/>
                    <a:lstStyle/>
                    <a:p>
                      <a:pPr algn="ctr" fontAlgn="ctr"/>
                      <a:r>
                        <a:rPr lang="en-US" sz="1100" b="0" i="0" u="none" strike="noStrike" dirty="0">
                          <a:solidFill>
                            <a:srgbClr val="000000"/>
                          </a:solidFill>
                          <a:latin typeface="Calibri"/>
                        </a:rPr>
                        <a:t>2500</a:t>
                      </a:r>
                    </a:p>
                  </a:txBody>
                  <a:tcPr marL="9525" marR="9525" marT="9525" marB="0" anchor="ctr">
                    <a:lnL>
                      <a:noFill/>
                    </a:lnL>
                    <a:lnR>
                      <a:noFill/>
                    </a:lnR>
                    <a:lnT>
                      <a:noFill/>
                    </a:lnT>
                    <a:lnB>
                      <a:noFill/>
                    </a:lnB>
                  </a:tcPr>
                </a:tc>
              </a:tr>
              <a:tr h="523875">
                <a:tc vMerge="1">
                  <a:txBody>
                    <a:bodyPr/>
                    <a:lstStyle/>
                    <a:p>
                      <a:pPr algn="ctr" fontAlgn="ctr"/>
                      <a:endParaRPr lang="en-US" sz="1100" b="0" i="0" u="none" strike="noStrike" dirty="0">
                        <a:solidFill>
                          <a:srgbClr val="000000"/>
                        </a:solidFill>
                        <a:latin typeface="Calibri"/>
                      </a:endParaRPr>
                    </a:p>
                  </a:txBody>
                  <a:tcPr marL="9525" marR="9525" marT="9525" marB="0" vert="vert" anchor="ctr">
                    <a:lnL>
                      <a:noFill/>
                    </a:lnL>
                    <a:lnR>
                      <a:noFill/>
                    </a:lnR>
                    <a:lnT>
                      <a:noFill/>
                    </a:lnT>
                    <a:lnB>
                      <a:noFill/>
                    </a:lnB>
                  </a:tcPr>
                </a:tc>
                <a:tc>
                  <a:txBody>
                    <a:bodyPr/>
                    <a:lstStyle/>
                    <a:p>
                      <a:pPr algn="ctr" fontAlgn="ctr"/>
                      <a:endParaRPr lang="en-US" sz="1100" b="0" i="0" u="none" strike="noStrike" dirty="0">
                        <a:solidFill>
                          <a:srgbClr val="000000"/>
                        </a:solidFill>
                        <a:latin typeface="Calibri"/>
                      </a:endParaRPr>
                    </a:p>
                  </a:txBody>
                  <a:tcPr marL="9525" marR="9525" marT="9525" marB="0" anchor="ctr">
                    <a:lnL>
                      <a:noFill/>
                    </a:lnL>
                    <a:lnR>
                      <a:noFill/>
                    </a:lnR>
                    <a:lnT>
                      <a:noFill/>
                    </a:lnT>
                    <a:lnB>
                      <a:noFill/>
                    </a:lnB>
                  </a:tcPr>
                </a:tc>
                <a:tc>
                  <a:txBody>
                    <a:bodyPr/>
                    <a:lstStyle/>
                    <a:p>
                      <a:pPr algn="ctr" fontAlgn="ctr"/>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ctr" fontAlgn="ctr"/>
                      <a:endParaRPr lang="en-US" sz="1100" b="0" i="0" u="none" strike="noStrike">
                        <a:solidFill>
                          <a:srgbClr val="000000"/>
                        </a:solidFill>
                        <a:latin typeface="Calibri"/>
                      </a:endParaRPr>
                    </a:p>
                  </a:txBody>
                  <a:tcPr marL="9525" marR="9525" marT="9525" marB="0" anchor="ctr">
                    <a:lnL>
                      <a:noFill/>
                    </a:lnL>
                    <a:lnR>
                      <a:noFill/>
                    </a:lnR>
                    <a:lnT>
                      <a:noFill/>
                    </a:lnT>
                    <a:lnB>
                      <a:noFill/>
                    </a:lnB>
                  </a:tcPr>
                </a:tc>
                <a:tc>
                  <a:txBody>
                    <a:bodyPr/>
                    <a:lstStyle/>
                    <a:p>
                      <a:pPr algn="ctr" fontAlgn="ctr"/>
                      <a:endParaRPr lang="en-US" sz="1100" b="0" i="0" u="none" strike="noStrike" dirty="0">
                        <a:solidFill>
                          <a:srgbClr val="000000"/>
                        </a:solidFill>
                        <a:latin typeface="Calibri"/>
                      </a:endParaRPr>
                    </a:p>
                  </a:txBody>
                  <a:tcPr marL="9525" marR="9525" marT="9525" marB="0" anchor="ctr">
                    <a:lnL>
                      <a:noFill/>
                    </a:lnL>
                    <a:lnR>
                      <a:noFill/>
                    </a:lnR>
                    <a:lnT>
                      <a:noFill/>
                    </a:lnT>
                    <a:lnB>
                      <a:noFill/>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100" b="0" i="0" u="none" strike="noStrike" dirty="0" smtClean="0">
                          <a:solidFill>
                            <a:srgbClr val="000000"/>
                          </a:solidFill>
                          <a:latin typeface="Calibri"/>
                        </a:rPr>
                        <a:t>Guide prices only.</a:t>
                      </a:r>
                      <a:endParaRPr lang="en-US" sz="1100" b="0" i="0" u="none" strike="noStrike" dirty="0" smtClean="0">
                        <a:solidFill>
                          <a:srgbClr val="000000"/>
                        </a:solidFill>
                        <a:latin typeface="Calibri"/>
                      </a:endParaRPr>
                    </a:p>
                    <a:p>
                      <a:pPr algn="ctr" fontAlgn="ctr"/>
                      <a:r>
                        <a:rPr lang="en-GB" sz="1100" b="0" i="0" u="none" strike="noStrike" dirty="0" smtClean="0">
                          <a:solidFill>
                            <a:srgbClr val="000000"/>
                          </a:solidFill>
                          <a:latin typeface="Calibri"/>
                        </a:rPr>
                        <a:t>Based on a component of 150x150x150 (mm)</a:t>
                      </a:r>
                      <a:endParaRPr lang="en-US" sz="1100" b="0" i="0" u="none" strike="noStrike" dirty="0">
                        <a:solidFill>
                          <a:srgbClr val="000000"/>
                        </a:solidFill>
                        <a:latin typeface="Calibri"/>
                      </a:endParaRPr>
                    </a:p>
                  </a:txBody>
                  <a:tcPr marL="9525" marR="9525" marT="9525" marB="0" anchor="ctr">
                    <a:lnL>
                      <a:noFill/>
                    </a:lnL>
                    <a:lnR>
                      <a:noFill/>
                    </a:lnR>
                    <a:lnT>
                      <a:noFill/>
                    </a:lnT>
                    <a:lnB>
                      <a:noFill/>
                    </a:lnB>
                  </a:tcPr>
                </a:tc>
              </a:tr>
            </a:tbl>
          </a:graphicData>
        </a:graphic>
      </p:graphicFrame>
      <p:sp>
        <p:nvSpPr>
          <p:cNvPr id="70661" name="TextBox 5"/>
          <p:cNvSpPr txBox="1">
            <a:spLocks noChangeArrowheads="1"/>
          </p:cNvSpPr>
          <p:nvPr/>
        </p:nvSpPr>
        <p:spPr bwMode="auto">
          <a:xfrm>
            <a:off x="4527550" y="336550"/>
            <a:ext cx="865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u="sng"/>
              <a:t>Prices</a:t>
            </a:r>
            <a:endParaRPr lang="en-US" sz="1400" u="sng"/>
          </a:p>
        </p:txBody>
      </p:sp>
      <p:sp>
        <p:nvSpPr>
          <p:cNvPr id="70662" name="TextBox 6"/>
          <p:cNvSpPr txBox="1">
            <a:spLocks noChangeArrowheads="1"/>
          </p:cNvSpPr>
          <p:nvPr/>
        </p:nvSpPr>
        <p:spPr bwMode="auto">
          <a:xfrm>
            <a:off x="4527550" y="2944813"/>
            <a:ext cx="511333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u="sng"/>
              <a:t>The Menu pricing system</a:t>
            </a:r>
            <a:endParaRPr lang="en-US" sz="1400" u="sng"/>
          </a:p>
          <a:p>
            <a:pPr eaLnBrk="1" hangingPunct="1">
              <a:buFont typeface="Arial" charset="0"/>
              <a:buChar char="•"/>
            </a:pPr>
            <a:r>
              <a:rPr lang="en-US" sz="1200" b="0"/>
              <a:t>Just design involves a consultation and CAD design with a technical drawing</a:t>
            </a:r>
          </a:p>
          <a:p>
            <a:pPr eaLnBrk="1" hangingPunct="1">
              <a:buFont typeface="Arial" charset="0"/>
              <a:buChar char="•"/>
            </a:pPr>
            <a:r>
              <a:rPr lang="en-US" sz="1200" b="0"/>
              <a:t>Prototypes involves the consultation, CAD design, Technical drawings and a 2D/3D prototype made out of the required</a:t>
            </a:r>
          </a:p>
          <a:p>
            <a:pPr eaLnBrk="1" hangingPunct="1">
              <a:buFont typeface="Arial" charset="0"/>
              <a:buChar char="•"/>
            </a:pPr>
            <a:r>
              <a:rPr lang="en-US" sz="1200" b="0"/>
              <a:t>Production involves the consultation, CAD design, Technical drawings, 2D/3D prototype made out of required material (1:1 scale), extensive collaboration and consultation with the company, quotes for the scaled production from various companies with the ability to go into that scale production within a few months</a:t>
            </a:r>
          </a:p>
          <a:p>
            <a:pPr eaLnBrk="1" hangingPunct="1"/>
            <a:endParaRPr lang="en-GB" sz="1200" b="0"/>
          </a:p>
          <a:p>
            <a:pPr eaLnBrk="1" hangingPunct="1"/>
            <a:r>
              <a:rPr lang="en-GB" sz="1200" b="0"/>
              <a:t>All of which is only really a guide because it would vary on the complexity and size of the products.</a:t>
            </a:r>
            <a:endParaRPr lang="en-US" sz="1200" b="0"/>
          </a:p>
        </p:txBody>
      </p:sp>
      <p:sp>
        <p:nvSpPr>
          <p:cNvPr id="70663" name="TextBox 7"/>
          <p:cNvSpPr txBox="1">
            <a:spLocks noChangeArrowheads="1"/>
          </p:cNvSpPr>
          <p:nvPr/>
        </p:nvSpPr>
        <p:spPr bwMode="auto">
          <a:xfrm>
            <a:off x="63500" y="3863975"/>
            <a:ext cx="44656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u="sng"/>
              <a:t>Brand name and Logo</a:t>
            </a:r>
          </a:p>
          <a:p>
            <a:pPr eaLnBrk="1" hangingPunct="1"/>
            <a:r>
              <a:rPr lang="en-GB" sz="1200" b="0"/>
              <a:t>Initially I decided that the company name should involve my initials with “engineering” after it as that seems to be common place among engineering companies. This would have involved me calling the company “MV engineering” for which I made two logos for this.</a:t>
            </a:r>
          </a:p>
          <a:p>
            <a:pPr eaLnBrk="1" hangingPunct="1"/>
            <a:r>
              <a:rPr lang="en-GB" sz="1200" b="0"/>
              <a:t>The idea of these two logos is taking the V-twin engine and the piston configuration and incorporating it into the V of the MV to give it an edge and to make its look more appealing to those with and engineering back ground.</a:t>
            </a:r>
          </a:p>
          <a:p>
            <a:pPr eaLnBrk="1" hangingPunct="1"/>
            <a:endParaRPr lang="en-GB" sz="1200" b="0"/>
          </a:p>
          <a:p>
            <a:pPr eaLnBrk="1" hangingPunct="1"/>
            <a:r>
              <a:rPr lang="en-GB" sz="1200" b="0"/>
              <a:t>Unfortunately there are lots of engineering companies that have MV as their prefix so this can not be used (unfortunately).</a:t>
            </a:r>
            <a:endParaRPr lang="en-US" sz="1100" b="0"/>
          </a:p>
          <a:p>
            <a:pPr eaLnBrk="1" hangingPunct="1"/>
            <a:endParaRPr lang="en-US" sz="1200" b="0"/>
          </a:p>
        </p:txBody>
      </p:sp>
      <p:pic>
        <p:nvPicPr>
          <p:cNvPr id="70664" name="Picture 8" descr="MV engine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6384925"/>
            <a:ext cx="410527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9" descr="mv engineering V TWI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963" y="7464425"/>
            <a:ext cx="41052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Box 6"/>
          <p:cNvSpPr txBox="1">
            <a:spLocks noChangeArrowheads="1"/>
          </p:cNvSpPr>
          <p:nvPr/>
        </p:nvSpPr>
        <p:spPr bwMode="auto">
          <a:xfrm>
            <a:off x="4529138" y="5468938"/>
            <a:ext cx="80645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u="sng"/>
              <a:t>Possible Sales</a:t>
            </a:r>
          </a:p>
          <a:p>
            <a:pPr eaLnBrk="1" hangingPunct="1"/>
            <a:r>
              <a:rPr lang="en-US" sz="1200" b="0"/>
              <a:t>Using the website </a:t>
            </a:r>
            <a:r>
              <a:rPr lang="en-US" sz="1200" b="0">
                <a:hlinkClick r:id="rId5"/>
              </a:rPr>
              <a:t>http://www.companieshouse.gov.uk/</a:t>
            </a:r>
            <a:r>
              <a:rPr lang="en-US" sz="1200" b="0"/>
              <a:t> where you can search for companies names, there are 80 companies per page and under the search of “engineer” to give an approximation of engineering companies (then times by 4 as there will be lots engineering companies without engineer in their name) and as I counted 13 pages with those names that gives 4060 engineering companies as possible clients. Assuming while starting of that in the first year there is only two companies who use this design solution and then assuming that it spreads by word of mouth to other countries as well it could be possible to have 250 clients a year between the years 5-10 which would mean an employee base of about 4-5 employees which would then bring in enough money to support their saleries. This is only assuming that engineering companies will be using this process and once other sectors/individuals hear about it then the figure would really shoot up</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4"/>
          <p:cNvSpPr txBox="1">
            <a:spLocks noChangeArrowheads="1"/>
          </p:cNvSpPr>
          <p:nvPr/>
        </p:nvSpPr>
        <p:spPr bwMode="auto">
          <a:xfrm>
            <a:off x="98425" y="263525"/>
            <a:ext cx="4214813"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400" u="sng"/>
              <a:t>Ways of advertising</a:t>
            </a:r>
          </a:p>
          <a:p>
            <a:pPr eaLnBrk="1" hangingPunct="1">
              <a:buFont typeface="Arial" charset="0"/>
              <a:buChar char="•"/>
            </a:pPr>
            <a:r>
              <a:rPr lang="en-GB" sz="1200" b="0"/>
              <a:t>Internet– targeted advertising on certain websites and a website which would lead to more enquires about the product.</a:t>
            </a:r>
          </a:p>
          <a:p>
            <a:pPr eaLnBrk="1" hangingPunct="1">
              <a:buFont typeface="Arial" charset="0"/>
              <a:buChar char="•"/>
            </a:pPr>
            <a:r>
              <a:rPr lang="en-US" sz="1200" b="0"/>
              <a:t>Social networking – When people search anything on Google they get cookies from what they search which can be used to </a:t>
            </a:r>
            <a:endParaRPr lang="en-GB" sz="1200" b="0"/>
          </a:p>
          <a:p>
            <a:pPr eaLnBrk="1" hangingPunct="1">
              <a:buFont typeface="Arial" charset="0"/>
              <a:buChar char="•"/>
            </a:pPr>
            <a:r>
              <a:rPr lang="en-GB" sz="1200" b="0"/>
              <a:t>Magazines – There are many magazines that people will be reading that are likely to require this kind of process.</a:t>
            </a:r>
          </a:p>
          <a:p>
            <a:pPr eaLnBrk="1" hangingPunct="1">
              <a:buFont typeface="Arial" charset="0"/>
              <a:buChar char="•"/>
            </a:pPr>
            <a:r>
              <a:rPr lang="en-GB" sz="1200" b="0"/>
              <a:t>Trade shows – Such shows like the </a:t>
            </a:r>
            <a:r>
              <a:rPr lang="en-GB" sz="1200">
                <a:solidFill>
                  <a:srgbClr val="FF0000"/>
                </a:solidFill>
              </a:rPr>
              <a:t>Auto Sports international show </a:t>
            </a:r>
            <a:r>
              <a:rPr lang="en-GB" sz="1200" b="0"/>
              <a:t>or the </a:t>
            </a:r>
            <a:r>
              <a:rPr lang="en-GB" sz="1200">
                <a:solidFill>
                  <a:srgbClr val="FF0000"/>
                </a:solidFill>
              </a:rPr>
              <a:t>Marine Equipments Trade show </a:t>
            </a:r>
            <a:r>
              <a:rPr lang="en-GB" sz="1200" b="0"/>
              <a:t>have hundreds of companies trying to sell their brand with a stand and people on the stand trying to sell the products.</a:t>
            </a:r>
          </a:p>
          <a:p>
            <a:pPr eaLnBrk="1" hangingPunct="1">
              <a:buFont typeface="Arial" charset="0"/>
              <a:buChar char="•"/>
            </a:pPr>
            <a:r>
              <a:rPr lang="en-GB" sz="1200" b="0"/>
              <a:t>Vehicles – On the side of vans many companies have their logos placed onto them along with what they do and contact numbers etc. so that would also be a good way to market.</a:t>
            </a:r>
          </a:p>
          <a:p>
            <a:pPr eaLnBrk="1" hangingPunct="1">
              <a:buFont typeface="Arial" charset="0"/>
              <a:buChar char="•"/>
            </a:pPr>
            <a:r>
              <a:rPr lang="en-GB" sz="1200" b="0"/>
              <a:t>DVD – recording and editing  a video to put onto a DVD to then send out to companies to advertise.</a:t>
            </a:r>
          </a:p>
          <a:p>
            <a:pPr eaLnBrk="1" hangingPunct="1">
              <a:buFont typeface="Arial" charset="0"/>
              <a:buNone/>
            </a:pPr>
            <a:endParaRPr lang="en-GB" sz="1200" b="0"/>
          </a:p>
          <a:p>
            <a:pPr eaLnBrk="1" hangingPunct="1">
              <a:buFont typeface="Arial" charset="0"/>
              <a:buNone/>
            </a:pPr>
            <a:r>
              <a:rPr lang="en-GB" sz="1200" b="0"/>
              <a:t>For the magazines there are many magazines that I could advertise in, the below are just a selection of where I could advertise with a variety of costs to advertise and a wide range of audiences.</a:t>
            </a:r>
          </a:p>
        </p:txBody>
      </p:sp>
      <p:sp>
        <p:nvSpPr>
          <p:cNvPr id="71683"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Marketing Presentation – Ways of advertising</a:t>
            </a:r>
            <a:endParaRPr lang="en-US" sz="2300" b="0">
              <a:solidFill>
                <a:schemeClr val="tx2"/>
              </a:solidFill>
              <a:latin typeface="Franklin Gothic Book" pitchFamily="34" charset="0"/>
            </a:endParaRPr>
          </a:p>
        </p:txBody>
      </p:sp>
      <p:grpSp>
        <p:nvGrpSpPr>
          <p:cNvPr id="71684" name="Group 25"/>
          <p:cNvGrpSpPr>
            <a:grpSpLocks/>
          </p:cNvGrpSpPr>
          <p:nvPr/>
        </p:nvGrpSpPr>
        <p:grpSpPr bwMode="auto">
          <a:xfrm>
            <a:off x="136525" y="4537075"/>
            <a:ext cx="3924300" cy="5016500"/>
            <a:chOff x="176" y="2888"/>
            <a:chExt cx="2472" cy="3160"/>
          </a:xfrm>
        </p:grpSpPr>
        <p:pic>
          <p:nvPicPr>
            <p:cNvPr id="71691" name="Picture 17" descr="03_cover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2888"/>
              <a:ext cx="1508"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1" descr="small_E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 y="3160"/>
              <a:ext cx="1383" cy="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9" descr="small_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 y="3432"/>
              <a:ext cx="1383" cy="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13" descr="small_E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 y="3750"/>
              <a:ext cx="1383" cy="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7" descr="small_I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 y="4095"/>
              <a:ext cx="1383" cy="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685" name="Group 24"/>
          <p:cNvGrpSpPr>
            <a:grpSpLocks/>
          </p:cNvGrpSpPr>
          <p:nvPr/>
        </p:nvGrpSpPr>
        <p:grpSpPr bwMode="auto">
          <a:xfrm>
            <a:off x="4097338" y="4537075"/>
            <a:ext cx="3473450" cy="5016500"/>
            <a:chOff x="2807" y="2888"/>
            <a:chExt cx="2188" cy="3160"/>
          </a:xfrm>
        </p:grpSpPr>
        <p:pic>
          <p:nvPicPr>
            <p:cNvPr id="71687" name="Picture 21" descr="spring2011-cover-v1%20Thumbna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7" y="2888"/>
              <a:ext cx="1406" cy="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5" descr="187788_202443856438286_2824374_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9" y="3342"/>
              <a:ext cx="1406"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23" descr="psme-journal-main"/>
            <p:cNvPicPr>
              <a:picLocks noChangeAspect="1" noChangeArrowheads="1"/>
            </p:cNvPicPr>
            <p:nvPr/>
          </p:nvPicPr>
          <p:blipFill>
            <a:blip r:embed="rId9">
              <a:extLst>
                <a:ext uri="{28A0092B-C50C-407E-A947-70E740481C1C}">
                  <a14:useLocalDpi xmlns:a14="http://schemas.microsoft.com/office/drawing/2010/main" val="0"/>
                </a:ext>
              </a:extLst>
            </a:blip>
            <a:srcRect l="19968" r="20160"/>
            <a:stretch>
              <a:fillRect/>
            </a:stretch>
          </p:blipFill>
          <p:spPr bwMode="auto">
            <a:xfrm>
              <a:off x="3216" y="3704"/>
              <a:ext cx="1567"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19" descr="2158705763_ec5850ff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8" y="4052"/>
              <a:ext cx="1417"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686" name="Text Box 26"/>
          <p:cNvSpPr txBox="1">
            <a:spLocks noChangeArrowheads="1"/>
          </p:cNvSpPr>
          <p:nvPr/>
        </p:nvSpPr>
        <p:spPr bwMode="auto">
          <a:xfrm>
            <a:off x="6624638" y="4295775"/>
            <a:ext cx="5824537"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 engineer” being the most popular for engineers to read in the UK but that might not be that useful in terms of marketing as it wouldn’t be engineers deciding where the money would necessarily go towards design process’ like this. This is a similar story with the Process, Asian, Design and Power engineer magazines. They are all good magazines with decent content but may not be read by the people who would actually ok a process like this but managing directors of engineering companies may well themselves be engineers and therefore reading these magazines along with “Professional engineer” and “Mechanical engineering”. As 	well as them perhaps being engineers they may also read them to 	catch up on their competitors and how they are marketing everything 	then they might catch a glimpse of an MED advertisement and 	consider hiring the company.</a:t>
            </a:r>
          </a:p>
          <a:p>
            <a:pPr eaLnBrk="1" hangingPunct="1">
              <a:spcBef>
                <a:spcPct val="50000"/>
              </a:spcBef>
            </a:pPr>
            <a:r>
              <a:rPr lang="en-GB" sz="1200" b="0"/>
              <a:t>	For the CAD magazines people may buy one out of interest to see 	what kind of CAD packages they could buy and then end up just hiring 	MED to do the work for them instead. Autodesk and Catia advertise 	with these magazines so it is likely to be quite expensive to advertise 	but would be well worth while.</a:t>
            </a:r>
          </a:p>
          <a:p>
            <a:pPr eaLnBrk="1" hangingPunct="1">
              <a:spcBef>
                <a:spcPct val="50000"/>
              </a:spcBef>
            </a:pPr>
            <a:endParaRPr lang="en-GB" sz="1200" b="0"/>
          </a:p>
          <a:p>
            <a:pPr eaLnBrk="1" hangingPunct="1">
              <a:spcBef>
                <a:spcPct val="50000"/>
              </a:spcBef>
            </a:pPr>
            <a:r>
              <a:rPr lang="en-GB" sz="1200" b="0"/>
              <a:t>	All the magazines have advertising throughout and then have a back 	page or two which is solely devoted to advertising so that is where it 	could be advertised in these magazines.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9" descr="MED logo 3.jp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9850" y="47625"/>
            <a:ext cx="410527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Marketing Presentation - Logos</a:t>
            </a:r>
            <a:endParaRPr lang="en-US" sz="2300" b="0">
              <a:solidFill>
                <a:schemeClr val="tx2"/>
              </a:solidFill>
              <a:latin typeface="Franklin Gothic Book" pitchFamily="34" charset="0"/>
            </a:endParaRPr>
          </a:p>
        </p:txBody>
      </p:sp>
      <p:sp>
        <p:nvSpPr>
          <p:cNvPr id="72708" name="TextBox 15"/>
          <p:cNvSpPr txBox="1">
            <a:spLocks noChangeArrowheads="1"/>
          </p:cNvSpPr>
          <p:nvPr/>
        </p:nvSpPr>
        <p:spPr bwMode="auto">
          <a:xfrm>
            <a:off x="63500" y="450850"/>
            <a:ext cx="3889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u="sng"/>
              <a:t>Brand identity continued</a:t>
            </a:r>
          </a:p>
          <a:p>
            <a:pPr eaLnBrk="1" hangingPunct="1"/>
            <a:r>
              <a:rPr lang="en-GB" sz="1200" b="0"/>
              <a:t>After much internet research I came across a name that I liked and that no other company was using  which was “Max Engineering Design” which would be shortened to MED for use in a logo.</a:t>
            </a:r>
            <a:endParaRPr lang="en-US" sz="1200" b="0"/>
          </a:p>
        </p:txBody>
      </p:sp>
      <p:pic>
        <p:nvPicPr>
          <p:cNvPr id="72709" name="Picture 17" descr="MED logo 1.jpg">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6388" y="2992438"/>
            <a:ext cx="34385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8" descr="MED logo 2.jp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79850" y="1487488"/>
            <a:ext cx="41052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20" descr="MED logo 4.jpg">
            <a:hlinkClick r:id="rId9" action="ppaction://hlinkfile"/>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7963" y="4368800"/>
            <a:ext cx="34956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21" descr="MED logo 5.jpg">
            <a:hlinkClick r:id="rId11" action="ppaction://hlinkfile"/>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416050"/>
            <a:ext cx="2000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22" descr="MED logo 6.jpg">
            <a:hlinkClick r:id="rId13" action="ppaction://hlinkfile"/>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24088" y="141605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23" descr="MED logo 7.jpg">
            <a:hlinkClick r:id="rId15" action="ppaction://hlinkfile"/>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7963" y="2784475"/>
            <a:ext cx="1354137"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TextBox 24"/>
          <p:cNvSpPr txBox="1">
            <a:spLocks noChangeArrowheads="1"/>
          </p:cNvSpPr>
          <p:nvPr/>
        </p:nvSpPr>
        <p:spPr bwMode="auto">
          <a:xfrm>
            <a:off x="136525" y="5521325"/>
            <a:ext cx="62642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above 7 logos are the my “prototype” logo designs. I feel that the  “M.E.D max engineering design” is by far the best so I shall be using and editing that making the insides filled so that it gives more of a look of precision more than just have the logo suggesting heavy mass, it would also look nice if it had a white internal  with a thin black outline.</a:t>
            </a:r>
            <a:endParaRPr lang="en-US" sz="1200" b="0"/>
          </a:p>
        </p:txBody>
      </p:sp>
      <p:pic>
        <p:nvPicPr>
          <p:cNvPr id="72716" name="Picture 11" descr="Final copy2.jpg">
            <a:hlinkClick r:id="rId17" action="ppaction://hlinkfile"/>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9400" y="6529388"/>
            <a:ext cx="57610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7" name="TextBox 24"/>
          <p:cNvSpPr txBox="1">
            <a:spLocks noChangeArrowheads="1"/>
          </p:cNvSpPr>
          <p:nvPr/>
        </p:nvSpPr>
        <p:spPr bwMode="auto">
          <a:xfrm>
            <a:off x="207963" y="8113713"/>
            <a:ext cx="6264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This is what I eventually came up with on Photoshop, I scrapped the old Bauhaus ’93 font for a custom font called “SF Speedwaystar” which  I downloaded from </a:t>
            </a:r>
            <a:r>
              <a:rPr lang="en-GB" sz="1200" b="0">
                <a:hlinkClick r:id="rId19"/>
              </a:rPr>
              <a:t>www.dafont.com</a:t>
            </a:r>
            <a:r>
              <a:rPr lang="en-GB" sz="1200" b="0"/>
              <a:t> after going through many fonts I thought that this one had a nice mix of rounded edges  and straight corners. However I also thought that this  black line was still to thick and still suggested that it was very heavy  and not very precise so that was my next development in the logo.</a:t>
            </a:r>
            <a:endParaRPr lang="en-US" sz="1200" b="0"/>
          </a:p>
        </p:txBody>
      </p:sp>
      <p:cxnSp>
        <p:nvCxnSpPr>
          <p:cNvPr id="15" name="Straight Connector 14"/>
          <p:cNvCxnSpPr/>
          <p:nvPr/>
        </p:nvCxnSpPr>
        <p:spPr>
          <a:xfrm rot="5400000">
            <a:off x="6521450" y="1608138"/>
            <a:ext cx="32162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6400800" y="3216275"/>
            <a:ext cx="17287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3340100" y="6276975"/>
            <a:ext cx="6192838" cy="71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2721" name="Picture 19" descr="Final copy.jpg">
            <a:hlinkClick r:id="rId20" action="ppaction://hlinkfile"/>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457950" y="3287713"/>
            <a:ext cx="62071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2" name="TextBox 24"/>
          <p:cNvSpPr txBox="1">
            <a:spLocks noChangeArrowheads="1"/>
          </p:cNvSpPr>
          <p:nvPr/>
        </p:nvSpPr>
        <p:spPr bwMode="auto">
          <a:xfrm>
            <a:off x="8424863" y="263525"/>
            <a:ext cx="46720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3200" u="sng">
                <a:solidFill>
                  <a:srgbClr val="FF0000"/>
                </a:solidFill>
              </a:rPr>
              <a:t>Click on the pictures </a:t>
            </a:r>
          </a:p>
          <a:p>
            <a:pPr eaLnBrk="1" hangingPunct="1"/>
            <a:r>
              <a:rPr lang="en-GB" sz="3200" u="sng">
                <a:solidFill>
                  <a:srgbClr val="FF0000"/>
                </a:solidFill>
              </a:rPr>
              <a:t>to make them larger</a:t>
            </a:r>
            <a:endParaRPr lang="en-US" sz="3200" u="sng">
              <a:solidFill>
                <a:srgbClr val="FF0000"/>
              </a:solidFill>
            </a:endParaRPr>
          </a:p>
        </p:txBody>
      </p:sp>
      <p:sp>
        <p:nvSpPr>
          <p:cNvPr id="72723" name="TextBox 24"/>
          <p:cNvSpPr txBox="1">
            <a:spLocks noChangeArrowheads="1"/>
          </p:cNvSpPr>
          <p:nvPr/>
        </p:nvSpPr>
        <p:spPr bwMode="auto">
          <a:xfrm>
            <a:off x="8121650" y="1344613"/>
            <a:ext cx="4679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logo below is my final logo, I used a different effect to the previous one called “edge outline” as opposed to “pallet knife” which produced a much thinner cleaner line and then allowed me to invert the colours to get the white internal and thin black outline. I used the same font and then use the “edge outline” effect again to get the thin line. The full stops in that font were square and it didn’t look nice so I use the auto shapes to draw the circle then use the same effect then copy paste to get them all the same over the 3 full stops.</a:t>
            </a:r>
            <a:endParaRPr lang="en-US" sz="1200" b="0"/>
          </a:p>
        </p:txBody>
      </p:sp>
      <p:sp>
        <p:nvSpPr>
          <p:cNvPr id="72724" name="TextBox 24"/>
          <p:cNvSpPr txBox="1">
            <a:spLocks noChangeArrowheads="1"/>
          </p:cNvSpPr>
          <p:nvPr/>
        </p:nvSpPr>
        <p:spPr bwMode="auto">
          <a:xfrm>
            <a:off x="6472238" y="5016500"/>
            <a:ext cx="6329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The next step after this is to put the logo into the situations that I mentioned on the previous slide as means of advertising and spreading the brand name. the majority of the base pictures were taken straight off of Google,  then the rendered images of CAD are my own creations from my work experience and then any other pictures are taken from my this power point.</a:t>
            </a:r>
            <a:endParaRPr lang="en-US" sz="1200" b="0"/>
          </a:p>
        </p:txBody>
      </p:sp>
      <p:pic>
        <p:nvPicPr>
          <p:cNvPr id="72725" name="Picture 23" descr="Website home page.jpg">
            <a:hlinkClick r:id="rId22" action="ppaction://hlinkfile"/>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545263" y="6024563"/>
            <a:ext cx="287972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6" name="Picture 24" descr="the engineer cover.jpg">
            <a:hlinkClick r:id="rId24" action="ppaction://hlinkfile"/>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217150" y="7608888"/>
            <a:ext cx="12969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7" name="Picture 25" descr="trade stand.jpg">
            <a:hlinkClick r:id="rId26" action="ppaction://hlinkfile"/>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977063" y="7753350"/>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8" name="Picture 26" descr="TRANSIT BACK SIDE copy.jpg">
            <a:hlinkClick r:id="rId28" action="ppaction://hlinkfile"/>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9785350" y="6024563"/>
            <a:ext cx="23399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9" name="TextBox 27"/>
          <p:cNvSpPr txBox="1">
            <a:spLocks noChangeArrowheads="1"/>
          </p:cNvSpPr>
          <p:nvPr/>
        </p:nvSpPr>
        <p:spPr bwMode="auto">
          <a:xfrm>
            <a:off x="10793413" y="7477125"/>
            <a:ext cx="100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a:t>Van</a:t>
            </a:r>
            <a:endParaRPr lang="en-US" sz="1200"/>
          </a:p>
        </p:txBody>
      </p:sp>
      <p:sp>
        <p:nvSpPr>
          <p:cNvPr id="72730" name="TextBox 28"/>
          <p:cNvSpPr txBox="1">
            <a:spLocks noChangeArrowheads="1"/>
          </p:cNvSpPr>
          <p:nvPr/>
        </p:nvSpPr>
        <p:spPr bwMode="auto">
          <a:xfrm>
            <a:off x="10433050" y="9193213"/>
            <a:ext cx="1008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a:t>Magazine</a:t>
            </a:r>
            <a:endParaRPr lang="en-US" sz="1200"/>
          </a:p>
        </p:txBody>
      </p:sp>
      <p:sp>
        <p:nvSpPr>
          <p:cNvPr id="72731" name="TextBox 29"/>
          <p:cNvSpPr txBox="1">
            <a:spLocks noChangeArrowheads="1"/>
          </p:cNvSpPr>
          <p:nvPr/>
        </p:nvSpPr>
        <p:spPr bwMode="auto">
          <a:xfrm>
            <a:off x="7408863" y="9193213"/>
            <a:ext cx="1208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a:t>Trade stand</a:t>
            </a:r>
            <a:endParaRPr lang="en-US" sz="1200"/>
          </a:p>
        </p:txBody>
      </p:sp>
      <p:sp>
        <p:nvSpPr>
          <p:cNvPr id="72732" name="TextBox 30"/>
          <p:cNvSpPr txBox="1">
            <a:spLocks noChangeArrowheads="1"/>
          </p:cNvSpPr>
          <p:nvPr/>
        </p:nvSpPr>
        <p:spPr bwMode="auto">
          <a:xfrm>
            <a:off x="7553325" y="7537450"/>
            <a:ext cx="1008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a:t>Website</a:t>
            </a:r>
            <a:endParaRPr lang="en-US" sz="12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600" b="0">
                <a:solidFill>
                  <a:schemeClr val="tx2"/>
                </a:solidFill>
                <a:latin typeface="Franklin Gothic Book" pitchFamily="34" charset="0"/>
              </a:rPr>
              <a:t>Information, inspiration and influences – Engine mounts – Existing products</a:t>
            </a:r>
            <a:endParaRPr lang="en-US" sz="2600" b="0">
              <a:solidFill>
                <a:schemeClr val="tx2"/>
              </a:solidFill>
              <a:latin typeface="Franklin Gothic Book" pitchFamily="34" charset="0"/>
            </a:endParaRPr>
          </a:p>
        </p:txBody>
      </p:sp>
      <p:sp>
        <p:nvSpPr>
          <p:cNvPr id="18435" name="Rectangle 5"/>
          <p:cNvSpPr>
            <a:spLocks noGrp="1" noChangeArrowheads="1"/>
          </p:cNvSpPr>
          <p:nvPr>
            <p:ph type="title" idx="4294967295"/>
          </p:nvPr>
        </p:nvSpPr>
        <p:spPr>
          <a:xfrm>
            <a:off x="280988" y="623888"/>
            <a:ext cx="2665412" cy="287337"/>
          </a:xfrm>
        </p:spPr>
        <p:txBody>
          <a:bodyPr bIns="64008" anchor="ctr"/>
          <a:lstStyle/>
          <a:p>
            <a:r>
              <a:rPr lang="en-GB" sz="1200" smtClean="0"/>
              <a:t>Crusader engines, Captains choice</a:t>
            </a:r>
          </a:p>
        </p:txBody>
      </p:sp>
      <p:pic>
        <p:nvPicPr>
          <p:cNvPr id="18436" name="Picture 6" descr="P4130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898525"/>
            <a:ext cx="287178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136525" y="3128963"/>
            <a:ext cx="29511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hlinkClick r:id="rId4" action="ppaction://hlinkfile"/>
              </a:rPr>
              <a:t>Click here for the PDF of the crusader engine</a:t>
            </a:r>
            <a:endParaRPr lang="en-GB" sz="1200" b="0"/>
          </a:p>
          <a:p>
            <a:pPr eaLnBrk="1" hangingPunct="1">
              <a:spcBef>
                <a:spcPct val="50000"/>
              </a:spcBef>
            </a:pPr>
            <a:r>
              <a:rPr lang="en-GB" sz="1200" b="0"/>
              <a:t>As you can see, this mount is held on with two bolts and at an angle (which means the bolts can then withstand more shear force before the actually shear. This is a good design point. This has also been a cast mounting but has not been cast very well as there are then lots and lots of cut marks down the side of the mount which for an engine of this cost is a bit untidy. I would like to incorporate the cast-ability of this mount but would like to steer very clear of the things like chopping and sawing afterwards without neatening it up before painting.</a:t>
            </a:r>
          </a:p>
        </p:txBody>
      </p:sp>
      <p:sp>
        <p:nvSpPr>
          <p:cNvPr id="18438" name="Freeform 8"/>
          <p:cNvSpPr>
            <a:spLocks/>
          </p:cNvSpPr>
          <p:nvPr/>
        </p:nvSpPr>
        <p:spPr bwMode="auto">
          <a:xfrm>
            <a:off x="855663" y="2481263"/>
            <a:ext cx="2281237" cy="2517775"/>
          </a:xfrm>
          <a:custGeom>
            <a:avLst/>
            <a:gdLst>
              <a:gd name="T0" fmla="*/ 2147483647 w 1481"/>
              <a:gd name="T1" fmla="*/ 2147483647 h 1633"/>
              <a:gd name="T2" fmla="*/ 2147483647 w 1481"/>
              <a:gd name="T3" fmla="*/ 2147483647 h 1633"/>
              <a:gd name="T4" fmla="*/ 2147483647 w 1481"/>
              <a:gd name="T5" fmla="*/ 2147483647 h 1633"/>
              <a:gd name="T6" fmla="*/ 0 w 1481"/>
              <a:gd name="T7" fmla="*/ 0 h 1633"/>
              <a:gd name="T8" fmla="*/ 0 60000 65536"/>
              <a:gd name="T9" fmla="*/ 0 60000 65536"/>
              <a:gd name="T10" fmla="*/ 0 60000 65536"/>
              <a:gd name="T11" fmla="*/ 0 60000 65536"/>
              <a:gd name="T12" fmla="*/ 0 w 1481"/>
              <a:gd name="T13" fmla="*/ 0 h 1633"/>
              <a:gd name="T14" fmla="*/ 1481 w 1481"/>
              <a:gd name="T15" fmla="*/ 1633 h 1633"/>
            </a:gdLst>
            <a:ahLst/>
            <a:cxnLst>
              <a:cxn ang="T8">
                <a:pos x="T0" y="T1"/>
              </a:cxn>
              <a:cxn ang="T9">
                <a:pos x="T2" y="T3"/>
              </a:cxn>
              <a:cxn ang="T10">
                <a:pos x="T4" y="T5"/>
              </a:cxn>
              <a:cxn ang="T11">
                <a:pos x="T6" y="T7"/>
              </a:cxn>
            </a:cxnLst>
            <a:rect l="T12" t="T13" r="T14" b="T15"/>
            <a:pathLst>
              <a:path w="1481" h="1633">
                <a:moveTo>
                  <a:pt x="1315" y="1633"/>
                </a:moveTo>
                <a:lnTo>
                  <a:pt x="1481" y="1535"/>
                </a:lnTo>
                <a:lnTo>
                  <a:pt x="1273" y="491"/>
                </a:lnTo>
                <a:lnTo>
                  <a:pt x="0" y="0"/>
                </a:ln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439" name="Rectangle 9"/>
          <p:cNvSpPr>
            <a:spLocks noChangeArrowheads="1"/>
          </p:cNvSpPr>
          <p:nvPr/>
        </p:nvSpPr>
        <p:spPr bwMode="auto">
          <a:xfrm>
            <a:off x="3175000" y="623888"/>
            <a:ext cx="28797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nchor="ctr"/>
          <a:lstStyle/>
          <a:p>
            <a:pPr eaLnBrk="0" hangingPunct="0"/>
            <a:r>
              <a:rPr lang="en-GB" sz="1000" b="0">
                <a:solidFill>
                  <a:schemeClr val="tx2"/>
                </a:solidFill>
                <a:latin typeface="Franklin Gothic Book" pitchFamily="34" charset="0"/>
              </a:rPr>
              <a:t>Tim ray diesel TMD58di</a:t>
            </a:r>
          </a:p>
        </p:txBody>
      </p:sp>
      <p:pic>
        <p:nvPicPr>
          <p:cNvPr id="18440" name="Picture 10" descr="P41300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588" y="914400"/>
            <a:ext cx="287178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descr="P41300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588" y="3074988"/>
            <a:ext cx="287178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2"/>
          <p:cNvSpPr txBox="1">
            <a:spLocks noChangeArrowheads="1"/>
          </p:cNvSpPr>
          <p:nvPr/>
        </p:nvSpPr>
        <p:spPr bwMode="auto">
          <a:xfrm>
            <a:off x="3175000" y="5305425"/>
            <a:ext cx="2881313"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hlinkClick r:id="rId7"/>
              </a:rPr>
              <a:t>Click here for the website which has the specifications (unfortunately there is no PDF of the spec sheet)</a:t>
            </a:r>
            <a:r>
              <a:rPr lang="en-GB" sz="1200" b="0"/>
              <a:t> if opened in Google chrome it will translate from Dutch to English.</a:t>
            </a:r>
          </a:p>
        </p:txBody>
      </p:sp>
      <p:sp>
        <p:nvSpPr>
          <p:cNvPr id="18443" name="Text Box 13"/>
          <p:cNvSpPr txBox="1">
            <a:spLocks noChangeArrowheads="1"/>
          </p:cNvSpPr>
          <p:nvPr/>
        </p:nvSpPr>
        <p:spPr bwMode="auto">
          <a:xfrm>
            <a:off x="3175000" y="6169025"/>
            <a:ext cx="2954338"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This engine mount has 4 points at which it is bolted onto the engine. It is a very strong design and if you look closely you can see that it is not even bent from one piece of material and that it is in fact 2 separate parts of steel which are then welded together and you can see the welds here.</a:t>
            </a:r>
          </a:p>
          <a:p>
            <a:pPr eaLnBrk="1" hangingPunct="1">
              <a:spcBef>
                <a:spcPct val="50000"/>
              </a:spcBef>
            </a:pPr>
            <a:r>
              <a:rPr lang="en-GB" sz="1200" b="0"/>
              <a:t>This would make it more expensive in comparison to one which would be bent because of the extra man hours that would in included in welding each engine mount. I do however like the one rib design that has been chosen, and the taper of this design means that the stress and load would be all transferred up to the back plate, which is a very good idea.</a:t>
            </a:r>
          </a:p>
        </p:txBody>
      </p:sp>
      <p:sp>
        <p:nvSpPr>
          <p:cNvPr id="18444" name="Freeform 14"/>
          <p:cNvSpPr>
            <a:spLocks/>
          </p:cNvSpPr>
          <p:nvPr/>
        </p:nvSpPr>
        <p:spPr bwMode="auto">
          <a:xfrm>
            <a:off x="4398963" y="4729163"/>
            <a:ext cx="1930400" cy="2952750"/>
          </a:xfrm>
          <a:custGeom>
            <a:avLst/>
            <a:gdLst>
              <a:gd name="T0" fmla="*/ 2147483647 w 1216"/>
              <a:gd name="T1" fmla="*/ 2147483647 h 1860"/>
              <a:gd name="T2" fmla="*/ 2147483647 w 1216"/>
              <a:gd name="T3" fmla="*/ 2147483647 h 1860"/>
              <a:gd name="T4" fmla="*/ 2147483647 w 1216"/>
              <a:gd name="T5" fmla="*/ 2147483647 h 1860"/>
              <a:gd name="T6" fmla="*/ 0 w 1216"/>
              <a:gd name="T7" fmla="*/ 0 h 1860"/>
              <a:gd name="T8" fmla="*/ 0 60000 65536"/>
              <a:gd name="T9" fmla="*/ 0 60000 65536"/>
              <a:gd name="T10" fmla="*/ 0 60000 65536"/>
              <a:gd name="T11" fmla="*/ 0 60000 65536"/>
              <a:gd name="T12" fmla="*/ 0 w 1216"/>
              <a:gd name="T13" fmla="*/ 0 h 1860"/>
              <a:gd name="T14" fmla="*/ 1216 w 1216"/>
              <a:gd name="T15" fmla="*/ 1860 h 1860"/>
            </a:gdLst>
            <a:ahLst/>
            <a:cxnLst>
              <a:cxn ang="T8">
                <a:pos x="T0" y="T1"/>
              </a:cxn>
              <a:cxn ang="T9">
                <a:pos x="T2" y="T3"/>
              </a:cxn>
              <a:cxn ang="T10">
                <a:pos x="T4" y="T5"/>
              </a:cxn>
              <a:cxn ang="T11">
                <a:pos x="T6" y="T7"/>
              </a:cxn>
            </a:cxnLst>
            <a:rect l="T12" t="T13" r="T14" b="T15"/>
            <a:pathLst>
              <a:path w="1216" h="1860">
                <a:moveTo>
                  <a:pt x="318" y="1860"/>
                </a:moveTo>
                <a:lnTo>
                  <a:pt x="1216" y="1856"/>
                </a:lnTo>
                <a:lnTo>
                  <a:pt x="1188" y="28"/>
                </a:lnTo>
                <a:lnTo>
                  <a:pt x="0" y="0"/>
                </a:ln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445" name="Rectangle 15"/>
          <p:cNvSpPr>
            <a:spLocks noChangeArrowheads="1"/>
          </p:cNvSpPr>
          <p:nvPr/>
        </p:nvSpPr>
        <p:spPr bwMode="auto">
          <a:xfrm>
            <a:off x="6542088" y="768350"/>
            <a:ext cx="288131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nchor="ctr"/>
          <a:lstStyle/>
          <a:p>
            <a:pPr eaLnBrk="0" hangingPunct="0"/>
            <a:r>
              <a:rPr lang="en-GB" sz="1000" b="0">
                <a:solidFill>
                  <a:schemeClr val="tx2"/>
                </a:solidFill>
                <a:latin typeface="Franklin Gothic Book" pitchFamily="34" charset="0"/>
              </a:rPr>
              <a:t>Nanni N4.38 SOLAS compliant</a:t>
            </a:r>
          </a:p>
        </p:txBody>
      </p:sp>
      <p:pic>
        <p:nvPicPr>
          <p:cNvPr id="18446" name="Picture 16" descr="P41300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2088" y="984250"/>
            <a:ext cx="28813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7" descr="P41300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2088" y="3144838"/>
            <a:ext cx="28813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Text Box 18"/>
          <p:cNvSpPr txBox="1">
            <a:spLocks noChangeArrowheads="1"/>
          </p:cNvSpPr>
          <p:nvPr/>
        </p:nvSpPr>
        <p:spPr bwMode="auto">
          <a:xfrm>
            <a:off x="6542088" y="5305425"/>
            <a:ext cx="29543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hlinkClick r:id="rId10" action="ppaction://hlinkfile"/>
              </a:rPr>
              <a:t>Click here for the Nanni N4.38 engine specifications</a:t>
            </a:r>
            <a:endParaRPr lang="en-GB" sz="1200" b="0"/>
          </a:p>
          <a:p>
            <a:pPr eaLnBrk="1" hangingPunct="1">
              <a:spcBef>
                <a:spcPct val="50000"/>
              </a:spcBef>
            </a:pPr>
            <a:r>
              <a:rPr lang="en-GB" sz="1200" b="0"/>
              <a:t>This mount is held on by 3 bolts and is made of 3 pieces. The overhang (biggest bit), the rib (the bit underneath it) and the bit that has the bolts go through it into the engine block. Its quite a nice, very simple design but again has had lots of welds applied to is, this is what I do not want to be aiming for the rear mounting design (as it will just be one big steel plate).</a:t>
            </a:r>
          </a:p>
          <a:p>
            <a:pPr eaLnBrk="1" hangingPunct="1">
              <a:spcBef>
                <a:spcPct val="50000"/>
              </a:spcBef>
            </a:pPr>
            <a:r>
              <a:rPr lang="en-GB" sz="1200" b="0"/>
              <a:t>I would like to incorporate the very simplistic design along with the quite nice flowing curve which, personally, I think gives a very nice aesthetic to the engine mounts.</a:t>
            </a:r>
          </a:p>
        </p:txBody>
      </p:sp>
      <p:sp>
        <p:nvSpPr>
          <p:cNvPr id="18449" name="Rectangle 19"/>
          <p:cNvSpPr>
            <a:spLocks noChangeArrowheads="1"/>
          </p:cNvSpPr>
          <p:nvPr/>
        </p:nvSpPr>
        <p:spPr bwMode="auto">
          <a:xfrm>
            <a:off x="9634538" y="839788"/>
            <a:ext cx="28813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nchor="ctr"/>
          <a:lstStyle/>
          <a:p>
            <a:pPr eaLnBrk="0" hangingPunct="0"/>
            <a:r>
              <a:rPr lang="en-GB" sz="1000" b="0">
                <a:solidFill>
                  <a:schemeClr val="tx2"/>
                </a:solidFill>
                <a:latin typeface="Franklin Gothic Book" pitchFamily="34" charset="0"/>
              </a:rPr>
              <a:t>Yanmar type 4JH5E</a:t>
            </a:r>
          </a:p>
        </p:txBody>
      </p:sp>
      <p:pic>
        <p:nvPicPr>
          <p:cNvPr id="18450" name="Picture 20" descr="P41300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4538" y="1055688"/>
            <a:ext cx="28813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Text Box 21"/>
          <p:cNvSpPr txBox="1">
            <a:spLocks noChangeArrowheads="1"/>
          </p:cNvSpPr>
          <p:nvPr/>
        </p:nvSpPr>
        <p:spPr bwMode="auto">
          <a:xfrm>
            <a:off x="9636125" y="3216275"/>
            <a:ext cx="295275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hlinkClick r:id="rId12" action="ppaction://hlinkfile"/>
              </a:rPr>
              <a:t>Click here for the specification</a:t>
            </a:r>
            <a:endParaRPr lang="en-GB" sz="1200" b="0"/>
          </a:p>
          <a:p>
            <a:pPr eaLnBrk="1" hangingPunct="1">
              <a:spcBef>
                <a:spcPct val="50000"/>
              </a:spcBef>
            </a:pPr>
            <a:r>
              <a:rPr lang="en-GB" sz="1200" b="0"/>
              <a:t>The mounting on this particular engine is aluminium and it has been cast. You can tell this because of two things, one of which is the texture and the other of which is the line which is running down the middle of the mount.</a:t>
            </a:r>
          </a:p>
          <a:p>
            <a:pPr eaLnBrk="1" hangingPunct="1">
              <a:spcBef>
                <a:spcPct val="50000"/>
              </a:spcBef>
            </a:pPr>
            <a:r>
              <a:rPr lang="en-GB" sz="1200" b="0"/>
              <a:t>It is bolted onto the engine with 4 bolts and its beautifully simple design, it has a nice curve to bring the back plate out at 90 degrees which isn't particularly strong but the thickness of the material should give it plenty of strength to handle your usual bumps in the waves.</a:t>
            </a:r>
          </a:p>
          <a:p>
            <a:pPr eaLnBrk="1" hangingPunct="1">
              <a:spcBef>
                <a:spcPct val="50000"/>
              </a:spcBef>
            </a:pPr>
            <a:r>
              <a:rPr lang="en-GB" sz="1200" b="0"/>
              <a:t>I would love to incorporate the simplistic design but as you can see from the previous slides, that isn't going to happen due to the nature of the overhang. I would also like to incorporate the cast-ability of the mount as this is just brilliant as a design.</a:t>
            </a:r>
          </a:p>
        </p:txBody>
      </p:sp>
      <p:sp>
        <p:nvSpPr>
          <p:cNvPr id="18452" name="Freeform 22"/>
          <p:cNvSpPr>
            <a:spLocks/>
          </p:cNvSpPr>
          <p:nvPr/>
        </p:nvSpPr>
        <p:spPr bwMode="auto">
          <a:xfrm>
            <a:off x="11363325" y="1922463"/>
            <a:ext cx="1301750" cy="2616200"/>
          </a:xfrm>
          <a:custGeom>
            <a:avLst/>
            <a:gdLst>
              <a:gd name="T0" fmla="*/ 0 w 820"/>
              <a:gd name="T1" fmla="*/ 2147483647 h 1648"/>
              <a:gd name="T2" fmla="*/ 2147483647 w 820"/>
              <a:gd name="T3" fmla="*/ 2147483647 h 1648"/>
              <a:gd name="T4" fmla="*/ 2147483647 w 820"/>
              <a:gd name="T5" fmla="*/ 2147483647 h 1648"/>
              <a:gd name="T6" fmla="*/ 2147483647 w 820"/>
              <a:gd name="T7" fmla="*/ 0 h 1648"/>
              <a:gd name="T8" fmla="*/ 0 60000 65536"/>
              <a:gd name="T9" fmla="*/ 0 60000 65536"/>
              <a:gd name="T10" fmla="*/ 0 60000 65536"/>
              <a:gd name="T11" fmla="*/ 0 60000 65536"/>
              <a:gd name="T12" fmla="*/ 0 w 820"/>
              <a:gd name="T13" fmla="*/ 0 h 1648"/>
              <a:gd name="T14" fmla="*/ 820 w 820"/>
              <a:gd name="T15" fmla="*/ 1648 h 1648"/>
            </a:gdLst>
            <a:ahLst/>
            <a:cxnLst>
              <a:cxn ang="T8">
                <a:pos x="T0" y="T1"/>
              </a:cxn>
              <a:cxn ang="T9">
                <a:pos x="T2" y="T3"/>
              </a:cxn>
              <a:cxn ang="T10">
                <a:pos x="T4" y="T5"/>
              </a:cxn>
              <a:cxn ang="T11">
                <a:pos x="T6" y="T7"/>
              </a:cxn>
            </a:cxnLst>
            <a:rect l="T12" t="T13" r="T14" b="T15"/>
            <a:pathLst>
              <a:path w="820" h="1648">
                <a:moveTo>
                  <a:pt x="0" y="1633"/>
                </a:moveTo>
                <a:lnTo>
                  <a:pt x="820" y="1648"/>
                </a:lnTo>
                <a:lnTo>
                  <a:pt x="783" y="697"/>
                </a:lnTo>
                <a:lnTo>
                  <a:pt x="273" y="0"/>
                </a:ln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453" name="Text Box 25"/>
          <p:cNvSpPr txBox="1">
            <a:spLocks noChangeArrowheads="1"/>
          </p:cNvSpPr>
          <p:nvPr/>
        </p:nvSpPr>
        <p:spPr bwMode="auto">
          <a:xfrm>
            <a:off x="423863" y="7177088"/>
            <a:ext cx="7651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a:t>Key</a:t>
            </a:r>
          </a:p>
        </p:txBody>
      </p:sp>
      <p:sp>
        <p:nvSpPr>
          <p:cNvPr id="18454" name="Line 26"/>
          <p:cNvSpPr>
            <a:spLocks noChangeShapeType="1"/>
          </p:cNvSpPr>
          <p:nvPr/>
        </p:nvSpPr>
        <p:spPr bwMode="auto">
          <a:xfrm>
            <a:off x="423863" y="7826375"/>
            <a:ext cx="504825"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5" name="Line 27"/>
          <p:cNvSpPr>
            <a:spLocks noChangeShapeType="1"/>
          </p:cNvSpPr>
          <p:nvPr/>
        </p:nvSpPr>
        <p:spPr bwMode="auto">
          <a:xfrm>
            <a:off x="423863" y="8042275"/>
            <a:ext cx="5048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6" name="Line 28"/>
          <p:cNvSpPr>
            <a:spLocks noChangeShapeType="1"/>
          </p:cNvSpPr>
          <p:nvPr/>
        </p:nvSpPr>
        <p:spPr bwMode="auto">
          <a:xfrm>
            <a:off x="423863" y="8258175"/>
            <a:ext cx="5048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7" name="Text Box 29"/>
          <p:cNvSpPr txBox="1">
            <a:spLocks noChangeArrowheads="1"/>
          </p:cNvSpPr>
          <p:nvPr/>
        </p:nvSpPr>
        <p:spPr bwMode="auto">
          <a:xfrm>
            <a:off x="855663" y="7681913"/>
            <a:ext cx="19446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a:t>Personal research</a:t>
            </a:r>
          </a:p>
        </p:txBody>
      </p:sp>
      <p:sp>
        <p:nvSpPr>
          <p:cNvPr id="18458" name="Text Box 30"/>
          <p:cNvSpPr txBox="1">
            <a:spLocks noChangeArrowheads="1"/>
          </p:cNvSpPr>
          <p:nvPr/>
        </p:nvSpPr>
        <p:spPr bwMode="auto">
          <a:xfrm>
            <a:off x="855663" y="7897813"/>
            <a:ext cx="19446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a:t>From the client</a:t>
            </a:r>
          </a:p>
        </p:txBody>
      </p:sp>
      <p:sp>
        <p:nvSpPr>
          <p:cNvPr id="18459" name="Text Box 31"/>
          <p:cNvSpPr txBox="1">
            <a:spLocks noChangeArrowheads="1"/>
          </p:cNvSpPr>
          <p:nvPr/>
        </p:nvSpPr>
        <p:spPr bwMode="auto">
          <a:xfrm>
            <a:off x="855663" y="8113713"/>
            <a:ext cx="19446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a:t>Made myself</a:t>
            </a:r>
          </a:p>
        </p:txBody>
      </p:sp>
      <p:sp>
        <p:nvSpPr>
          <p:cNvPr id="18460" name="Rectangle 32"/>
          <p:cNvSpPr>
            <a:spLocks noChangeArrowheads="1"/>
          </p:cNvSpPr>
          <p:nvPr/>
        </p:nvSpPr>
        <p:spPr bwMode="auto">
          <a:xfrm>
            <a:off x="0" y="696913"/>
            <a:ext cx="3160713" cy="5759450"/>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8461" name="Rectangle 33"/>
          <p:cNvSpPr>
            <a:spLocks noChangeArrowheads="1"/>
          </p:cNvSpPr>
          <p:nvPr/>
        </p:nvSpPr>
        <p:spPr bwMode="auto">
          <a:xfrm>
            <a:off x="3160713" y="696913"/>
            <a:ext cx="3160712" cy="8904287"/>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8462" name="Rectangle 34"/>
          <p:cNvSpPr>
            <a:spLocks noChangeArrowheads="1"/>
          </p:cNvSpPr>
          <p:nvPr/>
        </p:nvSpPr>
        <p:spPr bwMode="auto">
          <a:xfrm>
            <a:off x="6400800" y="720725"/>
            <a:ext cx="3160713" cy="7967663"/>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8463" name="Rectangle 35"/>
          <p:cNvSpPr>
            <a:spLocks noChangeArrowheads="1"/>
          </p:cNvSpPr>
          <p:nvPr/>
        </p:nvSpPr>
        <p:spPr bwMode="auto">
          <a:xfrm>
            <a:off x="9640888" y="479425"/>
            <a:ext cx="3160712" cy="6985000"/>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8464" name="Text Box 31"/>
          <p:cNvSpPr txBox="1">
            <a:spLocks noChangeArrowheads="1"/>
          </p:cNvSpPr>
          <p:nvPr/>
        </p:nvSpPr>
        <p:spPr bwMode="auto">
          <a:xfrm>
            <a:off x="855663" y="8329613"/>
            <a:ext cx="223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a:t>Hands on personal research</a:t>
            </a:r>
          </a:p>
        </p:txBody>
      </p:sp>
      <p:sp>
        <p:nvSpPr>
          <p:cNvPr id="18465" name="Line 28"/>
          <p:cNvSpPr>
            <a:spLocks noChangeShapeType="1"/>
          </p:cNvSpPr>
          <p:nvPr/>
        </p:nvSpPr>
        <p:spPr bwMode="auto">
          <a:xfrm>
            <a:off x="423863" y="8474075"/>
            <a:ext cx="504825" cy="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Marketing Presentation – Marketing Video</a:t>
            </a:r>
            <a:endParaRPr lang="en-US" sz="2300" b="0">
              <a:solidFill>
                <a:schemeClr val="tx2"/>
              </a:solidFill>
              <a:latin typeface="Franklin Gothic Book" pitchFamily="34" charset="0"/>
            </a:endParaRPr>
          </a:p>
        </p:txBody>
      </p:sp>
      <p:pic>
        <p:nvPicPr>
          <p:cNvPr id="73731" name="Picture 4" descr="http://www.iov.co.uk/iov_media/News_Stream/0098Sony_VegasPro8.jpg"/>
          <p:cNvPicPr>
            <a:picLocks noChangeAspect="1" noChangeArrowheads="1"/>
          </p:cNvPicPr>
          <p:nvPr/>
        </p:nvPicPr>
        <p:blipFill>
          <a:blip r:embed="rId4">
            <a:extLst>
              <a:ext uri="{28A0092B-C50C-407E-A947-70E740481C1C}">
                <a14:useLocalDpi xmlns:a14="http://schemas.microsoft.com/office/drawing/2010/main" val="0"/>
              </a:ext>
            </a:extLst>
          </a:blip>
          <a:srcRect r="12305"/>
          <a:stretch>
            <a:fillRect/>
          </a:stretch>
        </p:blipFill>
        <p:spPr bwMode="auto">
          <a:xfrm>
            <a:off x="639763" y="407988"/>
            <a:ext cx="252095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romotional video.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08413" y="407988"/>
            <a:ext cx="8658225" cy="654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4"/>
          <p:cNvSpPr txBox="1">
            <a:spLocks noChangeArrowheads="1"/>
          </p:cNvSpPr>
          <p:nvPr/>
        </p:nvSpPr>
        <p:spPr bwMode="auto">
          <a:xfrm>
            <a:off x="136525" y="4008438"/>
            <a:ext cx="36718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To edit this video  I used a program that I have on my laptop called Song Vegas Pro 8 which is actually two versions old but still works well.</a:t>
            </a:r>
          </a:p>
          <a:p>
            <a:pPr eaLnBrk="1" hangingPunct="1"/>
            <a:r>
              <a:rPr lang="en-GB" sz="1200" b="0"/>
              <a:t>I used many effects from the package and also used the pictures that I edited on photo shop with images and drawings from earlier on in the power point to  put into the video. For the prices I decided to use the price of the mass production design section as the show value as the highest price range at the cheapest price to show how cheap it can be.</a:t>
            </a:r>
            <a:endParaRPr lang="en-US" sz="12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39763" y="2108200"/>
            <a:ext cx="11522075" cy="2057400"/>
          </a:xfrm>
        </p:spPr>
        <p:txBody>
          <a:bodyPr anchor="ctr">
            <a:normAutofit/>
          </a:bodyPr>
          <a:lstStyle/>
          <a:p>
            <a:pPr algn="ctr" eaLnBrk="1" fontAlgn="auto" hangingPunct="1">
              <a:spcAft>
                <a:spcPts val="0"/>
              </a:spcAft>
              <a:defRPr/>
            </a:pPr>
            <a:r>
              <a:rPr lang="en-GB" b="1" kern="1200" dirty="0" smtClean="0">
                <a:solidFill>
                  <a:srgbClr val="FFFFFF"/>
                </a:solidFill>
              </a:rPr>
              <a:t>Section 7</a:t>
            </a:r>
            <a:br>
              <a:rPr lang="en-GB" b="1" kern="1200" dirty="0" smtClean="0">
                <a:solidFill>
                  <a:srgbClr val="FFFFFF"/>
                </a:solidFill>
              </a:rPr>
            </a:br>
            <a:r>
              <a:rPr lang="en-GB" sz="4800" b="1" kern="1200" dirty="0" smtClean="0">
                <a:solidFill>
                  <a:srgbClr val="FFFFFF"/>
                </a:solidFill>
              </a:rPr>
              <a:t>Review and Reflection</a:t>
            </a:r>
            <a:endParaRPr lang="en-GB" b="1" kern="1200" dirty="0">
              <a:solidFill>
                <a:srgbClr val="FFFFFF"/>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Review and reflection</a:t>
            </a:r>
            <a:endParaRPr lang="en-US" sz="2300" b="0">
              <a:solidFill>
                <a:schemeClr val="tx2"/>
              </a:solidFill>
              <a:latin typeface="Franklin Gothic Book" pitchFamily="34" charset="0"/>
            </a:endParaRPr>
          </a:p>
        </p:txBody>
      </p:sp>
      <p:sp>
        <p:nvSpPr>
          <p:cNvPr id="75779" name="Text Box 5"/>
          <p:cNvSpPr txBox="1">
            <a:spLocks noChangeArrowheads="1"/>
          </p:cNvSpPr>
          <p:nvPr/>
        </p:nvSpPr>
        <p:spPr bwMode="auto">
          <a:xfrm>
            <a:off x="0" y="3287713"/>
            <a:ext cx="12801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endParaRPr lang="en-US"/>
          </a:p>
        </p:txBody>
      </p:sp>
      <p:sp>
        <p:nvSpPr>
          <p:cNvPr id="75780" name="Text Box 6"/>
          <p:cNvSpPr txBox="1">
            <a:spLocks noChangeArrowheads="1"/>
          </p:cNvSpPr>
          <p:nvPr/>
        </p:nvSpPr>
        <p:spPr bwMode="auto">
          <a:xfrm>
            <a:off x="0" y="336550"/>
            <a:ext cx="12801600" cy="911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400" u="sng"/>
              <a:t>Decision making</a:t>
            </a:r>
          </a:p>
          <a:p>
            <a:pPr eaLnBrk="1" hangingPunct="1">
              <a:spcBef>
                <a:spcPct val="50000"/>
              </a:spcBef>
            </a:pPr>
            <a:r>
              <a:rPr lang="en-GB" sz="1200" b="0"/>
              <a:t>During the length of my project decisions were made on a few basis. Firstly they were made on a time/effort ground, if, for example, I were to consider the front left hand mounting bracket then it is clear to see that in order to make it as strong and the right hand bracket then it would clearly take to long to gain little in the way of strength, I could have experimented with different thicknesses and lengths of ribs, multi-rib designs and the like but it just would not have been practical in the slightest and would bring little to the project. They were also made based on the machinery that I had available to me, for the casting I wanted to see if there were any internal cracks or imperfections before I ran it on the engine, but that was far from what I was actually able to do due to the lack of an ultrasound machine which had been programmed at the correct frequency. Both these ways of making decisions were good solid ways of doing things and I believe that they paid off. However, during the sections before my making I was expecting to make 5 separate products and I actually haven't finished all of the mounting feet yet, which was a case of very poor decision making on my behalf with trying to take to much on and thinking that I would be able to do all of those products in the allotted time.</a:t>
            </a:r>
          </a:p>
          <a:p>
            <a:pPr eaLnBrk="1" hangingPunct="1">
              <a:spcBef>
                <a:spcPct val="50000"/>
              </a:spcBef>
            </a:pPr>
            <a:r>
              <a:rPr lang="en-GB" sz="1400" u="sng"/>
              <a:t>Setbacks and how they were overcome</a:t>
            </a:r>
          </a:p>
          <a:p>
            <a:pPr eaLnBrk="1" hangingPunct="1">
              <a:spcBef>
                <a:spcPct val="50000"/>
              </a:spcBef>
            </a:pPr>
            <a:r>
              <a:rPr lang="en-GB" sz="1200" b="0"/>
              <a:t>The main set backs were getting approval from the engineers then having to re-work my designs massively to get anything close to what they actually desired, the outcome of that was positive though so it is not all bad. Another very large problem was trying to sacrificial cast my engine mount, the first time I tried to do that the aluminium wasn’t hot enough so it just wrecked the mould completely by putting a rather large hole into the mould. This was because the aluminium wasn’t hot enough and there wasn’t as much flow of molten aluminium to allow quick melting of the material. All of that effectively wasted a decent block of foam and about 4 hours on the CNC machine. However, it was a blessing in disguise as I didn’t manage to factor in the shrinkage of the material when solidifying so it could have been a lot worse. These problems were overcome by using the “scale” function on solidworks to account for the shrinkage, heating the aluminium for on hour after it became molten and having a channel into two runners instead of the previous one.</a:t>
            </a:r>
          </a:p>
          <a:p>
            <a:pPr eaLnBrk="1" hangingPunct="1">
              <a:spcBef>
                <a:spcPct val="50000"/>
              </a:spcBef>
            </a:pPr>
            <a:r>
              <a:rPr lang="en-GB" sz="1400" u="sng"/>
              <a:t>Inspiration</a:t>
            </a:r>
          </a:p>
          <a:p>
            <a:pPr eaLnBrk="1" hangingPunct="1">
              <a:spcBef>
                <a:spcPct val="50000"/>
              </a:spcBef>
            </a:pPr>
            <a:r>
              <a:rPr lang="en-GB" sz="1200" b="0"/>
              <a:t>Inspiration has been fundamental throughout the design process, for example I actually got the inspiration for the ribbed design from sections of U channel bar that are in the metal storage cupboard for my final design and the original engine mount designs and prototypes are from  various places where I have seen similar designs, for example the double rib design is based around the double curve found on an egg which gives it enormous strength and I then tried to apply that to the engine mount to create a very strong mount.</a:t>
            </a:r>
          </a:p>
          <a:p>
            <a:pPr eaLnBrk="1" hangingPunct="1">
              <a:spcBef>
                <a:spcPct val="50000"/>
              </a:spcBef>
            </a:pPr>
            <a:r>
              <a:rPr lang="en-GB" sz="1400" u="sng"/>
              <a:t>Usefulness of information</a:t>
            </a:r>
          </a:p>
          <a:p>
            <a:pPr eaLnBrk="1" hangingPunct="1">
              <a:spcBef>
                <a:spcPct val="50000"/>
              </a:spcBef>
            </a:pPr>
            <a:r>
              <a:rPr lang="en-GB" sz="1200" b="0"/>
              <a:t>Without information my design process and making would have been completely useless. All the technical information has definitely made the project much easier and more worthwhile, without it I would just have a block of aluminium with not purpose. The other information that has been invaluable to me is the information from the engineers at Power Torque and from Brian Dale as Power Torque is full of engineers with technical expertise in exactly this area and Brian Dale is a chartered engineer  with experience in all areas of engineering.</a:t>
            </a:r>
          </a:p>
          <a:p>
            <a:pPr eaLnBrk="1" hangingPunct="1">
              <a:spcBef>
                <a:spcPct val="50000"/>
              </a:spcBef>
            </a:pPr>
            <a:r>
              <a:rPr lang="en-GB" sz="1400" u="sng"/>
              <a:t>Importance of design stages</a:t>
            </a:r>
          </a:p>
          <a:p>
            <a:pPr eaLnBrk="1" hangingPunct="1">
              <a:spcBef>
                <a:spcPct val="50000"/>
              </a:spcBef>
            </a:pPr>
            <a:r>
              <a:rPr lang="en-GB" sz="1200" b="0"/>
              <a:t>The design evolution of my project has arguably been the most important part of my project, without first making quite a bad design there would be no way that once having taken it to the engineers they told me that it wasn’t effective so the evolution really helped me in getting a product and mount of reasonably high quality that works and works well.</a:t>
            </a:r>
          </a:p>
          <a:p>
            <a:pPr eaLnBrk="1" hangingPunct="1">
              <a:spcBef>
                <a:spcPct val="50000"/>
              </a:spcBef>
            </a:pPr>
            <a:r>
              <a:rPr lang="en-GB" sz="1400" u="sng"/>
              <a:t>Effectiveness of project management and time planning</a:t>
            </a:r>
          </a:p>
          <a:p>
            <a:pPr eaLnBrk="1" hangingPunct="1">
              <a:spcBef>
                <a:spcPct val="50000"/>
              </a:spcBef>
            </a:pPr>
            <a:r>
              <a:rPr lang="en-GB" sz="1200" b="0"/>
              <a:t>My time planning through out has been adequate, I have not run out of time and everything has been carefully scheduled to make sure that everything was done in time and as far as I am aware the plan worked very well with processes such as machining the casting at Power Torque, I booked an allotted time with them to make sure that their machines were free for me to do my casting and the same with their test bed for hot testing the tiger engine with my mount on it.</a:t>
            </a:r>
          </a:p>
          <a:p>
            <a:pPr eaLnBrk="1" hangingPunct="1">
              <a:spcBef>
                <a:spcPct val="50000"/>
              </a:spcBef>
            </a:pPr>
            <a:r>
              <a:rPr lang="en-GB" sz="1400" u="sng"/>
              <a:t>Quality control</a:t>
            </a:r>
          </a:p>
          <a:p>
            <a:pPr eaLnBrk="1" hangingPunct="1">
              <a:spcBef>
                <a:spcPct val="50000"/>
              </a:spcBef>
            </a:pPr>
            <a:r>
              <a:rPr lang="en-GB" sz="1200" b="0"/>
              <a:t>All the manual machines that I have used to produce the bracket are accurate to within .01mm (the pillar drill with moveable bed and digital read out which is checked every year) and the automated CNC machine is accurate to within about the same degree of accuracy, but will have the human error removed from the process so may be more accurate than the manual machines for that reason. The sand casting is the only place where errors came into it and as during machining it all the measurements fit together nicely it seems unlikely that there was much if any error there.</a:t>
            </a:r>
          </a:p>
          <a:p>
            <a:pPr eaLnBrk="1" hangingPunct="1">
              <a:spcBef>
                <a:spcPct val="50000"/>
              </a:spcBef>
            </a:pPr>
            <a:r>
              <a:rPr lang="en-GB" sz="1400" u="sng"/>
              <a:t>Significance of ICT and digital technologies</a:t>
            </a:r>
          </a:p>
          <a:p>
            <a:pPr eaLnBrk="1" hangingPunct="1">
              <a:spcBef>
                <a:spcPct val="50000"/>
              </a:spcBef>
            </a:pPr>
            <a:r>
              <a:rPr lang="en-GB" sz="1200" b="0"/>
              <a:t>Without the use of digital technologies I don’t think that my project would have been possible, for starters all of the CAD software that I use to build the 3D model, then all of the FEA I used which is in the CAD software to test that model to destruction. Then there is the CAM software that was used to actually produce the sacrificial mould with a high accuracy. This project would have taken me at least 3 times as long if I was just using a drawing board and a pencil. Even after all the CAD/CAM software used there was the photoshop software that I used to help in my marketing section, and the video editing software as well, really my whole project has been built on and around ICT and digital technologies.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Wider implications and the future of my product</a:t>
            </a:r>
            <a:endParaRPr lang="en-US" sz="2300" b="0">
              <a:solidFill>
                <a:schemeClr val="tx2"/>
              </a:solidFill>
              <a:latin typeface="Franklin Gothic Book" pitchFamily="34" charset="0"/>
            </a:endParaRPr>
          </a:p>
        </p:txBody>
      </p:sp>
      <p:sp>
        <p:nvSpPr>
          <p:cNvPr id="76803" name="Text Box 5"/>
          <p:cNvSpPr txBox="1">
            <a:spLocks noChangeArrowheads="1"/>
          </p:cNvSpPr>
          <p:nvPr/>
        </p:nvSpPr>
        <p:spPr bwMode="auto">
          <a:xfrm>
            <a:off x="0" y="984250"/>
            <a:ext cx="12801600" cy="73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u="sng"/>
              <a:t>Moral and Ethical</a:t>
            </a:r>
          </a:p>
          <a:p>
            <a:pPr eaLnBrk="1" hangingPunct="1">
              <a:spcBef>
                <a:spcPct val="50000"/>
              </a:spcBef>
            </a:pPr>
            <a:r>
              <a:rPr lang="en-GB" sz="1000" b="0"/>
              <a:t>The engine mount that I have designed is for an engine that runs on a natural resource that is slowly dwindling and the use of this engine mount is effectively encouraging the use of the boat with this engine as it is making it easier for people to burn this precious resource which is appalling. The aluminium used to make this casting is formed from bauxite, a mineral that is obtained via strip mining which is ruining country side all over the world just so that people like myself can make engine mounts.</a:t>
            </a:r>
          </a:p>
          <a:p>
            <a:pPr eaLnBrk="1" hangingPunct="1">
              <a:spcBef>
                <a:spcPct val="50000"/>
              </a:spcBef>
            </a:pPr>
            <a:r>
              <a:rPr lang="en-GB" sz="1000" b="0"/>
              <a:t>However, putting this mount on a production engine and then selling the engine will put people into a job which may not have had one other wise which helps which ever economy they are living in.</a:t>
            </a:r>
          </a:p>
          <a:p>
            <a:pPr eaLnBrk="1" hangingPunct="1">
              <a:spcBef>
                <a:spcPct val="50000"/>
              </a:spcBef>
            </a:pPr>
            <a:endParaRPr lang="en-GB" sz="600" b="0"/>
          </a:p>
          <a:p>
            <a:pPr eaLnBrk="1" hangingPunct="1">
              <a:spcBef>
                <a:spcPct val="50000"/>
              </a:spcBef>
            </a:pPr>
            <a:r>
              <a:rPr lang="en-GB" sz="1200" u="sng"/>
              <a:t>Sustainability issues</a:t>
            </a:r>
          </a:p>
          <a:p>
            <a:pPr eaLnBrk="1" hangingPunct="1">
              <a:spcBef>
                <a:spcPct val="50000"/>
              </a:spcBef>
            </a:pPr>
            <a:r>
              <a:rPr lang="en-GB" sz="1000" b="0"/>
              <a:t>With my product I have tried to use products that harm the environment as little as possible without going to the extremes because it was far from my mind to make an engine mount out of wood, this would have had serious implications on the mounts strength and the engines ability to fit into a boat. Although aluminium isn’t an infinite resource it can be recycled quite easily which is good for the product and for the end of life of the engine.</a:t>
            </a:r>
          </a:p>
          <a:p>
            <a:pPr eaLnBrk="1" hangingPunct="1">
              <a:spcBef>
                <a:spcPct val="50000"/>
              </a:spcBef>
            </a:pPr>
            <a:endParaRPr lang="en-GB" sz="600" b="0"/>
          </a:p>
          <a:p>
            <a:pPr eaLnBrk="1" hangingPunct="1">
              <a:spcBef>
                <a:spcPct val="50000"/>
              </a:spcBef>
            </a:pPr>
            <a:r>
              <a:rPr lang="en-GB" sz="1200" u="sng"/>
              <a:t>Economic implications of materials</a:t>
            </a:r>
          </a:p>
          <a:p>
            <a:pPr eaLnBrk="1" hangingPunct="1">
              <a:spcBef>
                <a:spcPct val="50000"/>
              </a:spcBef>
            </a:pPr>
            <a:r>
              <a:rPr lang="en-GB" sz="1000" b="0"/>
              <a:t>Aluminium is quite an expensive material due to the heavy amounts of labour that go into purifying the metal and making it workable for castings etc. and regardless of where you actually use the aluminium the majority of it is mined in Australia (</a:t>
            </a:r>
            <a:r>
              <a:rPr lang="en-GB" sz="1000" b="0">
                <a:hlinkClick r:id="rId3"/>
              </a:rPr>
              <a:t>SOURCE</a:t>
            </a:r>
            <a:r>
              <a:rPr lang="en-GB" sz="1000" b="0"/>
              <a:t>) so the majority of the money would go to Australian mining companies which is great for their economy but not so great for the British economy.</a:t>
            </a:r>
          </a:p>
          <a:p>
            <a:pPr eaLnBrk="1" hangingPunct="1">
              <a:spcBef>
                <a:spcPct val="50000"/>
              </a:spcBef>
            </a:pPr>
            <a:endParaRPr lang="en-GB" sz="600" b="0"/>
          </a:p>
          <a:p>
            <a:pPr eaLnBrk="1" hangingPunct="1">
              <a:spcBef>
                <a:spcPct val="50000"/>
              </a:spcBef>
            </a:pPr>
            <a:r>
              <a:rPr lang="en-GB" sz="1200" u="sng"/>
              <a:t>Implication of the materials on raw materials and energy</a:t>
            </a:r>
          </a:p>
          <a:p>
            <a:pPr eaLnBrk="1" hangingPunct="1">
              <a:spcBef>
                <a:spcPct val="50000"/>
              </a:spcBef>
            </a:pPr>
            <a:r>
              <a:rPr lang="en-GB" sz="1000" b="0"/>
              <a:t>When bauxite has been mined, it then gets refined into alumina and then refined further via electrolysis into aluminium. To use the electrolysis to purify the alumina it takes vast amounts of energy to power the process which produces the aluminium which is bad in it self as this uses electricity straight from the grid, the majority of which will come from coal fired power stations. Then there is the bauxite mining, really we should try to recycle as much aluminium as possible, but this isn't always possible because when you have a recycled can, at least 40% new aluminium has to go into the new can to make it strong enough to hold the pressure in the drink. So although recycling aluminium is good and actively encouraged sometimes it is best to get the bauxite to get a more pure grade to begin with.</a:t>
            </a:r>
          </a:p>
          <a:p>
            <a:pPr eaLnBrk="1" hangingPunct="1">
              <a:spcBef>
                <a:spcPct val="50000"/>
              </a:spcBef>
            </a:pPr>
            <a:endParaRPr lang="en-GB" sz="600" b="0"/>
          </a:p>
          <a:p>
            <a:pPr eaLnBrk="1" hangingPunct="1">
              <a:spcBef>
                <a:spcPct val="50000"/>
              </a:spcBef>
            </a:pPr>
            <a:r>
              <a:rPr lang="en-GB" sz="1200" u="sng"/>
              <a:t>Maintenance and product life</a:t>
            </a:r>
          </a:p>
          <a:p>
            <a:pPr eaLnBrk="1" hangingPunct="1">
              <a:spcBef>
                <a:spcPct val="50000"/>
              </a:spcBef>
            </a:pPr>
            <a:r>
              <a:rPr lang="en-GB" sz="1000" b="0"/>
              <a:t>My product is designed to last longer than the engine itself will last and is also designed to have no maintenance required on the mount what so ever so in this respect the foot it efficient in this section of implications. So really, there are no issues for maintenance and the product life for my mounting foot. However for other products that MED design there may be maintenance issues which could be solved with a group of regional consultants advising companies on what they need to do for the maintenance to keep their products in top condition. There could also be maintenance forums but online and in seminars to teach people how to keep their products working the way that they are desired to.</a:t>
            </a:r>
          </a:p>
          <a:p>
            <a:pPr eaLnBrk="1" hangingPunct="1">
              <a:spcBef>
                <a:spcPct val="50000"/>
              </a:spcBef>
            </a:pPr>
            <a:endParaRPr lang="en-GB" sz="600" b="0"/>
          </a:p>
          <a:p>
            <a:pPr eaLnBrk="1" hangingPunct="1">
              <a:spcBef>
                <a:spcPct val="50000"/>
              </a:spcBef>
            </a:pPr>
            <a:r>
              <a:rPr lang="en-GB" sz="1200" u="sng"/>
              <a:t>Possibilities for recycling, reducing, reusing and repairing</a:t>
            </a:r>
          </a:p>
          <a:p>
            <a:pPr eaLnBrk="1" hangingPunct="1">
              <a:spcBef>
                <a:spcPct val="50000"/>
              </a:spcBef>
            </a:pPr>
            <a:r>
              <a:rPr lang="en-GB" sz="1000" b="0"/>
              <a:t>It would be possible to recycle my mounting foot as it is purely aluminium so could be thrown straight into the aluminium scrap if need be. Curtsey of Brian's calculations I know now that making the ribs longer would increase the stiffness more than if I were to make them wider so it would be possible to have the same strength with longer ribs and less material so that is where I could reduce. On the reusing it is unlikely to be re-used on an engine as it will have had a hard life on an engine and the stress’ and strains would have cause fatigue which would have made the bracket much weaker which would also then mean that it could no longer withstand the same forces so would be better of being recycled. As for repairing, if your mount breaks and you decided to TIG weld it back together, it would still hold the engine in the boat, but would make it significantly weaker than it would have been before hand so again, a broken mount would be best to be recycled and not repaired.</a:t>
            </a:r>
          </a:p>
          <a:p>
            <a:pPr eaLnBrk="1" hangingPunct="1">
              <a:spcBef>
                <a:spcPct val="50000"/>
              </a:spcBef>
            </a:pPr>
            <a:endParaRPr lang="en-GB" sz="600" b="0"/>
          </a:p>
          <a:p>
            <a:pPr eaLnBrk="1" hangingPunct="1">
              <a:spcBef>
                <a:spcPct val="50000"/>
              </a:spcBef>
            </a:pPr>
            <a:r>
              <a:rPr lang="en-GB" sz="1200" u="sng"/>
              <a:t>How the company will look in 5-10 years time</a:t>
            </a:r>
          </a:p>
          <a:p>
            <a:pPr eaLnBrk="1" hangingPunct="1">
              <a:spcBef>
                <a:spcPct val="50000"/>
              </a:spcBef>
            </a:pPr>
            <a:r>
              <a:rPr lang="en-GB" sz="1000" b="0"/>
              <a:t>A bespoke design and prototyping company like the one I have made (MED) could go one of two ways very easily. It could find a niche which it would become very popular in because there is no competition and then thrive finding more niche markets, or it could not find a niche and then have to go into the main stream with a lot of other similar companies which would be difficult to stand out and would be almost impossible to get any business which would be sufficient to pay the bills. Many companies which would use this type of service would have not a lot of money to spare which would be why they would not be designing everything and making it all them selves. It might also be possible that there would be a team of advisors that travel around the country to companies that desire this service who would have all the knowledge and expertise to get all the information out of the companies about the product they want designed for them and then that information would be relayed to engineers at MED to then work on production of the prototypes and designs.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p:cNvSpPr>
          <p:nvPr/>
        </p:nvSpPr>
        <p:spPr bwMode="auto">
          <a:xfrm>
            <a:off x="423863" y="336550"/>
            <a:ext cx="115220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300" b="0">
                <a:solidFill>
                  <a:schemeClr val="tx2"/>
                </a:solidFill>
                <a:latin typeface="Franklin Gothic Book" pitchFamily="34" charset="0"/>
              </a:rPr>
              <a:t>Possible future developments</a:t>
            </a:r>
            <a:endParaRPr lang="en-US" sz="2300" b="0">
              <a:solidFill>
                <a:schemeClr val="tx2"/>
              </a:solidFill>
              <a:latin typeface="Franklin Gothic Book" pitchFamily="34" charset="0"/>
            </a:endParaRPr>
          </a:p>
        </p:txBody>
      </p:sp>
      <p:sp>
        <p:nvSpPr>
          <p:cNvPr id="77827" name="TextBox 3"/>
          <p:cNvSpPr txBox="1">
            <a:spLocks noChangeArrowheads="1"/>
          </p:cNvSpPr>
          <p:nvPr/>
        </p:nvSpPr>
        <p:spPr bwMode="auto">
          <a:xfrm>
            <a:off x="0" y="514350"/>
            <a:ext cx="12801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u="sng"/>
              <a:t>Possible future developments</a:t>
            </a:r>
          </a:p>
          <a:p>
            <a:pPr eaLnBrk="1" hangingPunct="1"/>
            <a:r>
              <a:rPr lang="en-GB" sz="1200" b="0"/>
              <a:t>The next stages of my design process will definitely be making the same or a similar product but using standardised steel sections and plate to create the same effect and strength but at a much cheaper price in the way of fabrication of the product as well as the parts. To go with this prototype and how it is fabricated I should make a jig for drilling the holes and attaching the lugs onto the back of the steel plate. This could all be made with round bar, steel plate and U section. All of which is readily available at any good fabrication shop. The only thing that I will have to watch is the accuracy of the jig, if the jig is out by .01mm then all of my  products will be this much out not even including the human errors that would have to be taken into account. The other thing that I will have to really look out for in the making process is when welding the items get very hot which would mean the metal would begin to warp and move, this wouldn’t be very good considering I need deadly accuracy in this product to allow it to work in the way that was desired, so the before and after effects of welding would have to be taken into account before I can do technical drawings, once that has been done it would be very easy to do the costing and get some quotes and then run the whole thing by the engineers at Power Torque again. It is unlikely that there will be any spin off products. As a whole the mount and other things that would be designed later on are likely to take off in a big way considering it would be the only Ford 1.6 engine in the market place for this application so would be very useful for anyone who wanted this kind of power output for this size which makes it very commercially viable. The scale of production would be likely to be 50-100 batches as not to much stock can be stored, to allow for this a easier to cast pattern would have to be designed to make sure that the 100 batches would be possible.</a:t>
            </a:r>
          </a:p>
          <a:p>
            <a:pPr eaLnBrk="1" hangingPunct="1"/>
            <a:endParaRPr lang="en-GB" sz="1200" b="0"/>
          </a:p>
          <a:p>
            <a:pPr eaLnBrk="1" hangingPunct="1"/>
            <a:r>
              <a:rPr lang="en-GB" sz="1200" b="0"/>
              <a:t>There would also be some possible future developments for the company as well, in time MED might grow big enough to own its own CNC and CMM machines which would mean less reliance on other companies to stick to your deadlines. It could also be expanded so that MED not only designs it but could also then expand into manufacturing so you could have prices quoted for making the product in batches as opposed to just a prototype which would then mean possible significant increases in profit.</a:t>
            </a:r>
            <a:endParaRPr lang="en-US" sz="1200" b="0"/>
          </a:p>
        </p:txBody>
      </p:sp>
      <p:pic>
        <p:nvPicPr>
          <p:cNvPr id="77828" name="Picture 4" descr="Picture1.jpg"/>
          <p:cNvPicPr>
            <a:picLocks noChangeAspect="1"/>
          </p:cNvPicPr>
          <p:nvPr/>
        </p:nvPicPr>
        <p:blipFill>
          <a:blip r:embed="rId3">
            <a:extLst>
              <a:ext uri="{28A0092B-C50C-407E-A947-70E740481C1C}">
                <a14:useLocalDpi xmlns:a14="http://schemas.microsoft.com/office/drawing/2010/main" val="0"/>
              </a:ext>
            </a:extLst>
          </a:blip>
          <a:srcRect l="6735" t="14818" r="71564" b="50253"/>
          <a:stretch>
            <a:fillRect/>
          </a:stretch>
        </p:blipFill>
        <p:spPr bwMode="auto">
          <a:xfrm>
            <a:off x="685800" y="3943350"/>
            <a:ext cx="41052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5"/>
          <p:cNvSpPr txBox="1">
            <a:spLocks noChangeArrowheads="1"/>
          </p:cNvSpPr>
          <p:nvPr/>
        </p:nvSpPr>
        <p:spPr bwMode="auto">
          <a:xfrm>
            <a:off x="4791075" y="4014788"/>
            <a:ext cx="23034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sz="1200" b="0"/>
              <a:t>On the left is a quick sketch of what could be done if I was to use mild steel instead of cast aluminium (building upon Mr Dales comments). It is just the same idea with a UNI rib design (one rib) and some circular bars at the back with the holes drilled through them. It would be easy to assemble and construct with the use of a jig and the curved rib could be pressed quite easily even out of thick plate due to the large amount of people doing pressings. With the correct jig it could take as little as 10 minutes to weld together. This would be able to be done at a reduced cost and at a reduced time which would mean that Power Torque would be happier with this design.</a:t>
            </a:r>
            <a:endParaRPr lang="en-US" sz="1200" b="0"/>
          </a:p>
        </p:txBody>
      </p:sp>
      <p:pic>
        <p:nvPicPr>
          <p:cNvPr id="77830" name="Picture 5" descr="future mount design.JPG"/>
          <p:cNvPicPr>
            <a:picLocks noChangeAspect="1"/>
          </p:cNvPicPr>
          <p:nvPr/>
        </p:nvPicPr>
        <p:blipFill>
          <a:blip r:embed="rId4">
            <a:extLst>
              <a:ext uri="{28A0092B-C50C-407E-A947-70E740481C1C}">
                <a14:useLocalDpi xmlns:a14="http://schemas.microsoft.com/office/drawing/2010/main" val="0"/>
              </a:ext>
            </a:extLst>
          </a:blip>
          <a:srcRect l="31250" t="20313" r="35416"/>
          <a:stretch>
            <a:fillRect/>
          </a:stretch>
        </p:blipFill>
        <p:spPr bwMode="auto">
          <a:xfrm>
            <a:off x="9064625" y="4008438"/>
            <a:ext cx="264318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7543800" y="3956050"/>
            <a:ext cx="15001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sz="1200" b="0"/>
              <a:t>On the right hand side is a possible future design for the engine mount which I mocked up in Solidworks quickly, it is a U shaped channel which is standard and then has one boss welded onto it and has a pressed back plate. It would be relatively easy to create a jig for it, get quotes and would also be quite cheap in comparison to a casting but further tests may need to be done to make sure that it works well enough.</a:t>
            </a:r>
          </a:p>
        </p:txBody>
      </p:sp>
      <p:sp>
        <p:nvSpPr>
          <p:cNvPr id="77832" name="Oval 7"/>
          <p:cNvSpPr>
            <a:spLocks noChangeArrowheads="1"/>
          </p:cNvSpPr>
          <p:nvPr/>
        </p:nvSpPr>
        <p:spPr bwMode="auto">
          <a:xfrm>
            <a:off x="9424988" y="5664200"/>
            <a:ext cx="2305050" cy="136842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600" b="0">
                <a:solidFill>
                  <a:schemeClr val="tx2"/>
                </a:solidFill>
                <a:latin typeface="Franklin Gothic Book" pitchFamily="34" charset="0"/>
              </a:rPr>
              <a:t>Information, inspiration and influences – Engine mounts </a:t>
            </a:r>
            <a:r>
              <a:rPr lang="en-GB" b="0">
                <a:solidFill>
                  <a:schemeClr val="tx2"/>
                </a:solidFill>
              </a:rPr>
              <a:t>- Existing products</a:t>
            </a:r>
            <a:endParaRPr lang="en-US" sz="2600" b="0">
              <a:solidFill>
                <a:schemeClr val="tx2"/>
              </a:solidFill>
              <a:latin typeface="Franklin Gothic Book" pitchFamily="34" charset="0"/>
            </a:endParaRPr>
          </a:p>
        </p:txBody>
      </p:sp>
      <p:sp>
        <p:nvSpPr>
          <p:cNvPr id="19459" name="Rectangle 22"/>
          <p:cNvSpPr>
            <a:spLocks noGrp="1" noChangeArrowheads="1"/>
          </p:cNvSpPr>
          <p:nvPr>
            <p:ph type="title" idx="4294967295"/>
          </p:nvPr>
        </p:nvSpPr>
        <p:spPr>
          <a:xfrm>
            <a:off x="207963" y="496888"/>
            <a:ext cx="5040312" cy="320675"/>
          </a:xfrm>
        </p:spPr>
        <p:txBody>
          <a:bodyPr bIns="64008" anchor="ctr"/>
          <a:lstStyle/>
          <a:p>
            <a:pPr algn="ctr"/>
            <a:r>
              <a:rPr lang="en-GB" sz="1200" smtClean="0"/>
              <a:t>SCAM marine SD434</a:t>
            </a:r>
          </a:p>
        </p:txBody>
      </p:sp>
      <p:pic>
        <p:nvPicPr>
          <p:cNvPr id="19460" name="Picture 23" descr="P41300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78581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4" descr="P413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275" y="784225"/>
            <a:ext cx="21621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25"/>
          <p:cNvSpPr txBox="1">
            <a:spLocks noChangeArrowheads="1"/>
          </p:cNvSpPr>
          <p:nvPr/>
        </p:nvSpPr>
        <p:spPr bwMode="auto">
          <a:xfrm>
            <a:off x="207963" y="3017838"/>
            <a:ext cx="28797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hlinkClick r:id="rId4"/>
              </a:rPr>
              <a:t>Click here for the link to the specifications</a:t>
            </a:r>
            <a:r>
              <a:rPr lang="en-GB" sz="1200" b="0"/>
              <a:t> (the text is in Croatian, so please open in Google chrome.)</a:t>
            </a:r>
          </a:p>
        </p:txBody>
      </p:sp>
      <p:sp>
        <p:nvSpPr>
          <p:cNvPr id="19463" name="Text Box 26"/>
          <p:cNvSpPr txBox="1">
            <a:spLocks noChangeArrowheads="1"/>
          </p:cNvSpPr>
          <p:nvPr/>
        </p:nvSpPr>
        <p:spPr bwMode="auto">
          <a:xfrm>
            <a:off x="207963" y="3665538"/>
            <a:ext cx="50403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Both these mounts (which are front and back, the back ones bolt onto the bell housing the front into the engine block its self). I like both these designs (particularly the one on the left though because of the way that the sheet metal has been made to rise in order to attach to the engine mount and I do particularly like the rib that they have and again how it is tapered towards the back plat is very nice. Same kind of thing with the right hand side picture, the tapered rib is very nice and the fabrication is top notch but both of the mounts do have the flaw that they are both having to be welded together and this takes times and possibly expensive jigs, this is not what I expect to do, I hope to make sure that the back mount is very simple and can be cut out simply then tessellated with as few welds as possible, this should in theory make it stronger (seen as those are only as strong as the welds that hold them together).</a:t>
            </a:r>
          </a:p>
        </p:txBody>
      </p:sp>
      <p:pic>
        <p:nvPicPr>
          <p:cNvPr id="1946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900" y="2352675"/>
            <a:ext cx="14112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p:cNvPicPr>
            <a:picLocks noChangeAspect="1" noChangeArrowheads="1"/>
          </p:cNvPicPr>
          <p:nvPr/>
        </p:nvPicPr>
        <p:blipFill>
          <a:blip r:embed="rId6">
            <a:extLst>
              <a:ext uri="{28A0092B-C50C-407E-A947-70E740481C1C}">
                <a14:useLocalDpi xmlns:a14="http://schemas.microsoft.com/office/drawing/2010/main" val="0"/>
              </a:ext>
            </a:extLst>
          </a:blip>
          <a:srcRect l="18648" r="25615"/>
          <a:stretch>
            <a:fillRect/>
          </a:stretch>
        </p:blipFill>
        <p:spPr bwMode="auto">
          <a:xfrm>
            <a:off x="7742238" y="2352675"/>
            <a:ext cx="10350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26"/>
          <p:cNvSpPr txBox="1">
            <a:spLocks noChangeArrowheads="1"/>
          </p:cNvSpPr>
          <p:nvPr/>
        </p:nvSpPr>
        <p:spPr bwMode="auto">
          <a:xfrm>
            <a:off x="8993188" y="2424113"/>
            <a:ext cx="2663825"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t>Here is a FNM HPE190.</a:t>
            </a:r>
          </a:p>
          <a:p>
            <a:pPr eaLnBrk="1" hangingPunct="1">
              <a:spcBef>
                <a:spcPct val="50000"/>
              </a:spcBef>
            </a:pPr>
            <a:r>
              <a:rPr lang="en-GB" sz="1100" b="0">
                <a:hlinkClick r:id="rId7" action="ppaction://hlinkfile"/>
              </a:rPr>
              <a:t>Click here for the specifications</a:t>
            </a:r>
            <a:endParaRPr lang="en-GB" sz="1100" b="0"/>
          </a:p>
          <a:p>
            <a:pPr eaLnBrk="1" hangingPunct="1">
              <a:spcBef>
                <a:spcPct val="50000"/>
              </a:spcBef>
            </a:pPr>
            <a:r>
              <a:rPr lang="en-GB" sz="1100" b="0"/>
              <a:t>Above, these are dimensions of the letterbox sizes as to how far out the engine mounts have to be from the crankshaft centre, There has to be 4, two at the front and two at the back of the engine. From the zoomed in pictures in the middle (the left is the back, the right is the front of the engine) you can see that the ones at the back are bolted onto various mounting points on the engine, and the ones at the back are incorporated into the belt guard. At the bottom is the engine as a whole</a:t>
            </a:r>
          </a:p>
          <a:p>
            <a:pPr eaLnBrk="1" hangingPunct="1">
              <a:spcBef>
                <a:spcPct val="50000"/>
              </a:spcBef>
            </a:pPr>
            <a:r>
              <a:rPr lang="en-GB" sz="1100" b="0"/>
              <a:t>I would like to take the incorporation into existing parts and the dimensions into my later designs which should make the Tiger much more competitive</a:t>
            </a:r>
          </a:p>
        </p:txBody>
      </p:sp>
      <p:pic>
        <p:nvPicPr>
          <p:cNvPr id="19467" name="Picture 28"/>
          <p:cNvPicPr>
            <a:picLocks noChangeAspect="1" noChangeArrowheads="1"/>
          </p:cNvPicPr>
          <p:nvPr/>
        </p:nvPicPr>
        <p:blipFill>
          <a:blip r:embed="rId8">
            <a:extLst>
              <a:ext uri="{28A0092B-C50C-407E-A947-70E740481C1C}">
                <a14:useLocalDpi xmlns:a14="http://schemas.microsoft.com/office/drawing/2010/main" val="0"/>
              </a:ext>
            </a:extLst>
          </a:blip>
          <a:srcRect l="1445" r="15570"/>
          <a:stretch>
            <a:fillRect/>
          </a:stretch>
        </p:blipFill>
        <p:spPr bwMode="auto">
          <a:xfrm>
            <a:off x="6113463" y="768350"/>
            <a:ext cx="41036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4900" y="3898900"/>
            <a:ext cx="25923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9" name="Group 24"/>
          <p:cNvGrpSpPr>
            <a:grpSpLocks/>
          </p:cNvGrpSpPr>
          <p:nvPr/>
        </p:nvGrpSpPr>
        <p:grpSpPr bwMode="auto">
          <a:xfrm>
            <a:off x="352425" y="6384925"/>
            <a:ext cx="2438400" cy="2717800"/>
            <a:chOff x="3578" y="302"/>
            <a:chExt cx="1536" cy="1712"/>
          </a:xfrm>
        </p:grpSpPr>
        <p:pic>
          <p:nvPicPr>
            <p:cNvPr id="19480" name="Picture 21" descr="steyr Engine1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8" y="302"/>
              <a:ext cx="1536"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2" descr="steyr Engine144"/>
            <p:cNvPicPr>
              <a:picLocks noChangeAspect="1" noChangeArrowheads="1"/>
            </p:cNvPicPr>
            <p:nvPr/>
          </p:nvPicPr>
          <p:blipFill>
            <a:blip r:embed="rId11">
              <a:extLst>
                <a:ext uri="{28A0092B-C50C-407E-A947-70E740481C1C}">
                  <a14:useLocalDpi xmlns:a14="http://schemas.microsoft.com/office/drawing/2010/main" val="0"/>
                </a:ext>
              </a:extLst>
            </a:blip>
            <a:srcRect l="32487" t="74280" r="46809" b="11613"/>
            <a:stretch>
              <a:fillRect/>
            </a:stretch>
          </p:blipFill>
          <p:spPr bwMode="auto">
            <a:xfrm>
              <a:off x="3714" y="1573"/>
              <a:ext cx="771"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23" descr="steyr Engine144"/>
            <p:cNvPicPr>
              <a:picLocks noChangeAspect="1" noChangeArrowheads="1"/>
            </p:cNvPicPr>
            <p:nvPr/>
          </p:nvPicPr>
          <p:blipFill>
            <a:blip r:embed="rId11">
              <a:extLst>
                <a:ext uri="{28A0092B-C50C-407E-A947-70E740481C1C}">
                  <a14:useLocalDpi xmlns:a14="http://schemas.microsoft.com/office/drawing/2010/main" val="0"/>
                </a:ext>
              </a:extLst>
            </a:blip>
            <a:srcRect l="8919" t="53001" r="79297" b="32814"/>
            <a:stretch>
              <a:fillRect/>
            </a:stretch>
          </p:blipFill>
          <p:spPr bwMode="auto">
            <a:xfrm>
              <a:off x="4531" y="1573"/>
              <a:ext cx="439"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70" name="Text Box 27"/>
          <p:cNvSpPr txBox="1">
            <a:spLocks noChangeArrowheads="1"/>
          </p:cNvSpPr>
          <p:nvPr/>
        </p:nvSpPr>
        <p:spPr bwMode="auto">
          <a:xfrm>
            <a:off x="2801938" y="6313488"/>
            <a:ext cx="266382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100" b="0">
                <a:hlinkClick r:id="rId12"/>
              </a:rPr>
              <a:t>Click here for the specifications</a:t>
            </a:r>
            <a:endParaRPr lang="en-GB" sz="1100" b="0"/>
          </a:p>
          <a:p>
            <a:pPr eaLnBrk="1" hangingPunct="1">
              <a:spcBef>
                <a:spcPct val="50000"/>
              </a:spcBef>
            </a:pPr>
            <a:r>
              <a:rPr lang="en-GB" sz="1100" b="0"/>
              <a:t>On the left is a Steyr 144 engine, with 144 hp. The engine mounts are similar to the FNM engine on the bottom left of this page. These mounts have the same dimensions in relation to the crank shaft centre. However these castings look very interesting in their design, as you can see they have a hollow bit up until about half way through, this could add serious strength and I should really consider taking this into the design of my engine mounts. On the right is a simple design of what they have done on the engine.</a:t>
            </a:r>
          </a:p>
        </p:txBody>
      </p:sp>
      <p:pic>
        <p:nvPicPr>
          <p:cNvPr id="19471" name="Picture 30"/>
          <p:cNvPicPr>
            <a:picLocks noChangeAspect="1" noChangeArrowheads="1"/>
          </p:cNvPicPr>
          <p:nvPr/>
        </p:nvPicPr>
        <p:blipFill>
          <a:blip r:embed="rId13" cstate="print">
            <a:extLst>
              <a:ext uri="{28A0092B-C50C-407E-A947-70E740481C1C}">
                <a14:useLocalDpi xmlns:a14="http://schemas.microsoft.com/office/drawing/2010/main" val="0"/>
              </a:ext>
            </a:extLst>
          </a:blip>
          <a:srcRect l="26865" t="21422" r="25412" b="13112"/>
          <a:stretch>
            <a:fillRect/>
          </a:stretch>
        </p:blipFill>
        <p:spPr bwMode="auto">
          <a:xfrm>
            <a:off x="5537200" y="6602413"/>
            <a:ext cx="1655763" cy="12763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72" name="Picture 3" descr="F:\DCIM\100OLYMP\P301001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69225" y="7712075"/>
            <a:ext cx="25193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4" descr="F:\DCIM\100OLYMP\P301001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83825" y="7712075"/>
            <a:ext cx="25177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5"/>
          <p:cNvSpPr txBox="1">
            <a:spLocks noChangeArrowheads="1"/>
          </p:cNvSpPr>
          <p:nvPr/>
        </p:nvSpPr>
        <p:spPr bwMode="auto">
          <a:xfrm>
            <a:off x="8272463" y="6096000"/>
            <a:ext cx="38163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300" b="0"/>
              <a:t>Down are some pictures of a fork lift truck engine (1.6 diesel engine) of which has 4 engine mounts, the top picture is just one of the engine mounts and it also uses metalastik engine mounts. It is steel fabricated (like the front engine mounts that I need to design) and is again, perfect for what I could use it for.</a:t>
            </a:r>
          </a:p>
        </p:txBody>
      </p:sp>
      <p:sp>
        <p:nvSpPr>
          <p:cNvPr id="19475" name="Text Box 26"/>
          <p:cNvSpPr txBox="1">
            <a:spLocks noChangeArrowheads="1"/>
          </p:cNvSpPr>
          <p:nvPr/>
        </p:nvSpPr>
        <p:spPr bwMode="auto">
          <a:xfrm>
            <a:off x="10361613" y="1271588"/>
            <a:ext cx="12969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500" b="0"/>
              <a:t>mm (inches)</a:t>
            </a:r>
          </a:p>
        </p:txBody>
      </p:sp>
      <p:sp>
        <p:nvSpPr>
          <p:cNvPr id="19476" name="Rectangle 27"/>
          <p:cNvSpPr>
            <a:spLocks noChangeArrowheads="1"/>
          </p:cNvSpPr>
          <p:nvPr/>
        </p:nvSpPr>
        <p:spPr bwMode="auto">
          <a:xfrm>
            <a:off x="0" y="554038"/>
            <a:ext cx="5248275" cy="5759450"/>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9477" name="Rectangle 28"/>
          <p:cNvSpPr>
            <a:spLocks noChangeArrowheads="1"/>
          </p:cNvSpPr>
          <p:nvPr/>
        </p:nvSpPr>
        <p:spPr bwMode="auto">
          <a:xfrm>
            <a:off x="215900" y="6313488"/>
            <a:ext cx="7048500" cy="2879725"/>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9478" name="Rectangle 29"/>
          <p:cNvSpPr>
            <a:spLocks noChangeArrowheads="1"/>
          </p:cNvSpPr>
          <p:nvPr/>
        </p:nvSpPr>
        <p:spPr bwMode="auto">
          <a:xfrm>
            <a:off x="7696200" y="6096000"/>
            <a:ext cx="5105400" cy="3505200"/>
          </a:xfrm>
          <a:prstGeom prst="rect">
            <a:avLst/>
          </a:prstGeom>
          <a:noFill/>
          <a:ln w="381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19479" name="Rectangle 30"/>
          <p:cNvSpPr>
            <a:spLocks noChangeArrowheads="1"/>
          </p:cNvSpPr>
          <p:nvPr/>
        </p:nvSpPr>
        <p:spPr bwMode="auto">
          <a:xfrm>
            <a:off x="6040438" y="696913"/>
            <a:ext cx="5473700" cy="525621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p:cNvSpPr>
          <p:nvPr/>
        </p:nvSpPr>
        <p:spPr bwMode="auto">
          <a:xfrm>
            <a:off x="279400" y="-815975"/>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600" b="0">
                <a:solidFill>
                  <a:schemeClr val="tx2"/>
                </a:solidFill>
                <a:latin typeface="Franklin Gothic Book" pitchFamily="34" charset="0"/>
              </a:rPr>
              <a:t>Information, inspiration and influences – Engine mounts</a:t>
            </a:r>
            <a:endParaRPr lang="en-US" sz="2600" b="0">
              <a:solidFill>
                <a:schemeClr val="tx2"/>
              </a:solidFill>
              <a:latin typeface="Franklin Gothic Book" pitchFamily="34" charset="0"/>
            </a:endParaRP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l="44296" t="39374" r="30603" b="30112"/>
          <a:stretch>
            <a:fillRect/>
          </a:stretch>
        </p:blipFill>
        <p:spPr bwMode="auto">
          <a:xfrm>
            <a:off x="207963" y="1055688"/>
            <a:ext cx="24479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4">
            <a:extLst>
              <a:ext uri="{28A0092B-C50C-407E-A947-70E740481C1C}">
                <a14:useLocalDpi xmlns:a14="http://schemas.microsoft.com/office/drawing/2010/main" val="0"/>
              </a:ext>
            </a:extLst>
          </a:blip>
          <a:srcRect l="50941" t="44296" r="27649" b="20267"/>
          <a:stretch>
            <a:fillRect/>
          </a:stretch>
        </p:blipFill>
        <p:spPr bwMode="auto">
          <a:xfrm>
            <a:off x="2728913" y="1055688"/>
            <a:ext cx="208756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2728913" y="552450"/>
            <a:ext cx="208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Left hand mount mounting points on the engine</a:t>
            </a:r>
            <a:endParaRPr lang="en-US" sz="1200" b="0"/>
          </a:p>
        </p:txBody>
      </p:sp>
      <p:sp>
        <p:nvSpPr>
          <p:cNvPr id="20486" name="TextBox 7"/>
          <p:cNvSpPr txBox="1">
            <a:spLocks noChangeArrowheads="1"/>
          </p:cNvSpPr>
          <p:nvPr/>
        </p:nvSpPr>
        <p:spPr bwMode="auto">
          <a:xfrm>
            <a:off x="207963" y="623888"/>
            <a:ext cx="244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Right hand mount mounting points on the engine</a:t>
            </a:r>
            <a:endParaRPr lang="en-US" sz="1200" b="0"/>
          </a:p>
        </p:txBody>
      </p:sp>
      <p:sp>
        <p:nvSpPr>
          <p:cNvPr id="20487" name="TextBox 10"/>
          <p:cNvSpPr txBox="1">
            <a:spLocks noChangeArrowheads="1"/>
          </p:cNvSpPr>
          <p:nvPr/>
        </p:nvSpPr>
        <p:spPr bwMode="auto">
          <a:xfrm>
            <a:off x="63500" y="3721100"/>
            <a:ext cx="45370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On the right hand side mount there is a possible 7 mounting points to be used and on the left hand side mount there are 6 possible mounting points.</a:t>
            </a:r>
          </a:p>
          <a:p>
            <a:pPr eaLnBrk="1" hangingPunct="1"/>
            <a:r>
              <a:rPr lang="en-GB" sz="1200" b="0"/>
              <a:t>I think it would be preferred that there are at least 3 mounting points for security </a:t>
            </a:r>
          </a:p>
          <a:p>
            <a:pPr eaLnBrk="1" hangingPunct="1"/>
            <a:r>
              <a:rPr lang="en-GB" sz="1200" b="0"/>
              <a:t>They will be using M8 bolts and M8 nuts for all fixings in the above picture. Will also be using spring washers.</a:t>
            </a:r>
            <a:endParaRPr lang="en-US" sz="1200" b="0"/>
          </a:p>
        </p:txBody>
      </p:sp>
      <p:pic>
        <p:nvPicPr>
          <p:cNvPr id="20488" name="Picture 4"/>
          <p:cNvPicPr>
            <a:picLocks noChangeAspect="1" noChangeArrowheads="1"/>
          </p:cNvPicPr>
          <p:nvPr/>
        </p:nvPicPr>
        <p:blipFill>
          <a:blip r:embed="rId5">
            <a:extLst>
              <a:ext uri="{28A0092B-C50C-407E-A947-70E740481C1C}">
                <a14:useLocalDpi xmlns:a14="http://schemas.microsoft.com/office/drawing/2010/main" val="0"/>
              </a:ext>
            </a:extLst>
          </a:blip>
          <a:srcRect l="33221" t="23625" r="12885" b="9439"/>
          <a:stretch>
            <a:fillRect/>
          </a:stretch>
        </p:blipFill>
        <p:spPr bwMode="auto">
          <a:xfrm>
            <a:off x="784225" y="5051425"/>
            <a:ext cx="345598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12"/>
          <p:cNvSpPr txBox="1">
            <a:spLocks noChangeArrowheads="1"/>
          </p:cNvSpPr>
          <p:nvPr/>
        </p:nvSpPr>
        <p:spPr bwMode="auto">
          <a:xfrm>
            <a:off x="279400" y="8113713"/>
            <a:ext cx="43926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79525" eaLnBrk="0" hangingPunct="0">
              <a:defRPr sz="2500" b="1">
                <a:solidFill>
                  <a:schemeClr val="tx1"/>
                </a:solidFill>
                <a:latin typeface="Arial" charset="0"/>
              </a:defRPr>
            </a:lvl1pPr>
            <a:lvl2pPr marL="742950" indent="-285750" defTabSz="1279525" eaLnBrk="0" hangingPunct="0">
              <a:defRPr sz="2500" b="1">
                <a:solidFill>
                  <a:schemeClr val="tx1"/>
                </a:solidFill>
                <a:latin typeface="Arial" charset="0"/>
              </a:defRPr>
            </a:lvl2pPr>
            <a:lvl3pPr marL="1143000" indent="-228600" defTabSz="1279525" eaLnBrk="0" hangingPunct="0">
              <a:defRPr sz="2500" b="1">
                <a:solidFill>
                  <a:schemeClr val="tx1"/>
                </a:solidFill>
                <a:latin typeface="Arial" charset="0"/>
              </a:defRPr>
            </a:lvl3pPr>
            <a:lvl4pPr marL="1600200" indent="-228600" defTabSz="1279525" eaLnBrk="0" hangingPunct="0">
              <a:defRPr sz="2500" b="1">
                <a:solidFill>
                  <a:schemeClr val="tx1"/>
                </a:solidFill>
                <a:latin typeface="Arial" charset="0"/>
              </a:defRPr>
            </a:lvl4pPr>
            <a:lvl5pPr marL="2057400" indent="-228600" defTabSz="1279525" eaLnBrk="0" hangingPunct="0">
              <a:defRPr sz="2500" b="1">
                <a:solidFill>
                  <a:schemeClr val="tx1"/>
                </a:solidFill>
                <a:latin typeface="Arial" charset="0"/>
              </a:defRPr>
            </a:lvl5pPr>
            <a:lvl6pPr marL="2514600" indent="-228600" defTabSz="1279525" eaLnBrk="0" fontAlgn="base" hangingPunct="0">
              <a:spcBef>
                <a:spcPct val="0"/>
              </a:spcBef>
              <a:spcAft>
                <a:spcPct val="0"/>
              </a:spcAft>
              <a:defRPr sz="2500" b="1">
                <a:solidFill>
                  <a:schemeClr val="tx1"/>
                </a:solidFill>
                <a:latin typeface="Arial" charset="0"/>
              </a:defRPr>
            </a:lvl6pPr>
            <a:lvl7pPr marL="2971800" indent="-228600" defTabSz="1279525" eaLnBrk="0" fontAlgn="base" hangingPunct="0">
              <a:spcBef>
                <a:spcPct val="0"/>
              </a:spcBef>
              <a:spcAft>
                <a:spcPct val="0"/>
              </a:spcAft>
              <a:defRPr sz="2500" b="1">
                <a:solidFill>
                  <a:schemeClr val="tx1"/>
                </a:solidFill>
                <a:latin typeface="Arial" charset="0"/>
              </a:defRPr>
            </a:lvl7pPr>
            <a:lvl8pPr marL="3429000" indent="-228600" defTabSz="1279525" eaLnBrk="0" fontAlgn="base" hangingPunct="0">
              <a:spcBef>
                <a:spcPct val="0"/>
              </a:spcBef>
              <a:spcAft>
                <a:spcPct val="0"/>
              </a:spcAft>
              <a:defRPr sz="2500" b="1">
                <a:solidFill>
                  <a:schemeClr val="tx1"/>
                </a:solidFill>
                <a:latin typeface="Arial" charset="0"/>
              </a:defRPr>
            </a:lvl8pPr>
            <a:lvl9pPr marL="3886200" indent="-228600" defTabSz="1279525" eaLnBrk="0" fontAlgn="base" hangingPunct="0">
              <a:spcBef>
                <a:spcPct val="0"/>
              </a:spcBef>
              <a:spcAft>
                <a:spcPct val="0"/>
              </a:spcAft>
              <a:defRPr sz="2500" b="1">
                <a:solidFill>
                  <a:schemeClr val="tx1"/>
                </a:solidFill>
                <a:latin typeface="Arial" charset="0"/>
              </a:defRPr>
            </a:lvl9pPr>
          </a:lstStyle>
          <a:p>
            <a:pPr eaLnBrk="1" hangingPunct="1"/>
            <a:r>
              <a:rPr lang="en-GB" sz="1200" b="0"/>
              <a:t>Above is the possible mounting points for the engine mounts at the back OR the bell housing and I have to be careful here because there is also mounting points for the starter motor here and the rest are straight through holes so there will have to be threads placed into the bell housing to clamp it to that face.</a:t>
            </a:r>
            <a:endParaRPr lang="en-US" sz="1200" b="0"/>
          </a:p>
        </p:txBody>
      </p:sp>
      <p:grpSp>
        <p:nvGrpSpPr>
          <p:cNvPr id="20490" name="Group 35"/>
          <p:cNvGrpSpPr>
            <a:grpSpLocks/>
          </p:cNvGrpSpPr>
          <p:nvPr/>
        </p:nvGrpSpPr>
        <p:grpSpPr bwMode="auto">
          <a:xfrm>
            <a:off x="3448050" y="5483225"/>
            <a:ext cx="1223963" cy="2917825"/>
            <a:chOff x="3448472" y="5088632"/>
            <a:chExt cx="1224136" cy="3528392"/>
          </a:xfrm>
        </p:grpSpPr>
        <p:cxnSp>
          <p:nvCxnSpPr>
            <p:cNvPr id="29" name="Straight Connector 28"/>
            <p:cNvCxnSpPr/>
            <p:nvPr/>
          </p:nvCxnSpPr>
          <p:spPr>
            <a:xfrm flipV="1">
              <a:off x="4385229" y="8402019"/>
              <a:ext cx="287379" cy="215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2727533" y="6456945"/>
              <a:ext cx="3242357" cy="647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2403847" y="6133257"/>
              <a:ext cx="3313387"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3088435" y="6817847"/>
              <a:ext cx="2520554" cy="647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0491" name="Line 19"/>
          <p:cNvSpPr>
            <a:spLocks noChangeShapeType="1"/>
          </p:cNvSpPr>
          <p:nvPr/>
        </p:nvSpPr>
        <p:spPr bwMode="auto">
          <a:xfrm flipH="1" flipV="1">
            <a:off x="3016250" y="2928938"/>
            <a:ext cx="1223963"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2" name="Line 20"/>
          <p:cNvSpPr>
            <a:spLocks noChangeShapeType="1"/>
          </p:cNvSpPr>
          <p:nvPr/>
        </p:nvSpPr>
        <p:spPr bwMode="auto">
          <a:xfrm flipH="1" flipV="1">
            <a:off x="3376613" y="2928938"/>
            <a:ext cx="86360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3" name="Line 21"/>
          <p:cNvSpPr>
            <a:spLocks noChangeShapeType="1"/>
          </p:cNvSpPr>
          <p:nvPr/>
        </p:nvSpPr>
        <p:spPr bwMode="auto">
          <a:xfrm flipV="1">
            <a:off x="4240213" y="3144838"/>
            <a:ext cx="288925"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4" name="Line 22"/>
          <p:cNvSpPr>
            <a:spLocks noChangeShapeType="1"/>
          </p:cNvSpPr>
          <p:nvPr/>
        </p:nvSpPr>
        <p:spPr bwMode="auto">
          <a:xfrm flipV="1">
            <a:off x="4240213" y="1920875"/>
            <a:ext cx="288925" cy="2016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5" name="Line 23"/>
          <p:cNvSpPr>
            <a:spLocks noChangeShapeType="1"/>
          </p:cNvSpPr>
          <p:nvPr/>
        </p:nvSpPr>
        <p:spPr bwMode="auto">
          <a:xfrm flipV="1">
            <a:off x="4240213" y="1416050"/>
            <a:ext cx="288925" cy="2520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6" name="Line 24"/>
          <p:cNvSpPr>
            <a:spLocks noChangeShapeType="1"/>
          </p:cNvSpPr>
          <p:nvPr/>
        </p:nvSpPr>
        <p:spPr bwMode="auto">
          <a:xfrm flipH="1" flipV="1">
            <a:off x="3016250" y="1631950"/>
            <a:ext cx="1223963" cy="2305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7" name="Line 25"/>
          <p:cNvSpPr>
            <a:spLocks noChangeShapeType="1"/>
          </p:cNvSpPr>
          <p:nvPr/>
        </p:nvSpPr>
        <p:spPr bwMode="auto">
          <a:xfrm flipH="1" flipV="1">
            <a:off x="2368550" y="3071813"/>
            <a:ext cx="107950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8" name="Line 26"/>
          <p:cNvSpPr>
            <a:spLocks noChangeShapeType="1"/>
          </p:cNvSpPr>
          <p:nvPr/>
        </p:nvSpPr>
        <p:spPr bwMode="auto">
          <a:xfrm flipH="1" flipV="1">
            <a:off x="2008188" y="2784475"/>
            <a:ext cx="1439862"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499" name="Line 27"/>
          <p:cNvSpPr>
            <a:spLocks noChangeShapeType="1"/>
          </p:cNvSpPr>
          <p:nvPr/>
        </p:nvSpPr>
        <p:spPr bwMode="auto">
          <a:xfrm flipH="1" flipV="1">
            <a:off x="2008188" y="2352675"/>
            <a:ext cx="1439862" cy="1439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500" name="Line 28"/>
          <p:cNvSpPr>
            <a:spLocks noChangeShapeType="1"/>
          </p:cNvSpPr>
          <p:nvPr/>
        </p:nvSpPr>
        <p:spPr bwMode="auto">
          <a:xfrm flipH="1" flipV="1">
            <a:off x="2368550" y="1416050"/>
            <a:ext cx="1079500" cy="2376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501" name="Line 29"/>
          <p:cNvSpPr>
            <a:spLocks noChangeShapeType="1"/>
          </p:cNvSpPr>
          <p:nvPr/>
        </p:nvSpPr>
        <p:spPr bwMode="auto">
          <a:xfrm flipH="1" flipV="1">
            <a:off x="1936750" y="1271588"/>
            <a:ext cx="1511300" cy="2520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502" name="Line 30"/>
          <p:cNvSpPr>
            <a:spLocks noChangeShapeType="1"/>
          </p:cNvSpPr>
          <p:nvPr/>
        </p:nvSpPr>
        <p:spPr bwMode="auto">
          <a:xfrm flipH="1" flipV="1">
            <a:off x="496888" y="2855913"/>
            <a:ext cx="2951162"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503" name="Line 31"/>
          <p:cNvSpPr>
            <a:spLocks noChangeShapeType="1"/>
          </p:cNvSpPr>
          <p:nvPr/>
        </p:nvSpPr>
        <p:spPr bwMode="auto">
          <a:xfrm flipH="1" flipV="1">
            <a:off x="568325" y="1776413"/>
            <a:ext cx="2879725" cy="2016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504" name="Rectangle 32"/>
          <p:cNvSpPr>
            <a:spLocks noChangeArrowheads="1"/>
          </p:cNvSpPr>
          <p:nvPr/>
        </p:nvSpPr>
        <p:spPr bwMode="auto">
          <a:xfrm>
            <a:off x="134938" y="623888"/>
            <a:ext cx="4681537" cy="864076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0505" name="Rectangle 33"/>
          <p:cNvSpPr>
            <a:spLocks noChangeArrowheads="1"/>
          </p:cNvSpPr>
          <p:nvPr/>
        </p:nvSpPr>
        <p:spPr bwMode="auto">
          <a:xfrm>
            <a:off x="63500" y="552450"/>
            <a:ext cx="4824413" cy="87852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pic>
        <p:nvPicPr>
          <p:cNvPr id="20506" name="Picture 32" descr="Engine Mounts">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200150"/>
            <a:ext cx="7489825"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7" name="Text Box 33"/>
          <p:cNvSpPr txBox="1">
            <a:spLocks noChangeArrowheads="1"/>
          </p:cNvSpPr>
          <p:nvPr/>
        </p:nvSpPr>
        <p:spPr bwMode="auto">
          <a:xfrm>
            <a:off x="4960938" y="623888"/>
            <a:ext cx="75612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a:solidFill>
                  <a:srgbClr val="FF0000"/>
                </a:solidFill>
              </a:rPr>
              <a:t>CLICK ON THE MIND MAP TO MAKE IT LARGER</a:t>
            </a:r>
          </a:p>
        </p:txBody>
      </p:sp>
      <p:sp>
        <p:nvSpPr>
          <p:cNvPr id="20508" name="Rectangle 33"/>
          <p:cNvSpPr>
            <a:spLocks noChangeArrowheads="1"/>
          </p:cNvSpPr>
          <p:nvPr/>
        </p:nvSpPr>
        <p:spPr bwMode="auto">
          <a:xfrm>
            <a:off x="4887913" y="552450"/>
            <a:ext cx="7777162" cy="5832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0509" name="Text Box 36"/>
          <p:cNvSpPr txBox="1">
            <a:spLocks noChangeArrowheads="1"/>
          </p:cNvSpPr>
          <p:nvPr/>
        </p:nvSpPr>
        <p:spPr bwMode="auto">
          <a:xfrm>
            <a:off x="4960938" y="5521325"/>
            <a:ext cx="7632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spcBef>
                <a:spcPct val="50000"/>
              </a:spcBef>
            </a:pPr>
            <a:r>
              <a:rPr lang="en-GB" sz="1200" b="0"/>
              <a:t>The mind map above is a summary of everything to do with the engine mounts in this section, including possible materials, manufacturing processes, where the engine will be used, there the boat will be used, who the mount will be used by etc. etc. the yellow triangles signify “important” the bomb is “dangerous” and the question marks are questionable threads or later design analysis.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p:cNvSpPr>
          <p:nvPr/>
        </p:nvSpPr>
        <p:spPr bwMode="auto">
          <a:xfrm>
            <a:off x="207963" y="-673100"/>
            <a:ext cx="11522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128016" anchor="b"/>
          <a:lstStyle/>
          <a:p>
            <a:r>
              <a:rPr lang="en-GB" sz="2600" b="0">
                <a:solidFill>
                  <a:schemeClr val="tx2"/>
                </a:solidFill>
                <a:latin typeface="Franklin Gothic Book" pitchFamily="34" charset="0"/>
              </a:rPr>
              <a:t>Information, inspiration and influences – Engine mounts and Misc</a:t>
            </a:r>
            <a:endParaRPr lang="en-US" sz="2600" b="0">
              <a:solidFill>
                <a:schemeClr val="tx2"/>
              </a:solidFill>
              <a:latin typeface="Franklin Gothic Book" pitchFamily="34" charset="0"/>
            </a:endParaRPr>
          </a:p>
        </p:txBody>
      </p:sp>
      <p:sp>
        <p:nvSpPr>
          <p:cNvPr id="21507" name="Rectangle 2"/>
          <p:cNvSpPr>
            <a:spLocks noChangeArrowheads="1"/>
          </p:cNvSpPr>
          <p:nvPr/>
        </p:nvSpPr>
        <p:spPr bwMode="auto">
          <a:xfrm>
            <a:off x="1538288" y="696913"/>
            <a:ext cx="4214812" cy="47863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08" name="Rectangle 3"/>
          <p:cNvSpPr>
            <a:spLocks noChangeArrowheads="1"/>
          </p:cNvSpPr>
          <p:nvPr/>
        </p:nvSpPr>
        <p:spPr bwMode="auto">
          <a:xfrm>
            <a:off x="1609725" y="768350"/>
            <a:ext cx="4071938" cy="464343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
        <p:nvSpPr>
          <p:cNvPr id="21509" name="TextBox 37"/>
          <p:cNvSpPr txBox="1">
            <a:spLocks noChangeArrowheads="1"/>
          </p:cNvSpPr>
          <p:nvPr/>
        </p:nvSpPr>
        <p:spPr bwMode="auto">
          <a:xfrm>
            <a:off x="1538288" y="768350"/>
            <a:ext cx="40719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sz="1200" b="0"/>
              <a:t>Below is a technical drawing of the engine block and the crank case  showing the positions of the bolt holes in relation to the mounting positions and it is also a hyper link so </a:t>
            </a:r>
            <a:r>
              <a:rPr lang="en-GB" sz="2400" u="sng">
                <a:solidFill>
                  <a:srgbClr val="FF0000"/>
                </a:solidFill>
              </a:rPr>
              <a:t>PLEASE CLICK ON THE PICTURE BELOW</a:t>
            </a:r>
            <a:r>
              <a:rPr lang="en-GB" sz="2400" b="0">
                <a:solidFill>
                  <a:srgbClr val="FF0000"/>
                </a:solidFill>
              </a:rPr>
              <a:t> </a:t>
            </a:r>
            <a:r>
              <a:rPr lang="en-GB" sz="1200" b="0"/>
              <a:t>as this will open up the PDF in which it is stored, it shows the relative positions of all the holes that I will be using in  designing the front engine mounts.</a:t>
            </a:r>
            <a:endParaRPr lang="en-US" sz="1200" b="0"/>
          </a:p>
        </p:txBody>
      </p:sp>
      <p:pic>
        <p:nvPicPr>
          <p:cNvPr id="21510" name="Picture 5">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l="24365" t="20703" r="2393" b="10938"/>
          <a:stretch>
            <a:fillRect/>
          </a:stretch>
        </p:blipFill>
        <p:spPr bwMode="auto">
          <a:xfrm>
            <a:off x="1681163" y="2663825"/>
            <a:ext cx="39290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ngine mount position demonstra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79400" y="5880100"/>
            <a:ext cx="97155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2"/>
          <p:cNvSpPr>
            <a:spLocks noChangeArrowheads="1"/>
          </p:cNvSpPr>
          <p:nvPr/>
        </p:nvSpPr>
        <p:spPr bwMode="auto">
          <a:xfrm>
            <a:off x="207963" y="5808663"/>
            <a:ext cx="12385675" cy="28416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3" name="TextBox 10"/>
          <p:cNvSpPr txBox="1">
            <a:spLocks noChangeArrowheads="1"/>
          </p:cNvSpPr>
          <p:nvPr/>
        </p:nvSpPr>
        <p:spPr bwMode="auto">
          <a:xfrm>
            <a:off x="10001250" y="5842000"/>
            <a:ext cx="259238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sz="1200" b="0"/>
              <a:t>The video on the left should auto play and it is a demonstration of the mounting positions in the boat, they can move easily in one direction but are fixed in the other. It has a threaded top to allow the mounts to be bolted down into the boat. The 4 posts can move along the tracks but are a fixed width apart. </a:t>
            </a:r>
          </a:p>
          <a:p>
            <a:pPr eaLnBrk="1" hangingPunct="1"/>
            <a:endParaRPr lang="en-GB" sz="1200" b="0"/>
          </a:p>
          <a:p>
            <a:pPr eaLnBrk="1" hangingPunct="1"/>
            <a:r>
              <a:rPr lang="en-GB" sz="1200" b="0"/>
              <a:t>This shows that only the width is important to consider when trying to get it to fit into the boat, everything else is just for aesthetics or to attempt to strengthen the mount</a:t>
            </a:r>
          </a:p>
        </p:txBody>
      </p:sp>
      <p:sp>
        <p:nvSpPr>
          <p:cNvPr id="21514" name="TextBox 11"/>
          <p:cNvSpPr txBox="1">
            <a:spLocks noChangeArrowheads="1"/>
          </p:cNvSpPr>
          <p:nvPr/>
        </p:nvSpPr>
        <p:spPr bwMode="auto">
          <a:xfrm>
            <a:off x="7337425" y="2640013"/>
            <a:ext cx="3600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b="1">
                <a:solidFill>
                  <a:schemeClr val="tx1"/>
                </a:solidFill>
                <a:latin typeface="Arial" charset="0"/>
              </a:defRPr>
            </a:lvl1pPr>
            <a:lvl2pPr marL="742950" indent="-285750" eaLnBrk="0" hangingPunct="0">
              <a:defRPr sz="2500" b="1">
                <a:solidFill>
                  <a:schemeClr val="tx1"/>
                </a:solidFill>
                <a:latin typeface="Arial" charset="0"/>
              </a:defRPr>
            </a:lvl2pPr>
            <a:lvl3pPr marL="1143000" indent="-228600" eaLnBrk="0" hangingPunct="0">
              <a:defRPr sz="2500" b="1">
                <a:solidFill>
                  <a:schemeClr val="tx1"/>
                </a:solidFill>
                <a:latin typeface="Arial" charset="0"/>
              </a:defRPr>
            </a:lvl3pPr>
            <a:lvl4pPr marL="1600200" indent="-228600" eaLnBrk="0" hangingPunct="0">
              <a:defRPr sz="2500" b="1">
                <a:solidFill>
                  <a:schemeClr val="tx1"/>
                </a:solidFill>
                <a:latin typeface="Arial" charset="0"/>
              </a:defRPr>
            </a:lvl4pPr>
            <a:lvl5pPr marL="2057400" indent="-228600" eaLnBrk="0" hangingPunct="0">
              <a:defRPr sz="2500" b="1">
                <a:solidFill>
                  <a:schemeClr val="tx1"/>
                </a:solidFill>
                <a:latin typeface="Arial" charset="0"/>
              </a:defRPr>
            </a:lvl5pPr>
            <a:lvl6pPr marL="2514600" indent="-228600" eaLnBrk="0" fontAlgn="base" hangingPunct="0">
              <a:spcBef>
                <a:spcPct val="0"/>
              </a:spcBef>
              <a:spcAft>
                <a:spcPct val="0"/>
              </a:spcAft>
              <a:defRPr sz="2500" b="1">
                <a:solidFill>
                  <a:schemeClr val="tx1"/>
                </a:solidFill>
                <a:latin typeface="Arial" charset="0"/>
              </a:defRPr>
            </a:lvl6pPr>
            <a:lvl7pPr marL="2971800" indent="-228600" eaLnBrk="0" fontAlgn="base" hangingPunct="0">
              <a:spcBef>
                <a:spcPct val="0"/>
              </a:spcBef>
              <a:spcAft>
                <a:spcPct val="0"/>
              </a:spcAft>
              <a:defRPr sz="2500" b="1">
                <a:solidFill>
                  <a:schemeClr val="tx1"/>
                </a:solidFill>
                <a:latin typeface="Arial" charset="0"/>
              </a:defRPr>
            </a:lvl7pPr>
            <a:lvl8pPr marL="3429000" indent="-228600" eaLnBrk="0" fontAlgn="base" hangingPunct="0">
              <a:spcBef>
                <a:spcPct val="0"/>
              </a:spcBef>
              <a:spcAft>
                <a:spcPct val="0"/>
              </a:spcAft>
              <a:defRPr sz="2500" b="1">
                <a:solidFill>
                  <a:schemeClr val="tx1"/>
                </a:solidFill>
                <a:latin typeface="Arial" charset="0"/>
              </a:defRPr>
            </a:lvl8pPr>
            <a:lvl9pPr marL="3886200" indent="-228600" eaLnBrk="0" fontAlgn="base" hangingPunct="0">
              <a:spcBef>
                <a:spcPct val="0"/>
              </a:spcBef>
              <a:spcAft>
                <a:spcPct val="0"/>
              </a:spcAft>
              <a:defRPr sz="2500" b="1">
                <a:solidFill>
                  <a:schemeClr val="tx1"/>
                </a:solidFill>
                <a:latin typeface="Arial" charset="0"/>
              </a:defRPr>
            </a:lvl9pPr>
          </a:lstStyle>
          <a:p>
            <a:pPr eaLnBrk="1" hangingPunct="1"/>
            <a:r>
              <a:rPr lang="en-GB" sz="1200" b="0"/>
              <a:t>There is some information which I will need to obtain about the mounting stud sizes and about any regulations about the engine mounts and these can all be found on  </a:t>
            </a:r>
            <a:r>
              <a:rPr lang="en-GB" sz="2400" u="sng">
                <a:solidFill>
                  <a:srgbClr val="FF0000"/>
                </a:solidFill>
                <a:hlinkClick r:id="rId7" action="ppaction://hlinksldjump"/>
              </a:rPr>
              <a:t>PAGE 33</a:t>
            </a:r>
            <a:endParaRPr lang="en-US" sz="1200" b="0"/>
          </a:p>
        </p:txBody>
      </p:sp>
      <p:sp>
        <p:nvSpPr>
          <p:cNvPr id="21515" name="Rectangle 2"/>
          <p:cNvSpPr>
            <a:spLocks noChangeArrowheads="1"/>
          </p:cNvSpPr>
          <p:nvPr/>
        </p:nvSpPr>
        <p:spPr bwMode="auto">
          <a:xfrm>
            <a:off x="7337425" y="2640013"/>
            <a:ext cx="3384550" cy="100806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6" name="Rectangle 3"/>
          <p:cNvSpPr>
            <a:spLocks noChangeArrowheads="1"/>
          </p:cNvSpPr>
          <p:nvPr/>
        </p:nvSpPr>
        <p:spPr bwMode="auto">
          <a:xfrm>
            <a:off x="7264400" y="2568575"/>
            <a:ext cx="3529013" cy="11525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79525"/>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Equity">
  <a:themeElements>
    <a:clrScheme name="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quity">
  <a:themeElements>
    <a:clrScheme name="2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2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2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quity">
  <a:themeElements>
    <a:clrScheme name="3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3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3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quity">
  <a:themeElements>
    <a:clrScheme name="4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4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4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quity">
  <a:themeElements>
    <a:clrScheme name="5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5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5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quity">
  <a:themeElements>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1_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Equity</Template>
  <TotalTime>1304</TotalTime>
  <Words>24678</Words>
  <Application>Microsoft Office PowerPoint</Application>
  <PresentationFormat>A3 Paper (297x420 mm)</PresentationFormat>
  <Paragraphs>1381</Paragraphs>
  <Slides>64</Slides>
  <Notes>12</Notes>
  <HiddenSlides>0</HiddenSlides>
  <MMClips>6</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64</vt:i4>
      </vt:variant>
    </vt:vector>
  </HeadingPairs>
  <TitlesOfParts>
    <vt:vector size="83" baseType="lpstr">
      <vt:lpstr>Arial</vt:lpstr>
      <vt:lpstr>Franklin Gothic Book</vt:lpstr>
      <vt:lpstr>Perpetua</vt:lpstr>
      <vt:lpstr>Wingdings 2</vt:lpstr>
      <vt:lpstr>Calibri</vt:lpstr>
      <vt:lpstr>bitstream vera sans</vt:lpstr>
      <vt:lpstr>Times New Roman</vt:lpstr>
      <vt:lpstr>Equity</vt:lpstr>
      <vt:lpstr>1_Equity</vt:lpstr>
      <vt:lpstr>2_Equity</vt:lpstr>
      <vt:lpstr>3_Equity</vt:lpstr>
      <vt:lpstr>4_Equity</vt:lpstr>
      <vt:lpstr>5_Equity</vt:lpstr>
      <vt:lpstr>6_Equity</vt:lpstr>
      <vt:lpstr>7_Equity</vt:lpstr>
      <vt:lpstr>8_Equity</vt:lpstr>
      <vt:lpstr>9_Equity</vt:lpstr>
      <vt:lpstr>10_Equity</vt:lpstr>
      <vt:lpstr>11_Equity</vt:lpstr>
      <vt:lpstr>A2 DT course work Max Varney King Henry 8 school</vt:lpstr>
      <vt:lpstr>Section 1 Design Brief</vt:lpstr>
      <vt:lpstr>Design Brief</vt:lpstr>
      <vt:lpstr>PowerPoint Presentation</vt:lpstr>
      <vt:lpstr>Section 2 Information, Inspiration and Influences</vt:lpstr>
      <vt:lpstr>Crusader engines, Captains choice</vt:lpstr>
      <vt:lpstr>SCAM marine SD434</vt:lpstr>
      <vt:lpstr>PowerPoint Presentation</vt:lpstr>
      <vt:lpstr>PowerPoint Presentation</vt:lpstr>
      <vt:lpstr>PowerPoint Presentation</vt:lpstr>
      <vt:lpstr>PowerPoint Presentation</vt:lpstr>
      <vt:lpstr>PowerPoint Presentation</vt:lpstr>
      <vt:lpstr>PowerPoint Presentation</vt:lpstr>
      <vt:lpstr>Information, inspiration and influences – Water cooled exhaust manifold</vt:lpstr>
      <vt:lpstr>PowerPoint Presentation</vt:lpstr>
      <vt:lpstr>PowerPoint Presentation</vt:lpstr>
      <vt:lpstr>Information, inspiration and influences - Misc</vt:lpstr>
      <vt:lpstr>PowerPoint Presentation</vt:lpstr>
      <vt:lpstr>Section 3 Design Specification</vt:lpstr>
      <vt:lpstr>Specification</vt:lpstr>
      <vt:lpstr>Section 4 Design, Design Development and Making</vt:lpstr>
      <vt:lpstr>Engine mounts – Preliminary ideas</vt:lpstr>
      <vt:lpstr>PowerPoint Presentation</vt:lpstr>
      <vt:lpstr>Engine mounts – Preliminary comparison</vt:lpstr>
      <vt:lpstr>Engine mounts - Preliminary comparison</vt:lpstr>
      <vt:lpstr>Engine mounts -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 Testing and Independent Evaluation</vt:lpstr>
      <vt:lpstr>PowerPoint Presentation</vt:lpstr>
      <vt:lpstr>PowerPoint Presentation</vt:lpstr>
      <vt:lpstr>PowerPoint Presentation</vt:lpstr>
      <vt:lpstr>PowerPoint Presentation</vt:lpstr>
      <vt:lpstr>PowerPoint Presentation</vt:lpstr>
      <vt:lpstr>Section 6 Marketing Presentation</vt:lpstr>
      <vt:lpstr>PowerPoint Presentation</vt:lpstr>
      <vt:lpstr>PowerPoint Presentation</vt:lpstr>
      <vt:lpstr>PowerPoint Presentation</vt:lpstr>
      <vt:lpstr>PowerPoint Presentation</vt:lpstr>
      <vt:lpstr>Section 7 Review and Reflection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varneym</dc:creator>
  <cp:lastModifiedBy>John FARNELL</cp:lastModifiedBy>
  <cp:revision>489</cp:revision>
  <dcterms:created xsi:type="dcterms:W3CDTF">2011-04-18T17:23:45Z</dcterms:created>
  <dcterms:modified xsi:type="dcterms:W3CDTF">2013-10-03T10:17:48Z</dcterms:modified>
</cp:coreProperties>
</file>