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2" r:id="rId7"/>
    <p:sldId id="258" r:id="rId8"/>
    <p:sldId id="263" r:id="rId9"/>
    <p:sldId id="264" r:id="rId10"/>
    <p:sldId id="275" r:id="rId11"/>
    <p:sldId id="276" r:id="rId12"/>
    <p:sldId id="288" r:id="rId13"/>
    <p:sldId id="277" r:id="rId14"/>
    <p:sldId id="259" r:id="rId15"/>
    <p:sldId id="260" r:id="rId16"/>
    <p:sldId id="261" r:id="rId17"/>
    <p:sldId id="278" r:id="rId18"/>
    <p:sldId id="279" r:id="rId19"/>
    <p:sldId id="280" r:id="rId20"/>
    <p:sldId id="281" r:id="rId21"/>
    <p:sldId id="289" r:id="rId22"/>
    <p:sldId id="282" r:id="rId23"/>
    <p:sldId id="283" r:id="rId24"/>
    <p:sldId id="284" r:id="rId25"/>
    <p:sldId id="285" r:id="rId26"/>
    <p:sldId id="286" r:id="rId27"/>
    <p:sldId id="287" r:id="rId28"/>
    <p:sldId id="268" r:id="rId29"/>
    <p:sldId id="265" r:id="rId30"/>
    <p:sldId id="274" r:id="rId31"/>
    <p:sldId id="269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D6CB41-DBE7-CB41-B556-D45C2E3E05B8}">
          <p14:sldIdLst>
            <p14:sldId id="256"/>
            <p14:sldId id="257"/>
            <p14:sldId id="262"/>
            <p14:sldId id="258"/>
            <p14:sldId id="263"/>
            <p14:sldId id="264"/>
            <p14:sldId id="275"/>
            <p14:sldId id="276"/>
            <p14:sldId id="288"/>
            <p14:sldId id="277"/>
            <p14:sldId id="259"/>
            <p14:sldId id="260"/>
            <p14:sldId id="261"/>
            <p14:sldId id="278"/>
            <p14:sldId id="279"/>
            <p14:sldId id="280"/>
            <p14:sldId id="281"/>
            <p14:sldId id="289"/>
            <p14:sldId id="282"/>
            <p14:sldId id="283"/>
            <p14:sldId id="284"/>
            <p14:sldId id="285"/>
            <p14:sldId id="286"/>
            <p14:sldId id="287"/>
            <p14:sldId id="268"/>
          </p14:sldIdLst>
        </p14:section>
        <p14:section name="Bandura and Bobo Dolls" id="{3F1B92E1-F26B-9744-90D7-E44C2ADCD752}">
          <p14:sldIdLst>
            <p14:sldId id="265"/>
            <p14:sldId id="274"/>
            <p14:sldId id="269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3FF"/>
    <a:srgbClr val="E6EEFF"/>
    <a:srgbClr val="282E3C"/>
    <a:srgbClr val="3D465A"/>
    <a:srgbClr val="FEE9A4"/>
    <a:srgbClr val="B9C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9E8F4-186C-2D4A-A100-EF64FC69003C}" v="14" dt="2025-06-17T14:07:23.700"/>
    <p1510:client id="{67D778C7-AB8E-38F7-85E7-7E4706F53386}" v="48" dt="2025-06-18T07:39:28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5" autoAdjust="0"/>
    <p:restoredTop sz="96301"/>
  </p:normalViewPr>
  <p:slideViewPr>
    <p:cSldViewPr snapToGrid="0">
      <p:cViewPr varScale="1">
        <p:scale>
          <a:sx n="122" d="100"/>
          <a:sy n="122" d="100"/>
        </p:scale>
        <p:origin x="3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non LEIGH" userId="918c6f39-c291-430c-ba7b-2773449ea29a" providerId="ADAL" clId="{2C29E8F4-186C-2D4A-A100-EF64FC69003C}"/>
    <pc:docChg chg="undo custSel addSld delSld modSld modSection">
      <pc:chgData name="Vernon LEIGH" userId="918c6f39-c291-430c-ba7b-2773449ea29a" providerId="ADAL" clId="{2C29E8F4-186C-2D4A-A100-EF64FC69003C}" dt="2025-06-17T14:07:59.716" v="61" actId="2696"/>
      <pc:docMkLst>
        <pc:docMk/>
      </pc:docMkLst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59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60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61"/>
        </pc:sldMkLst>
      </pc:sldChg>
      <pc:sldChg chg="del">
        <pc:chgData name="Vernon LEIGH" userId="918c6f39-c291-430c-ba7b-2773449ea29a" providerId="ADAL" clId="{2C29E8F4-186C-2D4A-A100-EF64FC69003C}" dt="2025-06-17T14:07:47.428" v="57" actId="2696"/>
        <pc:sldMkLst>
          <pc:docMk/>
          <pc:sldMk cId="4010209142" sldId="266"/>
        </pc:sldMkLst>
      </pc:sldChg>
      <pc:sldChg chg="del">
        <pc:chgData name="Vernon LEIGH" userId="918c6f39-c291-430c-ba7b-2773449ea29a" providerId="ADAL" clId="{2C29E8F4-186C-2D4A-A100-EF64FC69003C}" dt="2025-06-17T14:07:47.441" v="58" actId="2696"/>
        <pc:sldMkLst>
          <pc:docMk/>
          <pc:sldMk cId="3151049553" sldId="267"/>
        </pc:sldMkLst>
      </pc:sldChg>
      <pc:sldChg chg="del">
        <pc:chgData name="Vernon LEIGH" userId="918c6f39-c291-430c-ba7b-2773449ea29a" providerId="ADAL" clId="{2C29E8F4-186C-2D4A-A100-EF64FC69003C}" dt="2025-06-17T14:07:59.704" v="59" actId="2696"/>
        <pc:sldMkLst>
          <pc:docMk/>
          <pc:sldMk cId="202199279" sldId="270"/>
        </pc:sldMkLst>
      </pc:sldChg>
      <pc:sldChg chg="del">
        <pc:chgData name="Vernon LEIGH" userId="918c6f39-c291-430c-ba7b-2773449ea29a" providerId="ADAL" clId="{2C29E8F4-186C-2D4A-A100-EF64FC69003C}" dt="2025-06-17T14:07:59.711" v="60" actId="2696"/>
        <pc:sldMkLst>
          <pc:docMk/>
          <pc:sldMk cId="1906535947" sldId="271"/>
        </pc:sldMkLst>
      </pc:sldChg>
      <pc:sldChg chg="del">
        <pc:chgData name="Vernon LEIGH" userId="918c6f39-c291-430c-ba7b-2773449ea29a" providerId="ADAL" clId="{2C29E8F4-186C-2D4A-A100-EF64FC69003C}" dt="2025-06-17T14:07:59.716" v="61" actId="2696"/>
        <pc:sldMkLst>
          <pc:docMk/>
          <pc:sldMk cId="512071216" sldId="272"/>
        </pc:sldMkLst>
      </pc:sldChg>
      <pc:sldChg chg="modSp add mod chgLayout">
        <pc:chgData name="Vernon LEIGH" userId="918c6f39-c291-430c-ba7b-2773449ea29a" providerId="ADAL" clId="{2C29E8F4-186C-2D4A-A100-EF64FC69003C}" dt="2025-06-17T14:02:18.735" v="3" actId="700"/>
        <pc:sldMkLst>
          <pc:docMk/>
          <pc:sldMk cId="0" sldId="275"/>
        </pc:sldMkLst>
        <pc:spChg chg="mod ord">
          <ac:chgData name="Vernon LEIGH" userId="918c6f39-c291-430c-ba7b-2773449ea29a" providerId="ADAL" clId="{2C29E8F4-186C-2D4A-A100-EF64FC69003C}" dt="2025-06-17T14:02:18.735" v="3" actId="700"/>
          <ac:spMkLst>
            <pc:docMk/>
            <pc:sldMk cId="0" sldId="275"/>
            <ac:spMk id="2" creationId="{00000000-0000-0000-0000-000000000000}"/>
          </ac:spMkLst>
        </pc:spChg>
        <pc:spChg chg="mod ord">
          <ac:chgData name="Vernon LEIGH" userId="918c6f39-c291-430c-ba7b-2773449ea29a" providerId="ADAL" clId="{2C29E8F4-186C-2D4A-A100-EF64FC69003C}" dt="2025-06-17T14:02:18.735" v="3" actId="700"/>
          <ac:spMkLst>
            <pc:docMk/>
            <pc:sldMk cId="0" sldId="275"/>
            <ac:spMk id="3" creationId="{00000000-0000-0000-0000-000000000000}"/>
          </ac:spMkLst>
        </pc:spChg>
      </pc:sldChg>
      <pc:sldChg chg="addSp delSp modSp add mod modClrScheme chgLayout">
        <pc:chgData name="Vernon LEIGH" userId="918c6f39-c291-430c-ba7b-2773449ea29a" providerId="ADAL" clId="{2C29E8F4-186C-2D4A-A100-EF64FC69003C}" dt="2025-06-17T14:04:26.374" v="27" actId="403"/>
        <pc:sldMkLst>
          <pc:docMk/>
          <pc:sldMk cId="0" sldId="276"/>
        </pc:sldMkLst>
        <pc:spChg chg="mod ord">
          <ac:chgData name="Vernon LEIGH" userId="918c6f39-c291-430c-ba7b-2773449ea29a" providerId="ADAL" clId="{2C29E8F4-186C-2D4A-A100-EF64FC69003C}" dt="2025-06-17T14:04:04.786" v="23" actId="700"/>
          <ac:spMkLst>
            <pc:docMk/>
            <pc:sldMk cId="0" sldId="276"/>
            <ac:spMk id="2" creationId="{00000000-0000-0000-0000-000000000000}"/>
          </ac:spMkLst>
        </pc:spChg>
        <pc:spChg chg="mod ord">
          <ac:chgData name="Vernon LEIGH" userId="918c6f39-c291-430c-ba7b-2773449ea29a" providerId="ADAL" clId="{2C29E8F4-186C-2D4A-A100-EF64FC69003C}" dt="2025-06-17T14:04:26.374" v="27" actId="403"/>
          <ac:spMkLst>
            <pc:docMk/>
            <pc:sldMk cId="0" sldId="276"/>
            <ac:spMk id="3" creationId="{00000000-0000-0000-0000-000000000000}"/>
          </ac:spMkLst>
        </pc:spChg>
        <pc:spChg chg="add del mod">
          <ac:chgData name="Vernon LEIGH" userId="918c6f39-c291-430c-ba7b-2773449ea29a" providerId="ADAL" clId="{2C29E8F4-186C-2D4A-A100-EF64FC69003C}" dt="2025-06-17T14:04:04.786" v="23" actId="700"/>
          <ac:spMkLst>
            <pc:docMk/>
            <pc:sldMk cId="0" sldId="276"/>
            <ac:spMk id="5" creationId="{966E9669-FC3E-E1DA-5A16-A72179B4F42F}"/>
          </ac:spMkLst>
        </pc:spChg>
        <pc:spChg chg="add del mod">
          <ac:chgData name="Vernon LEIGH" userId="918c6f39-c291-430c-ba7b-2773449ea29a" providerId="ADAL" clId="{2C29E8F4-186C-2D4A-A100-EF64FC69003C}" dt="2025-06-17T14:04:00.717" v="22" actId="478"/>
          <ac:spMkLst>
            <pc:docMk/>
            <pc:sldMk cId="0" sldId="276"/>
            <ac:spMk id="8" creationId="{54BB8AA3-D79F-2C07-0391-F90E17BA4CBC}"/>
          </ac:spMkLst>
        </pc:spChg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77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78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79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0"/>
        </pc:sldMkLst>
      </pc:sldChg>
      <pc:sldChg chg="modSp add mod">
        <pc:chgData name="Vernon LEIGH" userId="918c6f39-c291-430c-ba7b-2773449ea29a" providerId="ADAL" clId="{2C29E8F4-186C-2D4A-A100-EF64FC69003C}" dt="2025-06-17T14:02:12.579" v="2" actId="27636"/>
        <pc:sldMkLst>
          <pc:docMk/>
          <pc:sldMk cId="0" sldId="281"/>
        </pc:sldMkLst>
        <pc:spChg chg="mod">
          <ac:chgData name="Vernon LEIGH" userId="918c6f39-c291-430c-ba7b-2773449ea29a" providerId="ADAL" clId="{2C29E8F4-186C-2D4A-A100-EF64FC69003C}" dt="2025-06-17T14:02:12.579" v="2" actId="27636"/>
          <ac:spMkLst>
            <pc:docMk/>
            <pc:sldMk cId="0" sldId="281"/>
            <ac:spMk id="3" creationId="{00000000-0000-0000-0000-000000000000}"/>
          </ac:spMkLst>
        </pc:spChg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2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3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4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5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6"/>
        </pc:sldMkLst>
      </pc:sldChg>
      <pc:sldChg chg="add">
        <pc:chgData name="Vernon LEIGH" userId="918c6f39-c291-430c-ba7b-2773449ea29a" providerId="ADAL" clId="{2C29E8F4-186C-2D4A-A100-EF64FC69003C}" dt="2025-06-17T14:02:12.480" v="0"/>
        <pc:sldMkLst>
          <pc:docMk/>
          <pc:sldMk cId="0" sldId="287"/>
        </pc:sldMkLst>
      </pc:sldChg>
      <pc:sldChg chg="modSp add mod modAnim">
        <pc:chgData name="Vernon LEIGH" userId="918c6f39-c291-430c-ba7b-2773449ea29a" providerId="ADAL" clId="{2C29E8F4-186C-2D4A-A100-EF64FC69003C}" dt="2025-06-17T14:06:25.604" v="40"/>
        <pc:sldMkLst>
          <pc:docMk/>
          <pc:sldMk cId="770209994" sldId="288"/>
        </pc:sldMkLst>
        <pc:spChg chg="mod">
          <ac:chgData name="Vernon LEIGH" userId="918c6f39-c291-430c-ba7b-2773449ea29a" providerId="ADAL" clId="{2C29E8F4-186C-2D4A-A100-EF64FC69003C}" dt="2025-06-17T14:06:17.509" v="38" actId="12"/>
          <ac:spMkLst>
            <pc:docMk/>
            <pc:sldMk cId="770209994" sldId="288"/>
            <ac:spMk id="3" creationId="{1D21BBB9-D5ED-4985-009B-46F264D5DCB0}"/>
          </ac:spMkLst>
        </pc:spChg>
      </pc:sldChg>
      <pc:sldChg chg="new del">
        <pc:chgData name="Vernon LEIGH" userId="918c6f39-c291-430c-ba7b-2773449ea29a" providerId="ADAL" clId="{2C29E8F4-186C-2D4A-A100-EF64FC69003C}" dt="2025-06-17T14:07:08.412" v="49" actId="680"/>
        <pc:sldMkLst>
          <pc:docMk/>
          <pc:sldMk cId="1009847588" sldId="289"/>
        </pc:sldMkLst>
      </pc:sldChg>
      <pc:sldChg chg="modSp add mod">
        <pc:chgData name="Vernon LEIGH" userId="918c6f39-c291-430c-ba7b-2773449ea29a" providerId="ADAL" clId="{2C29E8F4-186C-2D4A-A100-EF64FC69003C}" dt="2025-06-17T14:07:29.989" v="56" actId="12"/>
        <pc:sldMkLst>
          <pc:docMk/>
          <pc:sldMk cId="1056688367" sldId="289"/>
        </pc:sldMkLst>
        <pc:spChg chg="mod">
          <ac:chgData name="Vernon LEIGH" userId="918c6f39-c291-430c-ba7b-2773449ea29a" providerId="ADAL" clId="{2C29E8F4-186C-2D4A-A100-EF64FC69003C}" dt="2025-06-17T14:07:29.989" v="56" actId="12"/>
          <ac:spMkLst>
            <pc:docMk/>
            <pc:sldMk cId="1056688367" sldId="289"/>
            <ac:spMk id="3" creationId="{E456ED4F-789A-CB09-EF34-FB3DB8EE6BF2}"/>
          </ac:spMkLst>
        </pc:spChg>
      </pc:sldChg>
      <pc:sldChg chg="modSp add del">
        <pc:chgData name="Vernon LEIGH" userId="918c6f39-c291-430c-ba7b-2773449ea29a" providerId="ADAL" clId="{2C29E8F4-186C-2D4A-A100-EF64FC69003C}" dt="2025-06-17T14:06:51.393" v="47" actId="2696"/>
        <pc:sldMkLst>
          <pc:docMk/>
          <pc:sldMk cId="2894947201" sldId="289"/>
        </pc:sldMkLst>
        <pc:spChg chg="mod">
          <ac:chgData name="Vernon LEIGH" userId="918c6f39-c291-430c-ba7b-2773449ea29a" providerId="ADAL" clId="{2C29E8F4-186C-2D4A-A100-EF64FC69003C}" dt="2025-06-17T14:06:42.692" v="46" actId="20577"/>
          <ac:spMkLst>
            <pc:docMk/>
            <pc:sldMk cId="2894947201" sldId="289"/>
            <ac:spMk id="3" creationId="{0080A72B-C0FF-4A05-B5C7-AF43AA864865}"/>
          </ac:spMkLst>
        </pc:spChg>
      </pc:sldChg>
    </pc:docChg>
  </pc:docChgLst>
  <pc:docChgLst>
    <pc:chgData name="Vernon Leigh" userId="S::leighv@wallingfordschool.onmicrosoft.com::918c6f39-c291-430c-ba7b-2773449ea29a" providerId="AD" clId="Web-{67D778C7-AB8E-38F7-85E7-7E4706F53386}"/>
    <pc:docChg chg="modSld">
      <pc:chgData name="Vernon Leigh" userId="S::leighv@wallingfordschool.onmicrosoft.com::918c6f39-c291-430c-ba7b-2773449ea29a" providerId="AD" clId="Web-{67D778C7-AB8E-38F7-85E7-7E4706F53386}" dt="2025-06-18T07:39:28.410" v="51"/>
      <pc:docMkLst>
        <pc:docMk/>
      </pc:docMkLst>
      <pc:sldChg chg="modSp">
        <pc:chgData name="Vernon Leigh" userId="S::leighv@wallingfordschool.onmicrosoft.com::918c6f39-c291-430c-ba7b-2773449ea29a" providerId="AD" clId="Web-{67D778C7-AB8E-38F7-85E7-7E4706F53386}" dt="2025-06-18T07:35:49.978" v="16" actId="20577"/>
        <pc:sldMkLst>
          <pc:docMk/>
          <pc:sldMk cId="3893653323" sldId="258"/>
        </pc:sldMkLst>
        <pc:spChg chg="mod">
          <ac:chgData name="Vernon Leigh" userId="S::leighv@wallingfordschool.onmicrosoft.com::918c6f39-c291-430c-ba7b-2773449ea29a" providerId="AD" clId="Web-{67D778C7-AB8E-38F7-85E7-7E4706F53386}" dt="2025-06-18T07:35:49.978" v="16" actId="20577"/>
          <ac:spMkLst>
            <pc:docMk/>
            <pc:sldMk cId="3893653323" sldId="258"/>
            <ac:spMk id="2" creationId="{00000000-0000-0000-0000-000000000000}"/>
          </ac:spMkLst>
        </pc:spChg>
      </pc:sldChg>
      <pc:sldChg chg="modSp addAnim">
        <pc:chgData name="Vernon Leigh" userId="S::leighv@wallingfordschool.onmicrosoft.com::918c6f39-c291-430c-ba7b-2773449ea29a" providerId="AD" clId="Web-{67D778C7-AB8E-38F7-85E7-7E4706F53386}" dt="2025-06-18T07:39:28.410" v="51"/>
        <pc:sldMkLst>
          <pc:docMk/>
          <pc:sldMk cId="0" sldId="276"/>
        </pc:sldMkLst>
        <pc:spChg chg="mod">
          <ac:chgData name="Vernon Leigh" userId="S::leighv@wallingfordschool.onmicrosoft.com::918c6f39-c291-430c-ba7b-2773449ea29a" providerId="AD" clId="Web-{67D778C7-AB8E-38F7-85E7-7E4706F53386}" dt="2025-06-18T07:36:19.870" v="20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 addAnim">
        <pc:chgData name="Vernon Leigh" userId="S::leighv@wallingfordschool.onmicrosoft.com::918c6f39-c291-430c-ba7b-2773449ea29a" providerId="AD" clId="Web-{67D778C7-AB8E-38F7-85E7-7E4706F53386}" dt="2025-06-18T07:37:48.718" v="42"/>
        <pc:sldMkLst>
          <pc:docMk/>
          <pc:sldMk cId="0" sldId="281"/>
        </pc:sldMkLst>
        <pc:spChg chg="mod">
          <ac:chgData name="Vernon Leigh" userId="S::leighv@wallingfordschool.onmicrosoft.com::918c6f39-c291-430c-ba7b-2773449ea29a" providerId="AD" clId="Web-{67D778C7-AB8E-38F7-85E7-7E4706F53386}" dt="2025-06-18T07:37:42.608" v="41" actId="20577"/>
          <ac:spMkLst>
            <pc:docMk/>
            <pc:sldMk cId="0" sldId="281"/>
            <ac:spMk id="3" creationId="{00000000-0000-0000-0000-000000000000}"/>
          </ac:spMkLst>
        </pc:spChg>
      </pc:sldChg>
      <pc:sldChg chg="modSp">
        <pc:chgData name="Vernon Leigh" userId="S::leighv@wallingfordschool.onmicrosoft.com::918c6f39-c291-430c-ba7b-2773449ea29a" providerId="AD" clId="Web-{67D778C7-AB8E-38F7-85E7-7E4706F53386}" dt="2025-06-18T07:36:39.761" v="24" actId="20577"/>
        <pc:sldMkLst>
          <pc:docMk/>
          <pc:sldMk cId="770209994" sldId="288"/>
        </pc:sldMkLst>
        <pc:spChg chg="mod">
          <ac:chgData name="Vernon Leigh" userId="S::leighv@wallingfordschool.onmicrosoft.com::918c6f39-c291-430c-ba7b-2773449ea29a" providerId="AD" clId="Web-{67D778C7-AB8E-38F7-85E7-7E4706F53386}" dt="2025-06-18T07:36:39.761" v="24" actId="20577"/>
          <ac:spMkLst>
            <pc:docMk/>
            <pc:sldMk cId="770209994" sldId="288"/>
            <ac:spMk id="3" creationId="{1D21BBB9-D5ED-4985-009B-46F264D5DCB0}"/>
          </ac:spMkLst>
        </pc:spChg>
      </pc:sldChg>
      <pc:sldChg chg="modSp addAnim">
        <pc:chgData name="Vernon Leigh" userId="S::leighv@wallingfordschool.onmicrosoft.com::918c6f39-c291-430c-ba7b-2773449ea29a" providerId="AD" clId="Web-{67D778C7-AB8E-38F7-85E7-7E4706F53386}" dt="2025-06-18T07:38:15.985" v="50"/>
        <pc:sldMkLst>
          <pc:docMk/>
          <pc:sldMk cId="1056688367" sldId="289"/>
        </pc:sldMkLst>
        <pc:spChg chg="mod">
          <ac:chgData name="Vernon Leigh" userId="S::leighv@wallingfordschool.onmicrosoft.com::918c6f39-c291-430c-ba7b-2773449ea29a" providerId="AD" clId="Web-{67D778C7-AB8E-38F7-85E7-7E4706F53386}" dt="2025-06-18T07:38:09.250" v="49" actId="20577"/>
          <ac:spMkLst>
            <pc:docMk/>
            <pc:sldMk cId="1056688367" sldId="289"/>
            <ac:spMk id="3" creationId="{E456ED4F-789A-CB09-EF34-FB3DB8EE6BF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Imitative aggression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Aggressive model</c:v>
                </c:pt>
                <c:pt idx="1">
                  <c:v>Non aggressive model</c:v>
                </c:pt>
                <c:pt idx="2">
                  <c:v>Control group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1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F-6642-9CA2-8860292BC4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Non-imitative aggression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Aggressive model</c:v>
                </c:pt>
                <c:pt idx="1">
                  <c:v>Non aggressive model</c:v>
                </c:pt>
                <c:pt idx="2">
                  <c:v>Control group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</c:v>
                </c:pt>
                <c:pt idx="1">
                  <c:v>11</c:v>
                </c:pt>
                <c:pt idx="2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AF-6642-9CA2-8860292BC48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06381887"/>
        <c:axId val="906979919"/>
      </c:barChart>
      <c:catAx>
        <c:axId val="90638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979919"/>
        <c:crosses val="autoZero"/>
        <c:auto val="1"/>
        <c:lblAlgn val="ctr"/>
        <c:lblOffset val="100"/>
        <c:noMultiLvlLbl val="0"/>
      </c:catAx>
      <c:valAx>
        <c:axId val="90697991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0638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00141"/>
            <a:ext cx="10515600" cy="2852737"/>
          </a:xfrm>
        </p:spPr>
        <p:txBody>
          <a:bodyPr anchor="ctr" anchorCtr="0"/>
          <a:lstStyle>
            <a:lvl1pPr marL="0" indent="0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9534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D465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7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5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4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0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/>
          <a:lstStyle>
            <a:lvl1pPr marL="0" indent="0" algn="l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31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1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7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 anchorCtr="0"/>
          <a:lstStyle>
            <a:lvl1pPr marL="0" indent="0"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6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 anchorCtr="0"/>
          <a:lstStyle>
            <a:lvl1pPr marL="0" indent="0">
              <a:tabLst/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164490"/>
            <a:ext cx="12192000" cy="714375"/>
          </a:xfrm>
          <a:prstGeom prst="rect">
            <a:avLst/>
          </a:prstGeom>
          <a:solidFill>
            <a:srgbClr val="3D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prstGeom prst="rect">
            <a:avLst/>
          </a:prstGeom>
          <a:solidFill>
            <a:srgbClr val="FEE9A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488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57" y="6220268"/>
            <a:ext cx="2143849" cy="578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899" y="6244282"/>
            <a:ext cx="744440" cy="5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6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1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marL="541338" indent="0"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D465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lang="en-US" sz="3200" b="0" i="0" u="none" strike="noStrike" kern="1200" cap="none" dirty="0" smtClean="0">
          <a:solidFill>
            <a:srgbClr val="282E3C"/>
          </a:solidFill>
          <a:latin typeface="Calibri"/>
          <a:ea typeface="+mn-ea"/>
          <a:cs typeface="Calibri"/>
          <a:sym typeface="Calibri"/>
        </a:defRPr>
      </a:lvl1pPr>
      <a:lvl2pPr marL="685783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282E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Social Learning Theory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58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Q: Who is acting as Jake’s role model in this scenario?</a:t>
            </a:r>
          </a:p>
          <a:p>
            <a:r>
              <a:rPr dirty="0"/>
              <a:t>A: Ryan.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Q: What makes Ryan a likely role model for Jake?</a:t>
            </a:r>
          </a:p>
          <a:p>
            <a:r>
              <a:rPr dirty="0"/>
              <a:t>A: He is older, skilled, confident, and receives social approval.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Q: What is the term used to describe Jake copying Ryan's clothing and </a:t>
            </a:r>
            <a:r>
              <a:rPr dirty="0" err="1"/>
              <a:t>behaviour</a:t>
            </a:r>
            <a:r>
              <a:rPr dirty="0"/>
              <a:t> because he looks up to him?</a:t>
            </a:r>
          </a:p>
          <a:p>
            <a:r>
              <a:rPr dirty="0"/>
              <a:t>A: Identification.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Q: Which of the four mediational processes is happening when Jake observes and focuses on Ryan’s skating?</a:t>
            </a:r>
          </a:p>
          <a:p>
            <a:r>
              <a:rPr dirty="0"/>
              <a:t>A: Attention.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What part of ARRM is shown when Jake remembers how to do the tricks?</a:t>
            </a:r>
          </a:p>
          <a:p>
            <a:r>
              <a:t>A: Retention.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When Jake physically attempts the tricks himself, which process is he engaging in?</a:t>
            </a:r>
          </a:p>
          <a:p>
            <a:r>
              <a:t>A: Reproduction.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What is motivating Jake to keep practising?</a:t>
            </a:r>
          </a:p>
          <a:p>
            <a:r>
              <a:t>A: He wants to gain respect and admiration like Ryan (Motivation).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27965" indent="-227965"/>
            <a:r>
              <a:rPr b="1">
                <a:solidFill>
                  <a:srgbClr val="0070C0"/>
                </a:solidFill>
              </a:rPr>
              <a:t>During a class presentation, Leila notices that her classmate Sofia speaks confidently and receives praise from both the teacher and students.</a:t>
            </a:r>
            <a:endParaRPr lang="en-GB" b="1">
              <a:solidFill>
                <a:srgbClr val="0070C0"/>
              </a:solidFill>
            </a:endParaRPr>
          </a:p>
          <a:p>
            <a:pPr marL="227965" indent="-227965"/>
            <a:r>
              <a:t>Leila admires Sofia because they are the same age, share similar interests, and are both shy outside of school.</a:t>
            </a:r>
            <a:endParaRPr lang="en-US">
              <a:ea typeface="Calibri"/>
            </a:endParaRPr>
          </a:p>
          <a:p>
            <a:pPr marL="227965" indent="-227965"/>
            <a:r>
              <a:rPr b="1">
                <a:solidFill>
                  <a:srgbClr val="0070C0"/>
                </a:solidFill>
              </a:rPr>
              <a:t>Over time, Leila starts to mirror Sofia’s tone and posture when speaking.</a:t>
            </a:r>
            <a:endParaRPr lang="en-GB" b="1">
              <a:solidFill>
                <a:srgbClr val="0070C0"/>
              </a:solidFill>
            </a:endParaRPr>
          </a:p>
          <a:p>
            <a:pPr marL="227965" indent="-227965"/>
            <a:r>
              <a:t>She watches videos of good public speakers and </a:t>
            </a:r>
            <a:r>
              <a:rPr err="1"/>
              <a:t>practises</a:t>
            </a:r>
            <a:r>
              <a:t> at home.</a:t>
            </a:r>
            <a:endParaRPr lang="en-GB"/>
          </a:p>
          <a:p>
            <a:pPr marL="227965" indent="-227965"/>
            <a:r>
              <a:rPr b="1">
                <a:solidFill>
                  <a:srgbClr val="0070C0"/>
                </a:solidFill>
              </a:rPr>
              <a:t>Eventually, she volunteers to present in front of the class.</a:t>
            </a:r>
            <a:endParaRPr b="1">
              <a:solidFill>
                <a:srgbClr val="0070C0"/>
              </a:solidFill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3D56-C8A6-201E-A1F0-591BD5BD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2B5E-BD74-AC20-D390-1B896D2D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6ED4F-789A-CB09-EF34-FB3DB8EE6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</a:rPr>
              <a:t>What makes Sofia a role model for Leila?</a:t>
            </a:r>
            <a:endParaRPr lang="en-GB" b="1">
              <a:solidFill>
                <a:srgbClr val="0070C0"/>
              </a:solidFill>
              <a:ea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is the term for Leila relating to and wanting to be like Sofia?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</a:rPr>
              <a:t>Which part of the ARRM process is happening when Leila pays attention to Sofia’s behaviour?</a:t>
            </a:r>
            <a:endParaRPr lang="en-GB" b="1">
              <a:solidFill>
                <a:srgbClr val="0070C0"/>
              </a:solidFill>
              <a:ea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When Leila stores information about how Sofia presents, which process is this?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0070C0"/>
                </a:solidFill>
              </a:rPr>
              <a:t>What process is Leila using when she practises speaking at home?</a:t>
            </a:r>
            <a:endParaRPr lang="en-GB" b="1">
              <a:solidFill>
                <a:srgbClr val="0070C0"/>
              </a:solidFill>
              <a:ea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is motivating Leila to volunteer for her own presentation?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66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What makes Sofia a role model for Leila?</a:t>
            </a:r>
          </a:p>
          <a:p>
            <a:r>
              <a:t>A: They are similar in age and personality, and Sofia is praised.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 / Pair /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/>
            <a:r>
              <a:rPr lang="en-GB" dirty="0"/>
              <a:t>Why might young people develop eating disorders because of the media?</a:t>
            </a:r>
            <a:endParaRPr lang="en-US" dirty="0"/>
          </a:p>
          <a:p>
            <a:pPr marL="227965" indent="-227965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Which might someone learn criminal behaviour from other people?</a:t>
            </a:r>
          </a:p>
          <a:p>
            <a:pPr marL="227965" indent="-227965"/>
            <a:r>
              <a:rPr lang="en-GB" dirty="0"/>
              <a:t>How could you get a 5-year-old to learn table manners from his 13-year-old sister?</a:t>
            </a:r>
          </a:p>
        </p:txBody>
      </p:sp>
    </p:spTree>
    <p:extLst>
      <p:ext uri="{BB962C8B-B14F-4D97-AF65-F5344CB8AC3E}">
        <p14:creationId xmlns:p14="http://schemas.microsoft.com/office/powerpoint/2010/main" val="36395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What is the term for Leila relating to and wanting to be like Sofia?</a:t>
            </a:r>
          </a:p>
          <a:p>
            <a:r>
              <a:t>A: Identification.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Which part of the ARRM process is happening when Leila pays attention to Sofia’s behaviour?</a:t>
            </a:r>
          </a:p>
          <a:p>
            <a:r>
              <a:t>A: Attention.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When Leila stores information about how Sofia presents, which process is this?</a:t>
            </a:r>
          </a:p>
          <a:p>
            <a:r>
              <a:t>A: Retention.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What process is Leila using when she practises speaking at home?</a:t>
            </a:r>
          </a:p>
          <a:p>
            <a:r>
              <a:t>A: Reproduction.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Scenario 2: The Classroom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Q: What is motivating Leila to volunteer for her own presentation?</a:t>
            </a:r>
          </a:p>
          <a:p>
            <a:r>
              <a:t>A: She wants the same praise and confidence (Motivation).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F3BD-008E-719C-7D1E-6061C095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A0FF6-9026-2929-FA15-F972A6E7C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based evidence (+ and -)</a:t>
            </a:r>
          </a:p>
          <a:p>
            <a:r>
              <a:rPr lang="en-US" dirty="0">
                <a:solidFill>
                  <a:srgbClr val="0070C0"/>
                </a:solidFill>
              </a:rPr>
              <a:t>Accounts for individual differences (+)</a:t>
            </a:r>
          </a:p>
          <a:p>
            <a:r>
              <a:rPr lang="en-US" dirty="0"/>
              <a:t>Contributions to aggression/gender research (+)</a:t>
            </a:r>
          </a:p>
          <a:p>
            <a:r>
              <a:rPr lang="en-US" dirty="0">
                <a:solidFill>
                  <a:srgbClr val="0070C0"/>
                </a:solidFill>
              </a:rPr>
              <a:t>Issues of free will and reductionism (-)</a:t>
            </a:r>
          </a:p>
        </p:txBody>
      </p:sp>
    </p:spTree>
    <p:extLst>
      <p:ext uri="{BB962C8B-B14F-4D97-AF65-F5344CB8AC3E}">
        <p14:creationId xmlns:p14="http://schemas.microsoft.com/office/powerpoint/2010/main" val="40562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0D78-5A02-280B-C38F-BC31A4A35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Albert Bandura</a:t>
            </a:r>
            <a:br>
              <a:rPr lang="en-US" dirty="0"/>
            </a:br>
            <a:r>
              <a:rPr lang="en-US" dirty="0"/>
              <a:t>The Bobo Doll Study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ADDE4D5-90F8-D8FC-3BC1-166601EB2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10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rain: A Secret History - Emotions; Bandura Bobo Doll Experiment.mp4">
            <a:hlinkClick r:id="" action="ppaction://media"/>
            <a:extLst>
              <a:ext uri="{FF2B5EF4-FFF2-40B4-BE49-F238E27FC236}">
                <a16:creationId xmlns:a16="http://schemas.microsoft.com/office/drawing/2014/main" id="{4BDE083F-B97C-D0D6-32B4-3A51BC96DA61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  <a:noFill/>
        </p:spPr>
      </p:pic>
    </p:spTree>
    <p:extLst>
      <p:ext uri="{BB962C8B-B14F-4D97-AF65-F5344CB8AC3E}">
        <p14:creationId xmlns:p14="http://schemas.microsoft.com/office/powerpoint/2010/main" val="45487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 / Pair /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 dirty="0"/>
              <a:t>What’s your initial reaction to this study?</a:t>
            </a:r>
            <a:endParaRPr lang="en-US" dirty="0"/>
          </a:p>
          <a:p>
            <a:pPr marL="227965" indent="-227965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Does it really show learned aggression in children? Why/why not?</a:t>
            </a:r>
          </a:p>
          <a:p>
            <a:pPr marL="227965" indent="-227965"/>
            <a:r>
              <a:rPr lang="en-GB" dirty="0"/>
              <a:t>Is it applicable to real life?</a:t>
            </a:r>
          </a:p>
          <a:p>
            <a:pPr marL="227965" indent="-227965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How ethical is the study?</a:t>
            </a:r>
          </a:p>
        </p:txBody>
      </p:sp>
    </p:spTree>
    <p:extLst>
      <p:ext uri="{BB962C8B-B14F-4D97-AF65-F5344CB8AC3E}">
        <p14:creationId xmlns:p14="http://schemas.microsoft.com/office/powerpoint/2010/main" val="280268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7FAE-B6EE-8AAF-CE3E-24A72D89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 chart of aggression across the </a:t>
            </a:r>
            <a:r>
              <a:rPr lang="en-US"/>
              <a:t>3 groups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360169F-90D9-D029-CF7A-563CBAC625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792893"/>
              </p:ext>
            </p:extLst>
          </p:nvPr>
        </p:nvGraphicFramePr>
        <p:xfrm>
          <a:off x="2152650" y="1549400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775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Learning Theory (Bandura)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GB" dirty="0"/>
              <a:t>Learning through observation</a:t>
            </a:r>
          </a:p>
          <a:p>
            <a:pPr marL="227965" indent="-227965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All animals (including humans) learn from </a:t>
            </a:r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others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through </a:t>
            </a:r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modelling</a:t>
            </a:r>
          </a:p>
          <a:p>
            <a:pPr marL="227965" indent="-227965"/>
            <a:r>
              <a:rPr lang="en-GB" dirty="0"/>
              <a:t>Modelling = watching and copying others successfully</a:t>
            </a:r>
          </a:p>
        </p:txBody>
      </p:sp>
    </p:spTree>
    <p:extLst>
      <p:ext uri="{BB962C8B-B14F-4D97-AF65-F5344CB8AC3E}">
        <p14:creationId xmlns:p14="http://schemas.microsoft.com/office/powerpoint/2010/main" val="101951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1020"/>
            <a:r>
              <a:rPr lang="en-GB" dirty="0">
                <a:latin typeface="Arial"/>
                <a:cs typeface="Arial"/>
              </a:rPr>
              <a:t>To learn we use: 4 mental (cognitive) processes</a:t>
            </a:r>
            <a:br>
              <a:rPr lang="en-GB" dirty="0">
                <a:latin typeface="Arial"/>
                <a:cs typeface="Arial"/>
              </a:rPr>
            </a:br>
            <a:r>
              <a:rPr lang="en-GB" i="1" dirty="0">
                <a:latin typeface="Arial"/>
                <a:cs typeface="Arial"/>
              </a:rPr>
              <a:t>Mediational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Attention to the role model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Retention of the observed behaviour</a:t>
            </a:r>
          </a:p>
          <a:p>
            <a:r>
              <a:rPr lang="en-GB" dirty="0"/>
              <a:t>Reproduction of the behaviour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Motivation to imitate the behaviour</a:t>
            </a:r>
          </a:p>
        </p:txBody>
      </p:sp>
    </p:spTree>
    <p:extLst>
      <p:ext uri="{BB962C8B-B14F-4D97-AF65-F5344CB8AC3E}">
        <p14:creationId xmlns:p14="http://schemas.microsoft.com/office/powerpoint/2010/main" val="38936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27965" indent="-227965"/>
            <a:r>
              <a:rPr lang="en-GB" dirty="0"/>
              <a:t>Needed for learning to happen in SLT</a:t>
            </a:r>
            <a:endParaRPr lang="en-US"/>
          </a:p>
          <a:p>
            <a:pPr marL="227965" indent="-227965"/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Effective role models are those we identify with:</a:t>
            </a:r>
            <a:endParaRPr lang="en-GB" b="1">
              <a:solidFill>
                <a:schemeClr val="accent1">
                  <a:lumMod val="75000"/>
                </a:schemeClr>
              </a:solidFill>
              <a:ea typeface="Calibri"/>
            </a:endParaRPr>
          </a:p>
          <a:p>
            <a:pPr marL="685165" lvl="1" indent="-227965"/>
            <a:r>
              <a:rPr lang="en-GB" dirty="0">
                <a:latin typeface="Calibri"/>
                <a:cs typeface="Calibri"/>
                <a:sym typeface="Calibri"/>
              </a:rPr>
              <a:t>Usually same-sex as the learner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685165" lvl="1" indent="-227965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Admired/respected by the learner</a:t>
            </a:r>
          </a:p>
          <a:p>
            <a:pPr marL="685165" lvl="1" indent="-227965"/>
            <a:r>
              <a:rPr lang="en-GB" dirty="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Have status (are successful in some way)</a:t>
            </a:r>
          </a:p>
          <a:p>
            <a:pPr marL="227965" indent="-227965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Learning happens by watching the successes or failures of the </a:t>
            </a:r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role model</a:t>
            </a:r>
            <a:endParaRPr lang="en-GB" b="1">
              <a:solidFill>
                <a:schemeClr val="accent1">
                  <a:lumMod val="75000"/>
                </a:schemeClr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4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Reinforcement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Vicarious = experienced through others</a:t>
            </a:r>
          </a:p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Successful role model: behaviour is copied</a:t>
            </a:r>
            <a:endParaRPr lang="en-GB" b="1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GB" dirty="0">
                <a:solidFill>
                  <a:schemeClr val="bg1"/>
                </a:solidFill>
              </a:rPr>
              <a:t>Unsuccessful role model: </a:t>
            </a: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behaviour isn’t copied</a:t>
            </a:r>
          </a:p>
        </p:txBody>
      </p:sp>
    </p:spTree>
    <p:extLst>
      <p:ext uri="{BB962C8B-B14F-4D97-AF65-F5344CB8AC3E}">
        <p14:creationId xmlns:p14="http://schemas.microsoft.com/office/powerpoint/2010/main" val="38303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Social Learning Theory Scenario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ARRM, Role Models, Identification, and Mediational Processes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t>Scenario 1: The Skate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40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0070C0"/>
                </a:solidFill>
              </a:rPr>
              <a:t>Jake, a 14-year-old boy, often visits the local skate park. He watches a group of older teens doing advanced tricks and receiving praise and cheers from onlookers. </a:t>
            </a:r>
            <a:endParaRPr lang="en-US" b="1">
              <a:solidFill>
                <a:srgbClr val="0070C0"/>
              </a:solidFill>
            </a:endParaRPr>
          </a:p>
          <a:p>
            <a:pPr marL="227965" indent="-227965">
              <a:lnSpc>
                <a:spcPct val="140000"/>
              </a:lnSpc>
              <a:spcAft>
                <a:spcPts val="600"/>
              </a:spcAft>
            </a:pPr>
            <a:r>
              <a:rPr lang="en-GB" sz="2400" dirty="0"/>
              <a:t>One of the skaters, Ryan, is particularly skilled and confident. </a:t>
            </a:r>
            <a:endParaRPr lang="en-GB" sz="2400" dirty="0">
              <a:ea typeface="Calibri"/>
            </a:endParaRPr>
          </a:p>
          <a:p>
            <a:pPr marL="227965" indent="-227965">
              <a:lnSpc>
                <a:spcPct val="140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0070C0"/>
                </a:solidFill>
              </a:rPr>
              <a:t>Jake starts to dress like Ryan, watches his videos online, and begins attempting similar tricks. He practises regularly, motivated by the idea of becoming as respected as Ryan.</a:t>
            </a:r>
            <a:endParaRPr lang="en-GB" sz="2400" b="1" dirty="0">
              <a:solidFill>
                <a:srgbClr val="0070C0"/>
              </a:solidFill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4BA1A-1BC5-26DA-CE22-C535F2241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8000-0D3B-F948-2993-9866C0FA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t>Scenario 1: The Skate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BBB9-D5ED-4985-009B-46F264D5D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0070C0"/>
                </a:solidFill>
              </a:rPr>
              <a:t>Who is acting as Jake’s role model in this scenario?</a:t>
            </a:r>
            <a:endParaRPr lang="en-GB" sz="2400" b="1" dirty="0">
              <a:solidFill>
                <a:srgbClr val="0070C0"/>
              </a:solidFill>
              <a:ea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What makes Ryan a likely role model for Jake?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0070C0"/>
                </a:solidFill>
              </a:rPr>
              <a:t>What is the term used to describe Jake copying Ryan’s clothing and behaviour because he looks up to him?</a:t>
            </a:r>
            <a:endParaRPr lang="en-GB" sz="2400" b="1" dirty="0">
              <a:solidFill>
                <a:srgbClr val="0070C0"/>
              </a:solidFill>
              <a:ea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Which of the four mediational processes is happening when Jake observes and focuses on Ryan’s skating?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0070C0"/>
                </a:solidFill>
              </a:rPr>
              <a:t>What part of ARRM is shown when Jake remembers how to do the tricks?</a:t>
            </a:r>
            <a:endParaRPr lang="en-GB" sz="2400" b="1" dirty="0">
              <a:solidFill>
                <a:srgbClr val="0070C0"/>
              </a:solidFill>
              <a:ea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When Jake physically attempts the tricks himself, which process is he engaging in?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0070C0"/>
                </a:solidFill>
              </a:rPr>
              <a:t>What is motivating Jake to keep practising?</a:t>
            </a:r>
            <a:endParaRPr lang="en-GB" sz="2400" b="1" dirty="0">
              <a:solidFill>
                <a:srgbClr val="0070C0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llingford Trust Theme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ly-Powerpoint-template-VL" id="{C473F10E-D995-374D-8424-E620BCD12C92}" vid="{A0B4AD5B-4781-574F-AEC7-1BECB78718D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3A59EB86685459DDDBAE59B64CC04" ma:contentTypeVersion="17" ma:contentTypeDescription="Create a new document." ma:contentTypeScope="" ma:versionID="7f84b52c365f969b9900d191970dd785">
  <xsd:schema xmlns:xsd="http://www.w3.org/2001/XMLSchema" xmlns:xs="http://www.w3.org/2001/XMLSchema" xmlns:p="http://schemas.microsoft.com/office/2006/metadata/properties" xmlns:ns2="ad89ce95-d1b6-4d5e-b677-7cca411aa0d9" xmlns:ns3="506e4013-1c0c-4111-9426-d4a345a2e8ca" targetNamespace="http://schemas.microsoft.com/office/2006/metadata/properties" ma:root="true" ma:fieldsID="274510aaa2cbc702d7d92c40fcba3b82" ns2:_="" ns3:_="">
    <xsd:import namespace="ad89ce95-d1b6-4d5e-b677-7cca411aa0d9"/>
    <xsd:import namespace="506e4013-1c0c-4111-9426-d4a345a2e8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9ce95-d1b6-4d5e-b677-7cca411aa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ad0ac55-8370-45de-8d35-391d2d0534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e4013-1c0c-4111-9426-d4a345a2e8c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c15fa1e-c926-42ca-bfe6-b20ae44258bd}" ma:internalName="TaxCatchAll" ma:showField="CatchAllData" ma:web="506e4013-1c0c-4111-9426-d4a345a2e8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6e4013-1c0c-4111-9426-d4a345a2e8ca" xsi:nil="true"/>
    <lcf76f155ced4ddcb4097134ff3c332f xmlns="ad89ce95-d1b6-4d5e-b677-7cca411aa0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3CA279-5655-44E2-A66F-1A4D5E8BE6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40AFF6-35F0-4B95-9A48-E605F2FA7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89ce95-d1b6-4d5e-b677-7cca411aa0d9"/>
    <ds:schemaRef ds:uri="506e4013-1c0c-4111-9426-d4a345a2e8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B915B7-7113-480F-8E5E-ABD570CB814B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d89ce95-d1b6-4d5e-b677-7cca411aa0d9"/>
    <ds:schemaRef ds:uri="http://schemas.microsoft.com/office/2006/documentManagement/types"/>
    <ds:schemaRef ds:uri="http://purl.org/dc/dcmitype/"/>
    <ds:schemaRef ds:uri="http://purl.org/dc/terms/"/>
    <ds:schemaRef ds:uri="506e4013-1c0c-4111-9426-d4a345a2e8ca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Wallingford Trust Theme</Template>
  <TotalTime>53</TotalTime>
  <Words>995</Words>
  <Application>Microsoft Office PowerPoint</Application>
  <PresentationFormat>Widescreen</PresentationFormat>
  <Paragraphs>99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Wallingford Trust Theme</vt:lpstr>
      <vt:lpstr>Social Learning Theory</vt:lpstr>
      <vt:lpstr>Think / Pair / Share</vt:lpstr>
      <vt:lpstr>Social Learning Theory (Bandura)</vt:lpstr>
      <vt:lpstr>To learn we use: 4 mental (cognitive) processes Mediational processes</vt:lpstr>
      <vt:lpstr>Role Models</vt:lpstr>
      <vt:lpstr>Vicarious Reinforcement</vt:lpstr>
      <vt:lpstr>Social Learning Theory Scenario Questions</vt:lpstr>
      <vt:lpstr>Scenario 1: The Skate Park</vt:lpstr>
      <vt:lpstr>Scenario 1: The Skate Park</vt:lpstr>
      <vt:lpstr>Scenario 1: The Skate Park</vt:lpstr>
      <vt:lpstr>Scenario 1: The Skate Park</vt:lpstr>
      <vt:lpstr>Scenario 1: The Skate Park</vt:lpstr>
      <vt:lpstr>Scenario 1: The Skate Park</vt:lpstr>
      <vt:lpstr>Scenario 1: The Skate Park</vt:lpstr>
      <vt:lpstr>Scenario 1: The Skate Park</vt:lpstr>
      <vt:lpstr>Scenario 1: The Skate Park</vt:lpstr>
      <vt:lpstr>Scenario 2: The Classroom Presentation</vt:lpstr>
      <vt:lpstr>Scenario 2: The Classroom Presentation</vt:lpstr>
      <vt:lpstr>Scenario 2: The Classroom Presentation</vt:lpstr>
      <vt:lpstr>Scenario 2: The Classroom Presentation</vt:lpstr>
      <vt:lpstr>Scenario 2: The Classroom Presentation</vt:lpstr>
      <vt:lpstr>Scenario 2: The Classroom Presentation</vt:lpstr>
      <vt:lpstr>Scenario 2: The Classroom Presentation</vt:lpstr>
      <vt:lpstr>Scenario 2: The Classroom Presentation</vt:lpstr>
      <vt:lpstr>Evaluation</vt:lpstr>
      <vt:lpstr>Albert Bandura The Bobo Doll Study</vt:lpstr>
      <vt:lpstr>PowerPoint Presentation</vt:lpstr>
      <vt:lpstr>Think / Pair / Share</vt:lpstr>
      <vt:lpstr>Bar chart of aggression across the 3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Learning Theory</dc:title>
  <dc:creator>Vernon Leigh</dc:creator>
  <cp:lastModifiedBy>Vernon LEIGH</cp:lastModifiedBy>
  <cp:revision>38</cp:revision>
  <dcterms:created xsi:type="dcterms:W3CDTF">2023-05-21T09:10:18Z</dcterms:created>
  <dcterms:modified xsi:type="dcterms:W3CDTF">2025-06-18T07:39:28Z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0x010100EC13A59EB86685459DDDBAE59B64CC04</vt:lpwstr>
  </property>
  <property fmtid="{D5CDD505-2E9C-101B-9397-08002B2CF9AE}" pid="3" name="MediaServiceImageTags">
    <vt:lpwstr/>
  </property>
</Properties>
</file>