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MOV" ContentType="video/unknown"/>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24"/>
  </p:notesMasterIdLst>
  <p:sldIdLst>
    <p:sldId id="260" r:id="rId2"/>
    <p:sldId id="257" r:id="rId3"/>
    <p:sldId id="262" r:id="rId4"/>
    <p:sldId id="263" r:id="rId5"/>
    <p:sldId id="261" r:id="rId6"/>
    <p:sldId id="264" r:id="rId7"/>
    <p:sldId id="265" r:id="rId8"/>
    <p:sldId id="268" r:id="rId9"/>
    <p:sldId id="269" r:id="rId10"/>
    <p:sldId id="270" r:id="rId11"/>
    <p:sldId id="267" r:id="rId12"/>
    <p:sldId id="271" r:id="rId13"/>
    <p:sldId id="272" r:id="rId14"/>
    <p:sldId id="273" r:id="rId15"/>
    <p:sldId id="274" r:id="rId16"/>
    <p:sldId id="276" r:id="rId17"/>
    <p:sldId id="275" r:id="rId18"/>
    <p:sldId id="279" r:id="rId19"/>
    <p:sldId id="280" r:id="rId20"/>
    <p:sldId id="281" r:id="rId21"/>
    <p:sldId id="278" r:id="rId22"/>
    <p:sldId id="282" r:id="rId23"/>
  </p:sldIdLst>
  <p:sldSz cx="9144000" cy="6858000" type="screen4x3"/>
  <p:notesSz cx="6797675" cy="9926638"/>
  <p:defaultTextStyle>
    <a:defPPr>
      <a:defRPr lang="en-US"/>
    </a:defPPr>
    <a:lvl1pPr marL="0" algn="l" defTabSz="914180" rtl="0" eaLnBrk="1" latinLnBrk="0" hangingPunct="1">
      <a:defRPr sz="1800" kern="1200">
        <a:solidFill>
          <a:schemeClr val="tx1"/>
        </a:solidFill>
        <a:latin typeface="+mn-lt"/>
        <a:ea typeface="+mn-ea"/>
        <a:cs typeface="+mn-cs"/>
      </a:defRPr>
    </a:lvl1pPr>
    <a:lvl2pPr marL="457090" algn="l" defTabSz="914180" rtl="0" eaLnBrk="1" latinLnBrk="0" hangingPunct="1">
      <a:defRPr sz="1800" kern="1200">
        <a:solidFill>
          <a:schemeClr val="tx1"/>
        </a:solidFill>
        <a:latin typeface="+mn-lt"/>
        <a:ea typeface="+mn-ea"/>
        <a:cs typeface="+mn-cs"/>
      </a:defRPr>
    </a:lvl2pPr>
    <a:lvl3pPr marL="914180" algn="l" defTabSz="914180" rtl="0" eaLnBrk="1" latinLnBrk="0" hangingPunct="1">
      <a:defRPr sz="1800" kern="1200">
        <a:solidFill>
          <a:schemeClr val="tx1"/>
        </a:solidFill>
        <a:latin typeface="+mn-lt"/>
        <a:ea typeface="+mn-ea"/>
        <a:cs typeface="+mn-cs"/>
      </a:defRPr>
    </a:lvl3pPr>
    <a:lvl4pPr marL="1371270" algn="l" defTabSz="914180" rtl="0" eaLnBrk="1" latinLnBrk="0" hangingPunct="1">
      <a:defRPr sz="1800" kern="1200">
        <a:solidFill>
          <a:schemeClr val="tx1"/>
        </a:solidFill>
        <a:latin typeface="+mn-lt"/>
        <a:ea typeface="+mn-ea"/>
        <a:cs typeface="+mn-cs"/>
      </a:defRPr>
    </a:lvl4pPr>
    <a:lvl5pPr marL="1828361" algn="l" defTabSz="914180" rtl="0" eaLnBrk="1" latinLnBrk="0" hangingPunct="1">
      <a:defRPr sz="1800" kern="1200">
        <a:solidFill>
          <a:schemeClr val="tx1"/>
        </a:solidFill>
        <a:latin typeface="+mn-lt"/>
        <a:ea typeface="+mn-ea"/>
        <a:cs typeface="+mn-cs"/>
      </a:defRPr>
    </a:lvl5pPr>
    <a:lvl6pPr marL="2285451" algn="l" defTabSz="914180" rtl="0" eaLnBrk="1" latinLnBrk="0" hangingPunct="1">
      <a:defRPr sz="1800" kern="1200">
        <a:solidFill>
          <a:schemeClr val="tx1"/>
        </a:solidFill>
        <a:latin typeface="+mn-lt"/>
        <a:ea typeface="+mn-ea"/>
        <a:cs typeface="+mn-cs"/>
      </a:defRPr>
    </a:lvl6pPr>
    <a:lvl7pPr marL="2742542" algn="l" defTabSz="914180" rtl="0" eaLnBrk="1" latinLnBrk="0" hangingPunct="1">
      <a:defRPr sz="1800" kern="1200">
        <a:solidFill>
          <a:schemeClr val="tx1"/>
        </a:solidFill>
        <a:latin typeface="+mn-lt"/>
        <a:ea typeface="+mn-ea"/>
        <a:cs typeface="+mn-cs"/>
      </a:defRPr>
    </a:lvl7pPr>
    <a:lvl8pPr marL="3199632" algn="l" defTabSz="914180" rtl="0" eaLnBrk="1" latinLnBrk="0" hangingPunct="1">
      <a:defRPr sz="1800" kern="1200">
        <a:solidFill>
          <a:schemeClr val="tx1"/>
        </a:solidFill>
        <a:latin typeface="+mn-lt"/>
        <a:ea typeface="+mn-ea"/>
        <a:cs typeface="+mn-cs"/>
      </a:defRPr>
    </a:lvl8pPr>
    <a:lvl9pPr marL="3656722" algn="l" defTabSz="91418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832"/>
    <a:srgbClr val="20E911"/>
    <a:srgbClr val="F5F565"/>
    <a:srgbClr val="C4E58F"/>
    <a:srgbClr val="CDC90D"/>
    <a:srgbClr val="A2D64E"/>
    <a:srgbClr val="D90101"/>
    <a:srgbClr val="348527"/>
    <a:srgbClr val="DD1D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94532" autoAdjust="0"/>
  </p:normalViewPr>
  <p:slideViewPr>
    <p:cSldViewPr>
      <p:cViewPr>
        <p:scale>
          <a:sx n="84" d="100"/>
          <a:sy n="84" d="100"/>
        </p:scale>
        <p:origin x="-738" y="-49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6C0455A-247C-416D-89E3-4776E5B17DCD}" type="datetimeFigureOut">
              <a:rPr lang="en-GB" smtClean="0"/>
              <a:t>05/05/2017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5DE30559-83F0-43E1-9537-47431C7DDC05}" type="slidenum">
              <a:rPr lang="en-GB" smtClean="0"/>
              <a:t>‹#›</a:t>
            </a:fld>
            <a:endParaRPr lang="en-GB"/>
          </a:p>
        </p:txBody>
      </p:sp>
    </p:spTree>
    <p:extLst>
      <p:ext uri="{BB962C8B-B14F-4D97-AF65-F5344CB8AC3E}">
        <p14:creationId xmlns:p14="http://schemas.microsoft.com/office/powerpoint/2010/main" val="2226907554"/>
      </p:ext>
    </p:extLst>
  </p:cSld>
  <p:clrMap bg1="lt1" tx1="dk1" bg2="lt2" tx2="dk2" accent1="accent1" accent2="accent2" accent3="accent3" accent4="accent4" accent5="accent5" accent6="accent6" hlink="hlink" folHlink="folHlink"/>
  <p:notesStyle>
    <a:lvl1pPr marL="0" algn="l" defTabSz="914180" rtl="0" eaLnBrk="1" latinLnBrk="0" hangingPunct="1">
      <a:defRPr sz="1200" kern="1200">
        <a:solidFill>
          <a:schemeClr val="tx1"/>
        </a:solidFill>
        <a:latin typeface="+mn-lt"/>
        <a:ea typeface="+mn-ea"/>
        <a:cs typeface="+mn-cs"/>
      </a:defRPr>
    </a:lvl1pPr>
    <a:lvl2pPr marL="457090" algn="l" defTabSz="914180" rtl="0" eaLnBrk="1" latinLnBrk="0" hangingPunct="1">
      <a:defRPr sz="1200" kern="1200">
        <a:solidFill>
          <a:schemeClr val="tx1"/>
        </a:solidFill>
        <a:latin typeface="+mn-lt"/>
        <a:ea typeface="+mn-ea"/>
        <a:cs typeface="+mn-cs"/>
      </a:defRPr>
    </a:lvl2pPr>
    <a:lvl3pPr marL="914180" algn="l" defTabSz="914180" rtl="0" eaLnBrk="1" latinLnBrk="0" hangingPunct="1">
      <a:defRPr sz="1200" kern="1200">
        <a:solidFill>
          <a:schemeClr val="tx1"/>
        </a:solidFill>
        <a:latin typeface="+mn-lt"/>
        <a:ea typeface="+mn-ea"/>
        <a:cs typeface="+mn-cs"/>
      </a:defRPr>
    </a:lvl3pPr>
    <a:lvl4pPr marL="1371270" algn="l" defTabSz="914180" rtl="0" eaLnBrk="1" latinLnBrk="0" hangingPunct="1">
      <a:defRPr sz="1200" kern="1200">
        <a:solidFill>
          <a:schemeClr val="tx1"/>
        </a:solidFill>
        <a:latin typeface="+mn-lt"/>
        <a:ea typeface="+mn-ea"/>
        <a:cs typeface="+mn-cs"/>
      </a:defRPr>
    </a:lvl4pPr>
    <a:lvl5pPr marL="1828361" algn="l" defTabSz="914180" rtl="0" eaLnBrk="1" latinLnBrk="0" hangingPunct="1">
      <a:defRPr sz="1200" kern="1200">
        <a:solidFill>
          <a:schemeClr val="tx1"/>
        </a:solidFill>
        <a:latin typeface="+mn-lt"/>
        <a:ea typeface="+mn-ea"/>
        <a:cs typeface="+mn-cs"/>
      </a:defRPr>
    </a:lvl5pPr>
    <a:lvl6pPr marL="2285451" algn="l" defTabSz="914180" rtl="0" eaLnBrk="1" latinLnBrk="0" hangingPunct="1">
      <a:defRPr sz="1200" kern="1200">
        <a:solidFill>
          <a:schemeClr val="tx1"/>
        </a:solidFill>
        <a:latin typeface="+mn-lt"/>
        <a:ea typeface="+mn-ea"/>
        <a:cs typeface="+mn-cs"/>
      </a:defRPr>
    </a:lvl6pPr>
    <a:lvl7pPr marL="2742542" algn="l" defTabSz="914180" rtl="0" eaLnBrk="1" latinLnBrk="0" hangingPunct="1">
      <a:defRPr sz="1200" kern="1200">
        <a:solidFill>
          <a:schemeClr val="tx1"/>
        </a:solidFill>
        <a:latin typeface="+mn-lt"/>
        <a:ea typeface="+mn-ea"/>
        <a:cs typeface="+mn-cs"/>
      </a:defRPr>
    </a:lvl7pPr>
    <a:lvl8pPr marL="3199632" algn="l" defTabSz="914180" rtl="0" eaLnBrk="1" latinLnBrk="0" hangingPunct="1">
      <a:defRPr sz="1200" kern="1200">
        <a:solidFill>
          <a:schemeClr val="tx1"/>
        </a:solidFill>
        <a:latin typeface="+mn-lt"/>
        <a:ea typeface="+mn-ea"/>
        <a:cs typeface="+mn-cs"/>
      </a:defRPr>
    </a:lvl8pPr>
    <a:lvl9pPr marL="3656722" algn="l" defTabSz="9141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E30559-83F0-43E1-9537-47431C7DDC05}" type="slidenum">
              <a:rPr lang="en-GB" smtClean="0"/>
              <a:t>2</a:t>
            </a:fld>
            <a:endParaRPr lang="en-GB"/>
          </a:p>
        </p:txBody>
      </p:sp>
    </p:spTree>
    <p:extLst>
      <p:ext uri="{BB962C8B-B14F-4D97-AF65-F5344CB8AC3E}">
        <p14:creationId xmlns:p14="http://schemas.microsoft.com/office/powerpoint/2010/main" val="2994392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E30559-83F0-43E1-9537-47431C7DDC05}" type="slidenum">
              <a:rPr lang="en-GB" smtClean="0"/>
              <a:t>3</a:t>
            </a:fld>
            <a:endParaRPr lang="en-GB"/>
          </a:p>
        </p:txBody>
      </p:sp>
    </p:spTree>
    <p:extLst>
      <p:ext uri="{BB962C8B-B14F-4D97-AF65-F5344CB8AC3E}">
        <p14:creationId xmlns:p14="http://schemas.microsoft.com/office/powerpoint/2010/main" val="235038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E30559-83F0-43E1-9537-47431C7DDC05}" type="slidenum">
              <a:rPr lang="en-GB" smtClean="0"/>
              <a:t>5</a:t>
            </a:fld>
            <a:endParaRPr lang="en-GB"/>
          </a:p>
        </p:txBody>
      </p:sp>
    </p:spTree>
    <p:extLst>
      <p:ext uri="{BB962C8B-B14F-4D97-AF65-F5344CB8AC3E}">
        <p14:creationId xmlns:p14="http://schemas.microsoft.com/office/powerpoint/2010/main" val="217564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E30559-83F0-43E1-9537-47431C7DDC05}" type="slidenum">
              <a:rPr lang="en-GB" smtClean="0"/>
              <a:t>8</a:t>
            </a:fld>
            <a:endParaRPr lang="en-GB"/>
          </a:p>
        </p:txBody>
      </p:sp>
    </p:spTree>
    <p:extLst>
      <p:ext uri="{BB962C8B-B14F-4D97-AF65-F5344CB8AC3E}">
        <p14:creationId xmlns:p14="http://schemas.microsoft.com/office/powerpoint/2010/main" val="3570615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4"/>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1DEF7BB-4C8F-4783-B335-A19EB771DA53}" type="datetimeFigureOut">
              <a:rPr lang="en-GB" smtClean="0"/>
              <a:t>05/05/2017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1E5650-CD7C-402D-AC24-F59504AEFF0C}"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DEF7BB-4C8F-4783-B335-A19EB771DA53}" type="datetimeFigureOut">
              <a:rPr lang="en-GB" smtClean="0"/>
              <a:t>05/05/2017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1E5650-CD7C-402D-AC24-F59504AEFF0C}"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DEF7BB-4C8F-4783-B335-A19EB771DA53}" type="datetimeFigureOut">
              <a:rPr lang="en-GB" smtClean="0"/>
              <a:t>05/05/2017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1E5650-CD7C-402D-AC24-F59504AEFF0C}"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DEF7BB-4C8F-4783-B335-A19EB771DA53}" type="datetimeFigureOut">
              <a:rPr lang="en-GB" smtClean="0"/>
              <a:t>05/05/2017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1E5650-CD7C-402D-AC24-F59504AEFF0C}"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4" y="3852863"/>
            <a:ext cx="6135687" cy="1633538"/>
          </a:xfrm>
        </p:spPr>
        <p:txBody>
          <a:bodyPr anchor="b"/>
          <a:lstStyle>
            <a:lvl1pPr marL="0" indent="0">
              <a:buNone/>
              <a:defRPr sz="2000">
                <a:solidFill>
                  <a:schemeClr val="tx1">
                    <a:tint val="75000"/>
                  </a:schemeClr>
                </a:solidFill>
              </a:defRPr>
            </a:lvl1pPr>
            <a:lvl2pPr marL="457090" indent="0">
              <a:buNone/>
              <a:defRPr sz="1800">
                <a:solidFill>
                  <a:schemeClr val="tx1">
                    <a:tint val="75000"/>
                  </a:schemeClr>
                </a:solidFill>
              </a:defRPr>
            </a:lvl2pPr>
            <a:lvl3pPr marL="914180" indent="0">
              <a:buNone/>
              <a:defRPr sz="1600">
                <a:solidFill>
                  <a:schemeClr val="tx1">
                    <a:tint val="75000"/>
                  </a:schemeClr>
                </a:solidFill>
              </a:defRPr>
            </a:lvl3pPr>
            <a:lvl4pPr marL="1371270" indent="0">
              <a:buNone/>
              <a:defRPr sz="1400">
                <a:solidFill>
                  <a:schemeClr val="tx1">
                    <a:tint val="75000"/>
                  </a:schemeClr>
                </a:solidFill>
              </a:defRPr>
            </a:lvl4pPr>
            <a:lvl5pPr marL="1828361" indent="0">
              <a:buNone/>
              <a:defRPr sz="1400">
                <a:solidFill>
                  <a:schemeClr val="tx1">
                    <a:tint val="75000"/>
                  </a:schemeClr>
                </a:solidFill>
              </a:defRPr>
            </a:lvl5pPr>
            <a:lvl6pPr marL="2285451" indent="0">
              <a:buNone/>
              <a:defRPr sz="1400">
                <a:solidFill>
                  <a:schemeClr val="tx1">
                    <a:tint val="75000"/>
                  </a:schemeClr>
                </a:solidFill>
              </a:defRPr>
            </a:lvl6pPr>
            <a:lvl7pPr marL="2742542" indent="0">
              <a:buNone/>
              <a:defRPr sz="1400">
                <a:solidFill>
                  <a:schemeClr val="tx1">
                    <a:tint val="75000"/>
                  </a:schemeClr>
                </a:solidFill>
              </a:defRPr>
            </a:lvl7pPr>
            <a:lvl8pPr marL="3199632" indent="0">
              <a:buNone/>
              <a:defRPr sz="1400">
                <a:solidFill>
                  <a:schemeClr val="tx1">
                    <a:tint val="75000"/>
                  </a:schemeClr>
                </a:solidFill>
              </a:defRPr>
            </a:lvl8pPr>
            <a:lvl9pPr marL="365672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DEF7BB-4C8F-4783-B335-A19EB771DA53}" type="datetimeFigureOut">
              <a:rPr lang="en-GB" smtClean="0"/>
              <a:t>05/05/2017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1E5650-CD7C-402D-AC24-F59504AEFF0C}"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1DEF7BB-4C8F-4783-B335-A19EB771DA53}" type="datetimeFigureOut">
              <a:rPr lang="en-GB" smtClean="0"/>
              <a:t>05/05/2017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1E5650-CD7C-402D-AC24-F59504AEFF0C}"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DEF7BB-4C8F-4783-B335-A19EB771DA53}" type="datetimeFigureOut">
              <a:rPr lang="en-GB" smtClean="0"/>
              <a:t>05/05/2017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1E5650-CD7C-402D-AC24-F59504AEFF0C}"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DEF7BB-4C8F-4783-B335-A19EB771DA53}" type="datetimeFigureOut">
              <a:rPr lang="en-GB" smtClean="0"/>
              <a:t>05/05/2017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1E5650-CD7C-402D-AC24-F59504AEFF0C}"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EF7BB-4C8F-4783-B335-A19EB771DA53}" type="datetimeFigureOut">
              <a:rPr lang="en-GB" smtClean="0"/>
              <a:t>05/05/2017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1E5650-CD7C-402D-AC24-F59504AEFF0C}"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802" y="6096000"/>
            <a:ext cx="7772401" cy="609600"/>
          </a:xfrm>
        </p:spPr>
        <p:txBody>
          <a:bodyPr>
            <a:normAutofit/>
          </a:bodyPr>
          <a:lstStyle>
            <a:lvl1pPr marL="0" indent="0" algn="ctr">
              <a:buNone/>
              <a:defRPr sz="1600"/>
            </a:lvl1pPr>
            <a:lvl2pPr marL="457090" indent="0">
              <a:buNone/>
              <a:defRPr sz="1200"/>
            </a:lvl2pPr>
            <a:lvl3pPr marL="914180" indent="0">
              <a:buNone/>
              <a:defRPr sz="1000"/>
            </a:lvl3pPr>
            <a:lvl4pPr marL="1371270" indent="0">
              <a:buNone/>
              <a:defRPr sz="900"/>
            </a:lvl4pPr>
            <a:lvl5pPr marL="1828361" indent="0">
              <a:buNone/>
              <a:defRPr sz="900"/>
            </a:lvl5pPr>
            <a:lvl6pPr marL="2285451" indent="0">
              <a:buNone/>
              <a:defRPr sz="900"/>
            </a:lvl6pPr>
            <a:lvl7pPr marL="2742542" indent="0">
              <a:buNone/>
              <a:defRPr sz="900"/>
            </a:lvl7pPr>
            <a:lvl8pPr marL="3199632" indent="0">
              <a:buNone/>
              <a:defRPr sz="900"/>
            </a:lvl8pPr>
            <a:lvl9pPr marL="365672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DEF7BB-4C8F-4783-B335-A19EB771DA53}" type="datetimeFigureOut">
              <a:rPr lang="en-GB" smtClean="0"/>
              <a:t>05/05/2017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1E5650-CD7C-402D-AC24-F59504AEFF0C}" type="slidenum">
              <a:rPr lang="en-GB" smtClean="0"/>
              <a:t>‹#›</a:t>
            </a:fld>
            <a:endParaRPr lang="en-GB"/>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090" indent="0">
              <a:buNone/>
              <a:defRPr sz="2800"/>
            </a:lvl2pPr>
            <a:lvl3pPr marL="914180" indent="0">
              <a:buNone/>
              <a:defRPr sz="2400"/>
            </a:lvl3pPr>
            <a:lvl4pPr marL="1371270" indent="0">
              <a:buNone/>
              <a:defRPr sz="2000"/>
            </a:lvl4pPr>
            <a:lvl5pPr marL="1828361" indent="0">
              <a:buNone/>
              <a:defRPr sz="2000"/>
            </a:lvl5pPr>
            <a:lvl6pPr marL="2285451" indent="0">
              <a:buNone/>
              <a:defRPr sz="2000"/>
            </a:lvl6pPr>
            <a:lvl7pPr marL="2742542" indent="0">
              <a:buNone/>
              <a:defRPr sz="2000"/>
            </a:lvl7pPr>
            <a:lvl8pPr marL="3199632" indent="0">
              <a:buNone/>
              <a:defRPr sz="2000"/>
            </a:lvl8pPr>
            <a:lvl9pPr marL="3656722"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090" indent="0">
              <a:buNone/>
              <a:defRPr sz="1200"/>
            </a:lvl2pPr>
            <a:lvl3pPr marL="914180" indent="0">
              <a:buNone/>
              <a:defRPr sz="1000"/>
            </a:lvl3pPr>
            <a:lvl4pPr marL="1371270" indent="0">
              <a:buNone/>
              <a:defRPr sz="900"/>
            </a:lvl4pPr>
            <a:lvl5pPr marL="1828361" indent="0">
              <a:buNone/>
              <a:defRPr sz="900"/>
            </a:lvl5pPr>
            <a:lvl6pPr marL="2285451" indent="0">
              <a:buNone/>
              <a:defRPr sz="900"/>
            </a:lvl6pPr>
            <a:lvl7pPr marL="2742542" indent="0">
              <a:buNone/>
              <a:defRPr sz="900"/>
            </a:lvl7pPr>
            <a:lvl8pPr marL="3199632" indent="0">
              <a:buNone/>
              <a:defRPr sz="900"/>
            </a:lvl8pPr>
            <a:lvl9pPr marL="3656722"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D1DEF7BB-4C8F-4783-B335-A19EB771DA53}" type="datetimeFigureOut">
              <a:rPr lang="en-GB" smtClean="0"/>
              <a:t>05/05/2017</a:t>
            </a:fld>
            <a:endParaRPr lang="en-GB"/>
          </a:p>
        </p:txBody>
      </p:sp>
      <p:sp>
        <p:nvSpPr>
          <p:cNvPr id="9" name="Slide Number Placeholder 8"/>
          <p:cNvSpPr>
            <a:spLocks noGrp="1"/>
          </p:cNvSpPr>
          <p:nvPr>
            <p:ph type="sldNum" sz="quarter" idx="11"/>
          </p:nvPr>
        </p:nvSpPr>
        <p:spPr/>
        <p:txBody>
          <a:bodyPr/>
          <a:lstStyle/>
          <a:p>
            <a:fld id="{E91E5650-CD7C-402D-AC24-F59504AEFF0C}" type="slidenum">
              <a:rPr lang="en-GB" smtClean="0"/>
              <a:t>‹#›</a:t>
            </a:fld>
            <a:endParaRPr lang="en-GB"/>
          </a:p>
        </p:txBody>
      </p:sp>
      <p:sp>
        <p:nvSpPr>
          <p:cNvPr id="10" name="Footer Placeholder 9"/>
          <p:cNvSpPr>
            <a:spLocks noGrp="1"/>
          </p:cNvSpPr>
          <p:nvPr>
            <p:ph type="ftr" sz="quarter" idx="12"/>
          </p:nvPr>
        </p:nvSpPr>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18" tIns="45710" rIns="91418" bIns="4571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18" tIns="45710" rIns="91418"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91E5650-CD7C-402D-AC24-F59504AEFF0C}" type="slidenum">
              <a:rPr lang="en-GB" smtClean="0"/>
              <a:t>‹#›</a:t>
            </a:fld>
            <a:endParaRPr lang="en-GB"/>
          </a:p>
        </p:txBody>
      </p:sp>
      <p:sp>
        <p:nvSpPr>
          <p:cNvPr id="5" name="Footer Placeholder 4"/>
          <p:cNvSpPr>
            <a:spLocks noGrp="1"/>
          </p:cNvSpPr>
          <p:nvPr>
            <p:ph type="ftr" sz="quarter" idx="3"/>
          </p:nvPr>
        </p:nvSpPr>
        <p:spPr>
          <a:xfrm rot="16200000">
            <a:off x="7586913" y="4048760"/>
            <a:ext cx="2367281" cy="365760"/>
          </a:xfrm>
          <a:prstGeom prst="rect">
            <a:avLst/>
          </a:prstGeom>
        </p:spPr>
        <p:txBody>
          <a:bodyPr vert="horz" lIns="91418" tIns="45710" rIns="91418" bIns="45710" rtlCol="0" anchor="ctr"/>
          <a:lstStyle>
            <a:lvl1pPr algn="r">
              <a:defRPr sz="1200">
                <a:solidFill>
                  <a:schemeClr val="bg2"/>
                </a:solidFill>
              </a:defRPr>
            </a:lvl1pPr>
          </a:lstStyle>
          <a:p>
            <a:endParaRPr lang="en-GB"/>
          </a:p>
        </p:txBody>
      </p:sp>
      <p:sp>
        <p:nvSpPr>
          <p:cNvPr id="4" name="Date Placeholder 3"/>
          <p:cNvSpPr>
            <a:spLocks noGrp="1"/>
          </p:cNvSpPr>
          <p:nvPr>
            <p:ph type="dt" sz="half" idx="2"/>
          </p:nvPr>
        </p:nvSpPr>
        <p:spPr>
          <a:xfrm rot="16200000">
            <a:off x="7551354" y="1645920"/>
            <a:ext cx="2438399" cy="365760"/>
          </a:xfrm>
          <a:prstGeom prst="rect">
            <a:avLst/>
          </a:prstGeom>
        </p:spPr>
        <p:txBody>
          <a:bodyPr vert="horz" lIns="91418" tIns="45710" rIns="91418" bIns="45710" rtlCol="0" anchor="ctr"/>
          <a:lstStyle>
            <a:lvl1pPr algn="l">
              <a:defRPr sz="1200">
                <a:solidFill>
                  <a:schemeClr val="bg2"/>
                </a:solidFill>
              </a:defRPr>
            </a:lvl1pPr>
          </a:lstStyle>
          <a:p>
            <a:fld id="{D1DEF7BB-4C8F-4783-B335-A19EB771DA53}" type="datetimeFigureOut">
              <a:rPr lang="en-GB" smtClean="0"/>
              <a:t>05/05/2017</a:t>
            </a:fld>
            <a:endParaRPr lang="en-GB"/>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18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818" indent="-228545" algn="l" defTabSz="91418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39926" indent="-228545" algn="l" defTabSz="91418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599" indent="-228545" algn="l" defTabSz="91418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79852" indent="-228545" algn="l" defTabSz="91418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106" indent="-228545" algn="l" defTabSz="91418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6944" indent="-182836" algn="l" defTabSz="91418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9780" indent="-182836" algn="l" defTabSz="91418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2616" indent="-182836" algn="l" defTabSz="91418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451" indent="-182836" algn="l" defTabSz="91418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180" rtl="0" eaLnBrk="1" latinLnBrk="0" hangingPunct="1">
        <a:defRPr sz="1800" kern="1200">
          <a:solidFill>
            <a:schemeClr val="tx1"/>
          </a:solidFill>
          <a:latin typeface="+mn-lt"/>
          <a:ea typeface="+mn-ea"/>
          <a:cs typeface="+mn-cs"/>
        </a:defRPr>
      </a:lvl1pPr>
      <a:lvl2pPr marL="457090" algn="l" defTabSz="914180" rtl="0" eaLnBrk="1" latinLnBrk="0" hangingPunct="1">
        <a:defRPr sz="1800" kern="1200">
          <a:solidFill>
            <a:schemeClr val="tx1"/>
          </a:solidFill>
          <a:latin typeface="+mn-lt"/>
          <a:ea typeface="+mn-ea"/>
          <a:cs typeface="+mn-cs"/>
        </a:defRPr>
      </a:lvl2pPr>
      <a:lvl3pPr marL="914180" algn="l" defTabSz="914180" rtl="0" eaLnBrk="1" latinLnBrk="0" hangingPunct="1">
        <a:defRPr sz="1800" kern="1200">
          <a:solidFill>
            <a:schemeClr val="tx1"/>
          </a:solidFill>
          <a:latin typeface="+mn-lt"/>
          <a:ea typeface="+mn-ea"/>
          <a:cs typeface="+mn-cs"/>
        </a:defRPr>
      </a:lvl3pPr>
      <a:lvl4pPr marL="1371270" algn="l" defTabSz="914180" rtl="0" eaLnBrk="1" latinLnBrk="0" hangingPunct="1">
        <a:defRPr sz="1800" kern="1200">
          <a:solidFill>
            <a:schemeClr val="tx1"/>
          </a:solidFill>
          <a:latin typeface="+mn-lt"/>
          <a:ea typeface="+mn-ea"/>
          <a:cs typeface="+mn-cs"/>
        </a:defRPr>
      </a:lvl4pPr>
      <a:lvl5pPr marL="1828361" algn="l" defTabSz="914180" rtl="0" eaLnBrk="1" latinLnBrk="0" hangingPunct="1">
        <a:defRPr sz="1800" kern="1200">
          <a:solidFill>
            <a:schemeClr val="tx1"/>
          </a:solidFill>
          <a:latin typeface="+mn-lt"/>
          <a:ea typeface="+mn-ea"/>
          <a:cs typeface="+mn-cs"/>
        </a:defRPr>
      </a:lvl5pPr>
      <a:lvl6pPr marL="2285451" algn="l" defTabSz="914180" rtl="0" eaLnBrk="1" latinLnBrk="0" hangingPunct="1">
        <a:defRPr sz="1800" kern="1200">
          <a:solidFill>
            <a:schemeClr val="tx1"/>
          </a:solidFill>
          <a:latin typeface="+mn-lt"/>
          <a:ea typeface="+mn-ea"/>
          <a:cs typeface="+mn-cs"/>
        </a:defRPr>
      </a:lvl6pPr>
      <a:lvl7pPr marL="2742542" algn="l" defTabSz="914180" rtl="0" eaLnBrk="1" latinLnBrk="0" hangingPunct="1">
        <a:defRPr sz="1800" kern="1200">
          <a:solidFill>
            <a:schemeClr val="tx1"/>
          </a:solidFill>
          <a:latin typeface="+mn-lt"/>
          <a:ea typeface="+mn-ea"/>
          <a:cs typeface="+mn-cs"/>
        </a:defRPr>
      </a:lvl7pPr>
      <a:lvl8pPr marL="3199632" algn="l" defTabSz="914180" rtl="0" eaLnBrk="1" latinLnBrk="0" hangingPunct="1">
        <a:defRPr sz="1800" kern="1200">
          <a:solidFill>
            <a:schemeClr val="tx1"/>
          </a:solidFill>
          <a:latin typeface="+mn-lt"/>
          <a:ea typeface="+mn-ea"/>
          <a:cs typeface="+mn-cs"/>
        </a:defRPr>
      </a:lvl8pPr>
      <a:lvl9pPr marL="3656722" algn="l" defTabSz="914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18" Type="http://schemas.openxmlformats.org/officeDocument/2006/relationships/image" Target="../media/image73.png"/><Relationship Id="rId3" Type="http://schemas.microsoft.com/office/2007/relationships/media" Target="../media/media3.MOV"/><Relationship Id="rId7" Type="http://schemas.openxmlformats.org/officeDocument/2006/relationships/image" Target="../media/image62.png"/><Relationship Id="rId12" Type="http://schemas.openxmlformats.org/officeDocument/2006/relationships/image" Target="../media/image67.jpeg"/><Relationship Id="rId17" Type="http://schemas.openxmlformats.org/officeDocument/2006/relationships/image" Target="../media/image72.png"/><Relationship Id="rId2" Type="http://schemas.openxmlformats.org/officeDocument/2006/relationships/video" Target="../media/media2.MOV"/><Relationship Id="rId16" Type="http://schemas.openxmlformats.org/officeDocument/2006/relationships/image" Target="../media/image71.png"/><Relationship Id="rId1" Type="http://schemas.microsoft.com/office/2007/relationships/media" Target="../media/media2.MOV"/><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slideLayout" Target="../slideLayouts/slideLayout7.xml"/><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video" Target="../media/media3.MOV"/><Relationship Id="rId9" Type="http://schemas.openxmlformats.org/officeDocument/2006/relationships/image" Target="../media/image64.jpeg"/><Relationship Id="rId14" Type="http://schemas.openxmlformats.org/officeDocument/2006/relationships/image" Target="../media/image69.jpe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56.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png"/><Relationship Id="rId3" Type="http://schemas.openxmlformats.org/officeDocument/2006/relationships/image" Target="../media/image96.png"/><Relationship Id="rId7" Type="http://schemas.openxmlformats.org/officeDocument/2006/relationships/image" Target="../media/image99.jpeg"/><Relationship Id="rId12" Type="http://schemas.openxmlformats.org/officeDocument/2006/relationships/image" Target="../media/image104.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8.jpe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2.png"/><Relationship Id="rId9" Type="http://schemas.openxmlformats.org/officeDocument/2006/relationships/image" Target="../media/image101.jpeg"/></Relationships>
</file>

<file path=ppt/slides/_rels/slide16.xml.rels><?xml version="1.0" encoding="UTF-8" standalone="yes"?>
<Relationships xmlns="http://schemas.openxmlformats.org/package/2006/relationships"><Relationship Id="rId8" Type="http://schemas.openxmlformats.org/officeDocument/2006/relationships/image" Target="../media/image112.JPG"/><Relationship Id="rId13" Type="http://schemas.openxmlformats.org/officeDocument/2006/relationships/image" Target="../media/image117.jpeg"/><Relationship Id="rId18" Type="http://schemas.openxmlformats.org/officeDocument/2006/relationships/image" Target="../media/image122.jpeg"/><Relationship Id="rId3" Type="http://schemas.openxmlformats.org/officeDocument/2006/relationships/image" Target="../media/image107.JPG"/><Relationship Id="rId7" Type="http://schemas.openxmlformats.org/officeDocument/2006/relationships/image" Target="../media/image111.JPG"/><Relationship Id="rId12" Type="http://schemas.openxmlformats.org/officeDocument/2006/relationships/image" Target="../media/image116.jpeg"/><Relationship Id="rId17" Type="http://schemas.openxmlformats.org/officeDocument/2006/relationships/image" Target="../media/image121.png"/><Relationship Id="rId2" Type="http://schemas.openxmlformats.org/officeDocument/2006/relationships/image" Target="../media/image106.png"/><Relationship Id="rId16"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G"/><Relationship Id="rId15" Type="http://schemas.openxmlformats.org/officeDocument/2006/relationships/image" Target="../media/image119.png"/><Relationship Id="rId10" Type="http://schemas.openxmlformats.org/officeDocument/2006/relationships/image" Target="../media/image114.jpeg"/><Relationship Id="rId19" Type="http://schemas.openxmlformats.org/officeDocument/2006/relationships/image" Target="../media/image123.png"/><Relationship Id="rId4" Type="http://schemas.openxmlformats.org/officeDocument/2006/relationships/image" Target="../media/image108.jpeg"/><Relationship Id="rId9" Type="http://schemas.openxmlformats.org/officeDocument/2006/relationships/image" Target="../media/image113.JPG"/><Relationship Id="rId14" Type="http://schemas.openxmlformats.org/officeDocument/2006/relationships/image" Target="../media/image118.png"/></Relationships>
</file>

<file path=ppt/slides/_rels/slide1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9.jpeg"/><Relationship Id="rId18" Type="http://schemas.openxmlformats.org/officeDocument/2006/relationships/image" Target="../media/image134.png"/><Relationship Id="rId26" Type="http://schemas.openxmlformats.org/officeDocument/2006/relationships/image" Target="../media/image142.jpeg"/><Relationship Id="rId3" Type="http://schemas.microsoft.com/office/2007/relationships/media" Target="../media/media5.MOV"/><Relationship Id="rId21" Type="http://schemas.openxmlformats.org/officeDocument/2006/relationships/image" Target="../media/image137.png"/><Relationship Id="rId7" Type="http://schemas.openxmlformats.org/officeDocument/2006/relationships/image" Target="../media/image125.png"/><Relationship Id="rId12" Type="http://schemas.microsoft.com/office/2007/relationships/hdphoto" Target="../media/hdphoto2.wdp"/><Relationship Id="rId17" Type="http://schemas.openxmlformats.org/officeDocument/2006/relationships/image" Target="../media/image133.png"/><Relationship Id="rId25" Type="http://schemas.openxmlformats.org/officeDocument/2006/relationships/image" Target="../media/image141.jpeg"/><Relationship Id="rId2" Type="http://schemas.openxmlformats.org/officeDocument/2006/relationships/video" Target="../media/media4.MOV"/><Relationship Id="rId16" Type="http://schemas.openxmlformats.org/officeDocument/2006/relationships/image" Target="../media/image132.png"/><Relationship Id="rId20" Type="http://schemas.openxmlformats.org/officeDocument/2006/relationships/image" Target="../media/image136.png"/><Relationship Id="rId1" Type="http://schemas.microsoft.com/office/2007/relationships/media" Target="../media/media4.MOV"/><Relationship Id="rId6" Type="http://schemas.openxmlformats.org/officeDocument/2006/relationships/image" Target="../media/image124.png"/><Relationship Id="rId11" Type="http://schemas.openxmlformats.org/officeDocument/2006/relationships/image" Target="../media/image128.png"/><Relationship Id="rId24" Type="http://schemas.openxmlformats.org/officeDocument/2006/relationships/image" Target="../media/image140.jpeg"/><Relationship Id="rId5" Type="http://schemas.openxmlformats.org/officeDocument/2006/relationships/slideLayout" Target="../slideLayouts/slideLayout7.xml"/><Relationship Id="rId15" Type="http://schemas.openxmlformats.org/officeDocument/2006/relationships/image" Target="../media/image131.png"/><Relationship Id="rId23" Type="http://schemas.openxmlformats.org/officeDocument/2006/relationships/image" Target="../media/image139.png"/><Relationship Id="rId10" Type="http://schemas.microsoft.com/office/2007/relationships/hdphoto" Target="../media/hdphoto1.wdp"/><Relationship Id="rId19" Type="http://schemas.openxmlformats.org/officeDocument/2006/relationships/image" Target="../media/image135.png"/><Relationship Id="rId4" Type="http://schemas.openxmlformats.org/officeDocument/2006/relationships/video" Target="../media/media5.MOV"/><Relationship Id="rId9" Type="http://schemas.openxmlformats.org/officeDocument/2006/relationships/image" Target="../media/image127.png"/><Relationship Id="rId14" Type="http://schemas.openxmlformats.org/officeDocument/2006/relationships/image" Target="../media/image130.png"/><Relationship Id="rId22" Type="http://schemas.openxmlformats.org/officeDocument/2006/relationships/image" Target="../media/image138.png"/></Relationships>
</file>

<file path=ppt/slides/_rels/slide18.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jpeg"/><Relationship Id="rId3" Type="http://schemas.microsoft.com/office/2007/relationships/media" Target="../media/media7.MOV"/><Relationship Id="rId21" Type="http://schemas.openxmlformats.org/officeDocument/2006/relationships/image" Target="../media/image158.png"/><Relationship Id="rId7" Type="http://schemas.openxmlformats.org/officeDocument/2006/relationships/image" Target="../media/image144.png"/><Relationship Id="rId12" Type="http://schemas.openxmlformats.org/officeDocument/2006/relationships/image" Target="../media/image149.png"/><Relationship Id="rId17" Type="http://schemas.openxmlformats.org/officeDocument/2006/relationships/image" Target="../media/image154.jpeg"/><Relationship Id="rId2" Type="http://schemas.openxmlformats.org/officeDocument/2006/relationships/video" Target="../media/media6.MOV"/><Relationship Id="rId16" Type="http://schemas.openxmlformats.org/officeDocument/2006/relationships/image" Target="../media/image153.jpeg"/><Relationship Id="rId20" Type="http://schemas.openxmlformats.org/officeDocument/2006/relationships/image" Target="../media/image157.png"/><Relationship Id="rId1" Type="http://schemas.microsoft.com/office/2007/relationships/media" Target="../media/media6.MOV"/><Relationship Id="rId6" Type="http://schemas.openxmlformats.org/officeDocument/2006/relationships/image" Target="../media/image143.png"/><Relationship Id="rId11" Type="http://schemas.openxmlformats.org/officeDocument/2006/relationships/image" Target="../media/image148.png"/><Relationship Id="rId24" Type="http://schemas.openxmlformats.org/officeDocument/2006/relationships/image" Target="../media/image161.png"/><Relationship Id="rId5" Type="http://schemas.openxmlformats.org/officeDocument/2006/relationships/slideLayout" Target="../slideLayouts/slideLayout7.xml"/><Relationship Id="rId15" Type="http://schemas.openxmlformats.org/officeDocument/2006/relationships/image" Target="../media/image152.JPG"/><Relationship Id="rId23" Type="http://schemas.openxmlformats.org/officeDocument/2006/relationships/image" Target="../media/image160.png"/><Relationship Id="rId10" Type="http://schemas.openxmlformats.org/officeDocument/2006/relationships/image" Target="../media/image147.png"/><Relationship Id="rId19" Type="http://schemas.openxmlformats.org/officeDocument/2006/relationships/image" Target="../media/image156.png"/><Relationship Id="rId4" Type="http://schemas.openxmlformats.org/officeDocument/2006/relationships/video" Target="../media/media7.MOV"/><Relationship Id="rId9" Type="http://schemas.openxmlformats.org/officeDocument/2006/relationships/image" Target="../media/image146.png"/><Relationship Id="rId14" Type="http://schemas.openxmlformats.org/officeDocument/2006/relationships/image" Target="../media/image151.jpeg"/><Relationship Id="rId22" Type="http://schemas.openxmlformats.org/officeDocument/2006/relationships/image" Target="../media/image159.png"/></Relationships>
</file>

<file path=ppt/slides/_rels/slide19.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3" Type="http://schemas.openxmlformats.org/officeDocument/2006/relationships/slideLayout" Target="../slideLayouts/slideLayout7.xml"/><Relationship Id="rId7" Type="http://schemas.openxmlformats.org/officeDocument/2006/relationships/image" Target="../media/image165.png"/><Relationship Id="rId12" Type="http://schemas.openxmlformats.org/officeDocument/2006/relationships/image" Target="../media/image170.png"/><Relationship Id="rId17" Type="http://schemas.openxmlformats.org/officeDocument/2006/relationships/image" Target="../media/image175.png"/><Relationship Id="rId2" Type="http://schemas.openxmlformats.org/officeDocument/2006/relationships/video" Target="../media/media8.MOV"/><Relationship Id="rId16" Type="http://schemas.openxmlformats.org/officeDocument/2006/relationships/image" Target="../media/image174.png"/><Relationship Id="rId1" Type="http://schemas.microsoft.com/office/2007/relationships/media" Target="../media/media8.MOV"/><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5" Type="http://schemas.openxmlformats.org/officeDocument/2006/relationships/image" Target="../media/image17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 Id="rId14" Type="http://schemas.openxmlformats.org/officeDocument/2006/relationships/image" Target="../media/image17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wmf"/><Relationship Id="rId11" Type="http://schemas.openxmlformats.org/officeDocument/2006/relationships/image" Target="../media/image10.png"/><Relationship Id="rId5" Type="http://schemas.openxmlformats.org/officeDocument/2006/relationships/oleObject" Target="../embeddings/oleObject1.bin"/><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1.wmf"/><Relationship Id="rId10" Type="http://schemas.openxmlformats.org/officeDocument/2006/relationships/image" Target="../media/image27.png"/><Relationship Id="rId4" Type="http://schemas.openxmlformats.org/officeDocument/2006/relationships/oleObject" Target="../embeddings/oleObject2.bin"/><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3.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0.wmf"/><Relationship Id="rId4" Type="http://schemas.openxmlformats.org/officeDocument/2006/relationships/image" Target="../media/image31.jpeg"/><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95737" y="620692"/>
            <a:ext cx="5112568" cy="1200329"/>
          </a:xfrm>
          <a:prstGeom prst="rect">
            <a:avLst/>
          </a:prstGeom>
          <a:noFill/>
        </p:spPr>
        <p:txBody>
          <a:bodyPr wrap="square" lIns="91418" tIns="45710" rIns="91418" bIns="45710" rtlCol="0">
            <a:spAutoFit/>
          </a:bodyPr>
          <a:lstStyle/>
          <a:p>
            <a:pPr algn="ctr"/>
            <a:r>
              <a:rPr lang="en-GB" sz="3600" dirty="0">
                <a:latin typeface="Arial Nova Cond Light" panose="020B0306020202020204" pitchFamily="34" charset="0"/>
              </a:rPr>
              <a:t>Product Design Product</a:t>
            </a:r>
          </a:p>
          <a:p>
            <a:pPr algn="ctr"/>
            <a:r>
              <a:rPr lang="en-GB" sz="3600" dirty="0">
                <a:latin typeface="Arial Nova Cond Light" panose="020B0306020202020204" pitchFamily="34" charset="0"/>
              </a:rPr>
              <a:t> Topic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31" y="1988840"/>
            <a:ext cx="2381521" cy="3356992"/>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652" y="2348880"/>
            <a:ext cx="1675168" cy="223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83524" y="3572451"/>
            <a:ext cx="3744416" cy="2031325"/>
          </a:xfrm>
          <a:prstGeom prst="rect">
            <a:avLst/>
          </a:prstGeom>
          <a:noFill/>
        </p:spPr>
        <p:txBody>
          <a:bodyPr wrap="square" lIns="91418" tIns="45710" rIns="91418" bIns="45710" rtlCol="0">
            <a:spAutoFit/>
          </a:bodyPr>
          <a:lstStyle/>
          <a:p>
            <a:r>
              <a:rPr lang="en-GB" dirty="0" smtClean="0">
                <a:latin typeface="Arial Nova Cond Light"/>
              </a:rPr>
              <a:t>Name: Alex Bowyer</a:t>
            </a:r>
          </a:p>
          <a:p>
            <a:r>
              <a:rPr lang="en-GB" dirty="0" smtClean="0">
                <a:latin typeface="Arial Nova Cond Light"/>
              </a:rPr>
              <a:t>Candidate No. 5013</a:t>
            </a:r>
          </a:p>
          <a:p>
            <a:endParaRPr lang="en-GB" dirty="0">
              <a:latin typeface="Arial Nova Cond Light"/>
            </a:endParaRPr>
          </a:p>
          <a:p>
            <a:pPr algn="ctr"/>
            <a:r>
              <a:rPr lang="en-GB" dirty="0" smtClean="0">
                <a:latin typeface="Arial Nova Cond Light"/>
              </a:rPr>
              <a:t>Wallingford School </a:t>
            </a:r>
          </a:p>
          <a:p>
            <a:pPr algn="ctr"/>
            <a:r>
              <a:rPr lang="en-GB" dirty="0" smtClean="0">
                <a:latin typeface="Arial Nova Cond Light"/>
              </a:rPr>
              <a:t>Centre No. 62451</a:t>
            </a:r>
          </a:p>
          <a:p>
            <a:pPr algn="ctr"/>
            <a:endParaRPr lang="en-GB" dirty="0">
              <a:latin typeface="Arial Nova Cond Light"/>
            </a:endParaRPr>
          </a:p>
          <a:p>
            <a:pPr algn="ctr"/>
            <a:r>
              <a:rPr lang="en-GB" dirty="0" smtClean="0">
                <a:latin typeface="Arial Nova Cond Light"/>
              </a:rPr>
              <a:t>AQA F522 Product Study </a:t>
            </a:r>
            <a:endParaRPr lang="en-GB" dirty="0">
              <a:latin typeface="Arial Nova Cond Light"/>
            </a:endParaRPr>
          </a:p>
        </p:txBody>
      </p:sp>
    </p:spTree>
    <p:extLst>
      <p:ext uri="{BB962C8B-B14F-4D97-AF65-F5344CB8AC3E}">
        <p14:creationId xmlns:p14="http://schemas.microsoft.com/office/powerpoint/2010/main" val="2271170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332"/>
            <a:ext cx="3643935" cy="4725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7825" y="548681"/>
            <a:ext cx="3217695" cy="4585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305" r="22198"/>
          <a:stretch/>
        </p:blipFill>
        <p:spPr bwMode="auto">
          <a:xfrm rot="16200000">
            <a:off x="432261" y="5197288"/>
            <a:ext cx="1219200" cy="210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54" t="28583" b="15873"/>
          <a:stretch/>
        </p:blipFill>
        <p:spPr bwMode="auto">
          <a:xfrm>
            <a:off x="2068390" y="5638802"/>
            <a:ext cx="2825589" cy="121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G_414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rot="5400000">
            <a:off x="7106556" y="1653731"/>
            <a:ext cx="1749634" cy="974466"/>
          </a:xfrm>
          <a:prstGeom prst="rect">
            <a:avLst/>
          </a:prstGeom>
        </p:spPr>
      </p:pic>
      <p:pic>
        <p:nvPicPr>
          <p:cNvPr id="3" name="IMG_4142.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rot="5400000">
            <a:off x="7104849" y="5498324"/>
            <a:ext cx="1740386" cy="978967"/>
          </a:xfrm>
          <a:prstGeom prst="rect">
            <a:avLst/>
          </a:prstGeom>
        </p:spPr>
      </p:pic>
      <p:sp>
        <p:nvSpPr>
          <p:cNvPr id="4" name="TextBox 3"/>
          <p:cNvSpPr txBox="1"/>
          <p:nvPr/>
        </p:nvSpPr>
        <p:spPr>
          <a:xfrm>
            <a:off x="6122768" y="5409973"/>
            <a:ext cx="1371372" cy="369332"/>
          </a:xfrm>
          <a:prstGeom prst="rect">
            <a:avLst/>
          </a:prstGeom>
          <a:noFill/>
        </p:spPr>
        <p:txBody>
          <a:bodyPr wrap="square" lIns="91418" tIns="45710" rIns="91418" bIns="45710" rtlCol="0">
            <a:spAutoFit/>
          </a:bodyPr>
          <a:lstStyle/>
          <a:p>
            <a:r>
              <a:rPr lang="en-GB" dirty="0" smtClean="0"/>
              <a:t>Play me </a:t>
            </a:r>
            <a:endParaRPr lang="en-GB" dirty="0"/>
          </a:p>
        </p:txBody>
      </p:sp>
      <p:pic>
        <p:nvPicPr>
          <p:cNvPr id="6150" name="Picture 6"/>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5295" b="17952"/>
          <a:stretch/>
        </p:blipFill>
        <p:spPr bwMode="auto">
          <a:xfrm rot="5400000">
            <a:off x="6969617" y="314168"/>
            <a:ext cx="1268760" cy="63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5505" b="16269"/>
          <a:stretch/>
        </p:blipFill>
        <p:spPr bwMode="auto">
          <a:xfrm rot="5400000">
            <a:off x="6318416" y="298164"/>
            <a:ext cx="1268763" cy="667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1497" b="23315"/>
          <a:stretch/>
        </p:blipFill>
        <p:spPr bwMode="auto">
          <a:xfrm rot="5400000">
            <a:off x="7566253" y="367874"/>
            <a:ext cx="1268761" cy="52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67472" y="1284058"/>
            <a:ext cx="2053336" cy="246221"/>
          </a:xfrm>
          <a:prstGeom prst="rect">
            <a:avLst/>
          </a:prstGeom>
          <a:noFill/>
        </p:spPr>
        <p:txBody>
          <a:bodyPr wrap="square" lIns="91418" tIns="45710" rIns="91418" bIns="45710" rtlCol="0">
            <a:spAutoFit/>
          </a:bodyPr>
          <a:lstStyle/>
          <a:p>
            <a:r>
              <a:rPr lang="en-GB" sz="1000" dirty="0"/>
              <a:t>Styrofoam model</a:t>
            </a:r>
          </a:p>
        </p:txBody>
      </p:sp>
      <p:sp>
        <p:nvSpPr>
          <p:cNvPr id="6" name="TextBox 5"/>
          <p:cNvSpPr txBox="1"/>
          <p:nvPr/>
        </p:nvSpPr>
        <p:spPr>
          <a:xfrm>
            <a:off x="-9250" y="5084802"/>
            <a:ext cx="4903228" cy="553998"/>
          </a:xfrm>
          <a:prstGeom prst="rect">
            <a:avLst/>
          </a:prstGeom>
          <a:noFill/>
        </p:spPr>
        <p:txBody>
          <a:bodyPr wrap="square" lIns="91418" tIns="45710" rIns="91418" bIns="45710" rtlCol="0">
            <a:spAutoFit/>
          </a:bodyPr>
          <a:lstStyle/>
          <a:p>
            <a:r>
              <a:rPr lang="en-GB" sz="1000" dirty="0"/>
              <a:t>I made this </a:t>
            </a:r>
            <a:r>
              <a:rPr lang="en-GB" sz="1000" dirty="0" err="1"/>
              <a:t>plasterscene</a:t>
            </a:r>
            <a:r>
              <a:rPr lang="en-GB" sz="1000" dirty="0"/>
              <a:t> model to demonstrate how the shape compliments the hand. I chose to model it out of this material because it was easy to curve and shape when I made a mistake. I make it longer than the Styrofoam model so that I acted on my feedback </a:t>
            </a:r>
          </a:p>
        </p:txBody>
      </p:sp>
      <p:sp>
        <p:nvSpPr>
          <p:cNvPr id="8" name="TextBox 7"/>
          <p:cNvSpPr txBox="1"/>
          <p:nvPr/>
        </p:nvSpPr>
        <p:spPr>
          <a:xfrm>
            <a:off x="6118652" y="5675079"/>
            <a:ext cx="1366907" cy="1169551"/>
          </a:xfrm>
          <a:prstGeom prst="rect">
            <a:avLst/>
          </a:prstGeom>
          <a:noFill/>
        </p:spPr>
        <p:txBody>
          <a:bodyPr wrap="square" lIns="91418" tIns="45710" rIns="91418" bIns="45710" rtlCol="0">
            <a:spAutoFit/>
          </a:bodyPr>
          <a:lstStyle/>
          <a:p>
            <a:r>
              <a:rPr lang="en-GB" sz="1000" dirty="0">
                <a:solidFill>
                  <a:srgbClr val="D90101"/>
                </a:solidFill>
              </a:rPr>
              <a:t>Conclusion form feedback</a:t>
            </a:r>
            <a:r>
              <a:rPr lang="en-GB" sz="1000" dirty="0"/>
              <a:t>: the shape is well ergonomically designed and the speared head makes it easy to put in and out of a bag.</a:t>
            </a:r>
          </a:p>
        </p:txBody>
      </p:sp>
      <p:sp>
        <p:nvSpPr>
          <p:cNvPr id="9" name="TextBox 8"/>
          <p:cNvSpPr txBox="1"/>
          <p:nvPr/>
        </p:nvSpPr>
        <p:spPr>
          <a:xfrm>
            <a:off x="7092280" y="3015781"/>
            <a:ext cx="1372246" cy="861774"/>
          </a:xfrm>
          <a:prstGeom prst="rect">
            <a:avLst/>
          </a:prstGeom>
          <a:noFill/>
        </p:spPr>
        <p:txBody>
          <a:bodyPr wrap="square" lIns="91418" tIns="45710" rIns="91418" bIns="45710" rtlCol="0">
            <a:spAutoFit/>
          </a:bodyPr>
          <a:lstStyle/>
          <a:p>
            <a:r>
              <a:rPr lang="en-GB" sz="1000" dirty="0">
                <a:solidFill>
                  <a:srgbClr val="D90101"/>
                </a:solidFill>
              </a:rPr>
              <a:t>Conclusion from feedback</a:t>
            </a:r>
            <a:r>
              <a:rPr lang="en-GB" sz="1000" dirty="0"/>
              <a:t>: the grips make it easy to hold but it could be longer to fit the hand more. </a:t>
            </a:r>
          </a:p>
        </p:txBody>
      </p:sp>
      <p:pic>
        <p:nvPicPr>
          <p:cNvPr id="921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36096" y="1530277"/>
            <a:ext cx="35401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92041" y="1448441"/>
            <a:ext cx="35401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59633" y="1248416"/>
            <a:ext cx="3349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96939" y="2679231"/>
            <a:ext cx="35401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486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105"/>
          <a:stretch/>
        </p:blipFill>
        <p:spPr bwMode="auto">
          <a:xfrm>
            <a:off x="-1" y="12152"/>
            <a:ext cx="6502331" cy="6845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6762" r="42145" b="15585"/>
          <a:stretch/>
        </p:blipFill>
        <p:spPr bwMode="auto">
          <a:xfrm>
            <a:off x="7668346" y="2"/>
            <a:ext cx="778469" cy="419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199" t="12352" r="44092" b="12046"/>
          <a:stretch/>
        </p:blipFill>
        <p:spPr bwMode="auto">
          <a:xfrm>
            <a:off x="6807353" y="2"/>
            <a:ext cx="860992" cy="419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980728"/>
            <a:ext cx="35401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3219450"/>
            <a:ext cx="5857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744" y="5877619"/>
            <a:ext cx="5857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7977" y="3219450"/>
            <a:ext cx="8651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07352" y="4190173"/>
            <a:ext cx="1639460" cy="1169551"/>
          </a:xfrm>
          <a:prstGeom prst="rect">
            <a:avLst/>
          </a:prstGeom>
          <a:noFill/>
        </p:spPr>
        <p:txBody>
          <a:bodyPr wrap="square" lIns="91418" tIns="45710" rIns="91418" bIns="45710" rtlCol="0">
            <a:spAutoFit/>
          </a:bodyPr>
          <a:lstStyle/>
          <a:p>
            <a:r>
              <a:rPr lang="en-GB" sz="1000" dirty="0"/>
              <a:t>Sketch up models. These models give more information about the product but don’t show how it would be rounded, this product doesn’t have edges </a:t>
            </a:r>
          </a:p>
        </p:txBody>
      </p:sp>
    </p:spTree>
    <p:extLst>
      <p:ext uri="{BB962C8B-B14F-4D97-AF65-F5344CB8AC3E}">
        <p14:creationId xmlns:p14="http://schemas.microsoft.com/office/powerpoint/2010/main" val="3168433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58531" y="19174"/>
            <a:ext cx="1029493" cy="3121794"/>
            <a:chOff x="5148064" y="1772816"/>
            <a:chExt cx="1880220" cy="4729120"/>
          </a:xfrm>
        </p:grpSpPr>
        <p:pic>
          <p:nvPicPr>
            <p:cNvPr id="614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160" r="10964" b="35445"/>
            <a:stretch/>
          </p:blipFill>
          <p:spPr bwMode="auto">
            <a:xfrm>
              <a:off x="5570959" y="1772816"/>
              <a:ext cx="1457325"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48064" y="2204864"/>
              <a:ext cx="864096"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323681" y="3596679"/>
              <a:ext cx="432048" cy="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5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5644827"/>
              <a:ext cx="548902" cy="85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574" t="35905" r="17251" b="30714"/>
          <a:stretch/>
        </p:blipFill>
        <p:spPr bwMode="auto">
          <a:xfrm>
            <a:off x="1394876" y="404665"/>
            <a:ext cx="2618303" cy="160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b="29633"/>
          <a:stretch/>
        </p:blipFill>
        <p:spPr bwMode="auto">
          <a:xfrm>
            <a:off x="7020274" y="11164"/>
            <a:ext cx="1395571" cy="280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076056" y="19627"/>
            <a:ext cx="1584176" cy="2798726"/>
            <a:chOff x="2555776" y="1358206"/>
            <a:chExt cx="2337997" cy="4438650"/>
          </a:xfrm>
        </p:grpSpPr>
        <p:pic>
          <p:nvPicPr>
            <p:cNvPr id="6152"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724" t="-70" b="35243"/>
            <a:stretch/>
          </p:blipFill>
          <p:spPr bwMode="auto">
            <a:xfrm>
              <a:off x="2989193" y="1358206"/>
              <a:ext cx="1904580"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55776" y="4701084"/>
              <a:ext cx="648072"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1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6738" t="19780" r="41768" b="25641"/>
          <a:stretch/>
        </p:blipFill>
        <p:spPr bwMode="auto">
          <a:xfrm>
            <a:off x="0" y="29496"/>
            <a:ext cx="1343026"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242" y="2954863"/>
            <a:ext cx="1512168" cy="1477307"/>
          </a:xfrm>
          <a:prstGeom prst="rect">
            <a:avLst/>
          </a:prstGeom>
          <a:noFill/>
        </p:spPr>
        <p:txBody>
          <a:bodyPr wrap="square" lIns="91418" tIns="45710" rIns="91418" bIns="45710" rtlCol="0">
            <a:spAutoFit/>
          </a:bodyPr>
          <a:lstStyle/>
          <a:p>
            <a:r>
              <a:rPr lang="en-GB" sz="1000" dirty="0">
                <a:solidFill>
                  <a:srgbClr val="FF0000"/>
                </a:solidFill>
                <a:latin typeface="Calibri" panose="020F0502020204030204" pitchFamily="34" charset="0"/>
              </a:rPr>
              <a:t>“This design is a reasonable size. It is quite </a:t>
            </a:r>
            <a:r>
              <a:rPr lang="en-GB" sz="1000" dirty="0" err="1">
                <a:solidFill>
                  <a:srgbClr val="FF0000"/>
                </a:solidFill>
                <a:latin typeface="Calibri" panose="020F0502020204030204" pitchFamily="34" charset="0"/>
              </a:rPr>
              <a:t>grippy</a:t>
            </a:r>
            <a:r>
              <a:rPr lang="en-GB" sz="1000" dirty="0">
                <a:solidFill>
                  <a:srgbClr val="FF0000"/>
                </a:solidFill>
                <a:latin typeface="Calibri" panose="020F0502020204030204" pitchFamily="34" charset="0"/>
              </a:rPr>
              <a:t> and is  easy to hold. I think the fact that it had a lid means that it is  hygienic. But it think it is too basic I not different enough to the original.”</a:t>
            </a:r>
          </a:p>
          <a:p>
            <a:r>
              <a:rPr lang="en-GB" sz="1000" dirty="0">
                <a:solidFill>
                  <a:srgbClr val="FF0000"/>
                </a:solidFill>
                <a:latin typeface="Calibri" panose="020F0502020204030204" pitchFamily="34" charset="0"/>
              </a:rPr>
              <a:t>-Joey 7/10</a:t>
            </a:r>
          </a:p>
        </p:txBody>
      </p:sp>
      <p:sp>
        <p:nvSpPr>
          <p:cNvPr id="9" name="TextBox 8"/>
          <p:cNvSpPr txBox="1"/>
          <p:nvPr/>
        </p:nvSpPr>
        <p:spPr>
          <a:xfrm>
            <a:off x="1791190" y="2955174"/>
            <a:ext cx="1296144" cy="1631216"/>
          </a:xfrm>
          <a:prstGeom prst="rect">
            <a:avLst/>
          </a:prstGeom>
          <a:noFill/>
        </p:spPr>
        <p:txBody>
          <a:bodyPr wrap="square" lIns="91418" tIns="45710" rIns="91418" bIns="45710" rtlCol="0">
            <a:spAutoFit/>
          </a:bodyPr>
          <a:lstStyle/>
          <a:p>
            <a:r>
              <a:rPr lang="en-GB" sz="1000" dirty="0">
                <a:solidFill>
                  <a:srgbClr val="FF0000"/>
                </a:solidFill>
                <a:latin typeface="Calibri" panose="020F0502020204030204" pitchFamily="34" charset="0"/>
              </a:rPr>
              <a:t>“This toothbrush is multi functional and means its really  particle.</a:t>
            </a:r>
          </a:p>
          <a:p>
            <a:r>
              <a:rPr lang="en-GB" sz="1000" dirty="0">
                <a:solidFill>
                  <a:srgbClr val="FF0000"/>
                </a:solidFill>
                <a:latin typeface="Calibri" panose="020F0502020204030204" pitchFamily="34" charset="0"/>
              </a:rPr>
              <a:t>The fact that the corners aren't as shaped as the other designs may be a hard.” </a:t>
            </a:r>
          </a:p>
          <a:p>
            <a:r>
              <a:rPr lang="en-GB" sz="1000" dirty="0">
                <a:solidFill>
                  <a:srgbClr val="FF0000"/>
                </a:solidFill>
                <a:latin typeface="Calibri" panose="020F0502020204030204" pitchFamily="34" charset="0"/>
              </a:rPr>
              <a:t>-Joey 7/10</a:t>
            </a:r>
          </a:p>
        </p:txBody>
      </p:sp>
      <p:sp>
        <p:nvSpPr>
          <p:cNvPr id="10" name="TextBox 9"/>
          <p:cNvSpPr txBox="1"/>
          <p:nvPr/>
        </p:nvSpPr>
        <p:spPr>
          <a:xfrm>
            <a:off x="3378751" y="2954863"/>
            <a:ext cx="1800200" cy="1938992"/>
          </a:xfrm>
          <a:prstGeom prst="rect">
            <a:avLst/>
          </a:prstGeom>
          <a:noFill/>
        </p:spPr>
        <p:txBody>
          <a:bodyPr wrap="square" lIns="91418" tIns="45710" rIns="91418" bIns="45710" rtlCol="0">
            <a:spAutoFit/>
          </a:bodyPr>
          <a:lstStyle/>
          <a:p>
            <a:r>
              <a:rPr lang="en-GB" sz="1000" dirty="0">
                <a:solidFill>
                  <a:srgbClr val="FF0000"/>
                </a:solidFill>
                <a:latin typeface="Calibri" panose="020F0502020204030204" pitchFamily="34" charset="0"/>
              </a:rPr>
              <a:t>“This one is small but this can make it easier to hold. There is less ergonomics in this so its less comfortable, as a designer I would want to see more off a mechanism which would make this product more appealing. The fact that the fingers are where the brush is stored means that it is more unhygienic.”</a:t>
            </a:r>
          </a:p>
          <a:p>
            <a:r>
              <a:rPr lang="en-GB" sz="1000" dirty="0">
                <a:solidFill>
                  <a:srgbClr val="FF0000"/>
                </a:solidFill>
                <a:latin typeface="Calibri" panose="020F0502020204030204" pitchFamily="34" charset="0"/>
              </a:rPr>
              <a:t>-Joey 6/10</a:t>
            </a:r>
          </a:p>
        </p:txBody>
      </p:sp>
      <p:sp>
        <p:nvSpPr>
          <p:cNvPr id="11" name="TextBox 10"/>
          <p:cNvSpPr txBox="1"/>
          <p:nvPr/>
        </p:nvSpPr>
        <p:spPr>
          <a:xfrm>
            <a:off x="5296360" y="2954864"/>
            <a:ext cx="1363872" cy="1169541"/>
          </a:xfrm>
          <a:prstGeom prst="rect">
            <a:avLst/>
          </a:prstGeom>
          <a:noFill/>
        </p:spPr>
        <p:txBody>
          <a:bodyPr wrap="square" lIns="91418" tIns="45710" rIns="91418" bIns="45710" rtlCol="0">
            <a:spAutoFit/>
          </a:bodyPr>
          <a:lstStyle/>
          <a:p>
            <a:r>
              <a:rPr lang="en-GB" sz="1000" dirty="0">
                <a:solidFill>
                  <a:srgbClr val="FF0000"/>
                </a:solidFill>
                <a:latin typeface="Calibri" panose="020F0502020204030204" pitchFamily="34" charset="0"/>
              </a:rPr>
              <a:t>“Not convenient for travel due to having  no folding feature. It  looks nice and aesthetically pleasing, and offers good grip”</a:t>
            </a:r>
          </a:p>
          <a:p>
            <a:r>
              <a:rPr lang="en-GB" sz="1000" dirty="0">
                <a:solidFill>
                  <a:srgbClr val="FF0000"/>
                </a:solidFill>
                <a:latin typeface="Calibri" panose="020F0502020204030204" pitchFamily="34" charset="0"/>
              </a:rPr>
              <a:t>-Joey 5/10</a:t>
            </a:r>
          </a:p>
        </p:txBody>
      </p:sp>
      <p:sp>
        <p:nvSpPr>
          <p:cNvPr id="12" name="TextBox 11"/>
          <p:cNvSpPr txBox="1"/>
          <p:nvPr/>
        </p:nvSpPr>
        <p:spPr>
          <a:xfrm>
            <a:off x="6876257" y="2955174"/>
            <a:ext cx="1539587" cy="707876"/>
          </a:xfrm>
          <a:prstGeom prst="rect">
            <a:avLst/>
          </a:prstGeom>
          <a:noFill/>
        </p:spPr>
        <p:txBody>
          <a:bodyPr wrap="square" lIns="91418" tIns="45710" rIns="91418" bIns="45710" rtlCol="0">
            <a:spAutoFit/>
          </a:bodyPr>
          <a:lstStyle/>
          <a:p>
            <a:r>
              <a:rPr lang="en-GB" sz="1000" dirty="0">
                <a:solidFill>
                  <a:srgbClr val="FF0000"/>
                </a:solidFill>
                <a:latin typeface="Calibri" panose="020F0502020204030204" pitchFamily="34" charset="0"/>
              </a:rPr>
              <a:t>“Really aesthetically pleasing, modern  design,  and is easy for travel.”</a:t>
            </a:r>
          </a:p>
          <a:p>
            <a:r>
              <a:rPr lang="en-GB" sz="1000" dirty="0">
                <a:solidFill>
                  <a:srgbClr val="FF0000"/>
                </a:solidFill>
                <a:latin typeface="Calibri" panose="020F0502020204030204" pitchFamily="34" charset="0"/>
              </a:rPr>
              <a:t>–Joey 9.5/10</a:t>
            </a:r>
          </a:p>
        </p:txBody>
      </p:sp>
      <p:sp>
        <p:nvSpPr>
          <p:cNvPr id="13" name="TextBox 12"/>
          <p:cNvSpPr txBox="1"/>
          <p:nvPr/>
        </p:nvSpPr>
        <p:spPr>
          <a:xfrm>
            <a:off x="35868" y="4344077"/>
            <a:ext cx="1656184" cy="861774"/>
          </a:xfrm>
          <a:prstGeom prst="rect">
            <a:avLst/>
          </a:prstGeom>
          <a:noFill/>
        </p:spPr>
        <p:txBody>
          <a:bodyPr wrap="square" lIns="91418" tIns="45710" rIns="91418" bIns="45710" rtlCol="0">
            <a:spAutoFit/>
          </a:bodyPr>
          <a:lstStyle/>
          <a:p>
            <a:r>
              <a:rPr lang="en-GB" sz="1000" dirty="0">
                <a:solidFill>
                  <a:srgbClr val="92D050"/>
                </a:solidFill>
                <a:latin typeface="Calibri" panose="020F0502020204030204" pitchFamily="34" charset="0"/>
              </a:rPr>
              <a:t>“Ergonomically and aesthetically  pleasing but I don’t like the brightness of the red.”</a:t>
            </a:r>
          </a:p>
          <a:p>
            <a:r>
              <a:rPr lang="en-GB" sz="1000" dirty="0">
                <a:solidFill>
                  <a:srgbClr val="92D050"/>
                </a:solidFill>
                <a:latin typeface="Calibri" panose="020F0502020204030204" pitchFamily="34" charset="0"/>
              </a:rPr>
              <a:t>-Ben 7.5/10 </a:t>
            </a:r>
          </a:p>
        </p:txBody>
      </p:sp>
      <p:sp>
        <p:nvSpPr>
          <p:cNvPr id="14" name="TextBox 13"/>
          <p:cNvSpPr txBox="1"/>
          <p:nvPr/>
        </p:nvSpPr>
        <p:spPr>
          <a:xfrm>
            <a:off x="1791190" y="4495048"/>
            <a:ext cx="1512168" cy="861764"/>
          </a:xfrm>
          <a:prstGeom prst="rect">
            <a:avLst/>
          </a:prstGeom>
          <a:noFill/>
        </p:spPr>
        <p:txBody>
          <a:bodyPr wrap="square" lIns="91418" tIns="45710" rIns="91418" bIns="45710" rtlCol="0">
            <a:spAutoFit/>
          </a:bodyPr>
          <a:lstStyle/>
          <a:p>
            <a:r>
              <a:rPr lang="en-GB" sz="1000" dirty="0">
                <a:solidFill>
                  <a:srgbClr val="92D050"/>
                </a:solidFill>
                <a:latin typeface="Calibri" panose="020F0502020204030204" pitchFamily="34" charset="0"/>
              </a:rPr>
              <a:t>“This is a clear example of function over style, the shape allows it to be stored and travel easily.”</a:t>
            </a:r>
          </a:p>
          <a:p>
            <a:r>
              <a:rPr lang="en-GB" sz="1000" dirty="0">
                <a:solidFill>
                  <a:srgbClr val="92D050"/>
                </a:solidFill>
                <a:latin typeface="Calibri" panose="020F0502020204030204" pitchFamily="34" charset="0"/>
              </a:rPr>
              <a:t>-Ben 7.5/10</a:t>
            </a:r>
          </a:p>
        </p:txBody>
      </p:sp>
      <p:sp>
        <p:nvSpPr>
          <p:cNvPr id="15" name="TextBox 14"/>
          <p:cNvSpPr txBox="1"/>
          <p:nvPr/>
        </p:nvSpPr>
        <p:spPr>
          <a:xfrm>
            <a:off x="3378751" y="4829295"/>
            <a:ext cx="1611914" cy="707886"/>
          </a:xfrm>
          <a:prstGeom prst="rect">
            <a:avLst/>
          </a:prstGeom>
          <a:noFill/>
        </p:spPr>
        <p:txBody>
          <a:bodyPr wrap="square" lIns="91418" tIns="45710" rIns="91418" bIns="45710" rtlCol="0">
            <a:spAutoFit/>
          </a:bodyPr>
          <a:lstStyle/>
          <a:p>
            <a:r>
              <a:rPr lang="en-GB" sz="1000" dirty="0">
                <a:solidFill>
                  <a:srgbClr val="92D050"/>
                </a:solidFill>
                <a:latin typeface="Calibri" panose="020F0502020204030204" pitchFamily="34" charset="0"/>
              </a:rPr>
              <a:t>“Good form factor but the folding mechanism  needs development”</a:t>
            </a:r>
          </a:p>
          <a:p>
            <a:r>
              <a:rPr lang="en-GB" sz="1000" dirty="0">
                <a:solidFill>
                  <a:srgbClr val="92D050"/>
                </a:solidFill>
                <a:latin typeface="Calibri" panose="020F0502020204030204" pitchFamily="34" charset="0"/>
              </a:rPr>
              <a:t>-Ben 5/10</a:t>
            </a:r>
          </a:p>
        </p:txBody>
      </p:sp>
      <p:sp>
        <p:nvSpPr>
          <p:cNvPr id="16" name="TextBox 15"/>
          <p:cNvSpPr txBox="1"/>
          <p:nvPr/>
        </p:nvSpPr>
        <p:spPr>
          <a:xfrm>
            <a:off x="5292247" y="4078559"/>
            <a:ext cx="1445468" cy="1015642"/>
          </a:xfrm>
          <a:prstGeom prst="rect">
            <a:avLst/>
          </a:prstGeom>
          <a:noFill/>
        </p:spPr>
        <p:txBody>
          <a:bodyPr wrap="square" lIns="91418" tIns="45710" rIns="91418" bIns="45710" rtlCol="0">
            <a:spAutoFit/>
          </a:bodyPr>
          <a:lstStyle/>
          <a:p>
            <a:r>
              <a:rPr lang="en-GB" sz="1000" dirty="0">
                <a:solidFill>
                  <a:srgbClr val="92D050"/>
                </a:solidFill>
                <a:latin typeface="Calibri" panose="020F0502020204030204" pitchFamily="34" charset="0"/>
              </a:rPr>
              <a:t>“Normal toothbrush with not special appeal and wont be easy to travel with. Too generic”</a:t>
            </a:r>
          </a:p>
          <a:p>
            <a:r>
              <a:rPr lang="en-GB" sz="1000" dirty="0">
                <a:solidFill>
                  <a:srgbClr val="92D050"/>
                </a:solidFill>
                <a:latin typeface="Calibri" panose="020F0502020204030204" pitchFamily="34" charset="0"/>
              </a:rPr>
              <a:t>-Ben  4/10</a:t>
            </a:r>
          </a:p>
        </p:txBody>
      </p:sp>
      <p:sp>
        <p:nvSpPr>
          <p:cNvPr id="17" name="TextBox 16"/>
          <p:cNvSpPr txBox="1"/>
          <p:nvPr/>
        </p:nvSpPr>
        <p:spPr>
          <a:xfrm>
            <a:off x="6907461" y="3648759"/>
            <a:ext cx="1508383" cy="1015653"/>
          </a:xfrm>
          <a:prstGeom prst="rect">
            <a:avLst/>
          </a:prstGeom>
          <a:noFill/>
        </p:spPr>
        <p:txBody>
          <a:bodyPr wrap="square" lIns="91418" tIns="45710" rIns="91418" bIns="45710" rtlCol="0">
            <a:spAutoFit/>
          </a:bodyPr>
          <a:lstStyle/>
          <a:p>
            <a:r>
              <a:rPr lang="en-GB" sz="1000" dirty="0">
                <a:solidFill>
                  <a:srgbClr val="92D050"/>
                </a:solidFill>
                <a:latin typeface="Calibri" panose="020F0502020204030204" pitchFamily="34" charset="0"/>
              </a:rPr>
              <a:t>“Very stylish and looks like a  premium product. It has hints of  sporty product. This product would be good for travel”</a:t>
            </a:r>
          </a:p>
          <a:p>
            <a:r>
              <a:rPr lang="en-GB" sz="1000" dirty="0">
                <a:solidFill>
                  <a:srgbClr val="92D050"/>
                </a:solidFill>
                <a:latin typeface="Calibri" panose="020F0502020204030204" pitchFamily="34" charset="0"/>
              </a:rPr>
              <a:t>-Ben 9/10</a:t>
            </a:r>
          </a:p>
        </p:txBody>
      </p:sp>
      <p:sp>
        <p:nvSpPr>
          <p:cNvPr id="8" name="TextBox 7"/>
          <p:cNvSpPr txBox="1"/>
          <p:nvPr/>
        </p:nvSpPr>
        <p:spPr>
          <a:xfrm>
            <a:off x="39243" y="5107065"/>
            <a:ext cx="1587921" cy="1477328"/>
          </a:xfrm>
          <a:prstGeom prst="rect">
            <a:avLst/>
          </a:prstGeom>
          <a:noFill/>
        </p:spPr>
        <p:txBody>
          <a:bodyPr wrap="square" lIns="91418" tIns="45710" rIns="91418" bIns="45710" rtlCol="0">
            <a:spAutoFit/>
          </a:bodyPr>
          <a:lstStyle/>
          <a:p>
            <a:r>
              <a:rPr lang="en-GB" sz="1000" dirty="0">
                <a:solidFill>
                  <a:srgbClr val="00B0F0"/>
                </a:solidFill>
                <a:latin typeface="Calibri" panose="020F0502020204030204" pitchFamily="34" charset="0"/>
              </a:rPr>
              <a:t>“I like the red because its bright and visible. The shape at the bottom would work well to stable when the product is in use. But I don’t think this has been changed enough to be its own product.”</a:t>
            </a:r>
          </a:p>
          <a:p>
            <a:r>
              <a:rPr lang="en-GB" sz="1000" dirty="0">
                <a:solidFill>
                  <a:srgbClr val="00B0F0"/>
                </a:solidFill>
                <a:latin typeface="Calibri" panose="020F0502020204030204" pitchFamily="34" charset="0"/>
              </a:rPr>
              <a:t>-Megan 6/10</a:t>
            </a:r>
          </a:p>
        </p:txBody>
      </p:sp>
      <p:sp>
        <p:nvSpPr>
          <p:cNvPr id="18" name="TextBox 17"/>
          <p:cNvSpPr txBox="1"/>
          <p:nvPr/>
        </p:nvSpPr>
        <p:spPr>
          <a:xfrm>
            <a:off x="1791192" y="5356822"/>
            <a:ext cx="1453945" cy="861774"/>
          </a:xfrm>
          <a:prstGeom prst="rect">
            <a:avLst/>
          </a:prstGeom>
          <a:noFill/>
        </p:spPr>
        <p:txBody>
          <a:bodyPr wrap="square" lIns="91418" tIns="45710" rIns="91418" bIns="45710" rtlCol="0">
            <a:spAutoFit/>
          </a:bodyPr>
          <a:lstStyle/>
          <a:p>
            <a:r>
              <a:rPr lang="en-GB" sz="1000" dirty="0">
                <a:solidFill>
                  <a:srgbClr val="00B0F0"/>
                </a:solidFill>
                <a:latin typeface="Calibri" panose="020F0502020204030204" pitchFamily="34" charset="0"/>
              </a:rPr>
              <a:t>“Although I like the multi functions, I don’t like the shape as its only really a block”</a:t>
            </a:r>
          </a:p>
          <a:p>
            <a:r>
              <a:rPr lang="en-GB" sz="1000" dirty="0">
                <a:solidFill>
                  <a:srgbClr val="00B0F0"/>
                </a:solidFill>
                <a:latin typeface="Calibri" panose="020F0502020204030204" pitchFamily="34" charset="0"/>
              </a:rPr>
              <a:t>-Megan 4/10</a:t>
            </a:r>
          </a:p>
        </p:txBody>
      </p:sp>
      <p:sp>
        <p:nvSpPr>
          <p:cNvPr id="19" name="TextBox 18"/>
          <p:cNvSpPr txBox="1"/>
          <p:nvPr/>
        </p:nvSpPr>
        <p:spPr>
          <a:xfrm>
            <a:off x="3378751" y="5491015"/>
            <a:ext cx="1611914" cy="861774"/>
          </a:xfrm>
          <a:prstGeom prst="rect">
            <a:avLst/>
          </a:prstGeom>
          <a:noFill/>
        </p:spPr>
        <p:txBody>
          <a:bodyPr wrap="square" lIns="91418" tIns="45710" rIns="91418" bIns="45710" rtlCol="0">
            <a:spAutoFit/>
          </a:bodyPr>
          <a:lstStyle/>
          <a:p>
            <a:r>
              <a:rPr lang="en-GB" sz="1000" dirty="0">
                <a:solidFill>
                  <a:srgbClr val="00B0F0"/>
                </a:solidFill>
                <a:latin typeface="Calibri" panose="020F0502020204030204" pitchFamily="34" charset="0"/>
              </a:rPr>
              <a:t>“the blue is refreshing and it’s a good idea to have a finger grip area inside, basically is compact.”</a:t>
            </a:r>
          </a:p>
          <a:p>
            <a:r>
              <a:rPr lang="en-GB" sz="1000" dirty="0">
                <a:solidFill>
                  <a:srgbClr val="00B0F0"/>
                </a:solidFill>
                <a:latin typeface="Calibri" panose="020F0502020204030204" pitchFamily="34" charset="0"/>
              </a:rPr>
              <a:t>-Megan 5/10</a:t>
            </a:r>
          </a:p>
        </p:txBody>
      </p:sp>
      <p:sp>
        <p:nvSpPr>
          <p:cNvPr id="20" name="TextBox 19"/>
          <p:cNvSpPr txBox="1"/>
          <p:nvPr/>
        </p:nvSpPr>
        <p:spPr>
          <a:xfrm>
            <a:off x="5361737" y="5049045"/>
            <a:ext cx="1404156" cy="1477328"/>
          </a:xfrm>
          <a:prstGeom prst="rect">
            <a:avLst/>
          </a:prstGeom>
          <a:noFill/>
        </p:spPr>
        <p:txBody>
          <a:bodyPr wrap="square" lIns="91418" tIns="45710" rIns="91418" bIns="45710" rtlCol="0">
            <a:spAutoFit/>
          </a:bodyPr>
          <a:lstStyle/>
          <a:p>
            <a:r>
              <a:rPr lang="en-GB" sz="1000" dirty="0">
                <a:solidFill>
                  <a:srgbClr val="00B0F0"/>
                </a:solidFill>
                <a:latin typeface="Calibri" panose="020F0502020204030204" pitchFamily="34" charset="0"/>
              </a:rPr>
              <a:t>“I know this doesn’t have a travel feature but I really like the curves and the use of circles. This would be comfortable to hold and looks like a real product”</a:t>
            </a:r>
          </a:p>
          <a:p>
            <a:r>
              <a:rPr lang="en-GB" sz="1000" dirty="0">
                <a:solidFill>
                  <a:srgbClr val="00B0F0"/>
                </a:solidFill>
                <a:latin typeface="Calibri" panose="020F0502020204030204" pitchFamily="34" charset="0"/>
              </a:rPr>
              <a:t>-Megan 7/10</a:t>
            </a:r>
          </a:p>
        </p:txBody>
      </p:sp>
      <p:sp>
        <p:nvSpPr>
          <p:cNvPr id="21" name="TextBox 20"/>
          <p:cNvSpPr txBox="1"/>
          <p:nvPr/>
        </p:nvSpPr>
        <p:spPr>
          <a:xfrm>
            <a:off x="6934151" y="4664422"/>
            <a:ext cx="1481693" cy="1477317"/>
          </a:xfrm>
          <a:prstGeom prst="rect">
            <a:avLst/>
          </a:prstGeom>
          <a:noFill/>
        </p:spPr>
        <p:txBody>
          <a:bodyPr wrap="square" lIns="91418" tIns="45710" rIns="91418" bIns="45710" rtlCol="0">
            <a:spAutoFit/>
          </a:bodyPr>
          <a:lstStyle/>
          <a:p>
            <a:r>
              <a:rPr lang="en-GB" sz="1000" dirty="0">
                <a:solidFill>
                  <a:srgbClr val="00B0F0"/>
                </a:solidFill>
                <a:latin typeface="Calibri" panose="020F0502020204030204" pitchFamily="34" charset="0"/>
              </a:rPr>
              <a:t>“this is by far my favourite. It looks like the most developed product and offers a nice handle. The fact that it folds means it can be travelled which is the whole </a:t>
            </a:r>
            <a:r>
              <a:rPr lang="en-GB" sz="1000" dirty="0" err="1">
                <a:solidFill>
                  <a:srgbClr val="00B0F0"/>
                </a:solidFill>
                <a:latin typeface="Calibri" panose="020F0502020204030204" pitchFamily="34" charset="0"/>
              </a:rPr>
              <a:t>piont</a:t>
            </a:r>
            <a:r>
              <a:rPr lang="en-GB" sz="1000" dirty="0">
                <a:solidFill>
                  <a:srgbClr val="00B0F0"/>
                </a:solidFill>
                <a:latin typeface="Calibri" panose="020F0502020204030204" pitchFamily="34" charset="0"/>
              </a:rPr>
              <a:t> of the topic”</a:t>
            </a:r>
          </a:p>
          <a:p>
            <a:r>
              <a:rPr lang="en-GB" sz="1000" dirty="0">
                <a:solidFill>
                  <a:srgbClr val="00B0F0"/>
                </a:solidFill>
                <a:latin typeface="Calibri" panose="020F0502020204030204" pitchFamily="34" charset="0"/>
              </a:rPr>
              <a:t>-Megan 8/10</a:t>
            </a:r>
          </a:p>
        </p:txBody>
      </p:sp>
      <p:sp>
        <p:nvSpPr>
          <p:cNvPr id="23" name="Oval 22"/>
          <p:cNvSpPr/>
          <p:nvPr/>
        </p:nvSpPr>
        <p:spPr>
          <a:xfrm>
            <a:off x="912077" y="6303087"/>
            <a:ext cx="715087" cy="457199"/>
          </a:xfrm>
          <a:prstGeom prst="ellipse">
            <a:avLst/>
          </a:prstGeom>
          <a:solidFill>
            <a:srgbClr val="FF0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18" tIns="45710" rIns="91418" bIns="45710" rtlCol="0" anchor="ctr"/>
          <a:lstStyle/>
          <a:p>
            <a:pPr algn="ctr"/>
            <a:r>
              <a:rPr lang="en-GB" sz="1200" dirty="0">
                <a:latin typeface="Calibri" panose="020F0502020204030204" pitchFamily="34" charset="0"/>
              </a:rPr>
              <a:t>20.5</a:t>
            </a:r>
          </a:p>
        </p:txBody>
      </p:sp>
      <p:sp>
        <p:nvSpPr>
          <p:cNvPr id="25" name="Oval 24"/>
          <p:cNvSpPr/>
          <p:nvPr/>
        </p:nvSpPr>
        <p:spPr>
          <a:xfrm>
            <a:off x="1978522" y="6321553"/>
            <a:ext cx="720081" cy="40964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r>
              <a:rPr lang="en-GB" sz="1200" dirty="0">
                <a:latin typeface="Calibri" panose="020F0502020204030204" pitchFamily="34" charset="0"/>
              </a:rPr>
              <a:t>18.5</a:t>
            </a:r>
          </a:p>
        </p:txBody>
      </p:sp>
      <p:sp>
        <p:nvSpPr>
          <p:cNvPr id="26" name="Oval 25"/>
          <p:cNvSpPr/>
          <p:nvPr/>
        </p:nvSpPr>
        <p:spPr>
          <a:xfrm>
            <a:off x="3662597" y="6352791"/>
            <a:ext cx="726456" cy="4739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r>
              <a:rPr lang="en-GB" dirty="0" smtClean="0">
                <a:latin typeface="Calibri" panose="020F0502020204030204" pitchFamily="34" charset="0"/>
              </a:rPr>
              <a:t>16</a:t>
            </a:r>
            <a:endParaRPr lang="en-GB" dirty="0">
              <a:latin typeface="Calibri" panose="020F0502020204030204" pitchFamily="34" charset="0"/>
            </a:endParaRPr>
          </a:p>
        </p:txBody>
      </p:sp>
      <p:sp>
        <p:nvSpPr>
          <p:cNvPr id="27" name="Oval 26"/>
          <p:cNvSpPr/>
          <p:nvPr/>
        </p:nvSpPr>
        <p:spPr>
          <a:xfrm>
            <a:off x="7242948" y="6225074"/>
            <a:ext cx="864096" cy="61322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r>
              <a:rPr lang="en-GB" dirty="0" smtClean="0">
                <a:latin typeface="Calibri" panose="020F0502020204030204" pitchFamily="34" charset="0"/>
              </a:rPr>
              <a:t>26.5</a:t>
            </a:r>
            <a:endParaRPr lang="en-GB" dirty="0">
              <a:latin typeface="Calibri" panose="020F0502020204030204" pitchFamily="34" charset="0"/>
            </a:endParaRPr>
          </a:p>
        </p:txBody>
      </p:sp>
      <p:pic>
        <p:nvPicPr>
          <p:cNvPr id="2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1364" y="6352791"/>
            <a:ext cx="709553" cy="50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234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12" r="4933"/>
          <a:stretch/>
        </p:blipFill>
        <p:spPr bwMode="auto">
          <a:xfrm>
            <a:off x="355660" y="318267"/>
            <a:ext cx="7776862" cy="5651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460432" y="5445224"/>
            <a:ext cx="683568" cy="72008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p>
        </p:txBody>
      </p:sp>
      <p:sp>
        <p:nvSpPr>
          <p:cNvPr id="3" name="TextBox 2"/>
          <p:cNvSpPr txBox="1"/>
          <p:nvPr/>
        </p:nvSpPr>
        <p:spPr>
          <a:xfrm>
            <a:off x="186562" y="4467349"/>
            <a:ext cx="1152128" cy="584775"/>
          </a:xfrm>
          <a:prstGeom prst="rect">
            <a:avLst/>
          </a:prstGeom>
          <a:noFill/>
        </p:spPr>
        <p:txBody>
          <a:bodyPr wrap="square" lIns="91418" tIns="45710" rIns="91418" bIns="45710" rtlCol="0">
            <a:spAutoFit/>
          </a:bodyPr>
          <a:lstStyle/>
          <a:p>
            <a:r>
              <a:rPr lang="en-GB" sz="800" dirty="0">
                <a:solidFill>
                  <a:srgbClr val="92D050"/>
                </a:solidFill>
              </a:rPr>
              <a:t>“I like the chunkiness of the bottom, this would balance Wight of holding it.”</a:t>
            </a:r>
          </a:p>
        </p:txBody>
      </p:sp>
      <p:sp>
        <p:nvSpPr>
          <p:cNvPr id="4" name="TextBox 3"/>
          <p:cNvSpPr txBox="1"/>
          <p:nvPr/>
        </p:nvSpPr>
        <p:spPr>
          <a:xfrm>
            <a:off x="1651803" y="434899"/>
            <a:ext cx="1080120" cy="707886"/>
          </a:xfrm>
          <a:prstGeom prst="rect">
            <a:avLst/>
          </a:prstGeom>
          <a:noFill/>
        </p:spPr>
        <p:txBody>
          <a:bodyPr wrap="square" lIns="91418" tIns="45710" rIns="91418" bIns="45710" rtlCol="0">
            <a:spAutoFit/>
          </a:bodyPr>
          <a:lstStyle/>
          <a:p>
            <a:r>
              <a:rPr lang="en-GB" sz="800" dirty="0">
                <a:solidFill>
                  <a:srgbClr val="92D050"/>
                </a:solidFill>
              </a:rPr>
              <a:t>“The thick top allows a loose grip at the top which is needed for the movement required”</a:t>
            </a:r>
          </a:p>
        </p:txBody>
      </p:sp>
      <p:sp>
        <p:nvSpPr>
          <p:cNvPr id="5" name="TextBox 4"/>
          <p:cNvSpPr txBox="1"/>
          <p:nvPr/>
        </p:nvSpPr>
        <p:spPr>
          <a:xfrm>
            <a:off x="2524217" y="4221127"/>
            <a:ext cx="720080" cy="830997"/>
          </a:xfrm>
          <a:prstGeom prst="rect">
            <a:avLst/>
          </a:prstGeom>
          <a:noFill/>
        </p:spPr>
        <p:txBody>
          <a:bodyPr wrap="square" lIns="91418" tIns="45710" rIns="91418" bIns="45710" rtlCol="0">
            <a:spAutoFit/>
          </a:bodyPr>
          <a:lstStyle/>
          <a:p>
            <a:r>
              <a:rPr lang="en-GB" sz="800" dirty="0"/>
              <a:t>“I find this too thin, I think this would be easy to brake”</a:t>
            </a:r>
          </a:p>
        </p:txBody>
      </p:sp>
      <p:sp>
        <p:nvSpPr>
          <p:cNvPr id="6" name="TextBox 5"/>
          <p:cNvSpPr txBox="1"/>
          <p:nvPr/>
        </p:nvSpPr>
        <p:spPr>
          <a:xfrm>
            <a:off x="2893375" y="332157"/>
            <a:ext cx="936104" cy="707886"/>
          </a:xfrm>
          <a:prstGeom prst="rect">
            <a:avLst/>
          </a:prstGeom>
          <a:noFill/>
        </p:spPr>
        <p:txBody>
          <a:bodyPr wrap="square" lIns="91418" tIns="45710" rIns="91418" bIns="45710" rtlCol="0">
            <a:spAutoFit/>
          </a:bodyPr>
          <a:lstStyle/>
          <a:p>
            <a:r>
              <a:rPr lang="en-GB" sz="800" dirty="0">
                <a:solidFill>
                  <a:srgbClr val="92D050"/>
                </a:solidFill>
              </a:rPr>
              <a:t>“Again this is too thin but its consistent and would be easy to transport”</a:t>
            </a:r>
          </a:p>
        </p:txBody>
      </p:sp>
      <p:sp>
        <p:nvSpPr>
          <p:cNvPr id="7" name="TextBox 6"/>
          <p:cNvSpPr txBox="1"/>
          <p:nvPr/>
        </p:nvSpPr>
        <p:spPr>
          <a:xfrm>
            <a:off x="4017082" y="5763492"/>
            <a:ext cx="1584177" cy="461665"/>
          </a:xfrm>
          <a:prstGeom prst="rect">
            <a:avLst/>
          </a:prstGeom>
          <a:noFill/>
        </p:spPr>
        <p:txBody>
          <a:bodyPr wrap="square" lIns="91418" tIns="45710" rIns="91418" bIns="45710" rtlCol="0">
            <a:spAutoFit/>
          </a:bodyPr>
          <a:lstStyle/>
          <a:p>
            <a:r>
              <a:rPr lang="en-GB" sz="800" dirty="0">
                <a:solidFill>
                  <a:srgbClr val="92D050"/>
                </a:solidFill>
              </a:rPr>
              <a:t>“The bow is appealing and interesting. The style makes it look like a professional product.”</a:t>
            </a:r>
          </a:p>
        </p:txBody>
      </p:sp>
      <p:sp>
        <p:nvSpPr>
          <p:cNvPr id="8" name="TextBox 7"/>
          <p:cNvSpPr txBox="1"/>
          <p:nvPr/>
        </p:nvSpPr>
        <p:spPr>
          <a:xfrm>
            <a:off x="4244092" y="1371003"/>
            <a:ext cx="576065" cy="1077198"/>
          </a:xfrm>
          <a:prstGeom prst="rect">
            <a:avLst/>
          </a:prstGeom>
          <a:noFill/>
        </p:spPr>
        <p:txBody>
          <a:bodyPr wrap="square" lIns="91418" tIns="45710" rIns="91418" bIns="45710" rtlCol="0">
            <a:spAutoFit/>
          </a:bodyPr>
          <a:lstStyle/>
          <a:p>
            <a:r>
              <a:rPr lang="en-GB" sz="800" dirty="0">
                <a:solidFill>
                  <a:srgbClr val="92D050"/>
                </a:solidFill>
              </a:rPr>
              <a:t>“Slick but its too curvy, there isn’t much going on”</a:t>
            </a:r>
          </a:p>
        </p:txBody>
      </p:sp>
      <p:sp>
        <p:nvSpPr>
          <p:cNvPr id="9" name="TextBox 8"/>
          <p:cNvSpPr txBox="1"/>
          <p:nvPr/>
        </p:nvSpPr>
        <p:spPr>
          <a:xfrm>
            <a:off x="5396221" y="5286436"/>
            <a:ext cx="1008111" cy="707886"/>
          </a:xfrm>
          <a:prstGeom prst="rect">
            <a:avLst/>
          </a:prstGeom>
          <a:noFill/>
        </p:spPr>
        <p:txBody>
          <a:bodyPr wrap="square" lIns="91418" tIns="45710" rIns="91418" bIns="45710" rtlCol="0">
            <a:spAutoFit/>
          </a:bodyPr>
          <a:lstStyle/>
          <a:p>
            <a:r>
              <a:rPr lang="en-GB" sz="800" dirty="0">
                <a:solidFill>
                  <a:srgbClr val="92D050"/>
                </a:solidFill>
              </a:rPr>
              <a:t>“The deep finger grooves creates comfort. The bow offers a good place to rest the palm”</a:t>
            </a:r>
          </a:p>
        </p:txBody>
      </p:sp>
      <p:sp>
        <p:nvSpPr>
          <p:cNvPr id="10" name="TextBox 9"/>
          <p:cNvSpPr txBox="1"/>
          <p:nvPr/>
        </p:nvSpPr>
        <p:spPr>
          <a:xfrm>
            <a:off x="5252205" y="2501945"/>
            <a:ext cx="1008111" cy="584775"/>
          </a:xfrm>
          <a:prstGeom prst="rect">
            <a:avLst/>
          </a:prstGeom>
          <a:noFill/>
        </p:spPr>
        <p:txBody>
          <a:bodyPr wrap="square" lIns="91418" tIns="45710" rIns="91418" bIns="45710" rtlCol="0">
            <a:spAutoFit/>
          </a:bodyPr>
          <a:lstStyle/>
          <a:p>
            <a:r>
              <a:rPr lang="en-GB" sz="800" dirty="0">
                <a:solidFill>
                  <a:srgbClr val="92D050"/>
                </a:solidFill>
              </a:rPr>
              <a:t>“I like the palm rest indentation but could do with more grooves”</a:t>
            </a:r>
          </a:p>
        </p:txBody>
      </p:sp>
      <p:sp>
        <p:nvSpPr>
          <p:cNvPr id="11" name="TextBox 10"/>
          <p:cNvSpPr txBox="1"/>
          <p:nvPr/>
        </p:nvSpPr>
        <p:spPr>
          <a:xfrm>
            <a:off x="6798927" y="4388636"/>
            <a:ext cx="1368150" cy="584775"/>
          </a:xfrm>
          <a:prstGeom prst="rect">
            <a:avLst/>
          </a:prstGeom>
          <a:noFill/>
        </p:spPr>
        <p:txBody>
          <a:bodyPr wrap="square" lIns="91418" tIns="45710" rIns="91418" bIns="45710" rtlCol="0">
            <a:spAutoFit/>
          </a:bodyPr>
          <a:lstStyle/>
          <a:p>
            <a:r>
              <a:rPr lang="en-GB" sz="800" dirty="0">
                <a:solidFill>
                  <a:srgbClr val="92D050"/>
                </a:solidFill>
              </a:rPr>
              <a:t>“I really like the contour and has good thumb  rest options which is good for any hand size”</a:t>
            </a:r>
          </a:p>
        </p:txBody>
      </p:sp>
      <p:pic>
        <p:nvPicPr>
          <p:cNvPr id="6146" name="Picture 2" descr="S:\image1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751573" y="198919"/>
            <a:ext cx="1591346" cy="11935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32720" y="-13067"/>
            <a:ext cx="817772" cy="652926"/>
          </a:xfrm>
          <a:prstGeom prst="rect">
            <a:avLst/>
          </a:prstGeom>
          <a:noFill/>
          <a:ln>
            <a:solidFill>
              <a:srgbClr val="20E911"/>
            </a:solidFill>
          </a:ln>
        </p:spPr>
        <p:txBody>
          <a:bodyPr wrap="square" lIns="91418" tIns="45710" rIns="91418" bIns="45710" rtlCol="0">
            <a:spAutoFit/>
          </a:bodyPr>
          <a:lstStyle/>
          <a:p>
            <a:r>
              <a:rPr lang="en-GB" sz="1200" b="1" dirty="0">
                <a:solidFill>
                  <a:srgbClr val="20E911"/>
                </a:solidFill>
              </a:rPr>
              <a:t>Will analysing designs</a:t>
            </a:r>
          </a:p>
        </p:txBody>
      </p:sp>
      <p:sp>
        <p:nvSpPr>
          <p:cNvPr id="13" name="TextBox 12"/>
          <p:cNvSpPr txBox="1"/>
          <p:nvPr/>
        </p:nvSpPr>
        <p:spPr>
          <a:xfrm>
            <a:off x="958383" y="4867456"/>
            <a:ext cx="407484" cy="369332"/>
          </a:xfrm>
          <a:prstGeom prst="rect">
            <a:avLst/>
          </a:prstGeom>
          <a:noFill/>
        </p:spPr>
        <p:txBody>
          <a:bodyPr wrap="none" lIns="91418" tIns="45710" rIns="91418" bIns="45710" rtlCol="0">
            <a:spAutoFit/>
          </a:bodyPr>
          <a:lstStyle/>
          <a:p>
            <a:r>
              <a:rPr lang="en-GB" dirty="0" smtClean="0">
                <a:solidFill>
                  <a:srgbClr val="20E911"/>
                </a:solidFill>
              </a:rPr>
              <a:t>F1</a:t>
            </a:r>
            <a:endParaRPr lang="en-GB" dirty="0">
              <a:solidFill>
                <a:srgbClr val="20E911"/>
              </a:solidFill>
            </a:endParaRPr>
          </a:p>
        </p:txBody>
      </p:sp>
      <p:sp>
        <p:nvSpPr>
          <p:cNvPr id="14" name="TextBox 13"/>
          <p:cNvSpPr txBox="1"/>
          <p:nvPr/>
        </p:nvSpPr>
        <p:spPr>
          <a:xfrm>
            <a:off x="4097388" y="4755853"/>
            <a:ext cx="434734" cy="369332"/>
          </a:xfrm>
          <a:prstGeom prst="rect">
            <a:avLst/>
          </a:prstGeom>
          <a:noFill/>
        </p:spPr>
        <p:txBody>
          <a:bodyPr wrap="none" lIns="91418" tIns="45710" rIns="91418" bIns="45710" rtlCol="0">
            <a:spAutoFit/>
          </a:bodyPr>
          <a:lstStyle/>
          <a:p>
            <a:r>
              <a:rPr lang="en-GB" dirty="0" smtClean="0">
                <a:solidFill>
                  <a:srgbClr val="20E911"/>
                </a:solidFill>
              </a:rPr>
              <a:t>A1</a:t>
            </a:r>
            <a:endParaRPr lang="en-GB" dirty="0">
              <a:solidFill>
                <a:srgbClr val="20E911"/>
              </a:solidFill>
            </a:endParaRPr>
          </a:p>
        </p:txBody>
      </p:sp>
      <p:sp>
        <p:nvSpPr>
          <p:cNvPr id="15" name="Rectangle 14"/>
          <p:cNvSpPr/>
          <p:nvPr/>
        </p:nvSpPr>
        <p:spPr>
          <a:xfrm>
            <a:off x="7781806" y="4098015"/>
            <a:ext cx="434734" cy="369332"/>
          </a:xfrm>
          <a:prstGeom prst="rect">
            <a:avLst/>
          </a:prstGeom>
        </p:spPr>
        <p:txBody>
          <a:bodyPr wrap="none" lIns="91418" tIns="45710" rIns="91418" bIns="45710">
            <a:spAutoFit/>
          </a:bodyPr>
          <a:lstStyle/>
          <a:p>
            <a:r>
              <a:rPr lang="en-GB" dirty="0" smtClean="0">
                <a:solidFill>
                  <a:srgbClr val="20E911"/>
                </a:solidFill>
              </a:rPr>
              <a:t>A2</a:t>
            </a:r>
            <a:endParaRPr lang="en-GB" dirty="0">
              <a:solidFill>
                <a:srgbClr val="20E911"/>
              </a:solidFill>
            </a:endParaRPr>
          </a:p>
        </p:txBody>
      </p:sp>
      <p:sp>
        <p:nvSpPr>
          <p:cNvPr id="18" name="Rectangle 17"/>
          <p:cNvSpPr/>
          <p:nvPr/>
        </p:nvSpPr>
        <p:spPr>
          <a:xfrm>
            <a:off x="6260314" y="5578825"/>
            <a:ext cx="413896" cy="369332"/>
          </a:xfrm>
          <a:prstGeom prst="rect">
            <a:avLst/>
          </a:prstGeom>
        </p:spPr>
        <p:txBody>
          <a:bodyPr wrap="none" lIns="91418" tIns="45710" rIns="91418" bIns="45710">
            <a:spAutoFit/>
          </a:bodyPr>
          <a:lstStyle/>
          <a:p>
            <a:pPr lvl="0"/>
            <a:r>
              <a:rPr lang="en-GB" dirty="0">
                <a:solidFill>
                  <a:srgbClr val="20E911"/>
                </a:solidFill>
              </a:rPr>
              <a:t>E1</a:t>
            </a: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689" y="455539"/>
            <a:ext cx="506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86561" y="1"/>
            <a:ext cx="3174866" cy="369332"/>
          </a:xfrm>
          <a:prstGeom prst="rect">
            <a:avLst/>
          </a:prstGeom>
          <a:noFill/>
        </p:spPr>
        <p:txBody>
          <a:bodyPr wrap="square" lIns="91418" tIns="45710" rIns="91418" bIns="45710" rtlCol="0">
            <a:spAutoFit/>
          </a:bodyPr>
          <a:lstStyle/>
          <a:p>
            <a:r>
              <a:rPr lang="en-GB" dirty="0" smtClean="0">
                <a:latin typeface="Arial Rounded MT Bold" pitchFamily="34" charset="0"/>
              </a:rPr>
              <a:t>DEVELOPMENT: </a:t>
            </a:r>
            <a:r>
              <a:rPr lang="en-GB" dirty="0" smtClean="0">
                <a:solidFill>
                  <a:srgbClr val="20E911"/>
                </a:solidFill>
                <a:latin typeface="Arial Rounded MT Bold" pitchFamily="34" charset="0"/>
              </a:rPr>
              <a:t>Shape</a:t>
            </a:r>
            <a:endParaRPr lang="en-GB" dirty="0">
              <a:solidFill>
                <a:srgbClr val="20E911"/>
              </a:solidFill>
              <a:latin typeface="Arial Rounded MT Bold" pitchFamily="34" charset="0"/>
            </a:endParaRPr>
          </a:p>
        </p:txBody>
      </p:sp>
      <p:pic>
        <p:nvPicPr>
          <p:cNvPr id="614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32" t="21977" r="34789" b="25000"/>
          <a:stretch/>
        </p:blipFill>
        <p:spPr bwMode="auto">
          <a:xfrm>
            <a:off x="12477" y="5578824"/>
            <a:ext cx="1679075" cy="127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5-Point Star 30"/>
          <p:cNvSpPr/>
          <p:nvPr/>
        </p:nvSpPr>
        <p:spPr>
          <a:xfrm>
            <a:off x="2383726" y="2060848"/>
            <a:ext cx="280983" cy="270274"/>
          </a:xfrm>
          <a:prstGeom prst="star5">
            <a:avLst/>
          </a:prstGeom>
          <a:solidFill>
            <a:srgbClr val="20E911"/>
          </a:solidFill>
          <a:ln>
            <a:solidFill>
              <a:srgbClr val="20E91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p>
        </p:txBody>
      </p:sp>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6119" y="4467349"/>
            <a:ext cx="3651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2205" y="3942466"/>
            <a:ext cx="3651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3444" y="1753450"/>
            <a:ext cx="634094" cy="61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 y="5199699"/>
            <a:ext cx="3651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5" y="369333"/>
            <a:ext cx="250186" cy="24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20159" y="407308"/>
            <a:ext cx="1149650" cy="246221"/>
          </a:xfrm>
          <a:prstGeom prst="rect">
            <a:avLst/>
          </a:prstGeom>
          <a:noFill/>
        </p:spPr>
        <p:txBody>
          <a:bodyPr wrap="square" lIns="91418" tIns="45710" rIns="91418" bIns="45710" rtlCol="0">
            <a:spAutoFit/>
          </a:bodyPr>
          <a:lstStyle/>
          <a:p>
            <a:r>
              <a:rPr lang="en-GB" sz="1000" dirty="0">
                <a:solidFill>
                  <a:srgbClr val="20E911"/>
                </a:solidFill>
              </a:rPr>
              <a:t>= the best</a:t>
            </a:r>
          </a:p>
        </p:txBody>
      </p:sp>
      <p:sp>
        <p:nvSpPr>
          <p:cNvPr id="33" name="TextBox 32"/>
          <p:cNvSpPr txBox="1"/>
          <p:nvPr/>
        </p:nvSpPr>
        <p:spPr>
          <a:xfrm>
            <a:off x="310273" y="5140040"/>
            <a:ext cx="1222772" cy="553998"/>
          </a:xfrm>
          <a:prstGeom prst="rect">
            <a:avLst/>
          </a:prstGeom>
          <a:noFill/>
        </p:spPr>
        <p:txBody>
          <a:bodyPr wrap="square" lIns="91418" tIns="45710" rIns="91418" bIns="45710" rtlCol="0">
            <a:spAutoFit/>
          </a:bodyPr>
          <a:lstStyle/>
          <a:p>
            <a:r>
              <a:rPr lang="en-GB" sz="1000" b="1" dirty="0"/>
              <a:t>I have chosen the critically best designs to take on</a:t>
            </a:r>
          </a:p>
        </p:txBody>
      </p:sp>
      <p:sp>
        <p:nvSpPr>
          <p:cNvPr id="16" name="TextBox 15"/>
          <p:cNvSpPr txBox="1"/>
          <p:nvPr/>
        </p:nvSpPr>
        <p:spPr>
          <a:xfrm>
            <a:off x="1773994" y="5877272"/>
            <a:ext cx="1789894" cy="861774"/>
          </a:xfrm>
          <a:prstGeom prst="rect">
            <a:avLst/>
          </a:prstGeom>
          <a:noFill/>
        </p:spPr>
        <p:txBody>
          <a:bodyPr wrap="square" lIns="91418" tIns="45710" rIns="91418" bIns="45710" rtlCol="0">
            <a:spAutoFit/>
          </a:bodyPr>
          <a:lstStyle/>
          <a:p>
            <a:r>
              <a:rPr lang="en-GB" sz="1000" b="1" dirty="0">
                <a:solidFill>
                  <a:srgbClr val="40E713"/>
                </a:solidFill>
              </a:rPr>
              <a:t>After further development I have decided that the shape includes the finger grooves because the indents make  the shape. </a:t>
            </a:r>
          </a:p>
        </p:txBody>
      </p:sp>
    </p:spTree>
    <p:extLst>
      <p:ext uri="{BB962C8B-B14F-4D97-AF65-F5344CB8AC3E}">
        <p14:creationId xmlns:p14="http://schemas.microsoft.com/office/powerpoint/2010/main" val="1071619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7" y="-1"/>
            <a:ext cx="1686284" cy="4797153"/>
            <a:chOff x="5396" y="-1"/>
            <a:chExt cx="1765615" cy="4941169"/>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 y="-1"/>
              <a:ext cx="1388836" cy="4941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20293855">
              <a:off x="1257539" y="325052"/>
              <a:ext cx="51347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564" y="5445224"/>
            <a:ext cx="706437"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691680" y="17625"/>
            <a:ext cx="5510886" cy="6631628"/>
            <a:chOff x="1691680" y="17624"/>
            <a:chExt cx="5510886" cy="6631628"/>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7624"/>
              <a:ext cx="5510886" cy="663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12935" y="3861048"/>
              <a:ext cx="936104" cy="707886"/>
            </a:xfrm>
            <a:prstGeom prst="rect">
              <a:avLst/>
            </a:prstGeom>
            <a:noFill/>
          </p:spPr>
          <p:txBody>
            <a:bodyPr wrap="square" rtlCol="0">
              <a:spAutoFit/>
            </a:bodyPr>
            <a:lstStyle/>
            <a:p>
              <a:r>
                <a:rPr lang="en-GB" sz="800" dirty="0"/>
                <a:t>DDFG2:</a:t>
              </a:r>
            </a:p>
            <a:p>
              <a:r>
                <a:rPr lang="en-GB" sz="800" dirty="0"/>
                <a:t> has  b</a:t>
              </a:r>
            </a:p>
            <a:p>
              <a:r>
                <a:rPr lang="en-GB" sz="800" dirty="0"/>
                <a:t> enph</a:t>
              </a:r>
            </a:p>
            <a:p>
              <a:endParaRPr lang="en-GB" sz="800" dirty="0"/>
            </a:p>
            <a:p>
              <a:r>
                <a:rPr lang="en-GB" sz="800" dirty="0"/>
                <a:t>        </a:t>
              </a:r>
            </a:p>
          </p:txBody>
        </p:sp>
        <p:sp>
          <p:nvSpPr>
            <p:cNvPr id="6" name="TextBox 5"/>
            <p:cNvSpPr txBox="1"/>
            <p:nvPr/>
          </p:nvSpPr>
          <p:spPr>
            <a:xfrm>
              <a:off x="1979712" y="4245266"/>
              <a:ext cx="401275" cy="215444"/>
            </a:xfrm>
            <a:prstGeom prst="rect">
              <a:avLst/>
            </a:prstGeom>
            <a:noFill/>
          </p:spPr>
          <p:txBody>
            <a:bodyPr wrap="square" rtlCol="0">
              <a:spAutoFit/>
            </a:bodyPr>
            <a:lstStyle/>
            <a:p>
              <a:r>
                <a:rPr lang="en-GB" sz="800" dirty="0"/>
                <a:t>ae</a:t>
              </a:r>
            </a:p>
          </p:txBody>
        </p:sp>
      </p:grpSp>
      <p:sp>
        <p:nvSpPr>
          <p:cNvPr id="8" name="TextBox 7"/>
          <p:cNvSpPr txBox="1"/>
          <p:nvPr/>
        </p:nvSpPr>
        <p:spPr>
          <a:xfrm>
            <a:off x="1331831" y="2636912"/>
            <a:ext cx="1295953" cy="784810"/>
          </a:xfrm>
          <a:prstGeom prst="rect">
            <a:avLst/>
          </a:prstGeom>
          <a:noFill/>
        </p:spPr>
        <p:txBody>
          <a:bodyPr wrap="square" lIns="91418" tIns="45710" rIns="91418" bIns="45710" rtlCol="0">
            <a:spAutoFit/>
          </a:bodyPr>
          <a:lstStyle/>
          <a:p>
            <a:r>
              <a:rPr lang="en-GB" sz="900" dirty="0">
                <a:solidFill>
                  <a:srgbClr val="92D050"/>
                </a:solidFill>
              </a:rPr>
              <a:t>“Although I like the shape I thing that when in use it would be hard to hold because it would be slippery”</a:t>
            </a:r>
          </a:p>
        </p:txBody>
      </p:sp>
      <p:sp>
        <p:nvSpPr>
          <p:cNvPr id="9" name="TextBox 8"/>
          <p:cNvSpPr txBox="1"/>
          <p:nvPr/>
        </p:nvSpPr>
        <p:spPr>
          <a:xfrm>
            <a:off x="1088973" y="4798569"/>
            <a:ext cx="1177976" cy="949711"/>
          </a:xfrm>
          <a:prstGeom prst="rect">
            <a:avLst/>
          </a:prstGeom>
          <a:noFill/>
        </p:spPr>
        <p:txBody>
          <a:bodyPr wrap="square" lIns="91418" tIns="45710" rIns="91418" bIns="45710" rtlCol="0">
            <a:spAutoFit/>
          </a:bodyPr>
          <a:lstStyle/>
          <a:p>
            <a:r>
              <a:rPr lang="en-GB" sz="900" dirty="0">
                <a:solidFill>
                  <a:srgbClr val="92D050"/>
                </a:solidFill>
              </a:rPr>
              <a:t>“Deep groves would allow for a firm but comfortable hold. Anthropometrics have been considered well” </a:t>
            </a:r>
          </a:p>
        </p:txBody>
      </p:sp>
      <p:sp>
        <p:nvSpPr>
          <p:cNvPr id="10" name="TextBox 9"/>
          <p:cNvSpPr txBox="1"/>
          <p:nvPr/>
        </p:nvSpPr>
        <p:spPr>
          <a:xfrm>
            <a:off x="3384643" y="2379332"/>
            <a:ext cx="792088" cy="954107"/>
          </a:xfrm>
          <a:prstGeom prst="rect">
            <a:avLst/>
          </a:prstGeom>
          <a:noFill/>
        </p:spPr>
        <p:txBody>
          <a:bodyPr wrap="square" lIns="91418" tIns="45710" rIns="91418" bIns="45710" rtlCol="0">
            <a:spAutoFit/>
          </a:bodyPr>
          <a:lstStyle/>
          <a:p>
            <a:r>
              <a:rPr lang="en-GB" sz="800" dirty="0">
                <a:solidFill>
                  <a:srgbClr val="92D050"/>
                </a:solidFill>
              </a:rPr>
              <a:t>“I think this design would be really comfortable especially on the index finger”</a:t>
            </a:r>
          </a:p>
        </p:txBody>
      </p:sp>
      <p:sp>
        <p:nvSpPr>
          <p:cNvPr id="11" name="TextBox 10"/>
          <p:cNvSpPr txBox="1"/>
          <p:nvPr/>
        </p:nvSpPr>
        <p:spPr>
          <a:xfrm>
            <a:off x="3676002" y="6418421"/>
            <a:ext cx="1600654" cy="461665"/>
          </a:xfrm>
          <a:prstGeom prst="rect">
            <a:avLst/>
          </a:prstGeom>
          <a:noFill/>
        </p:spPr>
        <p:txBody>
          <a:bodyPr wrap="square" lIns="91418" tIns="45710" rIns="91418" bIns="45710" rtlCol="0">
            <a:spAutoFit/>
          </a:bodyPr>
          <a:lstStyle/>
          <a:p>
            <a:r>
              <a:rPr lang="en-GB" sz="800" dirty="0">
                <a:solidFill>
                  <a:srgbClr val="92D050"/>
                </a:solidFill>
              </a:rPr>
              <a:t>“I think the curve on the left side would be to turbulent for the palm.”</a:t>
            </a:r>
          </a:p>
        </p:txBody>
      </p:sp>
      <p:sp>
        <p:nvSpPr>
          <p:cNvPr id="12" name="TextBox 11"/>
          <p:cNvSpPr txBox="1"/>
          <p:nvPr/>
        </p:nvSpPr>
        <p:spPr>
          <a:xfrm>
            <a:off x="4829067" y="620690"/>
            <a:ext cx="720080" cy="1615807"/>
          </a:xfrm>
          <a:prstGeom prst="rect">
            <a:avLst/>
          </a:prstGeom>
          <a:noFill/>
        </p:spPr>
        <p:txBody>
          <a:bodyPr wrap="square" lIns="91418" tIns="45710" rIns="91418" bIns="45710" rtlCol="0">
            <a:spAutoFit/>
          </a:bodyPr>
          <a:lstStyle/>
          <a:p>
            <a:r>
              <a:rPr lang="en-GB" sz="900" dirty="0">
                <a:solidFill>
                  <a:srgbClr val="92D050"/>
                </a:solidFill>
              </a:rPr>
              <a:t>“I think the grooves would be too low  form a comfortable grip which could strain the hand”</a:t>
            </a:r>
          </a:p>
        </p:txBody>
      </p:sp>
      <p:sp>
        <p:nvSpPr>
          <p:cNvPr id="13" name="TextBox 12"/>
          <p:cNvSpPr txBox="1"/>
          <p:nvPr/>
        </p:nvSpPr>
        <p:spPr>
          <a:xfrm>
            <a:off x="7128285" y="5094218"/>
            <a:ext cx="792088" cy="1446530"/>
          </a:xfrm>
          <a:prstGeom prst="rect">
            <a:avLst/>
          </a:prstGeom>
          <a:noFill/>
        </p:spPr>
        <p:txBody>
          <a:bodyPr wrap="square" lIns="91418" tIns="45710" rIns="91418" bIns="45710" rtlCol="0">
            <a:spAutoFit/>
          </a:bodyPr>
          <a:lstStyle/>
          <a:p>
            <a:r>
              <a:rPr lang="en-GB" sz="800" dirty="0">
                <a:solidFill>
                  <a:srgbClr val="92D050"/>
                </a:solidFill>
              </a:rPr>
              <a:t>“I like this because there is an option for the consumers fingers to sit which is inclusive and would increase sales”</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0650" y="2"/>
            <a:ext cx="1328961" cy="176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008520" y="3814"/>
            <a:ext cx="1152128" cy="839790"/>
          </a:xfrm>
          <a:prstGeom prst="rect">
            <a:avLst/>
          </a:prstGeom>
          <a:noFill/>
          <a:ln>
            <a:solidFill>
              <a:srgbClr val="20E911"/>
            </a:solidFill>
          </a:ln>
        </p:spPr>
        <p:txBody>
          <a:bodyPr wrap="square" lIns="91418" tIns="45710" rIns="91418" bIns="45710" rtlCol="0">
            <a:spAutoFit/>
          </a:bodyPr>
          <a:lstStyle/>
          <a:p>
            <a:r>
              <a:rPr lang="en-GB" sz="1200" b="1" dirty="0">
                <a:solidFill>
                  <a:srgbClr val="20E911"/>
                </a:solidFill>
              </a:rPr>
              <a:t>Will giving feedback about the finger grooves</a:t>
            </a:r>
          </a:p>
        </p:txBody>
      </p:sp>
      <p:sp>
        <p:nvSpPr>
          <p:cNvPr id="15" name="TextBox 14"/>
          <p:cNvSpPr txBox="1"/>
          <p:nvPr/>
        </p:nvSpPr>
        <p:spPr>
          <a:xfrm>
            <a:off x="928849" y="-7521"/>
            <a:ext cx="2344171" cy="646331"/>
          </a:xfrm>
          <a:prstGeom prst="rect">
            <a:avLst/>
          </a:prstGeom>
          <a:noFill/>
        </p:spPr>
        <p:txBody>
          <a:bodyPr wrap="square" lIns="91418" tIns="45710" rIns="91418" bIns="45710" rtlCol="0">
            <a:spAutoFit/>
          </a:bodyPr>
          <a:lstStyle/>
          <a:p>
            <a:r>
              <a:rPr lang="en-GB" dirty="0" smtClean="0">
                <a:latin typeface="Arial Rounded MT Bold" pitchFamily="34" charset="0"/>
              </a:rPr>
              <a:t>DEVELOPMENT: </a:t>
            </a:r>
            <a:r>
              <a:rPr lang="en-GB" dirty="0" smtClean="0">
                <a:solidFill>
                  <a:srgbClr val="20E911"/>
                </a:solidFill>
                <a:latin typeface="Arial Rounded MT Bold" pitchFamily="34" charset="0"/>
              </a:rPr>
              <a:t>Finger Grooves</a:t>
            </a:r>
            <a:endParaRPr lang="en-GB" dirty="0">
              <a:solidFill>
                <a:srgbClr val="20E911"/>
              </a:solidFill>
              <a:latin typeface="Arial Rounded MT Bold" pitchFamily="34" charset="0"/>
            </a:endParaRPr>
          </a:p>
        </p:txBody>
      </p:sp>
      <p:sp>
        <p:nvSpPr>
          <p:cNvPr id="18" name="&quot;No&quot; Symbol 17"/>
          <p:cNvSpPr/>
          <p:nvPr/>
        </p:nvSpPr>
        <p:spPr>
          <a:xfrm>
            <a:off x="1342962" y="419312"/>
            <a:ext cx="6090806" cy="5671686"/>
          </a:xfrm>
          <a:prstGeom prst="noSmoking">
            <a:avLst/>
          </a:prstGeom>
          <a:solidFill>
            <a:srgbClr val="92D050">
              <a:alpha val="35000"/>
            </a:srgb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solidFill>
                <a:schemeClr val="tx1"/>
              </a:solidFill>
            </a:endParaRPr>
          </a:p>
        </p:txBody>
      </p:sp>
      <p:sp>
        <p:nvSpPr>
          <p:cNvPr id="4" name="TextBox 3"/>
          <p:cNvSpPr txBox="1"/>
          <p:nvPr/>
        </p:nvSpPr>
        <p:spPr>
          <a:xfrm>
            <a:off x="6671006" y="1875166"/>
            <a:ext cx="1816476" cy="2334705"/>
          </a:xfrm>
          <a:prstGeom prst="rect">
            <a:avLst/>
          </a:prstGeom>
          <a:noFill/>
        </p:spPr>
        <p:txBody>
          <a:bodyPr wrap="square" lIns="91418" tIns="45710" rIns="91418" bIns="45710" rtlCol="0">
            <a:spAutoFit/>
          </a:bodyPr>
          <a:lstStyle/>
          <a:p>
            <a:r>
              <a:rPr lang="en-GB" sz="1200" b="1" dirty="0"/>
              <a:t>After making some 3D models I realised that applying a certain type of finger grooves would change the shape that was decided on the last slide. Although the grooves don’t have such in-depth development they were still thought about when I  developed the shape (last slide) </a:t>
            </a:r>
          </a:p>
        </p:txBody>
      </p:sp>
      <p:sp>
        <p:nvSpPr>
          <p:cNvPr id="16" name="Rectangle 15"/>
          <p:cNvSpPr/>
          <p:nvPr/>
        </p:nvSpPr>
        <p:spPr>
          <a:xfrm>
            <a:off x="6671007" y="1875166"/>
            <a:ext cx="1766557" cy="2308324"/>
          </a:xfrm>
          <a:prstGeom prst="rect">
            <a:avLst/>
          </a:prstGeom>
          <a:noFill/>
          <a:ln w="76200">
            <a:solidFill>
              <a:srgbClr val="40E713"/>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p>
        </p:txBody>
      </p:sp>
    </p:spTree>
    <p:extLst>
      <p:ext uri="{BB962C8B-B14F-4D97-AF65-F5344CB8AC3E}">
        <p14:creationId xmlns:p14="http://schemas.microsoft.com/office/powerpoint/2010/main" val="968725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8431401"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88" y="2962"/>
            <a:ext cx="659829" cy="2517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7564" y="5445224"/>
            <a:ext cx="706437"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4" y="3541713"/>
            <a:ext cx="3651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702" y="3314803"/>
            <a:ext cx="3651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282" y="116633"/>
            <a:ext cx="3651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S:\image4 (1).JPG"/>
          <p:cNvPicPr>
            <a:picLocks noChangeAspect="1" noChangeArrowheads="1"/>
          </p:cNvPicPr>
          <p:nvPr/>
        </p:nvPicPr>
        <p:blipFill rotWithShape="1">
          <a:blip r:embed="rId6">
            <a:extLst>
              <a:ext uri="{28A0092B-C50C-407E-A947-70E740481C1C}">
                <a14:useLocalDpi xmlns:a14="http://schemas.microsoft.com/office/drawing/2010/main" val="0"/>
              </a:ext>
            </a:extLst>
          </a:blip>
          <a:srcRect t="35370" b="29260"/>
          <a:stretch/>
        </p:blipFill>
        <p:spPr bwMode="auto">
          <a:xfrm rot="5400000">
            <a:off x="5525202" y="2615552"/>
            <a:ext cx="1380067" cy="3661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S:\image3 (2).JPG"/>
          <p:cNvPicPr>
            <a:picLocks noChangeAspect="1" noChangeArrowheads="1"/>
          </p:cNvPicPr>
          <p:nvPr/>
        </p:nvPicPr>
        <p:blipFill rotWithShape="1">
          <a:blip r:embed="rId7">
            <a:extLst>
              <a:ext uri="{28A0092B-C50C-407E-A947-70E740481C1C}">
                <a14:useLocalDpi xmlns:a14="http://schemas.microsoft.com/office/drawing/2010/main" val="0"/>
              </a:ext>
            </a:extLst>
          </a:blip>
          <a:srcRect l="17283" t="34908" b="32546"/>
          <a:stretch/>
        </p:blipFill>
        <p:spPr bwMode="auto">
          <a:xfrm rot="5400000">
            <a:off x="1838043" y="5827623"/>
            <a:ext cx="1536646" cy="4534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image2 (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361149" y="163182"/>
            <a:ext cx="1305445" cy="97908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image1 (6).JPG"/>
          <p:cNvPicPr>
            <a:picLocks noChangeAspect="1" noChangeArrowheads="1"/>
          </p:cNvPicPr>
          <p:nvPr/>
        </p:nvPicPr>
        <p:blipFill rotWithShape="1">
          <a:blip r:embed="rId9">
            <a:extLst>
              <a:ext uri="{28A0092B-C50C-407E-A947-70E740481C1C}">
                <a14:useLocalDpi xmlns:a14="http://schemas.microsoft.com/office/drawing/2010/main" val="0"/>
              </a:ext>
            </a:extLst>
          </a:blip>
          <a:srcRect t="30092" b="28796"/>
          <a:stretch/>
        </p:blipFill>
        <p:spPr bwMode="auto">
          <a:xfrm rot="5400000">
            <a:off x="-639969" y="5532206"/>
            <a:ext cx="1850513" cy="5705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24327" y="1261791"/>
            <a:ext cx="1046007" cy="652926"/>
          </a:xfrm>
          <a:prstGeom prst="rect">
            <a:avLst/>
          </a:prstGeom>
          <a:noFill/>
        </p:spPr>
        <p:txBody>
          <a:bodyPr wrap="square" lIns="91418" tIns="45710" rIns="91418" bIns="45710" rtlCol="0">
            <a:spAutoFit/>
          </a:bodyPr>
          <a:lstStyle/>
          <a:p>
            <a:r>
              <a:rPr lang="en-GB" sz="1200" b="1" dirty="0">
                <a:solidFill>
                  <a:srgbClr val="20E911"/>
                </a:solidFill>
              </a:rPr>
              <a:t>Joey giving third party feedback. </a:t>
            </a:r>
          </a:p>
        </p:txBody>
      </p:sp>
      <p:sp>
        <p:nvSpPr>
          <p:cNvPr id="6" name="Rectangle 5"/>
          <p:cNvSpPr/>
          <p:nvPr/>
        </p:nvSpPr>
        <p:spPr>
          <a:xfrm>
            <a:off x="7530489" y="1309211"/>
            <a:ext cx="900913" cy="602675"/>
          </a:xfrm>
          <a:prstGeom prst="rect">
            <a:avLst/>
          </a:prstGeom>
          <a:noFill/>
          <a:ln>
            <a:solidFill>
              <a:srgbClr val="40E713"/>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p>
        </p:txBody>
      </p:sp>
      <p:sp>
        <p:nvSpPr>
          <p:cNvPr id="7" name="TextBox 6"/>
          <p:cNvSpPr txBox="1"/>
          <p:nvPr/>
        </p:nvSpPr>
        <p:spPr>
          <a:xfrm>
            <a:off x="1742270" y="1025772"/>
            <a:ext cx="864096" cy="1169551"/>
          </a:xfrm>
          <a:prstGeom prst="rect">
            <a:avLst/>
          </a:prstGeom>
          <a:noFill/>
        </p:spPr>
        <p:txBody>
          <a:bodyPr wrap="square" lIns="91418" tIns="45710" rIns="91418" bIns="45710" rtlCol="0">
            <a:spAutoFit/>
          </a:bodyPr>
          <a:lstStyle/>
          <a:p>
            <a:r>
              <a:rPr lang="en-GB" sz="1000" dirty="0">
                <a:solidFill>
                  <a:srgbClr val="92D050"/>
                </a:solidFill>
              </a:rPr>
              <a:t>“I like this design because it has basic grips but the they are a bit boring.” </a:t>
            </a:r>
          </a:p>
        </p:txBody>
      </p:sp>
      <p:sp>
        <p:nvSpPr>
          <p:cNvPr id="8" name="TextBox 7"/>
          <p:cNvSpPr txBox="1"/>
          <p:nvPr/>
        </p:nvSpPr>
        <p:spPr>
          <a:xfrm>
            <a:off x="3612453" y="2101738"/>
            <a:ext cx="900100" cy="1323439"/>
          </a:xfrm>
          <a:prstGeom prst="rect">
            <a:avLst/>
          </a:prstGeom>
          <a:noFill/>
        </p:spPr>
        <p:txBody>
          <a:bodyPr wrap="square" lIns="91418" tIns="45710" rIns="91418" bIns="45710" rtlCol="0">
            <a:spAutoFit/>
          </a:bodyPr>
          <a:lstStyle/>
          <a:p>
            <a:r>
              <a:rPr lang="en-GB" sz="1000" dirty="0">
                <a:solidFill>
                  <a:srgbClr val="92D050"/>
                </a:solidFill>
              </a:rPr>
              <a:t>“This has an interesting shape would fit well with the anthropometrics of my palm.”</a:t>
            </a:r>
          </a:p>
        </p:txBody>
      </p:sp>
      <p:sp>
        <p:nvSpPr>
          <p:cNvPr id="9" name="TextBox 8"/>
          <p:cNvSpPr txBox="1"/>
          <p:nvPr/>
        </p:nvSpPr>
        <p:spPr>
          <a:xfrm>
            <a:off x="7274844" y="1988842"/>
            <a:ext cx="1156559" cy="1169551"/>
          </a:xfrm>
          <a:prstGeom prst="rect">
            <a:avLst/>
          </a:prstGeom>
          <a:noFill/>
        </p:spPr>
        <p:txBody>
          <a:bodyPr wrap="square" lIns="91418" tIns="45710" rIns="91418" bIns="45710" rtlCol="0">
            <a:spAutoFit/>
          </a:bodyPr>
          <a:lstStyle/>
          <a:p>
            <a:r>
              <a:rPr lang="en-GB" sz="1000" dirty="0">
                <a:solidFill>
                  <a:srgbClr val="92D050"/>
                </a:solidFill>
              </a:rPr>
              <a:t>“This has a futuristic design and is minimalistic. The grips work well and are satisficing to hold. “</a:t>
            </a:r>
          </a:p>
        </p:txBody>
      </p:sp>
      <p:sp>
        <p:nvSpPr>
          <p:cNvPr id="10" name="TextBox 9"/>
          <p:cNvSpPr txBox="1"/>
          <p:nvPr/>
        </p:nvSpPr>
        <p:spPr>
          <a:xfrm>
            <a:off x="6215236" y="4818848"/>
            <a:ext cx="1242171" cy="1169551"/>
          </a:xfrm>
          <a:prstGeom prst="rect">
            <a:avLst/>
          </a:prstGeom>
          <a:noFill/>
        </p:spPr>
        <p:txBody>
          <a:bodyPr wrap="square" lIns="91418" tIns="45710" rIns="91418" bIns="45710" rtlCol="0">
            <a:spAutoFit/>
          </a:bodyPr>
          <a:lstStyle/>
          <a:p>
            <a:r>
              <a:rPr lang="en-GB" sz="1000" dirty="0">
                <a:solidFill>
                  <a:srgbClr val="92D050"/>
                </a:solidFill>
              </a:rPr>
              <a:t>“I don’t think this idea would be as affective because they are to particular to the consumers finger size.” </a:t>
            </a:r>
          </a:p>
        </p:txBody>
      </p:sp>
      <p:sp>
        <p:nvSpPr>
          <p:cNvPr id="11" name="TextBox 10"/>
          <p:cNvSpPr txBox="1"/>
          <p:nvPr/>
        </p:nvSpPr>
        <p:spPr>
          <a:xfrm>
            <a:off x="4524175" y="5294286"/>
            <a:ext cx="851535" cy="1323439"/>
          </a:xfrm>
          <a:prstGeom prst="rect">
            <a:avLst/>
          </a:prstGeom>
          <a:noFill/>
        </p:spPr>
        <p:txBody>
          <a:bodyPr wrap="square" lIns="91418" tIns="45710" rIns="91418" bIns="45710" rtlCol="0">
            <a:spAutoFit/>
          </a:bodyPr>
          <a:lstStyle/>
          <a:p>
            <a:r>
              <a:rPr lang="en-GB" sz="1000" dirty="0">
                <a:solidFill>
                  <a:srgbClr val="92D050"/>
                </a:solidFill>
              </a:rPr>
              <a:t>“I like how this incorporates the thumb area and the ridges of the actual shape. “</a:t>
            </a:r>
          </a:p>
        </p:txBody>
      </p:sp>
      <p:sp>
        <p:nvSpPr>
          <p:cNvPr id="12" name="TextBox 11"/>
          <p:cNvSpPr txBox="1"/>
          <p:nvPr/>
        </p:nvSpPr>
        <p:spPr>
          <a:xfrm>
            <a:off x="2750576" y="5177190"/>
            <a:ext cx="720080" cy="1807088"/>
          </a:xfrm>
          <a:prstGeom prst="rect">
            <a:avLst/>
          </a:prstGeom>
          <a:noFill/>
        </p:spPr>
        <p:txBody>
          <a:bodyPr wrap="square" lIns="91418" tIns="45710" rIns="91418" bIns="45710" rtlCol="0">
            <a:spAutoFit/>
          </a:bodyPr>
          <a:lstStyle/>
          <a:p>
            <a:r>
              <a:rPr lang="en-GB" sz="900" dirty="0">
                <a:solidFill>
                  <a:srgbClr val="92D050"/>
                </a:solidFill>
              </a:rPr>
              <a:t>“This is probably my favourite. I think the oval grip is good as it get the bottom and the top of the palm.” </a:t>
            </a:r>
          </a:p>
        </p:txBody>
      </p:sp>
      <p:sp>
        <p:nvSpPr>
          <p:cNvPr id="13" name="TextBox 12"/>
          <p:cNvSpPr txBox="1"/>
          <p:nvPr/>
        </p:nvSpPr>
        <p:spPr>
          <a:xfrm>
            <a:off x="646992" y="4892237"/>
            <a:ext cx="803878" cy="1323439"/>
          </a:xfrm>
          <a:prstGeom prst="rect">
            <a:avLst/>
          </a:prstGeom>
          <a:noFill/>
        </p:spPr>
        <p:txBody>
          <a:bodyPr wrap="square" lIns="91418" tIns="45710" rIns="91418" bIns="45710" rtlCol="0">
            <a:spAutoFit/>
          </a:bodyPr>
          <a:lstStyle/>
          <a:p>
            <a:r>
              <a:rPr lang="en-GB" sz="1000" dirty="0">
                <a:solidFill>
                  <a:srgbClr val="92D050"/>
                </a:solidFill>
              </a:rPr>
              <a:t>“this has an affective flow and would be comfortable to hold and wont slip.”</a:t>
            </a:r>
          </a:p>
        </p:txBody>
      </p:sp>
      <p:pic>
        <p:nvPicPr>
          <p:cNvPr id="615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0" y="26598"/>
            <a:ext cx="127952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2772" y="6231461"/>
            <a:ext cx="5365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5947" y="2968551"/>
            <a:ext cx="5365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8529" y="6422504"/>
            <a:ext cx="5365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88569" y="2821091"/>
            <a:ext cx="5175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7501" y="5928791"/>
            <a:ext cx="5175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2860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2" y="5445225"/>
            <a:ext cx="683568"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 y="-14336"/>
            <a:ext cx="1801583" cy="369332"/>
          </a:xfrm>
          <a:prstGeom prst="rect">
            <a:avLst/>
          </a:prstGeom>
          <a:noFill/>
        </p:spPr>
        <p:txBody>
          <a:bodyPr wrap="none" lIns="91429" tIns="45715" rIns="91429" bIns="45715" rtlCol="0">
            <a:spAutoFit/>
          </a:bodyPr>
          <a:lstStyle/>
          <a:p>
            <a:r>
              <a:rPr lang="en-GB" b="1" u="sng" dirty="0" smtClean="0">
                <a:solidFill>
                  <a:srgbClr val="20E911"/>
                </a:solidFill>
              </a:rPr>
              <a:t>Production page </a:t>
            </a:r>
            <a:endParaRPr lang="en-GB" b="1" u="sng" dirty="0">
              <a:solidFill>
                <a:srgbClr val="20E91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471" t="32461" r="20490" b="24013"/>
          <a:stretch/>
        </p:blipFill>
        <p:spPr>
          <a:xfrm>
            <a:off x="-8343" y="4122429"/>
            <a:ext cx="1494298" cy="88629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0131" y="525908"/>
            <a:ext cx="1201055" cy="900791"/>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23602" b="27247"/>
          <a:stretch/>
        </p:blipFill>
        <p:spPr>
          <a:xfrm>
            <a:off x="1947291" y="3891601"/>
            <a:ext cx="1895238" cy="69863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862373" y="169688"/>
            <a:ext cx="1201276" cy="900957"/>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9631" r="19792" b="12513"/>
          <a:stretch/>
        </p:blipFill>
        <p:spPr>
          <a:xfrm>
            <a:off x="3758365" y="1804261"/>
            <a:ext cx="1031026" cy="1116777"/>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38618" t="50000" r="21564" b="29434"/>
          <a:stretch/>
        </p:blipFill>
        <p:spPr>
          <a:xfrm>
            <a:off x="2012532" y="2051792"/>
            <a:ext cx="1604933" cy="621717"/>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43770" t="8512" b="37708"/>
          <a:stretch/>
        </p:blipFill>
        <p:spPr>
          <a:xfrm rot="5400000">
            <a:off x="-176653" y="2611984"/>
            <a:ext cx="1190802" cy="854182"/>
          </a:xfrm>
          <a:prstGeom prst="rect">
            <a:avLst/>
          </a:prstGeom>
        </p:spPr>
      </p:pic>
      <p:sp>
        <p:nvSpPr>
          <p:cNvPr id="12" name="TextBox 11"/>
          <p:cNvSpPr txBox="1"/>
          <p:nvPr/>
        </p:nvSpPr>
        <p:spPr>
          <a:xfrm>
            <a:off x="-1" y="1576831"/>
            <a:ext cx="1691681" cy="338544"/>
          </a:xfrm>
          <a:prstGeom prst="rect">
            <a:avLst/>
          </a:prstGeom>
          <a:noFill/>
        </p:spPr>
        <p:txBody>
          <a:bodyPr wrap="square" lIns="91429" tIns="45715" rIns="91429" bIns="45715" rtlCol="0">
            <a:spAutoFit/>
          </a:bodyPr>
          <a:lstStyle/>
          <a:p>
            <a:r>
              <a:rPr lang="en-GB" sz="800" dirty="0">
                <a:latin typeface="Arial Narrow" panose="020B0606020202030204" pitchFamily="34" charset="0"/>
              </a:rPr>
              <a:t>To start the task of making a final model I began testing with polymorph.   </a:t>
            </a:r>
          </a:p>
        </p:txBody>
      </p:sp>
      <p:sp>
        <p:nvSpPr>
          <p:cNvPr id="13" name="TextBox 12"/>
          <p:cNvSpPr txBox="1"/>
          <p:nvPr/>
        </p:nvSpPr>
        <p:spPr>
          <a:xfrm>
            <a:off x="-33334" y="1858909"/>
            <a:ext cx="1691680" cy="584765"/>
          </a:xfrm>
          <a:prstGeom prst="rect">
            <a:avLst/>
          </a:prstGeom>
          <a:noFill/>
        </p:spPr>
        <p:txBody>
          <a:bodyPr wrap="square" lIns="91429" tIns="45715" rIns="91429" bIns="45715" rtlCol="0">
            <a:spAutoFit/>
          </a:bodyPr>
          <a:lstStyle/>
          <a:p>
            <a:r>
              <a:rPr lang="en-GB" sz="800" dirty="0">
                <a:latin typeface="Arial Narrow" panose="020B0606020202030204" pitchFamily="34" charset="0"/>
              </a:rPr>
              <a:t>After making a few initial models, I soon realised that I was going to have to make it hollow and make the two half attach. </a:t>
            </a:r>
          </a:p>
        </p:txBody>
      </p:sp>
      <p:sp>
        <p:nvSpPr>
          <p:cNvPr id="14" name="TextBox 13"/>
          <p:cNvSpPr txBox="1"/>
          <p:nvPr/>
        </p:nvSpPr>
        <p:spPr>
          <a:xfrm>
            <a:off x="1974033" y="5839707"/>
            <a:ext cx="1518205" cy="461655"/>
          </a:xfrm>
          <a:prstGeom prst="rect">
            <a:avLst/>
          </a:prstGeom>
          <a:noFill/>
        </p:spPr>
        <p:txBody>
          <a:bodyPr wrap="square" lIns="91429" tIns="45715" rIns="91429" bIns="45715" rtlCol="0">
            <a:spAutoFit/>
          </a:bodyPr>
          <a:lstStyle/>
          <a:p>
            <a:r>
              <a:rPr lang="en-GB" sz="800" dirty="0">
                <a:latin typeface="Arial Narrow" panose="020B0606020202030204" pitchFamily="34" charset="0"/>
              </a:rPr>
              <a:t>I started work on ways to attach the two halves. I copied the design of the original product. </a:t>
            </a:r>
          </a:p>
        </p:txBody>
      </p:sp>
      <p:sp>
        <p:nvSpPr>
          <p:cNvPr id="15" name="TextBox 14"/>
          <p:cNvSpPr txBox="1"/>
          <p:nvPr/>
        </p:nvSpPr>
        <p:spPr>
          <a:xfrm>
            <a:off x="-33334" y="3660774"/>
            <a:ext cx="1725014" cy="461655"/>
          </a:xfrm>
          <a:prstGeom prst="rect">
            <a:avLst/>
          </a:prstGeom>
          <a:noFill/>
        </p:spPr>
        <p:txBody>
          <a:bodyPr wrap="square" lIns="91429" tIns="45715" rIns="91429" bIns="45715" rtlCol="0">
            <a:spAutoFit/>
          </a:bodyPr>
          <a:lstStyle/>
          <a:p>
            <a:r>
              <a:rPr lang="en-GB" sz="800" dirty="0">
                <a:latin typeface="Arial Narrow" panose="020B0606020202030204" pitchFamily="34" charset="0"/>
              </a:rPr>
              <a:t>An advantage of using polymorph for the attachment is that is was part of (moulded to) the product.</a:t>
            </a:r>
          </a:p>
        </p:txBody>
      </p:sp>
      <p:sp>
        <p:nvSpPr>
          <p:cNvPr id="16" name="TextBox 15"/>
          <p:cNvSpPr txBox="1"/>
          <p:nvPr/>
        </p:nvSpPr>
        <p:spPr>
          <a:xfrm>
            <a:off x="-2" y="5008721"/>
            <a:ext cx="1801585" cy="954097"/>
          </a:xfrm>
          <a:prstGeom prst="rect">
            <a:avLst/>
          </a:prstGeom>
          <a:noFill/>
        </p:spPr>
        <p:txBody>
          <a:bodyPr wrap="square" lIns="91429" tIns="45715" rIns="91429" bIns="45715" rtlCol="0">
            <a:spAutoFit/>
          </a:bodyPr>
          <a:lstStyle/>
          <a:p>
            <a:r>
              <a:rPr lang="en-GB" sz="800" dirty="0">
                <a:latin typeface="Arial Narrow" panose="020B0606020202030204" pitchFamily="34" charset="0"/>
              </a:rPr>
              <a:t>However that was proofing to be too inaccurate and the polymorph would brake easily where the work joined to the product. So I then had to come up with a new solution. I melted down my product around 4 times. I also knew that I hadn't found how to make the product hollow. </a:t>
            </a:r>
          </a:p>
        </p:txBody>
      </p:sp>
      <p:sp>
        <p:nvSpPr>
          <p:cNvPr id="17" name="TextBox 16"/>
          <p:cNvSpPr txBox="1"/>
          <p:nvPr/>
        </p:nvSpPr>
        <p:spPr>
          <a:xfrm>
            <a:off x="2012531" y="1220805"/>
            <a:ext cx="1573825" cy="830987"/>
          </a:xfrm>
          <a:prstGeom prst="rect">
            <a:avLst/>
          </a:prstGeom>
          <a:noFill/>
        </p:spPr>
        <p:txBody>
          <a:bodyPr wrap="square" lIns="91429" tIns="45715" rIns="91429" bIns="45715" rtlCol="0">
            <a:spAutoFit/>
          </a:bodyPr>
          <a:lstStyle/>
          <a:p>
            <a:r>
              <a:rPr lang="en-GB" sz="800" dirty="0">
                <a:latin typeface="Arial Narrow" panose="020B0606020202030204" pitchFamily="34" charset="0"/>
              </a:rPr>
              <a:t>After a week I came up with the idea of making a vacuum formed </a:t>
            </a:r>
            <a:r>
              <a:rPr lang="en-GB" sz="800" dirty="0" smtClean="0">
                <a:latin typeface="Arial Narrow" panose="020B0606020202030204" pitchFamily="34" charset="0"/>
              </a:rPr>
              <a:t>mould</a:t>
            </a:r>
            <a:r>
              <a:rPr lang="en-GB" sz="800" dirty="0">
                <a:latin typeface="Arial Narrow" panose="020B0606020202030204" pitchFamily="34" charset="0"/>
              </a:rPr>
              <a:t>. The idea would be to </a:t>
            </a:r>
            <a:r>
              <a:rPr lang="en-GB" sz="800" dirty="0" smtClean="0">
                <a:latin typeface="Arial Narrow" panose="020B0606020202030204" pitchFamily="34" charset="0"/>
              </a:rPr>
              <a:t>mould </a:t>
            </a:r>
            <a:r>
              <a:rPr lang="en-GB" sz="800" dirty="0">
                <a:latin typeface="Arial Narrow" panose="020B0606020202030204" pitchFamily="34" charset="0"/>
              </a:rPr>
              <a:t>the molten polymorph around the cast. This also  meant that I solved the “hollow problem”.   </a:t>
            </a:r>
          </a:p>
        </p:txBody>
      </p:sp>
      <p:sp>
        <p:nvSpPr>
          <p:cNvPr id="19" name="TextBox 18"/>
          <p:cNvSpPr txBox="1"/>
          <p:nvPr/>
        </p:nvSpPr>
        <p:spPr>
          <a:xfrm>
            <a:off x="1947291" y="2685100"/>
            <a:ext cx="1670173" cy="1200318"/>
          </a:xfrm>
          <a:prstGeom prst="rect">
            <a:avLst/>
          </a:prstGeom>
          <a:noFill/>
        </p:spPr>
        <p:txBody>
          <a:bodyPr wrap="square" lIns="91429" tIns="45715" rIns="91429" bIns="45715" rtlCol="0">
            <a:spAutoFit/>
          </a:bodyPr>
          <a:lstStyle/>
          <a:p>
            <a:r>
              <a:rPr lang="en-GB" sz="800" dirty="0">
                <a:latin typeface="Arial Narrow" panose="020B0606020202030204" pitchFamily="34" charset="0"/>
              </a:rPr>
              <a:t>This worked to a certain extent but I discovered that the polymorph would stick to the </a:t>
            </a:r>
            <a:r>
              <a:rPr lang="en-GB" sz="800" dirty="0" err="1">
                <a:latin typeface="Arial Narrow" panose="020B0606020202030204" pitchFamily="34" charset="0"/>
              </a:rPr>
              <a:t>mold</a:t>
            </a:r>
            <a:r>
              <a:rPr lang="en-GB" sz="800" dirty="0">
                <a:latin typeface="Arial Narrow" panose="020B0606020202030204" pitchFamily="34" charset="0"/>
              </a:rPr>
              <a:t>. Which meant I had to destroy my work in order to get it off. I then tried treating the </a:t>
            </a:r>
            <a:r>
              <a:rPr lang="en-GB" sz="800" dirty="0" err="1">
                <a:latin typeface="Arial Narrow" panose="020B0606020202030204" pitchFamily="34" charset="0"/>
              </a:rPr>
              <a:t>mold</a:t>
            </a:r>
            <a:r>
              <a:rPr lang="en-GB" sz="800" dirty="0">
                <a:latin typeface="Arial Narrow" panose="020B0606020202030204" pitchFamily="34" charset="0"/>
              </a:rPr>
              <a:t> with a non stick silicon agent. In a test this worked but when creating the actual product was unsuccessful. So I was running out of ideas. </a:t>
            </a:r>
          </a:p>
        </p:txBody>
      </p:sp>
      <p:sp>
        <p:nvSpPr>
          <p:cNvPr id="20" name="TextBox 19"/>
          <p:cNvSpPr txBox="1"/>
          <p:nvPr/>
        </p:nvSpPr>
        <p:spPr>
          <a:xfrm>
            <a:off x="1921237" y="4565575"/>
            <a:ext cx="1921291" cy="584765"/>
          </a:xfrm>
          <a:prstGeom prst="rect">
            <a:avLst/>
          </a:prstGeom>
          <a:noFill/>
        </p:spPr>
        <p:txBody>
          <a:bodyPr wrap="square" lIns="91429" tIns="45715" rIns="91429" bIns="45715" rtlCol="0">
            <a:spAutoFit/>
          </a:bodyPr>
          <a:lstStyle/>
          <a:p>
            <a:r>
              <a:rPr lang="en-GB" sz="800" dirty="0">
                <a:latin typeface="Arial Narrow" panose="020B0606020202030204" pitchFamily="34" charset="0"/>
              </a:rPr>
              <a:t>What I needed was something that would separate the </a:t>
            </a:r>
            <a:r>
              <a:rPr lang="en-GB" sz="800" dirty="0" err="1">
                <a:latin typeface="Arial Narrow" panose="020B0606020202030204" pitchFamily="34" charset="0"/>
              </a:rPr>
              <a:t>mold</a:t>
            </a:r>
            <a:r>
              <a:rPr lang="en-GB" sz="800" dirty="0">
                <a:latin typeface="Arial Narrow" panose="020B0606020202030204" pitchFamily="34" charset="0"/>
              </a:rPr>
              <a:t> and the polymorph but wouldn’t become solid so that the product would become deformed in dis-attachment. </a:t>
            </a:r>
          </a:p>
        </p:txBody>
      </p:sp>
      <p:sp>
        <p:nvSpPr>
          <p:cNvPr id="21" name="TextBox 20"/>
          <p:cNvSpPr txBox="1"/>
          <p:nvPr/>
        </p:nvSpPr>
        <p:spPr>
          <a:xfrm>
            <a:off x="1958614" y="5131831"/>
            <a:ext cx="1909752" cy="707876"/>
          </a:xfrm>
          <a:prstGeom prst="rect">
            <a:avLst/>
          </a:prstGeom>
          <a:noFill/>
        </p:spPr>
        <p:txBody>
          <a:bodyPr wrap="square" lIns="91429" tIns="45715" rIns="91429" bIns="45715" rtlCol="0">
            <a:spAutoFit/>
          </a:bodyPr>
          <a:lstStyle/>
          <a:p>
            <a:r>
              <a:rPr lang="en-GB" sz="800" dirty="0">
                <a:latin typeface="Arial Narrow" panose="020B0606020202030204" pitchFamily="34" charset="0"/>
              </a:rPr>
              <a:t>I then discovered using cling film which did exactly what I wanted. I was now able to form the shape on the </a:t>
            </a:r>
            <a:r>
              <a:rPr lang="en-GB" sz="800" dirty="0" err="1">
                <a:latin typeface="Arial Narrow" panose="020B0606020202030204" pitchFamily="34" charset="0"/>
              </a:rPr>
              <a:t>mold</a:t>
            </a:r>
            <a:r>
              <a:rPr lang="en-GB" sz="800" dirty="0">
                <a:latin typeface="Arial Narrow" panose="020B0606020202030204" pitchFamily="34" charset="0"/>
              </a:rPr>
              <a:t> and make a hollow dip and be able to pull it off without deforming the product. </a:t>
            </a:r>
          </a:p>
        </p:txBody>
      </p:sp>
      <p:pic>
        <p:nvPicPr>
          <p:cNvPr id="10" name="Picture 2" descr="S:\image1 (10).JPG"/>
          <p:cNvPicPr>
            <a:picLocks noChangeAspect="1" noChangeArrowheads="1"/>
          </p:cNvPicPr>
          <p:nvPr/>
        </p:nvPicPr>
        <p:blipFill rotWithShape="1">
          <a:blip r:embed="rId10">
            <a:extLst>
              <a:ext uri="{28A0092B-C50C-407E-A947-70E740481C1C}">
                <a14:useLocalDpi xmlns:a14="http://schemas.microsoft.com/office/drawing/2010/main" val="0"/>
              </a:ext>
            </a:extLst>
          </a:blip>
          <a:srcRect l="36056" t="25827" r="27380" b="25077"/>
          <a:stretch/>
        </p:blipFill>
        <p:spPr bwMode="auto">
          <a:xfrm rot="5400000">
            <a:off x="3794119" y="12735"/>
            <a:ext cx="918022" cy="9245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83020" y="976303"/>
            <a:ext cx="1717941" cy="830987"/>
          </a:xfrm>
          <a:prstGeom prst="rect">
            <a:avLst/>
          </a:prstGeom>
          <a:noFill/>
        </p:spPr>
        <p:txBody>
          <a:bodyPr wrap="square" lIns="91429" tIns="45715" rIns="91429" bIns="45715" rtlCol="0">
            <a:spAutoFit/>
          </a:bodyPr>
          <a:lstStyle/>
          <a:p>
            <a:r>
              <a:rPr lang="en-GB" sz="800" dirty="0">
                <a:latin typeface="Arial Narrow" panose="020B0606020202030204" pitchFamily="34" charset="0"/>
              </a:rPr>
              <a:t>To attach the two halves I made hinges that will go at the bottom. The first set I made were out of MDF however this just absorbed the water from boiling the polymorph. So making out of acrylic was to improve it.</a:t>
            </a:r>
          </a:p>
        </p:txBody>
      </p:sp>
      <p:pic>
        <p:nvPicPr>
          <p:cNvPr id="18" name="Picture 2" descr="S:\image3 (4).JPG"/>
          <p:cNvPicPr>
            <a:picLocks noChangeAspect="1" noChangeArrowheads="1"/>
          </p:cNvPicPr>
          <p:nvPr/>
        </p:nvPicPr>
        <p:blipFill rotWithShape="1">
          <a:blip r:embed="rId11">
            <a:extLst>
              <a:ext uri="{28A0092B-C50C-407E-A947-70E740481C1C}">
                <a14:useLocalDpi xmlns:a14="http://schemas.microsoft.com/office/drawing/2010/main" val="0"/>
              </a:ext>
            </a:extLst>
          </a:blip>
          <a:srcRect l="11724" t="15610" b="9272"/>
          <a:stretch/>
        </p:blipFill>
        <p:spPr bwMode="auto">
          <a:xfrm rot="5400000">
            <a:off x="3568702" y="5479793"/>
            <a:ext cx="1513704" cy="96605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image1 (11).JPG"/>
          <p:cNvPicPr>
            <a:picLocks noChangeAspect="1" noChangeArrowheads="1"/>
          </p:cNvPicPr>
          <p:nvPr/>
        </p:nvPicPr>
        <p:blipFill rotWithShape="1">
          <a:blip r:embed="rId12">
            <a:extLst>
              <a:ext uri="{28A0092B-C50C-407E-A947-70E740481C1C}">
                <a14:useLocalDpi xmlns:a14="http://schemas.microsoft.com/office/drawing/2010/main" val="0"/>
              </a:ext>
            </a:extLst>
          </a:blip>
          <a:srcRect l="17201" t="27386" b="25733"/>
          <a:stretch/>
        </p:blipFill>
        <p:spPr bwMode="auto">
          <a:xfrm>
            <a:off x="3842528" y="4462961"/>
            <a:ext cx="1860318" cy="7899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image2 (4).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885" t="18637"/>
          <a:stretch/>
        </p:blipFill>
        <p:spPr bwMode="auto">
          <a:xfrm>
            <a:off x="4757810" y="5248387"/>
            <a:ext cx="1286301" cy="99213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992135" y="2924761"/>
            <a:ext cx="1462726" cy="1569650"/>
          </a:xfrm>
          <a:prstGeom prst="rect">
            <a:avLst/>
          </a:prstGeom>
          <a:noFill/>
        </p:spPr>
        <p:txBody>
          <a:bodyPr wrap="square" lIns="91429" tIns="45715" rIns="91429" bIns="45715" rtlCol="0">
            <a:spAutoFit/>
          </a:bodyPr>
          <a:lstStyle/>
          <a:p>
            <a:r>
              <a:rPr lang="en-GB" sz="800" dirty="0">
                <a:latin typeface="Arial Narrow" panose="020B0606020202030204" pitchFamily="34" charset="0"/>
              </a:rPr>
              <a:t>With the polymorph I was not getting the professional finish that was needed. So finding a new material that would do what I needed left me with Styrofoam. After 2 lessons just experimenting with how I would create the model I found that it was a lot easier to use. I was now able to shape it quickly and easily and without a time limit (which I had with polymorph).   </a:t>
            </a:r>
          </a:p>
        </p:txBody>
      </p:sp>
      <p:sp>
        <p:nvSpPr>
          <p:cNvPr id="23" name="TextBox 22"/>
          <p:cNvSpPr txBox="1"/>
          <p:nvPr/>
        </p:nvSpPr>
        <p:spPr>
          <a:xfrm>
            <a:off x="4834417" y="6240521"/>
            <a:ext cx="2395860" cy="584765"/>
          </a:xfrm>
          <a:prstGeom prst="rect">
            <a:avLst/>
          </a:prstGeom>
          <a:noFill/>
        </p:spPr>
        <p:txBody>
          <a:bodyPr wrap="square" lIns="91429" tIns="45715" rIns="91429" bIns="45715" rtlCol="0">
            <a:spAutoFit/>
          </a:bodyPr>
          <a:lstStyle/>
          <a:p>
            <a:r>
              <a:rPr lang="en-GB" sz="800" dirty="0">
                <a:latin typeface="Arial Narrow" panose="020B0606020202030204" pitchFamily="34" charset="0"/>
              </a:rPr>
              <a:t>I now had to start experimenting with how the two pieces would fit together and how the brush would fold up. For this I used acrylic cut by the laser cutter which fit around the brush. </a:t>
            </a:r>
          </a:p>
        </p:txBody>
      </p:sp>
      <p:pic>
        <p:nvPicPr>
          <p:cNvPr id="7171"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9950" t="30313" r="16667" b="22138"/>
          <a:stretch/>
        </p:blipFill>
        <p:spPr bwMode="auto">
          <a:xfrm>
            <a:off x="5702846" y="3429000"/>
            <a:ext cx="3493195" cy="1776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6032347" y="5252952"/>
            <a:ext cx="2428085" cy="338544"/>
          </a:xfrm>
          <a:prstGeom prst="rect">
            <a:avLst/>
          </a:prstGeom>
          <a:noFill/>
        </p:spPr>
        <p:txBody>
          <a:bodyPr wrap="square" lIns="91429" tIns="45715" rIns="91429" bIns="45715" rtlCol="0">
            <a:spAutoFit/>
          </a:bodyPr>
          <a:lstStyle/>
          <a:p>
            <a:r>
              <a:rPr lang="en-GB" sz="800" dirty="0">
                <a:latin typeface="Arial Narrow" panose="020B0606020202030204" pitchFamily="34" charset="0"/>
              </a:rPr>
              <a:t>I made a flow chart to help me produce a product and keep on track of what I needed to do</a:t>
            </a:r>
          </a:p>
        </p:txBody>
      </p:sp>
      <p:pic>
        <p:nvPicPr>
          <p:cNvPr id="24"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23284" t="24844" r="22836" b="7684"/>
          <a:stretch/>
        </p:blipFill>
        <p:spPr bwMode="auto">
          <a:xfrm>
            <a:off x="6918897" y="-14336"/>
            <a:ext cx="821132" cy="137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oup 28"/>
          <p:cNvGrpSpPr/>
          <p:nvPr/>
        </p:nvGrpSpPr>
        <p:grpSpPr>
          <a:xfrm>
            <a:off x="5370904" y="734945"/>
            <a:ext cx="982983" cy="971719"/>
            <a:chOff x="5450975" y="918618"/>
            <a:chExt cx="982983" cy="971719"/>
          </a:xfrm>
        </p:grpSpPr>
        <p:pic>
          <p:nvPicPr>
            <p:cNvPr id="27" name="Picture 4"/>
            <p:cNvPicPr>
              <a:picLocks noChangeAspect="1" noChangeArrowheads="1"/>
            </p:cNvPicPr>
            <p:nvPr/>
          </p:nvPicPr>
          <p:blipFill rotWithShape="1">
            <a:blip r:embed="rId16">
              <a:extLst>
                <a:ext uri="{28A0092B-C50C-407E-A947-70E740481C1C}">
                  <a14:useLocalDpi xmlns:a14="http://schemas.microsoft.com/office/drawing/2010/main" val="0"/>
                </a:ext>
              </a:extLst>
            </a:blip>
            <a:srcRect l="47792" t="30212" r="16718" b="43537"/>
            <a:stretch/>
          </p:blipFill>
          <p:spPr bwMode="auto">
            <a:xfrm>
              <a:off x="5450975" y="918618"/>
              <a:ext cx="982983" cy="97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Oval 27"/>
            <p:cNvSpPr/>
            <p:nvPr/>
          </p:nvSpPr>
          <p:spPr>
            <a:xfrm>
              <a:off x="5793644" y="1061264"/>
              <a:ext cx="567062" cy="488622"/>
            </a:xfrm>
            <a:prstGeom prst="ellipse">
              <a:avLst/>
            </a:prstGeom>
            <a:noFill/>
            <a:ln>
              <a:solidFill>
                <a:srgbClr val="F5F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6" name="Picture 3"/>
          <p:cNvPicPr>
            <a:picLocks noChangeAspect="1" noChangeArrowheads="1"/>
          </p:cNvPicPr>
          <p:nvPr/>
        </p:nvPicPr>
        <p:blipFill rotWithShape="1">
          <a:blip r:embed="rId17">
            <a:extLst>
              <a:ext uri="{28A0092B-C50C-407E-A947-70E740481C1C}">
                <a14:useLocalDpi xmlns:a14="http://schemas.microsoft.com/office/drawing/2010/main" val="0"/>
              </a:ext>
            </a:extLst>
          </a:blip>
          <a:srcRect t="31102" b="31335"/>
          <a:stretch/>
        </p:blipFill>
        <p:spPr bwMode="auto">
          <a:xfrm>
            <a:off x="5375847" y="-18488"/>
            <a:ext cx="1543050" cy="771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5356138" y="1746103"/>
            <a:ext cx="2789547" cy="584775"/>
          </a:xfrm>
          <a:prstGeom prst="rect">
            <a:avLst/>
          </a:prstGeom>
          <a:noFill/>
        </p:spPr>
        <p:txBody>
          <a:bodyPr wrap="square" rtlCol="0">
            <a:spAutoFit/>
          </a:bodyPr>
          <a:lstStyle/>
          <a:p>
            <a:r>
              <a:rPr lang="en-GB" sz="800" dirty="0" smtClean="0"/>
              <a:t>I then made another model which was a better shaped and more accurate to the design. The folding mechanism worked and the brush was able to fold up and down. This was the most advanced product to date</a:t>
            </a:r>
            <a:endParaRPr lang="en-GB" sz="800" dirty="0"/>
          </a:p>
        </p:txBody>
      </p:sp>
      <p:pic>
        <p:nvPicPr>
          <p:cNvPr id="31" name="Picture 2" descr="S:\image1 (19).JPG"/>
          <p:cNvPicPr>
            <a:picLocks noChangeAspect="1" noChangeArrowheads="1"/>
          </p:cNvPicPr>
          <p:nvPr/>
        </p:nvPicPr>
        <p:blipFill rotWithShape="1">
          <a:blip r:embed="rId18">
            <a:extLst>
              <a:ext uri="{28A0092B-C50C-407E-A947-70E740481C1C}">
                <a14:useLocalDpi xmlns:a14="http://schemas.microsoft.com/office/drawing/2010/main" val="0"/>
              </a:ext>
            </a:extLst>
          </a:blip>
          <a:srcRect l="5964" t="25594" r="3214" b="27249"/>
          <a:stretch/>
        </p:blipFill>
        <p:spPr bwMode="auto">
          <a:xfrm>
            <a:off x="5347122" y="2285029"/>
            <a:ext cx="1995195" cy="7769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35876" t="9961" r="25553" b="9154"/>
          <a:stretch/>
        </p:blipFill>
        <p:spPr bwMode="auto">
          <a:xfrm>
            <a:off x="8465166" y="1971614"/>
            <a:ext cx="680480" cy="1426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7342317" y="2258009"/>
            <a:ext cx="1130969" cy="830997"/>
          </a:xfrm>
          <a:prstGeom prst="rect">
            <a:avLst/>
          </a:prstGeom>
          <a:noFill/>
        </p:spPr>
        <p:txBody>
          <a:bodyPr wrap="square" rtlCol="0">
            <a:spAutoFit/>
          </a:bodyPr>
          <a:lstStyle/>
          <a:p>
            <a:r>
              <a:rPr lang="en-GB" sz="800" dirty="0" smtClean="0"/>
              <a:t>I then added a finish of black acrylic paint. To complete the model I rolled out some plaster scene and made the grips.</a:t>
            </a:r>
            <a:endParaRPr lang="en-GB" sz="800" dirty="0"/>
          </a:p>
        </p:txBody>
      </p:sp>
      <p:sp>
        <p:nvSpPr>
          <p:cNvPr id="34" name="TextBox 33"/>
          <p:cNvSpPr txBox="1"/>
          <p:nvPr/>
        </p:nvSpPr>
        <p:spPr>
          <a:xfrm>
            <a:off x="5454861" y="3039075"/>
            <a:ext cx="2759713" cy="338554"/>
          </a:xfrm>
          <a:prstGeom prst="rect">
            <a:avLst/>
          </a:prstGeom>
          <a:noFill/>
        </p:spPr>
        <p:txBody>
          <a:bodyPr wrap="square" rtlCol="0">
            <a:spAutoFit/>
          </a:bodyPr>
          <a:lstStyle/>
          <a:p>
            <a:r>
              <a:rPr lang="en-GB" sz="800" dirty="0" smtClean="0"/>
              <a:t>This is a line up of all the product that I made. This shows the development from model 1 to the final prototype.</a:t>
            </a:r>
            <a:endParaRPr lang="en-GB" sz="800" dirty="0"/>
          </a:p>
        </p:txBody>
      </p:sp>
    </p:spTree>
    <p:extLst>
      <p:ext uri="{BB962C8B-B14F-4D97-AF65-F5344CB8AC3E}">
        <p14:creationId xmlns:p14="http://schemas.microsoft.com/office/powerpoint/2010/main" val="5716579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50929" y="294125"/>
            <a:ext cx="1729979" cy="2559548"/>
            <a:chOff x="2267744" y="3284984"/>
            <a:chExt cx="2506134" cy="3555292"/>
          </a:xfrm>
        </p:grpSpPr>
        <p:pic>
          <p:nvPicPr>
            <p:cNvPr id="717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6846" t="50000" r="47714"/>
            <a:stretch/>
          </p:blipFill>
          <p:spPr bwMode="auto">
            <a:xfrm>
              <a:off x="2628989" y="3505732"/>
              <a:ext cx="2144889" cy="333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87824" y="3284984"/>
              <a:ext cx="79208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67744" y="5661248"/>
              <a:ext cx="72008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7564" y="5445224"/>
            <a:ext cx="706437"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5810" y="196026"/>
            <a:ext cx="1252231" cy="2238873"/>
            <a:chOff x="107504" y="0"/>
            <a:chExt cx="2424219" cy="3645024"/>
          </a:xfrm>
        </p:grpSpPr>
        <p:pic>
          <p:nvPicPr>
            <p:cNvPr id="717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79896" t="19432" b="29232"/>
            <a:stretch/>
          </p:blipFill>
          <p:spPr bwMode="auto">
            <a:xfrm>
              <a:off x="352459" y="50814"/>
              <a:ext cx="2179264" cy="359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504" y="0"/>
              <a:ext cx="787923" cy="1212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3583604" y="-23639"/>
            <a:ext cx="4021905" cy="1169551"/>
          </a:xfrm>
          <a:prstGeom prst="rect">
            <a:avLst/>
          </a:prstGeom>
          <a:noFill/>
        </p:spPr>
        <p:txBody>
          <a:bodyPr wrap="square" lIns="91418" tIns="45710" rIns="91418" bIns="45710" rtlCol="0">
            <a:spAutoFit/>
          </a:bodyPr>
          <a:lstStyle/>
          <a:p>
            <a:r>
              <a:rPr lang="en-GB" sz="1000" dirty="0"/>
              <a:t>To conclude the design and development stage I have chosen this shape. Based on my third party and my own opinions  this shape would be affected because it has a slick ergonomic design with multiple finger hold areas. The grips were also chosen due to the aesthetic look and the comfort and function. </a:t>
            </a:r>
          </a:p>
          <a:p>
            <a:r>
              <a:rPr lang="en-GB" sz="1000" dirty="0"/>
              <a:t>This would be manufactured by injection moulding in two pieces (for the handle) </a:t>
            </a:r>
          </a:p>
        </p:txBody>
      </p:sp>
      <p:pic>
        <p:nvPicPr>
          <p:cNvPr id="614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43852" y="3584247"/>
            <a:ext cx="2542164" cy="180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0939" y="4077392"/>
            <a:ext cx="2707311" cy="139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S:\image1 (7).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7447948" y="117735"/>
            <a:ext cx="1130990" cy="84824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t="32459"/>
          <a:stretch/>
        </p:blipFill>
        <p:spPr bwMode="auto">
          <a:xfrm>
            <a:off x="26454" y="3251858"/>
            <a:ext cx="2336814" cy="96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035" y="2385821"/>
            <a:ext cx="2027568" cy="922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16">
            <a:extLst>
              <a:ext uri="{28A0092B-C50C-407E-A947-70E740481C1C}">
                <a14:useLocalDpi xmlns:a14="http://schemas.microsoft.com/office/drawing/2010/main" val="0"/>
              </a:ext>
            </a:extLst>
          </a:blip>
          <a:srcRect t="45981" b="6822"/>
          <a:stretch/>
        </p:blipFill>
        <p:spPr bwMode="auto">
          <a:xfrm>
            <a:off x="2223207" y="3052345"/>
            <a:ext cx="2727328" cy="48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22632" y="1204236"/>
            <a:ext cx="1502324" cy="160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22287" y="2708598"/>
            <a:ext cx="537459" cy="276999"/>
          </a:xfrm>
          <a:prstGeom prst="rect">
            <a:avLst/>
          </a:prstGeom>
        </p:spPr>
        <p:txBody>
          <a:bodyPr wrap="square" lIns="91418" tIns="45710" rIns="91418" bIns="45710">
            <a:spAutoFit/>
          </a:bodyPr>
          <a:lstStyle/>
          <a:p>
            <a:r>
              <a:rPr lang="en-GB" sz="1200" b="1" dirty="0">
                <a:solidFill>
                  <a:srgbClr val="20E911"/>
                </a:solidFill>
              </a:rPr>
              <a:t>M2</a:t>
            </a:r>
          </a:p>
        </p:txBody>
      </p:sp>
      <p:sp>
        <p:nvSpPr>
          <p:cNvPr id="10" name="Rectangle 9"/>
          <p:cNvSpPr/>
          <p:nvPr/>
        </p:nvSpPr>
        <p:spPr>
          <a:xfrm>
            <a:off x="-17759" y="851054"/>
            <a:ext cx="399926" cy="279197"/>
          </a:xfrm>
          <a:prstGeom prst="rect">
            <a:avLst/>
          </a:prstGeom>
        </p:spPr>
        <p:txBody>
          <a:bodyPr wrap="none" lIns="91418" tIns="45710" rIns="91418" bIns="45710">
            <a:spAutoFit/>
          </a:bodyPr>
          <a:lstStyle/>
          <a:p>
            <a:r>
              <a:rPr lang="en-GB" sz="1200" b="1" dirty="0">
                <a:solidFill>
                  <a:srgbClr val="20E911"/>
                </a:solidFill>
              </a:rPr>
              <a:t>M1</a:t>
            </a:r>
          </a:p>
        </p:txBody>
      </p:sp>
      <p:sp>
        <p:nvSpPr>
          <p:cNvPr id="11" name="Rectangle 10"/>
          <p:cNvSpPr/>
          <p:nvPr/>
        </p:nvSpPr>
        <p:spPr>
          <a:xfrm>
            <a:off x="-7218" y="4077392"/>
            <a:ext cx="333746" cy="276999"/>
          </a:xfrm>
          <a:prstGeom prst="rect">
            <a:avLst/>
          </a:prstGeom>
        </p:spPr>
        <p:txBody>
          <a:bodyPr wrap="none" lIns="91418" tIns="45710" rIns="91418" bIns="45710">
            <a:spAutoFit/>
          </a:bodyPr>
          <a:lstStyle/>
          <a:p>
            <a:r>
              <a:rPr lang="en-GB" sz="1200" b="1" dirty="0">
                <a:solidFill>
                  <a:srgbClr val="20E911"/>
                </a:solidFill>
              </a:rPr>
              <a:t>F1</a:t>
            </a:r>
          </a:p>
        </p:txBody>
      </p:sp>
      <p:sp>
        <p:nvSpPr>
          <p:cNvPr id="12" name="Rectangle 11"/>
          <p:cNvSpPr/>
          <p:nvPr/>
        </p:nvSpPr>
        <p:spPr>
          <a:xfrm>
            <a:off x="3961551" y="3945350"/>
            <a:ext cx="338554" cy="276999"/>
          </a:xfrm>
          <a:prstGeom prst="rect">
            <a:avLst/>
          </a:prstGeom>
        </p:spPr>
        <p:txBody>
          <a:bodyPr wrap="none" lIns="91418" tIns="45710" rIns="91418" bIns="45710">
            <a:spAutoFit/>
          </a:bodyPr>
          <a:lstStyle/>
          <a:p>
            <a:r>
              <a:rPr lang="en-GB" sz="1200" b="1" dirty="0">
                <a:solidFill>
                  <a:srgbClr val="20E911"/>
                </a:solidFill>
              </a:rPr>
              <a:t>E1</a:t>
            </a:r>
          </a:p>
        </p:txBody>
      </p:sp>
      <p:sp>
        <p:nvSpPr>
          <p:cNvPr id="13" name="Rectangle 12"/>
          <p:cNvSpPr/>
          <p:nvPr/>
        </p:nvSpPr>
        <p:spPr>
          <a:xfrm>
            <a:off x="2843852" y="1086165"/>
            <a:ext cx="357561" cy="279197"/>
          </a:xfrm>
          <a:prstGeom prst="rect">
            <a:avLst/>
          </a:prstGeom>
        </p:spPr>
        <p:txBody>
          <a:bodyPr wrap="none" lIns="91418" tIns="45710" rIns="91418" bIns="45710">
            <a:spAutoFit/>
          </a:bodyPr>
          <a:lstStyle/>
          <a:p>
            <a:r>
              <a:rPr lang="en-GB" sz="1200" b="1" dirty="0">
                <a:solidFill>
                  <a:srgbClr val="20E911"/>
                </a:solidFill>
              </a:rPr>
              <a:t>A1</a:t>
            </a:r>
          </a:p>
        </p:txBody>
      </p:sp>
      <p:pic>
        <p:nvPicPr>
          <p:cNvPr id="15" name="Video_1 (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rot="5400000">
            <a:off x="7267070" y="1468162"/>
            <a:ext cx="1476120" cy="831617"/>
          </a:xfrm>
          <a:prstGeom prst="rect">
            <a:avLst/>
          </a:prstGeom>
        </p:spPr>
      </p:pic>
      <p:pic>
        <p:nvPicPr>
          <p:cNvPr id="16" name="Video (2).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9"/>
          <a:stretch>
            <a:fillRect/>
          </a:stretch>
        </p:blipFill>
        <p:spPr>
          <a:xfrm rot="5400000">
            <a:off x="6319412" y="1468164"/>
            <a:ext cx="1476119" cy="831617"/>
          </a:xfrm>
          <a:prstGeom prst="rect">
            <a:avLst/>
          </a:prstGeom>
        </p:spPr>
      </p:pic>
      <p:sp>
        <p:nvSpPr>
          <p:cNvPr id="17" name="TextBox 16"/>
          <p:cNvSpPr txBox="1"/>
          <p:nvPr/>
        </p:nvSpPr>
        <p:spPr>
          <a:xfrm>
            <a:off x="5811268" y="1159376"/>
            <a:ext cx="921661" cy="312174"/>
          </a:xfrm>
          <a:prstGeom prst="rect">
            <a:avLst/>
          </a:prstGeom>
          <a:noFill/>
        </p:spPr>
        <p:txBody>
          <a:bodyPr wrap="square" lIns="91429" tIns="45715" rIns="91429" bIns="45715" rtlCol="0">
            <a:spAutoFit/>
          </a:bodyPr>
          <a:lstStyle/>
          <a:p>
            <a:r>
              <a:rPr lang="en-GB" sz="1400" dirty="0">
                <a:solidFill>
                  <a:srgbClr val="20E911"/>
                </a:solidFill>
              </a:rPr>
              <a:t>Play me</a:t>
            </a:r>
          </a:p>
        </p:txBody>
      </p:sp>
      <p:pic>
        <p:nvPicPr>
          <p:cNvPr id="19"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64367" y="1400089"/>
            <a:ext cx="2246759" cy="80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624330" y="2122725"/>
            <a:ext cx="1186938" cy="312174"/>
          </a:xfrm>
          <a:prstGeom prst="rect">
            <a:avLst/>
          </a:prstGeom>
          <a:noFill/>
        </p:spPr>
        <p:txBody>
          <a:bodyPr wrap="square" lIns="91429" tIns="45715" rIns="91429" bIns="45715" rtlCol="0">
            <a:spAutoFit/>
          </a:bodyPr>
          <a:lstStyle/>
          <a:p>
            <a:r>
              <a:rPr lang="en-GB" sz="1400" dirty="0"/>
              <a:t>-</a:t>
            </a:r>
            <a:r>
              <a:rPr lang="en-GB" sz="1400" dirty="0" err="1"/>
              <a:t>Ben.P</a:t>
            </a:r>
            <a:r>
              <a:rPr lang="en-GB" sz="1400" dirty="0"/>
              <a:t> </a:t>
            </a:r>
          </a:p>
        </p:txBody>
      </p:sp>
      <p:pic>
        <p:nvPicPr>
          <p:cNvPr id="8194" name="Picture 2"/>
          <p:cNvPicPr>
            <a:picLocks noChangeAspect="1" noChangeArrowheads="1"/>
          </p:cNvPicPr>
          <p:nvPr/>
        </p:nvPicPr>
        <p:blipFill rotWithShape="1">
          <a:blip r:embed="rId21">
            <a:extLst>
              <a:ext uri="{28A0092B-C50C-407E-A947-70E740481C1C}">
                <a14:useLocalDpi xmlns:a14="http://schemas.microsoft.com/office/drawing/2010/main" val="0"/>
              </a:ext>
            </a:extLst>
          </a:blip>
          <a:srcRect l="36372" t="38516" r="49506" b="40355"/>
          <a:stretch/>
        </p:blipFill>
        <p:spPr bwMode="auto">
          <a:xfrm>
            <a:off x="5401910" y="2323808"/>
            <a:ext cx="1157098" cy="1384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372200" y="2799001"/>
            <a:ext cx="1770360" cy="652926"/>
          </a:xfrm>
          <a:prstGeom prst="rect">
            <a:avLst/>
          </a:prstGeom>
          <a:noFill/>
        </p:spPr>
        <p:txBody>
          <a:bodyPr wrap="square" lIns="91429" tIns="45715" rIns="91429" bIns="45715" rtlCol="0">
            <a:spAutoFit/>
          </a:bodyPr>
          <a:lstStyle/>
          <a:p>
            <a:r>
              <a:rPr lang="en-GB" sz="1200" dirty="0"/>
              <a:t>I used 2D Design to create the hinges for the product</a:t>
            </a:r>
          </a:p>
        </p:txBody>
      </p:sp>
      <p:pic>
        <p:nvPicPr>
          <p:cNvPr id="18"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6454" y="5817492"/>
            <a:ext cx="3794918" cy="102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232" y="37982"/>
            <a:ext cx="22129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S:\image1 (22).JPG"/>
          <p:cNvPicPr>
            <a:picLocks noChangeAspect="1" noChangeArrowheads="1"/>
          </p:cNvPicPr>
          <p:nvPr/>
        </p:nvPicPr>
        <p:blipFill rotWithShape="1">
          <a:blip r:embed="rId24">
            <a:extLst>
              <a:ext uri="{28A0092B-C50C-407E-A947-70E740481C1C}">
                <a14:useLocalDpi xmlns:a14="http://schemas.microsoft.com/office/drawing/2010/main" val="0"/>
              </a:ext>
            </a:extLst>
          </a:blip>
          <a:srcRect l="11983" b="12222"/>
          <a:stretch/>
        </p:blipFill>
        <p:spPr bwMode="auto">
          <a:xfrm rot="5400000">
            <a:off x="5328514" y="4816792"/>
            <a:ext cx="2335534" cy="1746883"/>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S:\image2 (11).JPG"/>
          <p:cNvPicPr>
            <a:picLocks noChangeAspect="1" noChangeArrowheads="1"/>
          </p:cNvPicPr>
          <p:nvPr/>
        </p:nvPicPr>
        <p:blipFill rotWithShape="1">
          <a:blip r:embed="rId25">
            <a:extLst>
              <a:ext uri="{28A0092B-C50C-407E-A947-70E740481C1C}">
                <a14:useLocalDpi xmlns:a14="http://schemas.microsoft.com/office/drawing/2010/main" val="0"/>
              </a:ext>
            </a:extLst>
          </a:blip>
          <a:srcRect l="30143" r="5209"/>
          <a:stretch/>
        </p:blipFill>
        <p:spPr bwMode="auto">
          <a:xfrm rot="5400000">
            <a:off x="3946458" y="5191857"/>
            <a:ext cx="1561929" cy="18120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7273392" y="4104687"/>
            <a:ext cx="1306733" cy="2774151"/>
          </a:xfrm>
          <a:prstGeom prst="rect">
            <a:avLst/>
          </a:prstGeom>
          <a:solidFill>
            <a:srgbClr val="78B832"/>
          </a:solidFill>
          <a:ln>
            <a:solidFill>
              <a:srgbClr val="20E9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8" name="Picture 6" descr="S:\image3 (12).JPG"/>
          <p:cNvPicPr>
            <a:picLocks noChangeAspect="1" noChangeArrowheads="1"/>
          </p:cNvPicPr>
          <p:nvPr/>
        </p:nvPicPr>
        <p:blipFill rotWithShape="1">
          <a:blip r:embed="rId26">
            <a:extLst>
              <a:ext uri="{28A0092B-C50C-407E-A947-70E740481C1C}">
                <a14:useLocalDpi xmlns:a14="http://schemas.microsoft.com/office/drawing/2010/main" val="0"/>
              </a:ext>
            </a:extLst>
          </a:blip>
          <a:srcRect t="28812" b="17679"/>
          <a:stretch/>
        </p:blipFill>
        <p:spPr bwMode="auto">
          <a:xfrm rot="5400000">
            <a:off x="6610567" y="4957617"/>
            <a:ext cx="2661997" cy="106828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646516" y="4050346"/>
            <a:ext cx="1634541" cy="461665"/>
          </a:xfrm>
          <a:prstGeom prst="rect">
            <a:avLst/>
          </a:prstGeom>
          <a:noFill/>
        </p:spPr>
        <p:txBody>
          <a:bodyPr wrap="square" rtlCol="0">
            <a:spAutoFit/>
          </a:bodyPr>
          <a:lstStyle/>
          <a:p>
            <a:pPr algn="ctr"/>
            <a:r>
              <a:rPr lang="en-GB" sz="1200" b="1" dirty="0" smtClean="0"/>
              <a:t>Pictures of the final model</a:t>
            </a:r>
            <a:endParaRPr lang="en-GB" sz="1200" b="1" dirty="0"/>
          </a:p>
        </p:txBody>
      </p:sp>
      <p:sp>
        <p:nvSpPr>
          <p:cNvPr id="25" name="TextBox 24"/>
          <p:cNvSpPr txBox="1"/>
          <p:nvPr/>
        </p:nvSpPr>
        <p:spPr>
          <a:xfrm>
            <a:off x="-19834" y="5491762"/>
            <a:ext cx="2638595" cy="276999"/>
          </a:xfrm>
          <a:prstGeom prst="rect">
            <a:avLst/>
          </a:prstGeom>
          <a:noFill/>
        </p:spPr>
        <p:txBody>
          <a:bodyPr wrap="square" rtlCol="0">
            <a:spAutoFit/>
          </a:bodyPr>
          <a:lstStyle/>
          <a:p>
            <a:r>
              <a:rPr lang="en-GB" sz="1200" dirty="0" smtClean="0"/>
              <a:t>Pictures of model without the finish</a:t>
            </a:r>
            <a:endParaRPr lang="en-GB" sz="1200" dirty="0"/>
          </a:p>
        </p:txBody>
      </p:sp>
    </p:spTree>
    <p:extLst>
      <p:ext uri="{BB962C8B-B14F-4D97-AF65-F5344CB8AC3E}">
        <p14:creationId xmlns:p14="http://schemas.microsoft.com/office/powerpoint/2010/main" val="1355735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video>
              <p:cMediaNode vol="80000">
                <p:cTn id="13" fill="hold" display="0">
                  <p:stCondLst>
                    <p:cond delay="indefinite"/>
                  </p:stCondLst>
                </p:cTn>
                <p:tgtEl>
                  <p:spTgt spid="1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12399"/>
            <a:ext cx="7164288" cy="634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8305" y="8531"/>
            <a:ext cx="1131898" cy="65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ideo (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rot="5400000">
            <a:off x="-1802966" y="1068741"/>
            <a:ext cx="2154321" cy="1213702"/>
          </a:xfrm>
          <a:prstGeom prst="rect">
            <a:avLst/>
          </a:prstGeom>
        </p:spPr>
      </p:pic>
      <p:sp>
        <p:nvSpPr>
          <p:cNvPr id="3" name="TextBox 2"/>
          <p:cNvSpPr txBox="1"/>
          <p:nvPr/>
        </p:nvSpPr>
        <p:spPr>
          <a:xfrm>
            <a:off x="14390" y="635108"/>
            <a:ext cx="919354" cy="369332"/>
          </a:xfrm>
          <a:prstGeom prst="rect">
            <a:avLst/>
          </a:prstGeom>
          <a:noFill/>
        </p:spPr>
        <p:txBody>
          <a:bodyPr wrap="none" lIns="91429" tIns="45715" rIns="91429" bIns="45715" rtlCol="0">
            <a:spAutoFit/>
          </a:bodyPr>
          <a:lstStyle/>
          <a:p>
            <a:r>
              <a:rPr lang="en-GB" dirty="0" smtClean="0"/>
              <a:t>Play me</a:t>
            </a:r>
            <a:endParaRPr lang="en-GB" dirty="0"/>
          </a:p>
        </p:txBody>
      </p:sp>
      <p:pic>
        <p:nvPicPr>
          <p:cNvPr id="614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9550" y="663384"/>
            <a:ext cx="182245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4469" y="663384"/>
            <a:ext cx="189071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7992" y="2569994"/>
            <a:ext cx="3387404" cy="83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8971" y="5712714"/>
            <a:ext cx="49752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4932040" y="819773"/>
            <a:ext cx="0" cy="356229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76448" y="4382065"/>
            <a:ext cx="5812418"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98214" y="1096770"/>
            <a:ext cx="2013480" cy="1446550"/>
          </a:xfrm>
          <a:prstGeom prst="rect">
            <a:avLst/>
          </a:prstGeom>
          <a:noFill/>
        </p:spPr>
        <p:txBody>
          <a:bodyPr wrap="square" lIns="91429" tIns="45715" rIns="91429" bIns="45715" rtlCol="0">
            <a:spAutoFit/>
          </a:bodyPr>
          <a:lstStyle/>
          <a:p>
            <a:r>
              <a:rPr lang="en-GB" sz="800" dirty="0">
                <a:latin typeface="Arial Narrow" panose="020B0606020202030204" pitchFamily="34" charset="0"/>
              </a:rPr>
              <a:t>Really comfortable and ergonomic to hold. The grips give support and are perfectly spaced for my hand. </a:t>
            </a:r>
          </a:p>
          <a:p>
            <a:r>
              <a:rPr lang="en-GB" sz="800" dirty="0">
                <a:latin typeface="Arial Narrow" panose="020B0606020202030204" pitchFamily="34" charset="0"/>
              </a:rPr>
              <a:t>Super lightweight- make traveling with is efficient </a:t>
            </a:r>
          </a:p>
          <a:p>
            <a:r>
              <a:rPr lang="en-GB" sz="800" dirty="0">
                <a:latin typeface="Arial Narrow" panose="020B0606020202030204" pitchFamily="34" charset="0"/>
              </a:rPr>
              <a:t>Colour- means that it be spotted in a travel bag or on the go.</a:t>
            </a:r>
          </a:p>
          <a:p>
            <a:r>
              <a:rPr lang="en-GB" sz="800" dirty="0">
                <a:latin typeface="Arial Narrow" panose="020B0606020202030204" pitchFamily="34" charset="0"/>
              </a:rPr>
              <a:t>Anthropometrics- the handle can be used by a wide range on consumers (inclusive)</a:t>
            </a:r>
          </a:p>
          <a:p>
            <a:r>
              <a:rPr lang="en-GB" sz="800" dirty="0">
                <a:latin typeface="Arial Narrow" panose="020B0606020202030204" pitchFamily="34" charset="0"/>
              </a:rPr>
              <a:t>Demographic- there are no factors that excludes genders, age or occupation. </a:t>
            </a:r>
          </a:p>
          <a:p>
            <a:r>
              <a:rPr lang="en-GB" sz="800" dirty="0">
                <a:latin typeface="Arial Narrow" panose="020B0606020202030204" pitchFamily="34" charset="0"/>
              </a:rPr>
              <a:t>Aesthetic- has a sporty and modern look</a:t>
            </a:r>
          </a:p>
        </p:txBody>
      </p:sp>
      <p:sp>
        <p:nvSpPr>
          <p:cNvPr id="8" name="TextBox 7"/>
          <p:cNvSpPr txBox="1"/>
          <p:nvPr/>
        </p:nvSpPr>
        <p:spPr>
          <a:xfrm>
            <a:off x="5070593" y="1096771"/>
            <a:ext cx="2376264" cy="830997"/>
          </a:xfrm>
          <a:prstGeom prst="rect">
            <a:avLst/>
          </a:prstGeom>
          <a:noFill/>
        </p:spPr>
        <p:txBody>
          <a:bodyPr wrap="square" lIns="91429" tIns="45715" rIns="91429" bIns="45715" rtlCol="0">
            <a:spAutoFit/>
          </a:bodyPr>
          <a:lstStyle/>
          <a:p>
            <a:r>
              <a:rPr lang="en-GB" sz="800" dirty="0">
                <a:latin typeface="Arial Narrow" panose="020B0606020202030204" pitchFamily="34" charset="0"/>
              </a:rPr>
              <a:t>Safety- small parts mean that it could be dangerous for children.</a:t>
            </a:r>
          </a:p>
          <a:p>
            <a:r>
              <a:rPr lang="en-GB" sz="800" dirty="0">
                <a:latin typeface="Arial Narrow" panose="020B0606020202030204" pitchFamily="34" charset="0"/>
              </a:rPr>
              <a:t>The </a:t>
            </a:r>
            <a:r>
              <a:rPr lang="en-GB" sz="800" dirty="0" err="1">
                <a:latin typeface="Arial Narrow" panose="020B0606020202030204" pitchFamily="34" charset="0"/>
              </a:rPr>
              <a:t>exo</a:t>
            </a:r>
            <a:r>
              <a:rPr lang="en-GB" sz="800" dirty="0">
                <a:latin typeface="Arial Narrow" panose="020B0606020202030204" pitchFamily="34" charset="0"/>
              </a:rPr>
              <a:t>-joiner is reactively weak and could impact the “shelf life” of the product.  </a:t>
            </a:r>
          </a:p>
          <a:p>
            <a:r>
              <a:rPr lang="en-GB" sz="800" dirty="0">
                <a:latin typeface="Arial Narrow" panose="020B0606020202030204" pitchFamily="34" charset="0"/>
              </a:rPr>
              <a:t>There is only one colour scheme</a:t>
            </a:r>
          </a:p>
          <a:p>
            <a:r>
              <a:rPr lang="en-GB" sz="800" dirty="0">
                <a:latin typeface="Arial Narrow" panose="020B0606020202030204" pitchFamily="34" charset="0"/>
              </a:rPr>
              <a:t>The grips don’t stick the product very well  </a:t>
            </a:r>
          </a:p>
        </p:txBody>
      </p:sp>
      <p:cxnSp>
        <p:nvCxnSpPr>
          <p:cNvPr id="11" name="Straight Connector 10"/>
          <p:cNvCxnSpPr/>
          <p:nvPr/>
        </p:nvCxnSpPr>
        <p:spPr>
          <a:xfrm>
            <a:off x="2698215" y="2551901"/>
            <a:ext cx="569065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66899" y="3412957"/>
            <a:ext cx="2304256" cy="584775"/>
          </a:xfrm>
          <a:prstGeom prst="rect">
            <a:avLst/>
          </a:prstGeom>
          <a:noFill/>
        </p:spPr>
        <p:txBody>
          <a:bodyPr wrap="square" lIns="91429" tIns="45715" rIns="91429" bIns="45715" rtlCol="0">
            <a:spAutoFit/>
          </a:bodyPr>
          <a:lstStyle/>
          <a:p>
            <a:r>
              <a:rPr lang="en-GB" sz="800" dirty="0">
                <a:latin typeface="Arial Narrow" panose="020B0606020202030204" pitchFamily="34" charset="0"/>
              </a:rPr>
              <a:t>The toothbrush becomes dirty quickly. </a:t>
            </a:r>
          </a:p>
          <a:p>
            <a:r>
              <a:rPr lang="en-GB" sz="800" dirty="0">
                <a:latin typeface="Arial Narrow" panose="020B0606020202030204" pitchFamily="34" charset="0"/>
              </a:rPr>
              <a:t>Bristles get bent back when being folded.</a:t>
            </a:r>
          </a:p>
          <a:p>
            <a:r>
              <a:rPr lang="en-GB" sz="800" dirty="0">
                <a:latin typeface="Arial Narrow" panose="020B0606020202030204" pitchFamily="34" charset="0"/>
              </a:rPr>
              <a:t>It is hard to be unclipped.</a:t>
            </a:r>
          </a:p>
          <a:p>
            <a:r>
              <a:rPr lang="en-GB" sz="800" dirty="0">
                <a:latin typeface="Arial Narrow" panose="020B0606020202030204" pitchFamily="34" charset="0"/>
              </a:rPr>
              <a:t>Small joint means that it can brake easily  </a:t>
            </a:r>
          </a:p>
        </p:txBody>
      </p:sp>
      <p:sp>
        <p:nvSpPr>
          <p:cNvPr id="14" name="TextBox 13"/>
          <p:cNvSpPr txBox="1"/>
          <p:nvPr/>
        </p:nvSpPr>
        <p:spPr>
          <a:xfrm>
            <a:off x="4932041" y="3406971"/>
            <a:ext cx="3557335" cy="954107"/>
          </a:xfrm>
          <a:prstGeom prst="rect">
            <a:avLst/>
          </a:prstGeom>
          <a:noFill/>
        </p:spPr>
        <p:txBody>
          <a:bodyPr wrap="square" lIns="91429" tIns="45715" rIns="91429" bIns="45715" rtlCol="0">
            <a:spAutoFit/>
          </a:bodyPr>
          <a:lstStyle/>
          <a:p>
            <a:r>
              <a:rPr lang="en-GB" sz="800" dirty="0">
                <a:latin typeface="Arial Narrow" panose="020B0606020202030204" pitchFamily="34" charset="0"/>
              </a:rPr>
              <a:t>The product becomes less dirty in areas because Styrofoam has non-stick properties meaning the build up of toothpaste doesn’t happen.</a:t>
            </a:r>
          </a:p>
          <a:p>
            <a:r>
              <a:rPr lang="en-GB" sz="800" dirty="0">
                <a:latin typeface="Arial Narrow" panose="020B0606020202030204" pitchFamily="34" charset="0"/>
              </a:rPr>
              <a:t>There is nothing that the bristles can catch on meaning that they cant be damaged like the original product. This is because the centre which is completely hollow, appose to the original which was split into components.</a:t>
            </a:r>
          </a:p>
          <a:p>
            <a:r>
              <a:rPr lang="en-GB" sz="800" dirty="0">
                <a:latin typeface="Arial Narrow" panose="020B0606020202030204" pitchFamily="34" charset="0"/>
              </a:rPr>
              <a:t>The joint is very easy to move meaning the assembly of the product can be done at ease. However the product is still weak and could therefore brake easily.  </a:t>
            </a:r>
          </a:p>
        </p:txBody>
      </p:sp>
      <p:sp>
        <p:nvSpPr>
          <p:cNvPr id="16" name="TextBox 15"/>
          <p:cNvSpPr txBox="1"/>
          <p:nvPr/>
        </p:nvSpPr>
        <p:spPr>
          <a:xfrm>
            <a:off x="2295735" y="6087199"/>
            <a:ext cx="6093132" cy="707886"/>
          </a:xfrm>
          <a:prstGeom prst="rect">
            <a:avLst/>
          </a:prstGeom>
          <a:noFill/>
        </p:spPr>
        <p:txBody>
          <a:bodyPr wrap="square" lIns="91429" tIns="45715" rIns="91429" bIns="45715" rtlCol="0">
            <a:spAutoFit/>
          </a:bodyPr>
          <a:lstStyle/>
          <a:p>
            <a:r>
              <a:rPr lang="en-GB" sz="1000" dirty="0">
                <a:latin typeface="Arial Narrow" panose="020B0606020202030204" pitchFamily="34" charset="0"/>
              </a:rPr>
              <a:t>To improve the product I must make it stronger. This would be done by developing the joints as this is where braking is likely occur. I would like to make the grips have more hold (to the handle), in industry this would be done by using a material such as silicon rather than plasticine. I would also re-enforce the top left hand side as this is where the most amount of pressure will be when the consumer is brushing. </a:t>
            </a:r>
          </a:p>
        </p:txBody>
      </p:sp>
      <p:pic>
        <p:nvPicPr>
          <p:cNvPr id="1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48676" y="5442719"/>
            <a:ext cx="695325"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5306674" y="4580625"/>
            <a:ext cx="1008974" cy="756731"/>
          </a:xfrm>
          <a:prstGeom prst="rect">
            <a:avLst/>
          </a:prstGeom>
        </p:spPr>
      </p:pic>
      <p:pic>
        <p:nvPicPr>
          <p:cNvPr id="12" name="Picture 11"/>
          <p:cNvPicPr>
            <a:picLocks noChangeAspect="1"/>
          </p:cNvPicPr>
          <p:nvPr/>
        </p:nvPicPr>
        <p:blipFill rotWithShape="1">
          <a:blip r:embed="rId15">
            <a:extLst>
              <a:ext uri="{28A0092B-C50C-407E-A947-70E740481C1C}">
                <a14:useLocalDpi xmlns:a14="http://schemas.microsoft.com/office/drawing/2010/main" val="0"/>
              </a:ext>
            </a:extLst>
          </a:blip>
          <a:srcRect l="23422" t="28777"/>
          <a:stretch/>
        </p:blipFill>
        <p:spPr>
          <a:xfrm>
            <a:off x="6937471" y="4454504"/>
            <a:ext cx="1446432" cy="100897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400000">
            <a:off x="6061225" y="4580625"/>
            <a:ext cx="1008976" cy="756732"/>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3801091" y="4580624"/>
            <a:ext cx="1008973" cy="756730"/>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400000">
            <a:off x="4557822" y="4580625"/>
            <a:ext cx="1008976" cy="756732"/>
          </a:xfrm>
          <a:prstGeom prst="rect">
            <a:avLst/>
          </a:prstGeom>
        </p:spPr>
      </p:pic>
      <p:sp>
        <p:nvSpPr>
          <p:cNvPr id="26" name="TextBox 25"/>
          <p:cNvSpPr txBox="1"/>
          <p:nvPr/>
        </p:nvSpPr>
        <p:spPr>
          <a:xfrm>
            <a:off x="2182982" y="4382065"/>
            <a:ext cx="1710046" cy="1231106"/>
          </a:xfrm>
          <a:prstGeom prst="rect">
            <a:avLst/>
          </a:prstGeom>
          <a:noFill/>
        </p:spPr>
        <p:txBody>
          <a:bodyPr wrap="square" lIns="91429" tIns="45715" rIns="91429" bIns="45715" rtlCol="0">
            <a:spAutoFit/>
          </a:bodyPr>
          <a:lstStyle/>
          <a:p>
            <a:r>
              <a:rPr lang="en-GB" sz="1000" b="1" dirty="0"/>
              <a:t>Field test:</a:t>
            </a:r>
          </a:p>
          <a:p>
            <a:r>
              <a:rPr lang="en-GB" sz="800" dirty="0"/>
              <a:t>I wanted to test how long the product would last so I put it in the bottom of my bag for a week and a half. The results showed that nothing broke apart from the grips. However this was tested on a prototype with fake materials so no strong conclusion can be made.</a:t>
            </a:r>
          </a:p>
        </p:txBody>
      </p:sp>
      <p:pic>
        <p:nvPicPr>
          <p:cNvPr id="9218"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10226" y="750268"/>
            <a:ext cx="1387988" cy="185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Video (7).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20"/>
          <a:stretch>
            <a:fillRect/>
          </a:stretch>
        </p:blipFill>
        <p:spPr>
          <a:xfrm rot="5400000">
            <a:off x="-494906" y="1502279"/>
            <a:ext cx="2332901" cy="1314310"/>
          </a:xfrm>
          <a:prstGeom prst="rect">
            <a:avLst/>
          </a:prstGeom>
        </p:spPr>
      </p:pic>
      <p:pic>
        <p:nvPicPr>
          <p:cNvPr id="9219"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29722" y="2600919"/>
            <a:ext cx="1247748" cy="1662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 y="3325885"/>
            <a:ext cx="1372166" cy="183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50386" y="4241377"/>
            <a:ext cx="1102642" cy="147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5156869"/>
            <a:ext cx="1310225" cy="17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910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 y="1279"/>
            <a:ext cx="8466081" cy="889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556792"/>
            <a:ext cx="2505044" cy="255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853" y="1124745"/>
            <a:ext cx="818396" cy="109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1238944"/>
            <a:ext cx="3888432" cy="461665"/>
          </a:xfrm>
          <a:prstGeom prst="rect">
            <a:avLst/>
          </a:prstGeom>
          <a:noFill/>
        </p:spPr>
        <p:txBody>
          <a:bodyPr wrap="square" lIns="91429" tIns="45715" rIns="91429" bIns="45715" rtlCol="0">
            <a:spAutoFit/>
          </a:bodyPr>
          <a:lstStyle/>
          <a:p>
            <a:r>
              <a:rPr lang="en-GB" sz="1200" dirty="0">
                <a:latin typeface="Arial Narrow" panose="020B0606020202030204" pitchFamily="34" charset="0"/>
              </a:rPr>
              <a:t>Name: Jill</a:t>
            </a:r>
          </a:p>
          <a:p>
            <a:r>
              <a:rPr lang="en-GB" sz="1200" dirty="0">
                <a:solidFill>
                  <a:srgbClr val="FF0000"/>
                </a:solidFill>
                <a:latin typeface="Arial Narrow" panose="020B0606020202030204" pitchFamily="34" charset="0"/>
              </a:rPr>
              <a:t>Strengths </a:t>
            </a:r>
            <a:r>
              <a:rPr lang="en-GB" sz="1200" dirty="0">
                <a:latin typeface="Arial Narrow" panose="020B0606020202030204" pitchFamily="34" charset="0"/>
              </a:rPr>
              <a:t>of the proto type:   </a:t>
            </a:r>
          </a:p>
        </p:txBody>
      </p:sp>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205865"/>
            <a:ext cx="2219553" cy="875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49" y="5013176"/>
            <a:ext cx="3183783" cy="652926"/>
          </a:xfrm>
          <a:prstGeom prst="rect">
            <a:avLst/>
          </a:prstGeom>
          <a:noFill/>
        </p:spPr>
        <p:txBody>
          <a:bodyPr wrap="square" lIns="91429" tIns="45715" rIns="91429" bIns="45715" rtlCol="0">
            <a:spAutoFit/>
          </a:bodyPr>
          <a:lstStyle/>
          <a:p>
            <a:r>
              <a:rPr lang="en-GB" sz="1200" dirty="0">
                <a:latin typeface="Arial Narrow" panose="020B0606020202030204" pitchFamily="34" charset="0"/>
              </a:rPr>
              <a:t>Overall opinion of the prototype, based on the model would you buy the product, do you have any </a:t>
            </a:r>
            <a:r>
              <a:rPr lang="en-GB" sz="1200" dirty="0">
                <a:solidFill>
                  <a:srgbClr val="FF0000"/>
                </a:solidFill>
                <a:latin typeface="Arial Narrow" panose="020B0606020202030204" pitchFamily="34" charset="0"/>
              </a:rPr>
              <a:t>improvements</a:t>
            </a:r>
            <a:r>
              <a:rPr lang="en-GB" sz="1200" dirty="0">
                <a:latin typeface="Arial Narrow" panose="020B0606020202030204" pitchFamily="34" charset="0"/>
              </a:rPr>
              <a:t>:</a:t>
            </a:r>
          </a:p>
        </p:txBody>
      </p:sp>
      <p:sp>
        <p:nvSpPr>
          <p:cNvPr id="4" name="TextBox 3"/>
          <p:cNvSpPr txBox="1"/>
          <p:nvPr/>
        </p:nvSpPr>
        <p:spPr>
          <a:xfrm>
            <a:off x="-5649" y="4005065"/>
            <a:ext cx="2808312" cy="553998"/>
          </a:xfrm>
          <a:prstGeom prst="rect">
            <a:avLst/>
          </a:prstGeom>
          <a:noFill/>
        </p:spPr>
        <p:txBody>
          <a:bodyPr wrap="square" lIns="91429" tIns="45715" rIns="91429" bIns="45715" rtlCol="0">
            <a:spAutoFit/>
          </a:bodyPr>
          <a:lstStyle/>
          <a:p>
            <a:r>
              <a:rPr lang="en-GB" sz="1200" dirty="0">
                <a:solidFill>
                  <a:srgbClr val="FF0000"/>
                </a:solidFill>
                <a:latin typeface="Arial Narrow" panose="020B0606020202030204" pitchFamily="34" charset="0"/>
              </a:rPr>
              <a:t>Weaknesses </a:t>
            </a:r>
            <a:r>
              <a:rPr lang="en-GB" sz="1200" dirty="0">
                <a:latin typeface="Arial Narrow" panose="020B0606020202030204" pitchFamily="34" charset="0"/>
              </a:rPr>
              <a:t>of the proto type:</a:t>
            </a:r>
          </a:p>
          <a:p>
            <a:endParaRPr lang="en-GB" dirty="0"/>
          </a:p>
        </p:txBody>
      </p:sp>
      <p:pic>
        <p:nvPicPr>
          <p:cNvPr id="717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95" y="5659508"/>
            <a:ext cx="2594490" cy="111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Video (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rot="5400000">
            <a:off x="6713145" y="1575889"/>
            <a:ext cx="2066530" cy="1164243"/>
          </a:xfrm>
          <a:prstGeom prst="rect">
            <a:avLst/>
          </a:prstGeom>
        </p:spPr>
      </p:pic>
      <p:sp>
        <p:nvSpPr>
          <p:cNvPr id="7" name="TextBox 6"/>
          <p:cNvSpPr txBox="1"/>
          <p:nvPr/>
        </p:nvSpPr>
        <p:spPr>
          <a:xfrm>
            <a:off x="4227392" y="1238943"/>
            <a:ext cx="2288825" cy="738664"/>
          </a:xfrm>
          <a:prstGeom prst="rect">
            <a:avLst/>
          </a:prstGeom>
          <a:noFill/>
        </p:spPr>
        <p:txBody>
          <a:bodyPr wrap="square" lIns="91429" tIns="45715" rIns="91429" bIns="45715" rtlCol="0">
            <a:spAutoFit/>
          </a:bodyPr>
          <a:lstStyle/>
          <a:p>
            <a:r>
              <a:rPr lang="en-GB" sz="1200" dirty="0"/>
              <a:t>Name: Daren </a:t>
            </a:r>
          </a:p>
          <a:p>
            <a:r>
              <a:rPr lang="en-GB" sz="1200" dirty="0"/>
              <a:t>Strengths of the prototype :</a:t>
            </a:r>
          </a:p>
          <a:p>
            <a:endParaRPr lang="en-GB" dirty="0" smtClean="0"/>
          </a:p>
        </p:txBody>
      </p:sp>
      <p:sp>
        <p:nvSpPr>
          <p:cNvPr id="8" name="TextBox 7"/>
          <p:cNvSpPr txBox="1"/>
          <p:nvPr/>
        </p:nvSpPr>
        <p:spPr>
          <a:xfrm>
            <a:off x="7867000" y="890700"/>
            <a:ext cx="593432" cy="246221"/>
          </a:xfrm>
          <a:prstGeom prst="rect">
            <a:avLst/>
          </a:prstGeom>
          <a:noFill/>
        </p:spPr>
        <p:txBody>
          <a:bodyPr wrap="none" lIns="91429" tIns="45715" rIns="91429" bIns="45715" rtlCol="0">
            <a:spAutoFit/>
          </a:bodyPr>
          <a:lstStyle/>
          <a:p>
            <a:r>
              <a:rPr lang="en-GB" sz="1000" dirty="0"/>
              <a:t>Play me</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07619" y="1720747"/>
            <a:ext cx="2755697" cy="120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64455" y="2911082"/>
            <a:ext cx="2809875"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64454" y="3191275"/>
            <a:ext cx="2966013" cy="582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210287" y="3866564"/>
            <a:ext cx="2155306" cy="279197"/>
          </a:xfrm>
          <a:prstGeom prst="rect">
            <a:avLst/>
          </a:prstGeom>
          <a:noFill/>
        </p:spPr>
        <p:txBody>
          <a:bodyPr wrap="none" lIns="91429" tIns="45715" rIns="91429" bIns="45715" rtlCol="0">
            <a:spAutoFit/>
          </a:bodyPr>
          <a:lstStyle/>
          <a:p>
            <a:r>
              <a:rPr lang="en-GB" sz="1200" dirty="0">
                <a:solidFill>
                  <a:srgbClr val="FF0000"/>
                </a:solidFill>
              </a:rPr>
              <a:t>Improvements</a:t>
            </a:r>
            <a:r>
              <a:rPr lang="en-GB" sz="1200" dirty="0"/>
              <a:t> to the products:</a:t>
            </a:r>
          </a:p>
        </p:txBody>
      </p:sp>
      <p:pic>
        <p:nvPicPr>
          <p:cNvPr id="614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64454" y="4143564"/>
            <a:ext cx="2903076" cy="37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8135" y="5666102"/>
            <a:ext cx="792760" cy="110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78134" y="4592907"/>
            <a:ext cx="792761" cy="106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49188" y="3346630"/>
            <a:ext cx="823062" cy="1246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854" y="2220207"/>
            <a:ext cx="818396" cy="113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70895" y="5339639"/>
            <a:ext cx="1116013" cy="148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234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 y="4"/>
            <a:ext cx="3047229" cy="300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984" y="4150206"/>
            <a:ext cx="5076056" cy="1400373"/>
          </a:xfrm>
          <a:prstGeom prst="rect">
            <a:avLst/>
          </a:prstGeom>
          <a:noFill/>
        </p:spPr>
        <p:txBody>
          <a:bodyPr wrap="square" lIns="91418" tIns="45710" rIns="91418" bIns="45710" rtlCol="0">
            <a:spAutoFit/>
          </a:bodyPr>
          <a:lstStyle/>
          <a:p>
            <a:r>
              <a:rPr lang="en-GB" sz="1000" b="1" dirty="0">
                <a:solidFill>
                  <a:srgbClr val="C00000"/>
                </a:solidFill>
              </a:rPr>
              <a:t>Key Criteria: </a:t>
            </a:r>
          </a:p>
          <a:p>
            <a:r>
              <a:rPr lang="en-GB" sz="800" dirty="0"/>
              <a:t>The original designer had to consider the shape of the handle to fit ergonomically with the average hand shape in order to be applicable to the widest range of customers = more profit. A timeless, slick design means that the product doesn’t haft to be modified or redesigned as often, the design also has be basic and unisex so that it fits into the costumers environment and can be sold to a wider range of people. The brand will also haft to have been recognisable so the designer will have made a significant focus on logos, matching colours etc.. They would also haft to choose materials that would compliment the design and support its function (e.g. metal would not support due to the product being based in a watery environment). Size is crucial as it needs to function correctly but be able to function at a small size and not be implicated by folding mechanisms.</a:t>
            </a:r>
          </a:p>
          <a:p>
            <a:endParaRPr lang="en-GB" sz="1100" dirty="0"/>
          </a:p>
        </p:txBody>
      </p:sp>
      <p:sp>
        <p:nvSpPr>
          <p:cNvPr id="3" name="TextBox 2"/>
          <p:cNvSpPr txBox="1"/>
          <p:nvPr/>
        </p:nvSpPr>
        <p:spPr>
          <a:xfrm>
            <a:off x="5335044" y="2258884"/>
            <a:ext cx="3144760" cy="3293189"/>
          </a:xfrm>
          <a:prstGeom prst="rect">
            <a:avLst/>
          </a:prstGeom>
          <a:noFill/>
        </p:spPr>
        <p:txBody>
          <a:bodyPr wrap="square" lIns="91418" tIns="45710" rIns="91418" bIns="45710" rtlCol="0">
            <a:spAutoFit/>
          </a:bodyPr>
          <a:lstStyle/>
          <a:p>
            <a:r>
              <a:rPr lang="en-GB" sz="1000" dirty="0">
                <a:solidFill>
                  <a:srgbClr val="C00000"/>
                </a:solidFill>
              </a:rPr>
              <a:t>Environmental consideration:</a:t>
            </a:r>
          </a:p>
          <a:p>
            <a:r>
              <a:rPr lang="en-GB" sz="1000" dirty="0">
                <a:solidFill>
                  <a:srgbClr val="C00000"/>
                </a:solidFill>
              </a:rPr>
              <a:t> </a:t>
            </a:r>
            <a:r>
              <a:rPr lang="en-GB" sz="800" dirty="0"/>
              <a:t>will include the type of production.  This product will have been batch produced . This is linked to the size of the product and if it is smaller then more can be made in a single production. This then effects packaging as then less materials are needed and less waste is created. Materials for this product are oil based (including silicon grips)  and therefore are not sustainable. </a:t>
            </a:r>
          </a:p>
          <a:p>
            <a:endParaRPr lang="en-GB" sz="800" dirty="0"/>
          </a:p>
          <a:p>
            <a:endParaRPr lang="en-GB" sz="800" dirty="0"/>
          </a:p>
          <a:p>
            <a:endParaRPr lang="en-GB" sz="800" dirty="0"/>
          </a:p>
          <a:p>
            <a:endParaRPr lang="en-GB" sz="800" dirty="0"/>
          </a:p>
          <a:p>
            <a:endParaRPr lang="en-GB" sz="800" dirty="0"/>
          </a:p>
          <a:p>
            <a:r>
              <a:rPr lang="en-GB" sz="1000" dirty="0">
                <a:solidFill>
                  <a:srgbClr val="C00000"/>
                </a:solidFill>
              </a:rPr>
              <a:t>Design features:</a:t>
            </a:r>
          </a:p>
          <a:p>
            <a:r>
              <a:rPr lang="en-GB" sz="1000" dirty="0">
                <a:solidFill>
                  <a:srgbClr val="C00000"/>
                </a:solidFill>
              </a:rPr>
              <a:t> </a:t>
            </a:r>
            <a:r>
              <a:rPr lang="en-GB" sz="800" dirty="0"/>
              <a:t>The product has been designed to be smaller for the purpose of it being travel size. Its main development from a normal toothbrush is that it can open and fold up which is for the “travel” aspect. This is so the customer can tuck it away wherever. The product has also been given a minimalistic design so that is can be used for any traveller (child to professional). Life cycle has been considered by the way the product has been shaped and the material it has been made of. Most of the product has no out cuts and therefore have no areas of vulnerability meaning there is less of a chance of it braking. The materials have also been chosen as they are robust and suited to the environment the product will be based in.   </a:t>
            </a:r>
          </a:p>
        </p:txBody>
      </p:sp>
      <p:sp>
        <p:nvSpPr>
          <p:cNvPr id="4" name="TextBox 3"/>
          <p:cNvSpPr txBox="1"/>
          <p:nvPr/>
        </p:nvSpPr>
        <p:spPr>
          <a:xfrm>
            <a:off x="5161985" y="5536665"/>
            <a:ext cx="3312368" cy="1261874"/>
          </a:xfrm>
          <a:prstGeom prst="rect">
            <a:avLst/>
          </a:prstGeom>
          <a:noFill/>
        </p:spPr>
        <p:txBody>
          <a:bodyPr wrap="square" lIns="91418" tIns="45710" rIns="91418" bIns="45710" rtlCol="0">
            <a:spAutoFit/>
          </a:bodyPr>
          <a:lstStyle/>
          <a:p>
            <a:endParaRPr lang="en-GB" sz="1000" b="1" dirty="0">
              <a:solidFill>
                <a:srgbClr val="C00000"/>
              </a:solidFill>
            </a:endParaRPr>
          </a:p>
          <a:p>
            <a:r>
              <a:rPr lang="en-GB" sz="1000" b="1" dirty="0">
                <a:solidFill>
                  <a:srgbClr val="C00000"/>
                </a:solidFill>
              </a:rPr>
              <a:t>Conclusion</a:t>
            </a:r>
            <a:r>
              <a:rPr lang="en-GB" sz="800" b="1" dirty="0">
                <a:solidFill>
                  <a:srgbClr val="C00000"/>
                </a:solidFill>
              </a:rPr>
              <a:t>:</a:t>
            </a:r>
          </a:p>
          <a:p>
            <a:r>
              <a:rPr lang="en-GB" sz="800" dirty="0"/>
              <a:t>To be </a:t>
            </a:r>
            <a:r>
              <a:rPr lang="en-GB" sz="800" dirty="0">
                <a:solidFill>
                  <a:srgbClr val="C00000"/>
                </a:solidFill>
              </a:rPr>
              <a:t>better than similar product made by rival brands </a:t>
            </a:r>
            <a:r>
              <a:rPr lang="en-GB" sz="800" dirty="0"/>
              <a:t>have been considered by its simplistic design and it ease of use. As a travel toothbrush is specific the target market would choose the first product they find as the consumer only needs a basic short live product, which in the UK would likely be Colgate. This also takes into account brand loyalty. The mechanism shows the customer that the product can take up little room, be used on the go, and isn't designed just for one audience.   </a:t>
            </a:r>
          </a:p>
        </p:txBody>
      </p:sp>
      <p:graphicFrame>
        <p:nvGraphicFramePr>
          <p:cNvPr id="6" name="Object 5"/>
          <p:cNvGraphicFramePr>
            <a:graphicFrameLocks noChangeAspect="1"/>
          </p:cNvGraphicFramePr>
          <p:nvPr>
            <p:extLst>
              <p:ext uri="{D42A27DB-BD31-4B8C-83A1-F6EECF244321}">
                <p14:modId xmlns:p14="http://schemas.microsoft.com/office/powerpoint/2010/main" val="3731315210"/>
              </p:ext>
            </p:extLst>
          </p:nvPr>
        </p:nvGraphicFramePr>
        <p:xfrm>
          <a:off x="2614836" y="929409"/>
          <a:ext cx="860425" cy="522287"/>
        </p:xfrm>
        <a:graphic>
          <a:graphicData uri="http://schemas.openxmlformats.org/presentationml/2006/ole">
            <mc:AlternateContent xmlns:mc="http://schemas.openxmlformats.org/markup-compatibility/2006">
              <mc:Choice xmlns:v="urn:schemas-microsoft-com:vml" Requires="v">
                <p:oleObj spid="_x0000_s3237" name="Packager Shell Object" showAsIcon="1" r:id="rId5" imgW="860760" imgH="522000" progId="Package">
                  <p:embed/>
                </p:oleObj>
              </mc:Choice>
              <mc:Fallback>
                <p:oleObj name="Packager Shell Object" showAsIcon="1" r:id="rId5" imgW="860760" imgH="522000" progId="Package">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4836" y="929409"/>
                        <a:ext cx="8604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3235118" y="944943"/>
            <a:ext cx="1368152" cy="492432"/>
          </a:xfrm>
          <a:prstGeom prst="rect">
            <a:avLst/>
          </a:prstGeom>
          <a:noFill/>
        </p:spPr>
        <p:txBody>
          <a:bodyPr wrap="square" lIns="91418" tIns="45710" rIns="91418" bIns="45710" rtlCol="0">
            <a:spAutoFit/>
          </a:bodyPr>
          <a:lstStyle/>
          <a:p>
            <a:r>
              <a:rPr lang="en-GB" sz="800" dirty="0">
                <a:solidFill>
                  <a:srgbClr val="FF0000"/>
                </a:solidFill>
              </a:rPr>
              <a:t>Video</a:t>
            </a:r>
            <a:r>
              <a:rPr lang="en-GB" sz="800" dirty="0"/>
              <a:t> of product in use</a:t>
            </a:r>
          </a:p>
          <a:p>
            <a:endParaRPr lang="en-GB" dirty="0"/>
          </a:p>
        </p:txBody>
      </p:sp>
      <p:pic>
        <p:nvPicPr>
          <p:cNvPr id="30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1068" y="1277578"/>
            <a:ext cx="1512004" cy="1138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23625" y="5185490"/>
            <a:ext cx="681054" cy="90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0779" y="3400095"/>
            <a:ext cx="1225690" cy="92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6769" y="184666"/>
            <a:ext cx="4572000" cy="738664"/>
          </a:xfrm>
          <a:prstGeom prst="rect">
            <a:avLst/>
          </a:prstGeom>
        </p:spPr>
        <p:txBody>
          <a:bodyPr lIns="91429" tIns="45715" rIns="91429" bIns="45715">
            <a:spAutoFit/>
          </a:bodyPr>
          <a:lstStyle/>
          <a:p>
            <a:r>
              <a:rPr lang="en-GB" sz="1000" b="1" dirty="0">
                <a:solidFill>
                  <a:srgbClr val="C00000"/>
                </a:solidFill>
              </a:rPr>
              <a:t>Introduction:</a:t>
            </a:r>
          </a:p>
          <a:p>
            <a:r>
              <a:rPr lang="en-GB" sz="800" dirty="0"/>
              <a:t>I have chosen a Colgate split fold travel toothbrush. This product measures (when folded) 11cm long, 1cm wide and 2cm high. The handle is coated in a matt finish and has a little ergonomic design. It also has a little extra detail such as a finger and thumb grip and a drainage system. I purchased this item from TESCO for £2.50</a:t>
            </a:r>
          </a:p>
        </p:txBody>
      </p:sp>
      <p:sp>
        <p:nvSpPr>
          <p:cNvPr id="11" name="Rectangle 10"/>
          <p:cNvSpPr/>
          <p:nvPr/>
        </p:nvSpPr>
        <p:spPr>
          <a:xfrm>
            <a:off x="0" y="1011759"/>
            <a:ext cx="4572000" cy="1354217"/>
          </a:xfrm>
          <a:prstGeom prst="rect">
            <a:avLst/>
          </a:prstGeom>
        </p:spPr>
        <p:txBody>
          <a:bodyPr lIns="91429" tIns="45715" rIns="91429" bIns="45715">
            <a:spAutoFit/>
          </a:bodyPr>
          <a:lstStyle/>
          <a:p>
            <a:r>
              <a:rPr lang="en-GB" sz="1000" b="1" dirty="0">
                <a:solidFill>
                  <a:srgbClr val="C00000"/>
                </a:solidFill>
              </a:rPr>
              <a:t>Intended purpose:</a:t>
            </a:r>
          </a:p>
          <a:p>
            <a:r>
              <a:rPr lang="en-GB" sz="800" dirty="0"/>
              <a:t>.To help clean teeth (whilst traveling)</a:t>
            </a:r>
          </a:p>
          <a:p>
            <a:r>
              <a:rPr lang="en-GB" sz="800" dirty="0"/>
              <a:t>.Comfort when holding </a:t>
            </a:r>
          </a:p>
          <a:p>
            <a:r>
              <a:rPr lang="en-GB" sz="800" dirty="0"/>
              <a:t>.To be lightweight but strong, tough and impact resistant </a:t>
            </a:r>
          </a:p>
          <a:p>
            <a:r>
              <a:rPr lang="en-GB" sz="800" dirty="0"/>
              <a:t>.It should be compact to take up as little space as possible</a:t>
            </a:r>
          </a:p>
          <a:p>
            <a:r>
              <a:rPr lang="en-GB" sz="800" dirty="0"/>
              <a:t>.Fold easily to be easy to travel with</a:t>
            </a:r>
          </a:p>
          <a:p>
            <a:r>
              <a:rPr lang="en-GB" sz="800" dirty="0"/>
              <a:t>.Easy to clean due being a hygienic product</a:t>
            </a:r>
          </a:p>
          <a:p>
            <a:r>
              <a:rPr lang="en-GB" sz="800" dirty="0"/>
              <a:t>.Be hand held</a:t>
            </a:r>
          </a:p>
          <a:p>
            <a:r>
              <a:rPr lang="en-GB" sz="800" dirty="0"/>
              <a:t>.Simple to use</a:t>
            </a:r>
          </a:p>
          <a:p>
            <a:r>
              <a:rPr lang="en-GB" sz="800" dirty="0"/>
              <a:t>.Last numerous trips/uses</a:t>
            </a:r>
          </a:p>
        </p:txBody>
      </p:sp>
      <p:sp>
        <p:nvSpPr>
          <p:cNvPr id="13" name="Rectangle 12"/>
          <p:cNvSpPr/>
          <p:nvPr/>
        </p:nvSpPr>
        <p:spPr>
          <a:xfrm>
            <a:off x="0" y="2683773"/>
            <a:ext cx="4572000" cy="861764"/>
          </a:xfrm>
          <a:prstGeom prst="rect">
            <a:avLst/>
          </a:prstGeom>
        </p:spPr>
        <p:txBody>
          <a:bodyPr lIns="91429" tIns="45715" rIns="91429" bIns="45715">
            <a:spAutoFit/>
          </a:bodyPr>
          <a:lstStyle/>
          <a:p>
            <a:r>
              <a:rPr lang="en-GB" sz="1000" b="1" dirty="0">
                <a:solidFill>
                  <a:srgbClr val="C00000"/>
                </a:solidFill>
              </a:rPr>
              <a:t> Initial Problems identified with the product:</a:t>
            </a:r>
          </a:p>
          <a:p>
            <a:r>
              <a:rPr lang="en-GB" sz="800" dirty="0"/>
              <a:t>When discussing with a friend we underlined that the handle becomes dirty quickly. Another fault is that when folded the bristles get bent due to a plastic part of the handle, meaning the brush becomes deformed. When I first purchased the product it was initially hard to unclip and assemble into the functioning toothbrush. The small joint that enables the product to fold is apart from the body and so could easily brake. </a:t>
            </a:r>
          </a:p>
        </p:txBody>
      </p:sp>
      <p:sp>
        <p:nvSpPr>
          <p:cNvPr id="14" name="Rectangle 13"/>
          <p:cNvSpPr/>
          <p:nvPr/>
        </p:nvSpPr>
        <p:spPr>
          <a:xfrm>
            <a:off x="10570" y="5809681"/>
            <a:ext cx="4572000" cy="984885"/>
          </a:xfrm>
          <a:prstGeom prst="rect">
            <a:avLst/>
          </a:prstGeom>
        </p:spPr>
        <p:txBody>
          <a:bodyPr lIns="91429" tIns="45715" rIns="91429" bIns="45715">
            <a:spAutoFit/>
          </a:bodyPr>
          <a:lstStyle/>
          <a:p>
            <a:r>
              <a:rPr lang="en-GB" sz="1000" b="1" dirty="0">
                <a:solidFill>
                  <a:srgbClr val="C00000"/>
                </a:solidFill>
              </a:rPr>
              <a:t>Needs of the consumer:</a:t>
            </a:r>
          </a:p>
          <a:p>
            <a:r>
              <a:rPr lang="en-GB" sz="800" dirty="0"/>
              <a:t>The consumer will  want this brush to fit in a travel wash bag, be comfortable to handle . A significant need is that the brush isn't going to damage their gums. They will  need the product to last at least a years worth of trips and not to get dirty and unhygienic. As the product isn't going to be used regularly they will expect to pay less than an everyday toothbrush (as they’ll  get less value for money). They should be able to assemble with ease and not brake due to transformation. Little packaging is required for this product and the aesthetics should be simple and not themed. </a:t>
            </a:r>
          </a:p>
        </p:txBody>
      </p:sp>
      <p:sp>
        <p:nvSpPr>
          <p:cNvPr id="15" name="Rectangle 14"/>
          <p:cNvSpPr/>
          <p:nvPr/>
        </p:nvSpPr>
        <p:spPr>
          <a:xfrm>
            <a:off x="4900879" y="0"/>
            <a:ext cx="3584376" cy="1107996"/>
          </a:xfrm>
          <a:prstGeom prst="rect">
            <a:avLst/>
          </a:prstGeom>
        </p:spPr>
        <p:txBody>
          <a:bodyPr wrap="square" lIns="91429" tIns="45715" rIns="91429" bIns="45715">
            <a:spAutoFit/>
          </a:bodyPr>
          <a:lstStyle/>
          <a:p>
            <a:r>
              <a:rPr lang="en-GB" sz="1000" b="1" dirty="0">
                <a:solidFill>
                  <a:srgbClr val="C00000"/>
                </a:solidFill>
              </a:rPr>
              <a:t>Manufacture:</a:t>
            </a:r>
          </a:p>
          <a:p>
            <a:r>
              <a:rPr lang="en-GB" sz="800" dirty="0"/>
              <a:t>Colgate is UK’s largest brand for selling toothbrushes and toothpaste</a:t>
            </a:r>
          </a:p>
          <a:p>
            <a:r>
              <a:rPr lang="en-GB" sz="800" dirty="0"/>
              <a:t>.Needs to be batch produced </a:t>
            </a:r>
          </a:p>
          <a:p>
            <a:r>
              <a:rPr lang="en-GB" sz="800" dirty="0"/>
              <a:t>.Made out of an appropriate material, especially for the intended environment </a:t>
            </a:r>
          </a:p>
          <a:p>
            <a:r>
              <a:rPr lang="en-GB" sz="800" dirty="0"/>
              <a:t>.Appeal to a wide range of users to assure maximum sales </a:t>
            </a:r>
          </a:p>
          <a:p>
            <a:r>
              <a:rPr lang="en-GB" sz="800" dirty="0"/>
              <a:t>.Must function well, the intended purpose </a:t>
            </a:r>
          </a:p>
          <a:p>
            <a:r>
              <a:rPr lang="en-GB" sz="800" dirty="0"/>
              <a:t>.Available in a range of colours</a:t>
            </a:r>
          </a:p>
          <a:p>
            <a:r>
              <a:rPr lang="en-GB" sz="800" dirty="0"/>
              <a:t>.The packaging must look good on the shelf in order to sell</a:t>
            </a:r>
          </a:p>
        </p:txBody>
      </p:sp>
      <p:pic>
        <p:nvPicPr>
          <p:cNvPr id="3222" name="Picture 150"/>
          <p:cNvPicPr>
            <a:picLocks noChangeAspect="1" noChangeArrowheads="1"/>
          </p:cNvPicPr>
          <p:nvPr/>
        </p:nvPicPr>
        <p:blipFill rotWithShape="1">
          <a:blip r:embed="rId10">
            <a:extLst>
              <a:ext uri="{28A0092B-C50C-407E-A947-70E740481C1C}">
                <a14:useLocalDpi xmlns:a14="http://schemas.microsoft.com/office/drawing/2010/main" val="0"/>
              </a:ext>
            </a:extLst>
          </a:blip>
          <a:srcRect l="70446" b="22193"/>
          <a:stretch/>
        </p:blipFill>
        <p:spPr bwMode="auto">
          <a:xfrm>
            <a:off x="6907424" y="1041263"/>
            <a:ext cx="1358023" cy="1295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24" name="Picture 15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2160" y="1323101"/>
            <a:ext cx="10366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25" name="Picture 153"/>
          <p:cNvPicPr>
            <a:picLocks noChangeAspect="1" noChangeArrowheads="1"/>
          </p:cNvPicPr>
          <p:nvPr/>
        </p:nvPicPr>
        <p:blipFill rotWithShape="1">
          <a:blip r:embed="rId12">
            <a:extLst>
              <a:ext uri="{28A0092B-C50C-407E-A947-70E740481C1C}">
                <a14:useLocalDpi xmlns:a14="http://schemas.microsoft.com/office/drawing/2010/main" val="0"/>
              </a:ext>
            </a:extLst>
          </a:blip>
          <a:srcRect l="57193" t="23751" r="27873" b="45915"/>
          <a:stretch/>
        </p:blipFill>
        <p:spPr bwMode="auto">
          <a:xfrm>
            <a:off x="7678166" y="3148958"/>
            <a:ext cx="520669" cy="79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501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460432" cy="106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37" y="1412776"/>
            <a:ext cx="8460432" cy="5742231"/>
          </a:xfrm>
          <a:prstGeom prst="rect">
            <a:avLst/>
          </a:prstGeom>
          <a:noFill/>
        </p:spPr>
        <p:txBody>
          <a:bodyPr wrap="square" lIns="91429" tIns="45715" rIns="91429" bIns="45715" rtlCol="0">
            <a:spAutoFit/>
          </a:bodyPr>
          <a:lstStyle/>
          <a:p>
            <a:r>
              <a:rPr lang="en-GB" sz="1000" b="1" dirty="0"/>
              <a:t>AESTHETICS</a:t>
            </a:r>
          </a:p>
          <a:p>
            <a:r>
              <a:rPr lang="en-GB" sz="900" dirty="0">
                <a:solidFill>
                  <a:srgbClr val="D90101"/>
                </a:solidFill>
              </a:rPr>
              <a:t>A1</a:t>
            </a:r>
            <a:r>
              <a:rPr lang="en-GB" sz="900" dirty="0"/>
              <a:t> to appeal to a wider range of customers I will create a product available in different colours. I will also create a unique shape. </a:t>
            </a:r>
            <a:r>
              <a:rPr lang="en-GB" sz="900" dirty="0">
                <a:solidFill>
                  <a:srgbClr val="D90101"/>
                </a:solidFill>
              </a:rPr>
              <a:t>Based on third party feedback I have collected through out the designing and testing sections I have created a shape that is unique and much improved to the original. I haven't featured much of colours available but on my final idea page I did include possible options. </a:t>
            </a:r>
          </a:p>
          <a:p>
            <a:r>
              <a:rPr lang="en-GB" sz="1000" b="1" dirty="0"/>
              <a:t>ANTHROPOMETRICS</a:t>
            </a:r>
          </a:p>
          <a:p>
            <a:r>
              <a:rPr lang="en-GB" sz="900" dirty="0">
                <a:solidFill>
                  <a:srgbClr val="D90101"/>
                </a:solidFill>
              </a:rPr>
              <a:t>A2</a:t>
            </a:r>
            <a:r>
              <a:rPr lang="en-GB" sz="900" dirty="0"/>
              <a:t> a big factor of my improvement on the product is on the handle. I will need to take into account a range of hand sizes  to make my product inclusive  to maximise profit. I will use grips so its easier to use and hold. </a:t>
            </a:r>
          </a:p>
          <a:p>
            <a:r>
              <a:rPr lang="en-GB" sz="900" dirty="0">
                <a:solidFill>
                  <a:srgbClr val="D90101"/>
                </a:solidFill>
              </a:rPr>
              <a:t>Using feedback from end users my product  has proven to fit  all the hand sizes that I have tested on. The grips have also added support when in use. </a:t>
            </a:r>
          </a:p>
          <a:p>
            <a:r>
              <a:rPr lang="en-GB" sz="1000" b="1" dirty="0"/>
              <a:t>COST</a:t>
            </a:r>
          </a:p>
          <a:p>
            <a:r>
              <a:rPr lang="en-GB" sz="900" dirty="0">
                <a:solidFill>
                  <a:srgbClr val="D90101"/>
                </a:solidFill>
              </a:rPr>
              <a:t>C1 </a:t>
            </a:r>
            <a:r>
              <a:rPr lang="en-GB" sz="900" dirty="0"/>
              <a:t>the product should trend with existing products on the market, this will be between £1 to £2.50. </a:t>
            </a:r>
            <a:r>
              <a:rPr lang="en-GB" sz="900" dirty="0">
                <a:solidFill>
                  <a:srgbClr val="C00000"/>
                </a:solidFill>
              </a:rPr>
              <a:t>I haven't focused much on the costing of the product but I have used relatively cheap material and worked by hand where possible. </a:t>
            </a:r>
          </a:p>
          <a:p>
            <a:r>
              <a:rPr lang="en-GB" sz="1000" b="1" dirty="0"/>
              <a:t>ERGONOMICS</a:t>
            </a:r>
          </a:p>
          <a:p>
            <a:r>
              <a:rPr lang="en-GB" sz="900" dirty="0">
                <a:solidFill>
                  <a:srgbClr val="C00000"/>
                </a:solidFill>
              </a:rPr>
              <a:t>E1</a:t>
            </a:r>
            <a:r>
              <a:rPr lang="en-GB" sz="900" dirty="0"/>
              <a:t> the product is used by many  end users  so it must fit any sized hand at the same time must be comfortable. </a:t>
            </a:r>
            <a:r>
              <a:rPr lang="en-GB" sz="900" dirty="0">
                <a:solidFill>
                  <a:srgbClr val="C00000"/>
                </a:solidFill>
              </a:rPr>
              <a:t>When testing the proto type both the clients said that it fitted their hand perfectly (both clients have a big difference in hand size). They also added that the grips gave support and comfort when holding and using the model.  </a:t>
            </a:r>
          </a:p>
          <a:p>
            <a:r>
              <a:rPr lang="en-GB" sz="1000" b="1" dirty="0"/>
              <a:t>FUNCTION</a:t>
            </a:r>
          </a:p>
          <a:p>
            <a:r>
              <a:rPr lang="en-GB" sz="900" dirty="0">
                <a:solidFill>
                  <a:srgbClr val="C00000"/>
                </a:solidFill>
              </a:rPr>
              <a:t>F1</a:t>
            </a:r>
            <a:r>
              <a:rPr lang="en-GB" sz="900" dirty="0"/>
              <a:t>It should be easy and comfortable to hold and use, even when pressure is applied. The product should be easy to assemble/unfold. It should also require little maintenance. </a:t>
            </a:r>
            <a:r>
              <a:rPr lang="en-GB" sz="900" dirty="0">
                <a:solidFill>
                  <a:srgbClr val="C00000"/>
                </a:solidFill>
              </a:rPr>
              <a:t>The product is easy to hold (based on what all clients have said) and it  can be opened and assembled quickly with little force. The material that the main body is made from resists residual water and so less dirt and waste toothbrush will build up meaning the product does not need as much looking after. </a:t>
            </a:r>
          </a:p>
          <a:p>
            <a:r>
              <a:rPr lang="en-GB" sz="1000" b="1" dirty="0"/>
              <a:t>MANUFACTURE</a:t>
            </a:r>
          </a:p>
          <a:p>
            <a:r>
              <a:rPr lang="en-GB" sz="900" dirty="0">
                <a:solidFill>
                  <a:srgbClr val="C00000"/>
                </a:solidFill>
              </a:rPr>
              <a:t>M1</a:t>
            </a:r>
            <a:r>
              <a:rPr lang="en-GB" sz="900" dirty="0"/>
              <a:t> due to the fact that the product will come in multiple pieces it will take more time and be more expensive to manufacture. However the steps in the process only vary slightly so it will be easy to do over and over again having little impact on overall cost. </a:t>
            </a:r>
            <a:r>
              <a:rPr lang="en-GB" sz="900" dirty="0">
                <a:solidFill>
                  <a:srgbClr val="D90101"/>
                </a:solidFill>
              </a:rPr>
              <a:t>The proto type does not actually come in as many parts as I thought. However after a few initial tests that failed it was evident that more parts/components were required. </a:t>
            </a:r>
          </a:p>
          <a:p>
            <a:r>
              <a:rPr lang="en-GB" sz="1000" b="1" dirty="0"/>
              <a:t>MATERIALS</a:t>
            </a:r>
          </a:p>
          <a:p>
            <a:r>
              <a:rPr lang="en-GB" sz="900" dirty="0">
                <a:solidFill>
                  <a:srgbClr val="D90101"/>
                </a:solidFill>
              </a:rPr>
              <a:t>M2 </a:t>
            </a:r>
            <a:r>
              <a:rPr lang="en-GB" sz="900" dirty="0"/>
              <a:t>the materials that is use should be durable, waterproof and bend resistant. I should try to use as much environmentally friendly materials as I can however where I cant I will use materials that last a long time so the product lasts longer. </a:t>
            </a:r>
            <a:r>
              <a:rPr lang="en-GB" sz="900" dirty="0">
                <a:solidFill>
                  <a:srgbClr val="D90101"/>
                </a:solidFill>
              </a:rPr>
              <a:t>I have used mainly synthetic materials however Styrofoam is hardwearing, the acrylic is strong and the polymorph is a clever manipulation of a material. I tested the products durability by placing it in my bag for a week whilst I travelled around. The result showed no damage to the product tell me that the materials were suitable. </a:t>
            </a:r>
          </a:p>
          <a:p>
            <a:r>
              <a:rPr lang="en-GB" sz="1000" b="1" dirty="0"/>
              <a:t>MORAL ISSUES</a:t>
            </a:r>
          </a:p>
          <a:p>
            <a:r>
              <a:rPr lang="en-GB" sz="900" dirty="0">
                <a:solidFill>
                  <a:srgbClr val="D90101"/>
                </a:solidFill>
              </a:rPr>
              <a:t>M3 </a:t>
            </a:r>
            <a:r>
              <a:rPr lang="en-GB" sz="900" dirty="0"/>
              <a:t>the process of manufacture that requires human intervention should be controlled to fit human rights and regulations in order for workers to work in a safe and fair condition. </a:t>
            </a:r>
            <a:r>
              <a:rPr lang="en-GB" sz="900" dirty="0">
                <a:solidFill>
                  <a:srgbClr val="C00000"/>
                </a:solidFill>
              </a:rPr>
              <a:t>As it has only been myself that has made it I know that it has been manufactured in conditions that comply with regulations and I have executed my work in a safe manor. I have also carried out risk assessments in parts of the process to make myself aware of the dangers. </a:t>
            </a:r>
          </a:p>
          <a:p>
            <a:r>
              <a:rPr lang="en-GB" sz="1000" b="1" dirty="0"/>
              <a:t>SAFTEY </a:t>
            </a:r>
          </a:p>
          <a:p>
            <a:r>
              <a:rPr lang="en-GB" sz="900" dirty="0">
                <a:solidFill>
                  <a:srgbClr val="C00000"/>
                </a:solidFill>
              </a:rPr>
              <a:t>S1 although the product will come in parts they will not be a choke-able size. They will also be a rounded shape with no possible impaling sides. However the hinges may be areas where fingers can get trapped. </a:t>
            </a:r>
            <a:r>
              <a:rPr lang="en-GB" sz="900" dirty="0"/>
              <a:t>My product is incredible lightweight and the hinges aren't accessible for fingers to get trapped in. however it does have small chocking hazards, although they are glued in place with poxy-resign I would still advice that this product is not suitable for children under 8. </a:t>
            </a:r>
          </a:p>
          <a:p>
            <a:r>
              <a:rPr lang="en-GB" sz="900" b="1" dirty="0"/>
              <a:t>SIZE</a:t>
            </a:r>
          </a:p>
          <a:p>
            <a:r>
              <a:rPr lang="en-GB" sz="900" dirty="0">
                <a:solidFill>
                  <a:srgbClr val="D90101"/>
                </a:solidFill>
              </a:rPr>
              <a:t>S1 its important that the product doesn't take up too much space as it will need to be travelled around and stored easily. </a:t>
            </a:r>
            <a:r>
              <a:rPr lang="en-GB" sz="900" dirty="0"/>
              <a:t>Although the product is bigger than the original it only takes up as much space as was needed to git it the shape. </a:t>
            </a:r>
          </a:p>
          <a:p>
            <a:endParaRPr lang="en-GB" sz="800" dirty="0">
              <a:solidFill>
                <a:srgbClr val="C00000"/>
              </a:solidFill>
            </a:endParaRPr>
          </a:p>
        </p:txBody>
      </p:sp>
      <p:sp>
        <p:nvSpPr>
          <p:cNvPr id="3" name="TextBox 2"/>
          <p:cNvSpPr txBox="1"/>
          <p:nvPr/>
        </p:nvSpPr>
        <p:spPr>
          <a:xfrm>
            <a:off x="1" y="980099"/>
            <a:ext cx="7668344" cy="521021"/>
          </a:xfrm>
          <a:prstGeom prst="rect">
            <a:avLst/>
          </a:prstGeom>
          <a:noFill/>
        </p:spPr>
        <p:txBody>
          <a:bodyPr wrap="square" lIns="91429" tIns="45715" rIns="91429" bIns="45715" rtlCol="0">
            <a:spAutoFit/>
          </a:bodyPr>
          <a:lstStyle/>
          <a:p>
            <a:r>
              <a:rPr lang="en-GB" sz="900" b="1" dirty="0"/>
              <a:t>Key:</a:t>
            </a:r>
          </a:p>
          <a:p>
            <a:r>
              <a:rPr lang="en-GB" sz="900" b="1" dirty="0"/>
              <a:t>black= original spec</a:t>
            </a:r>
          </a:p>
          <a:p>
            <a:r>
              <a:rPr lang="en-GB" sz="900" b="1" dirty="0">
                <a:solidFill>
                  <a:srgbClr val="D90101"/>
                </a:solidFill>
              </a:rPr>
              <a:t>Red= how the product compares to the original spec </a:t>
            </a:r>
          </a:p>
        </p:txBody>
      </p:sp>
    </p:spTree>
    <p:extLst>
      <p:ext uri="{BB962C8B-B14F-4D97-AF65-F5344CB8AC3E}">
        <p14:creationId xmlns:p14="http://schemas.microsoft.com/office/powerpoint/2010/main" val="2725128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
            <a:ext cx="7999413"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1401763"/>
            <a:ext cx="1224136" cy="5386080"/>
          </a:xfrm>
          <a:prstGeom prst="rect">
            <a:avLst/>
          </a:prstGeom>
          <a:noFill/>
        </p:spPr>
        <p:txBody>
          <a:bodyPr wrap="square" lIns="91429" tIns="45715" rIns="91429" bIns="45715" rtlCol="0">
            <a:spAutoFit/>
          </a:bodyPr>
          <a:lstStyle/>
          <a:p>
            <a:r>
              <a:rPr lang="en-GB" sz="1000" dirty="0"/>
              <a:t>6 key spec points </a:t>
            </a:r>
          </a:p>
          <a:p>
            <a:endParaRPr lang="en-GB" sz="1000" dirty="0"/>
          </a:p>
          <a:p>
            <a:r>
              <a:rPr lang="en-GB" sz="900" dirty="0"/>
              <a:t>A1- appeal to a wide range of consumers and have a unique look. </a:t>
            </a:r>
          </a:p>
          <a:p>
            <a:endParaRPr lang="en-GB" sz="900" dirty="0"/>
          </a:p>
          <a:p>
            <a:endParaRPr lang="en-GB" sz="900" dirty="0"/>
          </a:p>
          <a:p>
            <a:endParaRPr lang="en-GB" sz="900" dirty="0"/>
          </a:p>
          <a:p>
            <a:endParaRPr lang="en-GB" sz="900" dirty="0"/>
          </a:p>
          <a:p>
            <a:endParaRPr lang="en-GB" sz="900" dirty="0"/>
          </a:p>
          <a:p>
            <a:r>
              <a:rPr lang="en-GB" sz="900" dirty="0"/>
              <a:t>A2- a handle that is  all inclusive </a:t>
            </a:r>
          </a:p>
          <a:p>
            <a:endParaRPr lang="en-GB" sz="900" dirty="0"/>
          </a:p>
          <a:p>
            <a:endParaRPr lang="en-GB" sz="900" dirty="0"/>
          </a:p>
          <a:p>
            <a:endParaRPr lang="en-GB" sz="900" dirty="0"/>
          </a:p>
          <a:p>
            <a:endParaRPr lang="en-GB" sz="900" dirty="0"/>
          </a:p>
          <a:p>
            <a:r>
              <a:rPr lang="en-GB" sz="900" dirty="0"/>
              <a:t>E1- a handle that is easy to use  and comfortable to hold</a:t>
            </a:r>
          </a:p>
          <a:p>
            <a:endParaRPr lang="en-GB" sz="900" dirty="0"/>
          </a:p>
          <a:p>
            <a:endParaRPr lang="en-GB" sz="900" dirty="0"/>
          </a:p>
          <a:p>
            <a:r>
              <a:rPr lang="en-GB" sz="900" dirty="0"/>
              <a:t>F1- must be able to work as a travel toothbrush</a:t>
            </a:r>
          </a:p>
          <a:p>
            <a:endParaRPr lang="en-GB" sz="900" dirty="0"/>
          </a:p>
          <a:p>
            <a:endParaRPr lang="en-GB" sz="900" dirty="0"/>
          </a:p>
          <a:p>
            <a:endParaRPr lang="en-GB" sz="900" dirty="0"/>
          </a:p>
          <a:p>
            <a:r>
              <a:rPr lang="en-GB" sz="900" dirty="0"/>
              <a:t>M2- be made of materials that suit the environment that the product is made for. </a:t>
            </a:r>
          </a:p>
          <a:p>
            <a:endParaRPr lang="en-GB" sz="900" dirty="0"/>
          </a:p>
          <a:p>
            <a:endParaRPr lang="en-GB" sz="900" dirty="0"/>
          </a:p>
          <a:p>
            <a:r>
              <a:rPr lang="en-GB" sz="900" dirty="0"/>
              <a:t>S2- the product is for travel so must not take up too much space.</a:t>
            </a:r>
          </a:p>
        </p:txBody>
      </p:sp>
      <p:sp>
        <p:nvSpPr>
          <p:cNvPr id="3" name="TextBox 2"/>
          <p:cNvSpPr txBox="1"/>
          <p:nvPr/>
        </p:nvSpPr>
        <p:spPr>
          <a:xfrm>
            <a:off x="1403648" y="1415791"/>
            <a:ext cx="1584176" cy="246221"/>
          </a:xfrm>
          <a:prstGeom prst="rect">
            <a:avLst/>
          </a:prstGeom>
          <a:noFill/>
        </p:spPr>
        <p:txBody>
          <a:bodyPr wrap="square" lIns="91429" tIns="45715" rIns="91429" bIns="45715" rtlCol="0">
            <a:spAutoFit/>
          </a:bodyPr>
          <a:lstStyle/>
          <a:p>
            <a:r>
              <a:rPr lang="en-GB" sz="1000" dirty="0"/>
              <a:t>Has my product met this?</a:t>
            </a:r>
          </a:p>
        </p:txBody>
      </p:sp>
      <p:sp>
        <p:nvSpPr>
          <p:cNvPr id="4" name="Rectangle 3"/>
          <p:cNvSpPr/>
          <p:nvPr/>
        </p:nvSpPr>
        <p:spPr>
          <a:xfrm>
            <a:off x="1510223" y="1662011"/>
            <a:ext cx="1332148" cy="1262933"/>
          </a:xfrm>
          <a:prstGeom prst="rect">
            <a:avLst/>
          </a:prstGeom>
          <a:solidFill>
            <a:srgbClr val="C4E58F"/>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GB" sz="800" dirty="0">
                <a:solidFill>
                  <a:schemeClr val="tx1"/>
                </a:solidFill>
              </a:rPr>
              <a:t>I think my product does appeal to a wide range of people because despite it having a sportier look it doesn’t feature anything that ties it down to a specific gender, age or group. I have never seen a similar product that has this shape, its very unique. </a:t>
            </a:r>
          </a:p>
        </p:txBody>
      </p:sp>
      <p:sp>
        <p:nvSpPr>
          <p:cNvPr id="5" name="Rectangle 4"/>
          <p:cNvSpPr/>
          <p:nvPr/>
        </p:nvSpPr>
        <p:spPr>
          <a:xfrm>
            <a:off x="1510223" y="2924944"/>
            <a:ext cx="1332148" cy="864096"/>
          </a:xfrm>
          <a:prstGeom prst="rect">
            <a:avLst/>
          </a:prstGeom>
          <a:solidFill>
            <a:srgbClr val="C4E58F"/>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GB" sz="800" dirty="0">
                <a:solidFill>
                  <a:schemeClr val="tx1"/>
                </a:solidFill>
              </a:rPr>
              <a:t>Based on third party and my own opinion I think the handle can be used by everyone. I think the grips could be a problem but none of the tests have proved this.</a:t>
            </a:r>
          </a:p>
        </p:txBody>
      </p:sp>
      <p:sp>
        <p:nvSpPr>
          <p:cNvPr id="6" name="Rectangle 5"/>
          <p:cNvSpPr/>
          <p:nvPr/>
        </p:nvSpPr>
        <p:spPr>
          <a:xfrm>
            <a:off x="1501818" y="3789040"/>
            <a:ext cx="1340553" cy="720080"/>
          </a:xfrm>
          <a:prstGeom prst="rect">
            <a:avLst/>
          </a:prstGeom>
          <a:solidFill>
            <a:srgbClr val="C4E58F"/>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GB" sz="800" dirty="0">
                <a:solidFill>
                  <a:schemeClr val="tx1"/>
                </a:solidFill>
              </a:rPr>
              <a:t>I think the best thing about the product is that its comfortable to hold. Its also very easy to operate.</a:t>
            </a:r>
          </a:p>
        </p:txBody>
      </p:sp>
      <p:sp>
        <p:nvSpPr>
          <p:cNvPr id="7" name="Rectangle 6"/>
          <p:cNvSpPr/>
          <p:nvPr/>
        </p:nvSpPr>
        <p:spPr>
          <a:xfrm>
            <a:off x="1490378" y="4509120"/>
            <a:ext cx="1351993" cy="720080"/>
          </a:xfrm>
          <a:prstGeom prst="rect">
            <a:avLst/>
          </a:prstGeom>
          <a:solidFill>
            <a:srgbClr val="F5F565"/>
          </a:solidFill>
          <a:ln>
            <a:solidFill>
              <a:srgbClr val="CDC90D"/>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GB" sz="800" dirty="0">
                <a:solidFill>
                  <a:schemeClr val="tx1"/>
                </a:solidFill>
              </a:rPr>
              <a:t>I think it does work as a toothbrush and it is portable. I think the brush needs more support when in use.</a:t>
            </a:r>
          </a:p>
        </p:txBody>
      </p:sp>
      <p:sp>
        <p:nvSpPr>
          <p:cNvPr id="9" name="Rectangle 8"/>
          <p:cNvSpPr/>
          <p:nvPr/>
        </p:nvSpPr>
        <p:spPr>
          <a:xfrm>
            <a:off x="1490377" y="5242495"/>
            <a:ext cx="1351994" cy="1176026"/>
          </a:xfrm>
          <a:prstGeom prst="rect">
            <a:avLst/>
          </a:prstGeom>
          <a:solidFill>
            <a:srgbClr val="F5F565"/>
          </a:solidFill>
          <a:ln>
            <a:solidFill>
              <a:srgbClr val="CDC90D"/>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GB" sz="800" dirty="0">
                <a:solidFill>
                  <a:schemeClr val="tx1"/>
                </a:solidFill>
              </a:rPr>
              <a:t>Although this is only a prototype I think the materials were well chosen and suit a water based environment. The are also durable but I would find something better than Styrofoam as the grips don’t stick very well.</a:t>
            </a:r>
            <a:r>
              <a:rPr lang="en-GB" sz="800" dirty="0"/>
              <a:t>. </a:t>
            </a:r>
          </a:p>
        </p:txBody>
      </p:sp>
      <p:sp>
        <p:nvSpPr>
          <p:cNvPr id="11" name="Rectangle 10"/>
          <p:cNvSpPr/>
          <p:nvPr/>
        </p:nvSpPr>
        <p:spPr>
          <a:xfrm>
            <a:off x="1490378" y="6418522"/>
            <a:ext cx="1351993" cy="439479"/>
          </a:xfrm>
          <a:prstGeom prst="rect">
            <a:avLst/>
          </a:prstGeom>
          <a:solidFill>
            <a:srgbClr val="F5F565"/>
          </a:solidFill>
          <a:ln>
            <a:solidFill>
              <a:srgbClr val="CDC90D"/>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GB" sz="800" dirty="0">
                <a:solidFill>
                  <a:schemeClr val="tx1"/>
                </a:solidFill>
              </a:rPr>
              <a:t>I would like to improve the size but its only as big as it need to be </a:t>
            </a:r>
          </a:p>
        </p:txBody>
      </p:sp>
      <p:sp>
        <p:nvSpPr>
          <p:cNvPr id="8" name="TextBox 7"/>
          <p:cNvSpPr txBox="1"/>
          <p:nvPr/>
        </p:nvSpPr>
        <p:spPr>
          <a:xfrm>
            <a:off x="2985588" y="1662012"/>
            <a:ext cx="3384376" cy="4770537"/>
          </a:xfrm>
          <a:prstGeom prst="rect">
            <a:avLst/>
          </a:prstGeom>
          <a:noFill/>
        </p:spPr>
        <p:txBody>
          <a:bodyPr wrap="square" lIns="91429" tIns="45715" rIns="91429" bIns="45715" rtlCol="0">
            <a:spAutoFit/>
          </a:bodyPr>
          <a:lstStyle/>
          <a:p>
            <a:r>
              <a:rPr lang="en-GB" sz="800" dirty="0"/>
              <a:t>Through testing I found many mistakes and challenges of my product. The original challenge was finding a material that I could manipulate easily. I used plaster scene for initial tests but these were taken far because it didn’t give the structure that was crucial for the model. I then turned to Styrofoam which also had its problems. I wasn’t able to get the shape I wanted because its hard to work with. I then moved onto polymorph which seemed to answer all my problems I could shape it easily, it was firm and wouldn’t brake and I could follow it out so that the product could actually function. However after 2 or 3 weeks of using moulds and cellophane, polymorph just wasn’t to work. It didn't give a professional finish. I then tried Styrofoam again and with a hand held cutter was able to achieve the perfect shape. After a few attempts at joining techniques and grips I arrived at my final model. </a:t>
            </a:r>
          </a:p>
          <a:p>
            <a:r>
              <a:rPr lang="en-GB" sz="800" dirty="0"/>
              <a:t>After I had maid the final model I was able to start the real product testing. I first tested the pre prototype and this came back with good results. The issues that the testers had was that when brushing their teeth they weren't able to put full pressure down because the top of the handle, where the brush stem lies, was too weak and didn’t give enough support. </a:t>
            </a:r>
          </a:p>
          <a:p>
            <a:r>
              <a:rPr lang="en-GB" sz="800" dirty="0"/>
              <a:t>When making the next (to become final) Styrofoam model I developed it to have a thicker shell especially around the top. When re-testing the product my third party feedback told me that it was much more improved however it was still an issue. </a:t>
            </a:r>
          </a:p>
          <a:p>
            <a:r>
              <a:rPr lang="en-GB" sz="800" dirty="0"/>
              <a:t>I knew that this was because of the material and as this was a prototype I knew that if the product was to be manufactured in industry that it would be made from better/ more durable materials such as polyethylene. </a:t>
            </a:r>
          </a:p>
          <a:p>
            <a:r>
              <a:rPr lang="en-GB" sz="800" dirty="0"/>
              <a:t>Another issue that I thought would come up was the fact that when the product is opened it opens at a slightly off angle (instead of 180 degrees) but after getting feedback I was told that it improved the product as if it opened straight it would strain the wrist of the user where as this could be opened easily with less movement.</a:t>
            </a:r>
          </a:p>
          <a:p>
            <a:r>
              <a:rPr lang="en-GB" sz="800" dirty="0"/>
              <a:t>I  feel the model is of a suitable standard. I learnt that testing the product is very important because if I hadn’t then product would potentially have easy-to-fix faults that may lead to the product being ineffective, resulting in a loss of sales. The modelling process allowed me to identify weaknesses which needed to be improved in order to meet more of the specification points.   </a:t>
            </a:r>
          </a:p>
          <a:p>
            <a:r>
              <a:rPr lang="en-GB" sz="800" dirty="0"/>
              <a:t>Through testing I developed the sturdiness and shape of the product.</a:t>
            </a:r>
          </a:p>
          <a:p>
            <a:r>
              <a:rPr lang="en-GB" sz="800" dirty="0"/>
              <a:t> I made sure to ask the thoughts of my end users through my modelling in order to take on board any changes they suggested to make my design more suitable for my target market. </a:t>
            </a:r>
          </a:p>
        </p:txBody>
      </p:sp>
      <p:sp>
        <p:nvSpPr>
          <p:cNvPr id="10" name="TextBox 9"/>
          <p:cNvSpPr txBox="1"/>
          <p:nvPr/>
        </p:nvSpPr>
        <p:spPr>
          <a:xfrm>
            <a:off x="6343295" y="1263264"/>
            <a:ext cx="2018460" cy="5663079"/>
          </a:xfrm>
          <a:prstGeom prst="rect">
            <a:avLst/>
          </a:prstGeom>
          <a:noFill/>
        </p:spPr>
        <p:txBody>
          <a:bodyPr wrap="square" lIns="91429" tIns="45715" rIns="91429" bIns="45715" rtlCol="0">
            <a:spAutoFit/>
          </a:bodyPr>
          <a:lstStyle/>
          <a:p>
            <a:r>
              <a:rPr lang="en-GB" sz="800" dirty="0"/>
              <a:t>In conclusion  my final product meets half the key spec points and the other three only need a small amount of development. M2 is hard to address as this is a prototype and wasn’t made in industrial conditions . S2 is a matter of opinion as the product is a good travel size for most and too big for some, so  it depends on the consumer. I think that the product meet the most important spec points as the shape and the handle is unique and comfortable to hold. </a:t>
            </a:r>
          </a:p>
          <a:p>
            <a:r>
              <a:rPr lang="en-GB" sz="800" dirty="0"/>
              <a:t>If I was to improve it at this stage I would include a colour range and actually make prototypes of the coloured version because I only featured it in drawings. </a:t>
            </a:r>
          </a:p>
          <a:p>
            <a:r>
              <a:rPr lang="en-GB" sz="800" dirty="0"/>
              <a:t>For my third key spec point the product only needs a small amount of development. I would improve F1 by adjusting the shape, maybe adding some more weight towards the top. </a:t>
            </a:r>
          </a:p>
          <a:p>
            <a:r>
              <a:rPr lang="en-GB" sz="800" dirty="0"/>
              <a:t>I would market the product at £3.99. this means that it would be much higher than it cost to produce the product and profit would be made with each sale. Although this is more expensive than the original product  (£1)  I would still confidently sell it at £3.99 because it is a much more developed and luxurious product. It has been improved my completely changing the shape to a much more unique and more comfortable handle. The grips have been raised and re shaped to add support and comfort when in use. My product is also much more light weight which is important for a travel product. I would stress to my audience that the product has a longer life span and so wont haft to be replaced as often therefore saving the client money over time. </a:t>
            </a:r>
          </a:p>
          <a:p>
            <a:r>
              <a:rPr lang="en-GB" sz="800" dirty="0"/>
              <a:t>Final conclusion- I believe that my product is superior to the original and meets most of the specification point set by myself. Further improvements could be added to in order to meet all the spec points. </a:t>
            </a:r>
          </a:p>
          <a:p>
            <a:r>
              <a:rPr lang="en-GB" sz="1000" dirty="0"/>
              <a:t> </a:t>
            </a:r>
          </a:p>
        </p:txBody>
      </p:sp>
    </p:spTree>
    <p:extLst>
      <p:ext uri="{BB962C8B-B14F-4D97-AF65-F5344CB8AC3E}">
        <p14:creationId xmlns:p14="http://schemas.microsoft.com/office/powerpoint/2010/main" val="2691860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775" y="0"/>
            <a:ext cx="679132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36712"/>
            <a:ext cx="6055037"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63688" y="3683218"/>
            <a:ext cx="386644" cy="369332"/>
          </a:xfrm>
          <a:prstGeom prst="rect">
            <a:avLst/>
          </a:prstGeom>
        </p:spPr>
        <p:txBody>
          <a:bodyPr wrap="none" lIns="91429" tIns="45715" rIns="91429" bIns="45715">
            <a:spAutoFit/>
          </a:bodyPr>
          <a:lstStyle/>
          <a:p>
            <a:r>
              <a:rPr lang="en-GB" sz="1200" dirty="0"/>
              <a:t>S1</a:t>
            </a:r>
            <a:r>
              <a:rPr lang="en-GB" dirty="0"/>
              <a:t>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836712"/>
            <a:ext cx="2914650"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1755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037" y="2309864"/>
            <a:ext cx="845412" cy="1079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S:\image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311098"/>
            <a:ext cx="1422045" cy="107858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S:\image5.JPG"/>
          <p:cNvPicPr>
            <a:picLocks noChangeAspect="1" noChangeArrowheads="1"/>
          </p:cNvPicPr>
          <p:nvPr/>
        </p:nvPicPr>
        <p:blipFill rotWithShape="1">
          <a:blip r:embed="rId5">
            <a:extLst>
              <a:ext uri="{28A0092B-C50C-407E-A947-70E740481C1C}">
                <a14:useLocalDpi xmlns:a14="http://schemas.microsoft.com/office/drawing/2010/main" val="0"/>
              </a:ext>
            </a:extLst>
          </a:blip>
          <a:srcRect l="27920"/>
          <a:stretch/>
        </p:blipFill>
        <p:spPr bwMode="auto">
          <a:xfrm>
            <a:off x="3538476" y="2309332"/>
            <a:ext cx="1038289" cy="1080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image3.JPG"/>
          <p:cNvPicPr>
            <a:picLocks noChangeAspect="1" noChangeArrowheads="1"/>
          </p:cNvPicPr>
          <p:nvPr/>
        </p:nvPicPr>
        <p:blipFill rotWithShape="1">
          <a:blip r:embed="rId6">
            <a:extLst>
              <a:ext uri="{28A0092B-C50C-407E-A947-70E740481C1C}">
                <a14:useLocalDpi xmlns:a14="http://schemas.microsoft.com/office/drawing/2010/main" val="0"/>
              </a:ext>
            </a:extLst>
          </a:blip>
          <a:srcRect l="42599"/>
          <a:stretch/>
        </p:blipFill>
        <p:spPr bwMode="auto">
          <a:xfrm>
            <a:off x="2780652" y="2302832"/>
            <a:ext cx="820323" cy="10868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imag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8016" y="2308266"/>
            <a:ext cx="1425822" cy="108141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image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77" y="2322651"/>
            <a:ext cx="1422045" cy="10665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0"/>
            <a:ext cx="3262313" cy="3286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76795" y="245981"/>
            <a:ext cx="8599260" cy="2094778"/>
            <a:chOff x="-11803" y="114233"/>
            <a:chExt cx="8523317" cy="2648998"/>
          </a:xfrm>
        </p:grpSpPr>
        <p:sp>
          <p:nvSpPr>
            <p:cNvPr id="8" name="Rectangle 7"/>
            <p:cNvSpPr/>
            <p:nvPr/>
          </p:nvSpPr>
          <p:spPr>
            <a:xfrm>
              <a:off x="51082" y="114233"/>
              <a:ext cx="8460432" cy="2609256"/>
            </a:xfrm>
            <a:prstGeom prst="rect">
              <a:avLst/>
            </a:prstGeom>
            <a:solidFill>
              <a:schemeClr val="bg1">
                <a:lumMod val="85000"/>
              </a:schemeClr>
            </a:solidFill>
            <a:ln>
              <a:solidFill>
                <a:srgbClr val="D9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1803" y="116632"/>
              <a:ext cx="1389561" cy="2646599"/>
            </a:xfrm>
            <a:prstGeom prst="rect">
              <a:avLst/>
            </a:prstGeom>
            <a:noFill/>
            <a:ln>
              <a:noFill/>
            </a:ln>
          </p:spPr>
          <p:txBody>
            <a:bodyPr wrap="square" rtlCol="0">
              <a:spAutoFit/>
            </a:bodyPr>
            <a:lstStyle/>
            <a:p>
              <a:r>
                <a:rPr lang="en-GB" sz="800" dirty="0">
                  <a:solidFill>
                    <a:srgbClr val="D90101"/>
                  </a:solidFill>
                </a:rPr>
                <a:t>Function:</a:t>
              </a:r>
            </a:p>
            <a:p>
              <a:r>
                <a:rPr lang="en-GB" sz="800" dirty="0"/>
                <a:t>.It is interesting for the customer to use as it has to be unfolded in a unique way. </a:t>
              </a:r>
              <a:r>
                <a:rPr lang="en-GB" sz="800" dirty="0">
                  <a:solidFill>
                    <a:srgbClr val="D90101"/>
                  </a:solidFill>
                </a:rPr>
                <a:t>Meaning the product will have a positive affect of the customer.  </a:t>
              </a:r>
            </a:p>
            <a:p>
              <a:endParaRPr lang="en-GB" sz="800" dirty="0"/>
            </a:p>
            <a:p>
              <a:r>
                <a:rPr lang="en-GB" sz="800" dirty="0" smtClean="0"/>
                <a:t>.There </a:t>
              </a:r>
              <a:r>
                <a:rPr lang="en-GB" sz="800" dirty="0"/>
                <a:t>is also 3 drains for the access water to drain from. </a:t>
              </a:r>
              <a:r>
                <a:rPr lang="en-GB" sz="800" dirty="0">
                  <a:solidFill>
                    <a:srgbClr val="D90101"/>
                  </a:solidFill>
                </a:rPr>
                <a:t>It adds to the practical and unique factors of this product such as being easy to clean. </a:t>
              </a:r>
            </a:p>
            <a:p>
              <a:endParaRPr lang="en-GB" dirty="0"/>
            </a:p>
          </p:txBody>
        </p:sp>
        <p:sp>
          <p:nvSpPr>
            <p:cNvPr id="4" name="TextBox 3"/>
            <p:cNvSpPr txBox="1"/>
            <p:nvPr/>
          </p:nvSpPr>
          <p:spPr>
            <a:xfrm>
              <a:off x="3525213" y="135081"/>
              <a:ext cx="1512168" cy="1190187"/>
            </a:xfrm>
            <a:prstGeom prst="rect">
              <a:avLst/>
            </a:prstGeom>
            <a:noFill/>
            <a:ln>
              <a:noFill/>
            </a:ln>
          </p:spPr>
          <p:txBody>
            <a:bodyPr wrap="square" rtlCol="0">
              <a:spAutoFit/>
            </a:bodyPr>
            <a:lstStyle/>
            <a:p>
              <a:r>
                <a:rPr lang="en-GB" sz="800" dirty="0">
                  <a:solidFill>
                    <a:srgbClr val="D90101"/>
                  </a:solidFill>
                </a:rPr>
                <a:t>Manufacturing:</a:t>
              </a:r>
            </a:p>
            <a:p>
              <a:r>
                <a:rPr lang="en-GB" sz="800" dirty="0"/>
                <a:t>. A single </a:t>
              </a:r>
              <a:r>
                <a:rPr lang="en-GB" sz="800" dirty="0">
                  <a:solidFill>
                    <a:srgbClr val="C00000"/>
                  </a:solidFill>
                </a:rPr>
                <a:t>injection </a:t>
              </a:r>
              <a:r>
                <a:rPr lang="en-GB" sz="800" dirty="0" err="1">
                  <a:solidFill>
                    <a:srgbClr val="C00000"/>
                  </a:solidFill>
                </a:rPr>
                <a:t>mold</a:t>
              </a:r>
              <a:r>
                <a:rPr lang="en-GB" sz="800" dirty="0">
                  <a:solidFill>
                    <a:srgbClr val="C00000"/>
                  </a:solidFill>
                </a:rPr>
                <a:t> </a:t>
              </a:r>
              <a:r>
                <a:rPr lang="en-GB" sz="800" dirty="0"/>
                <a:t>can be used many times mean this will </a:t>
              </a:r>
              <a:r>
                <a:rPr lang="en-GB" sz="800" dirty="0">
                  <a:solidFill>
                    <a:srgbClr val="D90101"/>
                  </a:solidFill>
                </a:rPr>
                <a:t>save time and money</a:t>
              </a:r>
              <a:r>
                <a:rPr lang="en-GB" sz="800" dirty="0"/>
                <a:t>.</a:t>
              </a:r>
            </a:p>
            <a:p>
              <a:endParaRPr lang="en-GB" sz="800" dirty="0"/>
            </a:p>
            <a:p>
              <a:r>
                <a:rPr lang="en-GB" sz="800" dirty="0"/>
                <a:t>.this process needs little human interaction and so the company wont haft to employ as many people as this stage. </a:t>
              </a:r>
            </a:p>
          </p:txBody>
        </p:sp>
        <p:sp>
          <p:nvSpPr>
            <p:cNvPr id="3" name="TextBox 2"/>
            <p:cNvSpPr txBox="1"/>
            <p:nvPr/>
          </p:nvSpPr>
          <p:spPr>
            <a:xfrm>
              <a:off x="1312822" y="114233"/>
              <a:ext cx="2355278" cy="2607678"/>
            </a:xfrm>
            <a:prstGeom prst="rect">
              <a:avLst/>
            </a:prstGeom>
            <a:noFill/>
            <a:ln>
              <a:noFill/>
            </a:ln>
          </p:spPr>
          <p:txBody>
            <a:bodyPr wrap="square" rtlCol="0">
              <a:spAutoFit/>
            </a:bodyPr>
            <a:lstStyle/>
            <a:p>
              <a:r>
                <a:rPr lang="en-GB" sz="800" dirty="0">
                  <a:solidFill>
                    <a:srgbClr val="D90101"/>
                  </a:solidFill>
                </a:rPr>
                <a:t>Materials:</a:t>
              </a:r>
            </a:p>
            <a:p>
              <a:r>
                <a:rPr lang="en-GB" sz="800" dirty="0"/>
                <a:t>.The polypropylene is solid and wont bend or snap easily. This means that the </a:t>
              </a:r>
              <a:r>
                <a:rPr lang="en-GB" sz="800" dirty="0">
                  <a:solidFill>
                    <a:srgbClr val="D90101"/>
                  </a:solidFill>
                </a:rPr>
                <a:t>product wont haft to be replaced as often. </a:t>
              </a:r>
            </a:p>
            <a:p>
              <a:endParaRPr lang="en-GB" sz="800" dirty="0">
                <a:solidFill>
                  <a:srgbClr val="D90101"/>
                </a:solidFill>
              </a:endParaRPr>
            </a:p>
            <a:p>
              <a:r>
                <a:rPr lang="en-GB" sz="800" dirty="0"/>
                <a:t>.As materials are strong, the customer will feel more support when using the product</a:t>
              </a:r>
            </a:p>
            <a:p>
              <a:endParaRPr lang="en-GB" sz="800" dirty="0"/>
            </a:p>
            <a:p>
              <a:r>
                <a:rPr lang="en-GB" sz="800" dirty="0"/>
                <a:t>.Materials are relatively </a:t>
              </a:r>
              <a:r>
                <a:rPr lang="en-GB" sz="800" dirty="0">
                  <a:solidFill>
                    <a:srgbClr val="D90101"/>
                  </a:solidFill>
                </a:rPr>
                <a:t>affordable</a:t>
              </a:r>
              <a:r>
                <a:rPr lang="en-GB" sz="800" dirty="0"/>
                <a:t> and each product doesn't us much.</a:t>
              </a:r>
            </a:p>
            <a:p>
              <a:endParaRPr lang="en-GB" sz="800" dirty="0">
                <a:solidFill>
                  <a:srgbClr val="D90101"/>
                </a:solidFill>
              </a:endParaRPr>
            </a:p>
            <a:p>
              <a:r>
                <a:rPr lang="en-GB" sz="800" dirty="0"/>
                <a:t>.Being plastic means that it can be </a:t>
              </a:r>
              <a:r>
                <a:rPr lang="en-GB" sz="800" dirty="0">
                  <a:solidFill>
                    <a:srgbClr val="D90101"/>
                  </a:solidFill>
                </a:rPr>
                <a:t>injection </a:t>
              </a:r>
              <a:r>
                <a:rPr lang="en-GB" sz="800" dirty="0" smtClean="0">
                  <a:solidFill>
                    <a:srgbClr val="D90101"/>
                  </a:solidFill>
                </a:rPr>
                <a:t>moulded </a:t>
              </a:r>
              <a:r>
                <a:rPr lang="en-GB" sz="800" dirty="0"/>
                <a:t>and so can be produced in batches, </a:t>
              </a:r>
              <a:r>
                <a:rPr lang="en-GB" sz="800" dirty="0">
                  <a:solidFill>
                    <a:srgbClr val="D90101"/>
                  </a:solidFill>
                </a:rPr>
                <a:t>saving money</a:t>
              </a:r>
            </a:p>
            <a:p>
              <a:endParaRPr lang="en-GB" sz="800" dirty="0">
                <a:solidFill>
                  <a:srgbClr val="D90101"/>
                </a:solidFill>
              </a:endParaRPr>
            </a:p>
            <a:p>
              <a:r>
                <a:rPr lang="en-GB" sz="800" dirty="0">
                  <a:solidFill>
                    <a:srgbClr val="D90101"/>
                  </a:solidFill>
                </a:rPr>
                <a:t>. polypropylene can be cleaned easily </a:t>
              </a:r>
              <a:r>
                <a:rPr lang="en-GB" sz="800" dirty="0" smtClean="0">
                  <a:solidFill>
                    <a:srgbClr val="D90101"/>
                  </a:solidFill>
                </a:rPr>
                <a:t>so residue wont brake the product </a:t>
              </a:r>
              <a:endParaRPr lang="en-GB" sz="800" dirty="0">
                <a:solidFill>
                  <a:srgbClr val="D90101"/>
                </a:solidFill>
              </a:endParaRPr>
            </a:p>
          </p:txBody>
        </p:sp>
        <p:sp>
          <p:nvSpPr>
            <p:cNvPr id="5" name="TextBox 4"/>
            <p:cNvSpPr txBox="1"/>
            <p:nvPr/>
          </p:nvSpPr>
          <p:spPr>
            <a:xfrm>
              <a:off x="4861299" y="116632"/>
              <a:ext cx="1584176" cy="1434328"/>
            </a:xfrm>
            <a:prstGeom prst="rect">
              <a:avLst/>
            </a:prstGeom>
            <a:noFill/>
          </p:spPr>
          <p:txBody>
            <a:bodyPr wrap="square" rtlCol="0">
              <a:spAutoFit/>
            </a:bodyPr>
            <a:lstStyle/>
            <a:p>
              <a:r>
                <a:rPr lang="en-GB" sz="800" dirty="0">
                  <a:solidFill>
                    <a:srgbClr val="D90101"/>
                  </a:solidFill>
                </a:rPr>
                <a:t>Ergonomics:</a:t>
              </a:r>
            </a:p>
            <a:p>
              <a:r>
                <a:rPr lang="en-GB" sz="800" dirty="0"/>
                <a:t>.The handle has finger grips so that it can be held easily and with </a:t>
              </a:r>
              <a:r>
                <a:rPr lang="en-GB" sz="800" dirty="0">
                  <a:solidFill>
                    <a:srgbClr val="D90101"/>
                  </a:solidFill>
                </a:rPr>
                <a:t>comfort</a:t>
              </a:r>
              <a:r>
                <a:rPr lang="en-GB" sz="800" dirty="0"/>
                <a:t>.</a:t>
              </a:r>
            </a:p>
            <a:p>
              <a:endParaRPr lang="en-GB" sz="800" dirty="0"/>
            </a:p>
            <a:p>
              <a:r>
                <a:rPr lang="en-GB" sz="800" dirty="0"/>
                <a:t>.It also has a finger pull on the lid so it can be </a:t>
              </a:r>
              <a:r>
                <a:rPr lang="en-GB" sz="800" dirty="0">
                  <a:solidFill>
                    <a:srgbClr val="D90101"/>
                  </a:solidFill>
                </a:rPr>
                <a:t>opened with ease</a:t>
              </a:r>
              <a:r>
                <a:rPr lang="en-GB" sz="800" dirty="0"/>
                <a:t>. </a:t>
              </a:r>
            </a:p>
            <a:p>
              <a:endParaRPr lang="en-GB" sz="800" dirty="0"/>
            </a:p>
            <a:p>
              <a:r>
                <a:rPr lang="en-GB" sz="800" dirty="0"/>
                <a:t>.The full product is small and therefore can fit into a travel bag. 10cm long and 2cm wide </a:t>
              </a:r>
            </a:p>
          </p:txBody>
        </p:sp>
        <p:sp>
          <p:nvSpPr>
            <p:cNvPr id="6" name="TextBox 5"/>
            <p:cNvSpPr txBox="1"/>
            <p:nvPr/>
          </p:nvSpPr>
          <p:spPr>
            <a:xfrm>
              <a:off x="6314019" y="116632"/>
              <a:ext cx="1440160" cy="1312257"/>
            </a:xfrm>
            <a:prstGeom prst="rect">
              <a:avLst/>
            </a:prstGeom>
            <a:noFill/>
          </p:spPr>
          <p:txBody>
            <a:bodyPr wrap="square" rtlCol="0">
              <a:spAutoFit/>
            </a:bodyPr>
            <a:lstStyle/>
            <a:p>
              <a:r>
                <a:rPr lang="en-GB" sz="800" dirty="0">
                  <a:solidFill>
                    <a:srgbClr val="D90101"/>
                  </a:solidFill>
                </a:rPr>
                <a:t>Aesthetics:</a:t>
              </a:r>
            </a:p>
            <a:p>
              <a:r>
                <a:rPr lang="en-GB" sz="800" dirty="0"/>
                <a:t>.The </a:t>
              </a:r>
              <a:r>
                <a:rPr lang="en-GB" sz="800" dirty="0">
                  <a:solidFill>
                    <a:srgbClr val="D90101"/>
                  </a:solidFill>
                </a:rPr>
                <a:t>simplistic design </a:t>
              </a:r>
              <a:r>
                <a:rPr lang="en-GB" sz="800" dirty="0"/>
                <a:t>assures that it can fit into most environments and is desecrate in a hygienic manor. </a:t>
              </a:r>
            </a:p>
            <a:p>
              <a:endParaRPr lang="en-GB" sz="800" dirty="0"/>
            </a:p>
            <a:p>
              <a:r>
                <a:rPr lang="en-GB" sz="800" dirty="0"/>
                <a:t>.</a:t>
              </a:r>
              <a:r>
                <a:rPr lang="en-GB" sz="800" dirty="0">
                  <a:solidFill>
                    <a:srgbClr val="D90101"/>
                  </a:solidFill>
                </a:rPr>
                <a:t>The folding mechanism creates a futuristic vibe which may appeal to a sleek and modern younger audience </a:t>
              </a:r>
            </a:p>
          </p:txBody>
        </p:sp>
        <p:sp>
          <p:nvSpPr>
            <p:cNvPr id="7" name="TextBox 6"/>
            <p:cNvSpPr txBox="1"/>
            <p:nvPr/>
          </p:nvSpPr>
          <p:spPr>
            <a:xfrm>
              <a:off x="7596336" y="138166"/>
              <a:ext cx="915178" cy="1922609"/>
            </a:xfrm>
            <a:prstGeom prst="rect">
              <a:avLst/>
            </a:prstGeom>
            <a:noFill/>
          </p:spPr>
          <p:txBody>
            <a:bodyPr wrap="square" rtlCol="0">
              <a:spAutoFit/>
            </a:bodyPr>
            <a:lstStyle/>
            <a:p>
              <a:r>
                <a:rPr lang="en-GB" sz="800" dirty="0">
                  <a:solidFill>
                    <a:srgbClr val="D90101"/>
                  </a:solidFill>
                </a:rPr>
                <a:t>Cost: £2.50</a:t>
              </a:r>
            </a:p>
            <a:p>
              <a:r>
                <a:rPr lang="en-GB" sz="800" dirty="0"/>
                <a:t>.As the product doesn’t cost much </a:t>
              </a:r>
              <a:r>
                <a:rPr lang="en-GB" sz="800" dirty="0">
                  <a:solidFill>
                    <a:srgbClr val="D90101"/>
                  </a:solidFill>
                </a:rPr>
                <a:t>a wide range of consumers can afford it.</a:t>
              </a:r>
            </a:p>
            <a:p>
              <a:endParaRPr lang="en-GB" sz="800" dirty="0"/>
            </a:p>
            <a:p>
              <a:r>
                <a:rPr lang="en-GB" sz="800" dirty="0"/>
                <a:t>.At a small price, it can </a:t>
              </a:r>
              <a:r>
                <a:rPr lang="en-GB" sz="800" dirty="0">
                  <a:solidFill>
                    <a:srgbClr val="D90101"/>
                  </a:solidFill>
                </a:rPr>
                <a:t>be replaced regularly</a:t>
              </a:r>
              <a:r>
                <a:rPr lang="en-GB" sz="800" dirty="0"/>
                <a:t>. </a:t>
              </a:r>
            </a:p>
            <a:p>
              <a:endParaRPr lang="en-GB" sz="800" dirty="0"/>
            </a:p>
            <a:p>
              <a:r>
                <a:rPr lang="en-GB" sz="800" dirty="0"/>
                <a:t>.</a:t>
              </a:r>
              <a:r>
                <a:rPr lang="en-GB" sz="800" dirty="0">
                  <a:solidFill>
                    <a:srgbClr val="D90101"/>
                  </a:solidFill>
                </a:rPr>
                <a:t>It is good value for money as it is durable. </a:t>
              </a:r>
            </a:p>
          </p:txBody>
        </p:sp>
      </p:grpSp>
      <p:sp>
        <p:nvSpPr>
          <p:cNvPr id="10" name="Rectangle 9"/>
          <p:cNvSpPr/>
          <p:nvPr/>
        </p:nvSpPr>
        <p:spPr>
          <a:xfrm>
            <a:off x="-20772" y="3389185"/>
            <a:ext cx="8460432" cy="1803333"/>
          </a:xfrm>
          <a:prstGeom prst="rect">
            <a:avLst/>
          </a:prstGeom>
          <a:solidFill>
            <a:schemeClr val="bg1">
              <a:lumMod val="85000"/>
            </a:schemeClr>
          </a:solidFill>
          <a:ln>
            <a:solidFill>
              <a:srgbClr val="D9010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p>
        </p:txBody>
      </p:sp>
      <p:sp>
        <p:nvSpPr>
          <p:cNvPr id="11" name="TextBox 10"/>
          <p:cNvSpPr txBox="1"/>
          <p:nvPr/>
        </p:nvSpPr>
        <p:spPr>
          <a:xfrm>
            <a:off x="1" y="3389185"/>
            <a:ext cx="1631156" cy="1446530"/>
          </a:xfrm>
          <a:prstGeom prst="rect">
            <a:avLst/>
          </a:prstGeom>
          <a:noFill/>
        </p:spPr>
        <p:txBody>
          <a:bodyPr wrap="square" lIns="91418" tIns="45710" rIns="91418" bIns="45710" rtlCol="0">
            <a:spAutoFit/>
          </a:bodyPr>
          <a:lstStyle/>
          <a:p>
            <a:r>
              <a:rPr lang="en-GB" sz="800" dirty="0">
                <a:solidFill>
                  <a:srgbClr val="D90101"/>
                </a:solidFill>
              </a:rPr>
              <a:t>Function:</a:t>
            </a:r>
          </a:p>
          <a:p>
            <a:r>
              <a:rPr lang="en-GB" sz="800" dirty="0"/>
              <a:t>.As the lid is folded down it traps some of the bristles. </a:t>
            </a:r>
            <a:r>
              <a:rPr lang="en-GB" sz="800" dirty="0">
                <a:solidFill>
                  <a:srgbClr val="D90101"/>
                </a:solidFill>
              </a:rPr>
              <a:t>Meaning the product wont function as well and will be replaced.</a:t>
            </a:r>
          </a:p>
          <a:p>
            <a:endParaRPr lang="en-GB" sz="800" dirty="0">
              <a:solidFill>
                <a:srgbClr val="D90101"/>
              </a:solidFill>
            </a:endParaRPr>
          </a:p>
          <a:p>
            <a:r>
              <a:rPr lang="en-GB" sz="800" dirty="0"/>
              <a:t>.The hinges have become </a:t>
            </a:r>
            <a:r>
              <a:rPr lang="en-GB" sz="800" dirty="0">
                <a:solidFill>
                  <a:srgbClr val="D90101"/>
                </a:solidFill>
              </a:rPr>
              <a:t>dirty with toothpaste residue. </a:t>
            </a:r>
          </a:p>
          <a:p>
            <a:endParaRPr lang="en-GB" sz="800" dirty="0">
              <a:solidFill>
                <a:srgbClr val="D90101"/>
              </a:solidFill>
            </a:endParaRPr>
          </a:p>
          <a:p>
            <a:r>
              <a:rPr lang="en-GB" sz="800" dirty="0"/>
              <a:t>.Because the mat coating creates friction it can be </a:t>
            </a:r>
            <a:r>
              <a:rPr lang="en-GB" sz="800" dirty="0">
                <a:solidFill>
                  <a:srgbClr val="D90101"/>
                </a:solidFill>
              </a:rPr>
              <a:t>scuffed easily. </a:t>
            </a:r>
          </a:p>
        </p:txBody>
      </p:sp>
      <p:sp>
        <p:nvSpPr>
          <p:cNvPr id="13" name="TextBox 12"/>
          <p:cNvSpPr txBox="1"/>
          <p:nvPr/>
        </p:nvSpPr>
        <p:spPr>
          <a:xfrm>
            <a:off x="1544049" y="3389183"/>
            <a:ext cx="1807430" cy="1292641"/>
          </a:xfrm>
          <a:prstGeom prst="rect">
            <a:avLst/>
          </a:prstGeom>
          <a:noFill/>
        </p:spPr>
        <p:txBody>
          <a:bodyPr wrap="square" lIns="91418" tIns="45710" rIns="91418" bIns="45710" rtlCol="0">
            <a:spAutoFit/>
          </a:bodyPr>
          <a:lstStyle/>
          <a:p>
            <a:r>
              <a:rPr lang="en-GB" sz="800" dirty="0">
                <a:solidFill>
                  <a:srgbClr val="D90101"/>
                </a:solidFill>
              </a:rPr>
              <a:t>Materials:</a:t>
            </a:r>
          </a:p>
          <a:p>
            <a:r>
              <a:rPr lang="en-GB" sz="800" dirty="0"/>
              <a:t>.The plastic can be scratched and dented easily.</a:t>
            </a:r>
          </a:p>
          <a:p>
            <a:endParaRPr lang="en-GB" dirty="0"/>
          </a:p>
          <a:p>
            <a:endParaRPr lang="en-GB" dirty="0" smtClean="0"/>
          </a:p>
          <a:p>
            <a:endParaRPr lang="en-GB" dirty="0"/>
          </a:p>
        </p:txBody>
      </p:sp>
      <p:sp>
        <p:nvSpPr>
          <p:cNvPr id="14" name="TextBox 13"/>
          <p:cNvSpPr txBox="1"/>
          <p:nvPr/>
        </p:nvSpPr>
        <p:spPr>
          <a:xfrm>
            <a:off x="3125394" y="3389185"/>
            <a:ext cx="1707419" cy="1323419"/>
          </a:xfrm>
          <a:prstGeom prst="rect">
            <a:avLst/>
          </a:prstGeom>
          <a:noFill/>
        </p:spPr>
        <p:txBody>
          <a:bodyPr wrap="square" lIns="91418" tIns="45710" rIns="91418" bIns="45710" rtlCol="0">
            <a:spAutoFit/>
          </a:bodyPr>
          <a:lstStyle/>
          <a:p>
            <a:r>
              <a:rPr lang="en-GB" sz="800" dirty="0">
                <a:solidFill>
                  <a:srgbClr val="D90101"/>
                </a:solidFill>
              </a:rPr>
              <a:t>Manufacture:</a:t>
            </a:r>
          </a:p>
          <a:p>
            <a:r>
              <a:rPr lang="en-GB" sz="800" dirty="0"/>
              <a:t>.Many </a:t>
            </a:r>
            <a:r>
              <a:rPr lang="en-GB" sz="800" dirty="0" smtClean="0"/>
              <a:t>moulds </a:t>
            </a:r>
            <a:r>
              <a:rPr lang="en-GB" sz="800" dirty="0"/>
              <a:t>would have to be produced in order to perfect a prototype.</a:t>
            </a:r>
          </a:p>
          <a:p>
            <a:endParaRPr lang="en-GB" sz="800" dirty="0"/>
          </a:p>
          <a:p>
            <a:r>
              <a:rPr lang="en-GB" sz="800" dirty="0"/>
              <a:t>.As a lot of the work can be done by machines then less people are employed and equipped with skills, especially in the area of the factories. </a:t>
            </a:r>
          </a:p>
        </p:txBody>
      </p:sp>
      <p:sp>
        <p:nvSpPr>
          <p:cNvPr id="15" name="TextBox 14"/>
          <p:cNvSpPr txBox="1"/>
          <p:nvPr/>
        </p:nvSpPr>
        <p:spPr>
          <a:xfrm>
            <a:off x="4788027" y="3389682"/>
            <a:ext cx="1491395" cy="1077198"/>
          </a:xfrm>
          <a:prstGeom prst="rect">
            <a:avLst/>
          </a:prstGeom>
          <a:noFill/>
        </p:spPr>
        <p:txBody>
          <a:bodyPr wrap="square" lIns="91418" tIns="45710" rIns="91418" bIns="45710" rtlCol="0">
            <a:spAutoFit/>
          </a:bodyPr>
          <a:lstStyle/>
          <a:p>
            <a:r>
              <a:rPr lang="en-GB" sz="800" dirty="0">
                <a:solidFill>
                  <a:srgbClr val="D90101"/>
                </a:solidFill>
              </a:rPr>
              <a:t>Ergonomics:</a:t>
            </a:r>
          </a:p>
          <a:p>
            <a:r>
              <a:rPr lang="en-GB" sz="800" dirty="0"/>
              <a:t>.It could be better fitted to a hand and with a more </a:t>
            </a:r>
            <a:r>
              <a:rPr lang="en-GB" sz="800" dirty="0">
                <a:solidFill>
                  <a:srgbClr val="D90101"/>
                </a:solidFill>
              </a:rPr>
              <a:t>comfortable shape</a:t>
            </a:r>
            <a:r>
              <a:rPr lang="en-GB" sz="800" dirty="0"/>
              <a:t>. </a:t>
            </a:r>
          </a:p>
          <a:p>
            <a:endParaRPr lang="en-GB" sz="800" dirty="0"/>
          </a:p>
          <a:p>
            <a:r>
              <a:rPr lang="en-GB" sz="800" dirty="0"/>
              <a:t>.My third party feed back showed that it was </a:t>
            </a:r>
            <a:r>
              <a:rPr lang="en-GB" sz="800" dirty="0">
                <a:solidFill>
                  <a:srgbClr val="D90101"/>
                </a:solidFill>
              </a:rPr>
              <a:t>too long </a:t>
            </a:r>
            <a:r>
              <a:rPr lang="en-GB" sz="800" dirty="0"/>
              <a:t>for some hands. </a:t>
            </a:r>
          </a:p>
        </p:txBody>
      </p:sp>
      <p:sp>
        <p:nvSpPr>
          <p:cNvPr id="12" name="TextBox 11"/>
          <p:cNvSpPr txBox="1"/>
          <p:nvPr/>
        </p:nvSpPr>
        <p:spPr>
          <a:xfrm>
            <a:off x="6156176" y="3376656"/>
            <a:ext cx="1207630" cy="1446530"/>
          </a:xfrm>
          <a:prstGeom prst="rect">
            <a:avLst/>
          </a:prstGeom>
          <a:noFill/>
        </p:spPr>
        <p:txBody>
          <a:bodyPr wrap="square" lIns="91418" tIns="45710" rIns="91418" bIns="45710" rtlCol="0">
            <a:spAutoFit/>
          </a:bodyPr>
          <a:lstStyle/>
          <a:p>
            <a:r>
              <a:rPr lang="en-GB" sz="800" dirty="0">
                <a:solidFill>
                  <a:srgbClr val="D90101"/>
                </a:solidFill>
              </a:rPr>
              <a:t>Aesthetics:</a:t>
            </a:r>
          </a:p>
          <a:p>
            <a:r>
              <a:rPr lang="en-GB" sz="800" dirty="0"/>
              <a:t>.As my product will be targeted for any traveller (but specifically </a:t>
            </a:r>
            <a:r>
              <a:rPr lang="en-GB" sz="800" dirty="0">
                <a:solidFill>
                  <a:srgbClr val="C00000"/>
                </a:solidFill>
              </a:rPr>
              <a:t>young professionals</a:t>
            </a:r>
            <a:r>
              <a:rPr lang="en-GB" sz="800" dirty="0"/>
              <a:t>), they may want a more </a:t>
            </a:r>
            <a:r>
              <a:rPr lang="en-GB" sz="800" dirty="0">
                <a:solidFill>
                  <a:srgbClr val="D90101"/>
                </a:solidFill>
              </a:rPr>
              <a:t>mature design</a:t>
            </a:r>
            <a:r>
              <a:rPr lang="en-GB" sz="800" dirty="0"/>
              <a:t>, although the basic design does </a:t>
            </a:r>
            <a:r>
              <a:rPr lang="en-GB" sz="800" dirty="0">
                <a:solidFill>
                  <a:srgbClr val="D90101"/>
                </a:solidFill>
              </a:rPr>
              <a:t>allow it to fit into most environments and consumers</a:t>
            </a:r>
            <a:r>
              <a:rPr lang="en-GB" sz="800" dirty="0"/>
              <a:t>.  </a:t>
            </a:r>
          </a:p>
        </p:txBody>
      </p:sp>
      <p:sp>
        <p:nvSpPr>
          <p:cNvPr id="16" name="TextBox 15"/>
          <p:cNvSpPr txBox="1"/>
          <p:nvPr/>
        </p:nvSpPr>
        <p:spPr>
          <a:xfrm>
            <a:off x="7363806" y="3389183"/>
            <a:ext cx="1059347" cy="707866"/>
          </a:xfrm>
          <a:prstGeom prst="rect">
            <a:avLst/>
          </a:prstGeom>
          <a:noFill/>
        </p:spPr>
        <p:txBody>
          <a:bodyPr wrap="square" lIns="91418" tIns="45710" rIns="91418" bIns="45710" rtlCol="0">
            <a:spAutoFit/>
          </a:bodyPr>
          <a:lstStyle/>
          <a:p>
            <a:r>
              <a:rPr lang="en-GB" sz="800" dirty="0">
                <a:solidFill>
                  <a:srgbClr val="D90101"/>
                </a:solidFill>
              </a:rPr>
              <a:t>Cost:</a:t>
            </a:r>
          </a:p>
          <a:p>
            <a:r>
              <a:rPr lang="en-GB" sz="800" dirty="0"/>
              <a:t>.The product will </a:t>
            </a:r>
            <a:r>
              <a:rPr lang="en-GB" sz="800" dirty="0">
                <a:solidFill>
                  <a:srgbClr val="C00000"/>
                </a:solidFill>
              </a:rPr>
              <a:t>sell more if it was more affordable than a rival product.</a:t>
            </a:r>
          </a:p>
        </p:txBody>
      </p:sp>
      <p:sp>
        <p:nvSpPr>
          <p:cNvPr id="17" name="TextBox 16"/>
          <p:cNvSpPr txBox="1"/>
          <p:nvPr/>
        </p:nvSpPr>
        <p:spPr>
          <a:xfrm>
            <a:off x="1" y="1940000"/>
            <a:ext cx="1331640" cy="369332"/>
          </a:xfrm>
          <a:prstGeom prst="rect">
            <a:avLst/>
          </a:prstGeom>
          <a:noFill/>
        </p:spPr>
        <p:txBody>
          <a:bodyPr wrap="square" lIns="91418" tIns="45710" rIns="91418" bIns="45710" rtlCol="0">
            <a:spAutoFit/>
          </a:bodyPr>
          <a:lstStyle/>
          <a:p>
            <a:r>
              <a:rPr lang="en-GB" b="1" dirty="0" smtClean="0"/>
              <a:t>Strengths</a:t>
            </a:r>
            <a:r>
              <a:rPr lang="en-GB" dirty="0" smtClean="0"/>
              <a:t> </a:t>
            </a:r>
            <a:endParaRPr lang="en-GB" dirty="0"/>
          </a:p>
        </p:txBody>
      </p:sp>
      <p:sp>
        <p:nvSpPr>
          <p:cNvPr id="18" name="TextBox 17"/>
          <p:cNvSpPr txBox="1"/>
          <p:nvPr/>
        </p:nvSpPr>
        <p:spPr>
          <a:xfrm>
            <a:off x="1" y="4823186"/>
            <a:ext cx="1454883" cy="369332"/>
          </a:xfrm>
          <a:prstGeom prst="rect">
            <a:avLst/>
          </a:prstGeom>
          <a:noFill/>
        </p:spPr>
        <p:txBody>
          <a:bodyPr wrap="square" lIns="91418" tIns="45710" rIns="91418" bIns="45710" rtlCol="0">
            <a:spAutoFit/>
          </a:bodyPr>
          <a:lstStyle/>
          <a:p>
            <a:r>
              <a:rPr lang="en-GB" b="1" dirty="0" smtClean="0"/>
              <a:t>Weaknesses </a:t>
            </a:r>
            <a:r>
              <a:rPr lang="en-GB" dirty="0" smtClean="0"/>
              <a:t>  </a:t>
            </a:r>
            <a:endParaRPr lang="en-GB" dirty="0"/>
          </a:p>
        </p:txBody>
      </p:sp>
      <p:pic>
        <p:nvPicPr>
          <p:cNvPr id="6146" name="Picture 2" descr="S:\image6 (1).JPG"/>
          <p:cNvPicPr>
            <a:picLocks noChangeAspect="1" noChangeArrowheads="1"/>
          </p:cNvPicPr>
          <p:nvPr/>
        </p:nvPicPr>
        <p:blipFill rotWithShape="1">
          <a:blip r:embed="rId10">
            <a:extLst>
              <a:ext uri="{28A0092B-C50C-407E-A947-70E740481C1C}">
                <a14:useLocalDpi xmlns:a14="http://schemas.microsoft.com/office/drawing/2010/main" val="0"/>
              </a:ext>
            </a:extLst>
          </a:blip>
          <a:srcRect l="29037" t="12324" r="22435" b="26966"/>
          <a:stretch/>
        </p:blipFill>
        <p:spPr bwMode="auto">
          <a:xfrm>
            <a:off x="2361997" y="3814003"/>
            <a:ext cx="828816" cy="103688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image7.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072" t="7706" r="11859" b="27864"/>
          <a:stretch/>
        </p:blipFill>
        <p:spPr bwMode="auto">
          <a:xfrm rot="5400000">
            <a:off x="1726422" y="3895631"/>
            <a:ext cx="625923" cy="51657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a:off x="1448389" y="4344207"/>
            <a:ext cx="849283" cy="337639"/>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278055" y="3924921"/>
            <a:ext cx="432048" cy="187529"/>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0772" y="5192518"/>
            <a:ext cx="1631156" cy="246221"/>
          </a:xfrm>
          <a:prstGeom prst="rect">
            <a:avLst/>
          </a:prstGeom>
          <a:noFill/>
        </p:spPr>
        <p:txBody>
          <a:bodyPr wrap="square" rtlCol="0">
            <a:spAutoFit/>
          </a:bodyPr>
          <a:lstStyle/>
          <a:p>
            <a:r>
              <a:rPr lang="en-GB" sz="1000" b="1" u="sng" dirty="0" smtClean="0">
                <a:solidFill>
                  <a:srgbClr val="C00000"/>
                </a:solidFill>
              </a:rPr>
              <a:t>High lights </a:t>
            </a:r>
            <a:endParaRPr lang="en-GB" sz="1000" b="1" u="sng" dirty="0">
              <a:solidFill>
                <a:srgbClr val="C00000"/>
              </a:solidFill>
            </a:endParaRPr>
          </a:p>
        </p:txBody>
      </p:sp>
      <p:sp>
        <p:nvSpPr>
          <p:cNvPr id="24" name="Rectangle 23"/>
          <p:cNvSpPr/>
          <p:nvPr/>
        </p:nvSpPr>
        <p:spPr>
          <a:xfrm>
            <a:off x="-13351" y="5326234"/>
            <a:ext cx="8436503" cy="461665"/>
          </a:xfrm>
          <a:prstGeom prst="rect">
            <a:avLst/>
          </a:prstGeom>
        </p:spPr>
        <p:txBody>
          <a:bodyPr wrap="square">
            <a:spAutoFit/>
          </a:bodyPr>
          <a:lstStyle/>
          <a:p>
            <a:r>
              <a:rPr lang="en-GB" sz="800" b="1" dirty="0">
                <a:solidFill>
                  <a:srgbClr val="C00000"/>
                </a:solidFill>
              </a:rPr>
              <a:t>Ergonomics</a:t>
            </a:r>
            <a:r>
              <a:rPr lang="en-GB" sz="800" dirty="0"/>
              <a:t>: there is some thought in the design as to how the product will be used by the customer. Detail such as the grips and the slightly curved areas where their fingers will go have been added. This product is easy to use due to the ergonomic influence. However I think that there is still more that the product can offer. The products size is designed specifically for travel but the size is also correct for the user. Due to the product being designed by Colgate, there will have been anthropometric data used to enhance the product. </a:t>
            </a:r>
          </a:p>
        </p:txBody>
      </p:sp>
      <p:sp>
        <p:nvSpPr>
          <p:cNvPr id="25" name="Rectangle 24"/>
          <p:cNvSpPr/>
          <p:nvPr/>
        </p:nvSpPr>
        <p:spPr>
          <a:xfrm>
            <a:off x="-32577" y="5733256"/>
            <a:ext cx="8472237" cy="338554"/>
          </a:xfrm>
          <a:prstGeom prst="rect">
            <a:avLst/>
          </a:prstGeom>
        </p:spPr>
        <p:txBody>
          <a:bodyPr wrap="square">
            <a:spAutoFit/>
          </a:bodyPr>
          <a:lstStyle/>
          <a:p>
            <a:r>
              <a:rPr lang="en-GB" sz="800" b="1" dirty="0">
                <a:solidFill>
                  <a:srgbClr val="C00000"/>
                </a:solidFill>
              </a:rPr>
              <a:t>Aesthetics</a:t>
            </a:r>
            <a:r>
              <a:rPr lang="en-GB" sz="800" dirty="0"/>
              <a:t>: the product has been given a simplistic and timeless design which means that it fits into all environments and looks slick and futuristic. It doesn’t need to look good but as a consumer I would be more inclined to buy a toothbrush that looks slicker and streamlined. </a:t>
            </a:r>
          </a:p>
        </p:txBody>
      </p:sp>
      <p:pic>
        <p:nvPicPr>
          <p:cNvPr id="26"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71335" r="4392" b="55618"/>
          <a:stretch/>
        </p:blipFill>
        <p:spPr bwMode="auto">
          <a:xfrm>
            <a:off x="6749528" y="2420888"/>
            <a:ext cx="1535912" cy="101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7353229" y="2411297"/>
            <a:ext cx="1221339" cy="215444"/>
          </a:xfrm>
          <a:prstGeom prst="rect">
            <a:avLst/>
          </a:prstGeom>
          <a:noFill/>
        </p:spPr>
        <p:txBody>
          <a:bodyPr wrap="square" rtlCol="0">
            <a:spAutoFit/>
          </a:bodyPr>
          <a:lstStyle/>
          <a:p>
            <a:r>
              <a:rPr lang="en-GB" sz="800" b="1" dirty="0" smtClean="0">
                <a:solidFill>
                  <a:srgbClr val="C00000"/>
                </a:solidFill>
              </a:rPr>
              <a:t>Injection moulding </a:t>
            </a:r>
            <a:endParaRPr lang="en-GB" sz="800" b="1" dirty="0">
              <a:solidFill>
                <a:srgbClr val="C00000"/>
              </a:solidFill>
            </a:endParaRPr>
          </a:p>
        </p:txBody>
      </p:sp>
      <p:sp>
        <p:nvSpPr>
          <p:cNvPr id="29" name="Rectangle 28"/>
          <p:cNvSpPr/>
          <p:nvPr/>
        </p:nvSpPr>
        <p:spPr>
          <a:xfrm>
            <a:off x="-13350" y="6396574"/>
            <a:ext cx="4572000" cy="461665"/>
          </a:xfrm>
          <a:prstGeom prst="rect">
            <a:avLst/>
          </a:prstGeom>
        </p:spPr>
        <p:txBody>
          <a:bodyPr>
            <a:spAutoFit/>
          </a:bodyPr>
          <a:lstStyle/>
          <a:p>
            <a:r>
              <a:rPr lang="en-GB" sz="800" b="1" dirty="0">
                <a:solidFill>
                  <a:srgbClr val="C00000"/>
                </a:solidFill>
              </a:rPr>
              <a:t>Conclusion</a:t>
            </a:r>
            <a:r>
              <a:rPr lang="en-GB" sz="800" dirty="0"/>
              <a:t>: the function of it folding is clever and can be developed, the materials are right for the product and the aesthetics are well design. There is room for improvement on ergonomics and ease of opening the product. </a:t>
            </a:r>
          </a:p>
        </p:txBody>
      </p:sp>
      <p:sp>
        <p:nvSpPr>
          <p:cNvPr id="30" name="Rectangle 29"/>
          <p:cNvSpPr/>
          <p:nvPr/>
        </p:nvSpPr>
        <p:spPr>
          <a:xfrm>
            <a:off x="-24248" y="6037049"/>
            <a:ext cx="4572000" cy="338554"/>
          </a:xfrm>
          <a:prstGeom prst="rect">
            <a:avLst/>
          </a:prstGeom>
        </p:spPr>
        <p:txBody>
          <a:bodyPr>
            <a:spAutoFit/>
          </a:bodyPr>
          <a:lstStyle/>
          <a:p>
            <a:r>
              <a:rPr lang="en-GB" sz="800" b="1" dirty="0">
                <a:solidFill>
                  <a:srgbClr val="C00000"/>
                </a:solidFill>
              </a:rPr>
              <a:t>Cost: </a:t>
            </a:r>
            <a:r>
              <a:rPr lang="en-GB" sz="800" dirty="0"/>
              <a:t>the product costs £2.50, which is similar to other products of the same function. It is good value for money</a:t>
            </a:r>
          </a:p>
        </p:txBody>
      </p:sp>
      <p:cxnSp>
        <p:nvCxnSpPr>
          <p:cNvPr id="32" name="Straight Arrow Connector 31"/>
          <p:cNvCxnSpPr/>
          <p:nvPr/>
        </p:nvCxnSpPr>
        <p:spPr>
          <a:xfrm>
            <a:off x="2813838" y="2124666"/>
            <a:ext cx="0" cy="1803615"/>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279422" y="1124744"/>
            <a:ext cx="25968" cy="1721512"/>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1187624" y="1785270"/>
            <a:ext cx="4104456" cy="92365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79513" y="2507992"/>
            <a:ext cx="115212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79513" y="2507992"/>
            <a:ext cx="0" cy="22364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331641" y="2507992"/>
            <a:ext cx="0" cy="22917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7544" y="2340759"/>
            <a:ext cx="792088" cy="215444"/>
          </a:xfrm>
          <a:prstGeom prst="rect">
            <a:avLst/>
          </a:prstGeom>
          <a:noFill/>
        </p:spPr>
        <p:txBody>
          <a:bodyPr wrap="square" rtlCol="0">
            <a:spAutoFit/>
          </a:bodyPr>
          <a:lstStyle/>
          <a:p>
            <a:r>
              <a:rPr lang="en-GB" sz="800" dirty="0" smtClean="0">
                <a:solidFill>
                  <a:srgbClr val="00B0F0"/>
                </a:solidFill>
              </a:rPr>
              <a:t>10cm</a:t>
            </a:r>
            <a:endParaRPr lang="en-GB" sz="800" dirty="0">
              <a:solidFill>
                <a:srgbClr val="00B0F0"/>
              </a:solidFill>
            </a:endParaRPr>
          </a:p>
        </p:txBody>
      </p:sp>
      <p:cxnSp>
        <p:nvCxnSpPr>
          <p:cNvPr id="49" name="Straight Arrow Connector 48"/>
          <p:cNvCxnSpPr/>
          <p:nvPr/>
        </p:nvCxnSpPr>
        <p:spPr>
          <a:xfrm flipH="1">
            <a:off x="5638871" y="1556792"/>
            <a:ext cx="799146" cy="95120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4203541" y="1556792"/>
            <a:ext cx="2234476" cy="106302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618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3" y="-27383"/>
            <a:ext cx="479742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38472" y="353219"/>
            <a:ext cx="2387191" cy="3216245"/>
          </a:xfrm>
          <a:prstGeom prst="rect">
            <a:avLst/>
          </a:prstGeom>
          <a:noFill/>
        </p:spPr>
        <p:txBody>
          <a:bodyPr wrap="square" lIns="91418" tIns="45710" rIns="91418" bIns="45710" rtlCol="0">
            <a:spAutoFit/>
          </a:bodyPr>
          <a:lstStyle/>
          <a:p>
            <a:r>
              <a:rPr lang="en-GB" sz="700" dirty="0">
                <a:solidFill>
                  <a:srgbClr val="FF0000"/>
                </a:solidFill>
              </a:rPr>
              <a:t>.This product opens by pulling apart the brush from the handle. Although this is simpler it does mean there are two parts which could result in the lose of a part. This also means that water and toothpaste is pushed on the sides causing the product to become unclean in practically just one use.</a:t>
            </a:r>
          </a:p>
          <a:p>
            <a:endParaRPr lang="en-GB" sz="700" dirty="0">
              <a:solidFill>
                <a:srgbClr val="FF0000"/>
              </a:solidFill>
            </a:endParaRPr>
          </a:p>
          <a:p>
            <a:r>
              <a:rPr lang="en-GB" sz="700" dirty="0">
                <a:solidFill>
                  <a:srgbClr val="FF0000"/>
                </a:solidFill>
              </a:rPr>
              <a:t>.The design is very basic and doesn't look desirable or sleek. </a:t>
            </a:r>
          </a:p>
          <a:p>
            <a:endParaRPr lang="en-GB" sz="700" dirty="0">
              <a:solidFill>
                <a:srgbClr val="FF0000"/>
              </a:solidFill>
            </a:endParaRPr>
          </a:p>
          <a:p>
            <a:r>
              <a:rPr lang="en-GB" sz="700" dirty="0">
                <a:solidFill>
                  <a:srgbClr val="FF0000"/>
                </a:solidFill>
              </a:rPr>
              <a:t>.The material is brittle plastic and there for can brake and shatter easily. </a:t>
            </a:r>
          </a:p>
          <a:p>
            <a:endParaRPr lang="en-GB" sz="700" dirty="0">
              <a:solidFill>
                <a:srgbClr val="FF0000"/>
              </a:solidFill>
            </a:endParaRPr>
          </a:p>
          <a:p>
            <a:r>
              <a:rPr lang="en-GB" sz="700" dirty="0">
                <a:solidFill>
                  <a:srgbClr val="FF0000"/>
                </a:solidFill>
              </a:rPr>
              <a:t>.There is little attention to ergonomics as the handle is a small rectangle with groves. There is no shaping or grips. </a:t>
            </a:r>
          </a:p>
          <a:p>
            <a:endParaRPr lang="en-GB" sz="700" dirty="0">
              <a:solidFill>
                <a:srgbClr val="FF0000"/>
              </a:solidFill>
            </a:endParaRPr>
          </a:p>
          <a:p>
            <a:r>
              <a:rPr lang="en-GB" sz="700" dirty="0">
                <a:solidFill>
                  <a:srgbClr val="FF0000"/>
                </a:solidFill>
              </a:rPr>
              <a:t>.When in use the handle can become detached and therefore broken and there is less support for the user. </a:t>
            </a:r>
          </a:p>
          <a:p>
            <a:endParaRPr lang="en-GB" sz="700" dirty="0">
              <a:solidFill>
                <a:srgbClr val="D90101"/>
              </a:solidFill>
            </a:endParaRPr>
          </a:p>
          <a:p>
            <a:r>
              <a:rPr lang="en-GB" sz="700" dirty="0">
                <a:solidFill>
                  <a:srgbClr val="92D050"/>
                </a:solidFill>
              </a:rPr>
              <a:t>.This product does offer a space to hold a toothpaste tube that it came with, however once this has run out it becomes irrelevant. </a:t>
            </a:r>
          </a:p>
          <a:p>
            <a:endParaRPr lang="en-GB" sz="700" dirty="0">
              <a:solidFill>
                <a:srgbClr val="92D050"/>
              </a:solidFill>
            </a:endParaRPr>
          </a:p>
          <a:p>
            <a:r>
              <a:rPr lang="en-GB" sz="700" dirty="0">
                <a:solidFill>
                  <a:srgbClr val="92D050"/>
                </a:solidFill>
              </a:rPr>
              <a:t>.As the product comes in two parts, instead of 3, more can fit on a </a:t>
            </a:r>
            <a:r>
              <a:rPr lang="en-GB" sz="700" dirty="0" err="1">
                <a:solidFill>
                  <a:srgbClr val="92D050"/>
                </a:solidFill>
              </a:rPr>
              <a:t>mold</a:t>
            </a:r>
            <a:r>
              <a:rPr lang="en-GB" sz="700" dirty="0">
                <a:solidFill>
                  <a:srgbClr val="92D050"/>
                </a:solidFill>
              </a:rPr>
              <a:t> and therefor more can be produced for the same price. It also saves materials. </a:t>
            </a:r>
          </a:p>
          <a:p>
            <a:endParaRPr lang="en-GB" sz="700" dirty="0"/>
          </a:p>
          <a:p>
            <a:r>
              <a:rPr lang="en-GB" sz="700" dirty="0"/>
              <a:t>Overall </a:t>
            </a:r>
            <a:r>
              <a:rPr lang="en-GB" sz="800" b="1" dirty="0"/>
              <a:t>this product is weaker than </a:t>
            </a:r>
            <a:r>
              <a:rPr lang="en-GB" sz="800" b="1" dirty="0" smtClean="0"/>
              <a:t>the </a:t>
            </a:r>
            <a:r>
              <a:rPr lang="en-GB" sz="800" b="1" dirty="0"/>
              <a:t>original </a:t>
            </a:r>
            <a:r>
              <a:rPr lang="en-GB" sz="700" dirty="0"/>
              <a:t>product due to the lack of ergonomics, weak material, sloppy design and how often it would haft to be cleaned. </a:t>
            </a:r>
          </a:p>
        </p:txBody>
      </p:sp>
      <p:sp>
        <p:nvSpPr>
          <p:cNvPr id="4" name="TextBox 3"/>
          <p:cNvSpPr txBox="1"/>
          <p:nvPr/>
        </p:nvSpPr>
        <p:spPr>
          <a:xfrm>
            <a:off x="1307976" y="3590493"/>
            <a:ext cx="2612328" cy="2600692"/>
          </a:xfrm>
          <a:prstGeom prst="rect">
            <a:avLst/>
          </a:prstGeom>
          <a:noFill/>
        </p:spPr>
        <p:txBody>
          <a:bodyPr wrap="square" lIns="91418" tIns="45710" rIns="91418" bIns="45710" rtlCol="0">
            <a:spAutoFit/>
          </a:bodyPr>
          <a:lstStyle/>
          <a:p>
            <a:r>
              <a:rPr lang="en-GB" sz="700" dirty="0">
                <a:solidFill>
                  <a:srgbClr val="FF0000"/>
                </a:solidFill>
              </a:rPr>
              <a:t>.This product can not fold up meaning that it takes up more space when traveling. It also has nothing to protect the bristles causing damage meaning the brush will haft to be replaced. </a:t>
            </a:r>
          </a:p>
          <a:p>
            <a:endParaRPr lang="en-GB" sz="700" dirty="0">
              <a:solidFill>
                <a:srgbClr val="FF0000"/>
              </a:solidFill>
            </a:endParaRPr>
          </a:p>
          <a:p>
            <a:r>
              <a:rPr lang="en-GB" sz="700" dirty="0">
                <a:solidFill>
                  <a:srgbClr val="FF0000"/>
                </a:solidFill>
              </a:rPr>
              <a:t>.The grooves on the bottom can irritate the skin when brushing and hold toothpaste residue meaning the customers hand will get sticky when in and after use. </a:t>
            </a:r>
          </a:p>
          <a:p>
            <a:endParaRPr lang="en-GB" sz="700" dirty="0">
              <a:solidFill>
                <a:srgbClr val="FF0000"/>
              </a:solidFill>
            </a:endParaRPr>
          </a:p>
          <a:p>
            <a:r>
              <a:rPr lang="en-GB" sz="700" dirty="0">
                <a:solidFill>
                  <a:srgbClr val="FF0000"/>
                </a:solidFill>
              </a:rPr>
              <a:t>.There is not much shaping for hands and fingers which can be a little uncomfortable. </a:t>
            </a:r>
          </a:p>
          <a:p>
            <a:endParaRPr lang="en-GB" sz="700" dirty="0">
              <a:solidFill>
                <a:srgbClr val="D90101"/>
              </a:solidFill>
            </a:endParaRPr>
          </a:p>
          <a:p>
            <a:r>
              <a:rPr lang="en-GB" sz="700" dirty="0">
                <a:solidFill>
                  <a:srgbClr val="92D050"/>
                </a:solidFill>
              </a:rPr>
              <a:t>.There is a lot of coating and rubberised plastics making grips and interesting parts to the handle. This increases the support when in use and adds comfort.</a:t>
            </a:r>
          </a:p>
          <a:p>
            <a:endParaRPr lang="en-GB" sz="700" dirty="0">
              <a:solidFill>
                <a:srgbClr val="92D050"/>
              </a:solidFill>
            </a:endParaRPr>
          </a:p>
          <a:p>
            <a:r>
              <a:rPr lang="en-GB" sz="700" dirty="0">
                <a:solidFill>
                  <a:srgbClr val="92D050"/>
                </a:solidFill>
              </a:rPr>
              <a:t>.with different areas being shades of the same colour with sparkles creates a unique and fun design, at the same time this can be for a wide audience because it comes in a range of colours to fit into any environment. </a:t>
            </a:r>
          </a:p>
          <a:p>
            <a:endParaRPr lang="en-GB" sz="700" dirty="0">
              <a:solidFill>
                <a:srgbClr val="348527"/>
              </a:solidFill>
            </a:endParaRPr>
          </a:p>
          <a:p>
            <a:r>
              <a:rPr lang="en-GB" sz="700" dirty="0"/>
              <a:t>However because this product has no travel aspects</a:t>
            </a:r>
            <a:r>
              <a:rPr lang="en-GB" sz="800" b="1" dirty="0"/>
              <a:t> the original product is better</a:t>
            </a:r>
            <a:r>
              <a:rPr lang="en-GB" sz="700" dirty="0"/>
              <a:t>. As it can fold up, protect the brush and offers a unique design.   </a:t>
            </a:r>
          </a:p>
        </p:txBody>
      </p:sp>
      <p:sp>
        <p:nvSpPr>
          <p:cNvPr id="5" name="Rectangle 4"/>
          <p:cNvSpPr/>
          <p:nvPr/>
        </p:nvSpPr>
        <p:spPr>
          <a:xfrm>
            <a:off x="-19243" y="2008794"/>
            <a:ext cx="1031566" cy="1400363"/>
          </a:xfrm>
          <a:prstGeom prst="rect">
            <a:avLst/>
          </a:prstGeom>
        </p:spPr>
        <p:txBody>
          <a:bodyPr wrap="square" lIns="91418" tIns="45710" rIns="91418" bIns="45710">
            <a:spAutoFit/>
          </a:bodyPr>
          <a:lstStyle/>
          <a:p>
            <a:r>
              <a:rPr lang="en-GB" sz="500" b="1" dirty="0" smtClean="0">
                <a:solidFill>
                  <a:srgbClr val="00B0F0"/>
                </a:solidFill>
              </a:rPr>
              <a:t>3</a:t>
            </a:r>
            <a:r>
              <a:rPr lang="en-GB" sz="500" b="1" baseline="30000" dirty="0" smtClean="0">
                <a:solidFill>
                  <a:srgbClr val="00B0F0"/>
                </a:solidFill>
              </a:rPr>
              <a:t>rd</a:t>
            </a:r>
            <a:r>
              <a:rPr lang="en-GB" sz="500" b="1" dirty="0" smtClean="0">
                <a:solidFill>
                  <a:srgbClr val="00B0F0"/>
                </a:solidFill>
              </a:rPr>
              <a:t> party feedback:</a:t>
            </a:r>
          </a:p>
          <a:p>
            <a:r>
              <a:rPr lang="en-GB" sz="500" dirty="0" smtClean="0"/>
              <a:t>To </a:t>
            </a:r>
            <a:r>
              <a:rPr lang="en-GB" sz="500" dirty="0"/>
              <a:t>view a different perspective I asked Jill Bowyer (frequent traveller): “I prefer the original toothbrush because its easy to hold due to the shape. The finger and thumb grip means that I don’t drop it when its wet and slippery”. I then asked her what her opinions were on the second product “ I don’t like the second toothbrush because it’s a boring shape and it comes in two half's that can be lost, especially when travelling and can brake in two when I'm brushing my teeth”.</a:t>
            </a:r>
          </a:p>
        </p:txBody>
      </p:sp>
      <p:sp>
        <p:nvSpPr>
          <p:cNvPr id="8" name="Rectangle 7"/>
          <p:cNvSpPr/>
          <p:nvPr/>
        </p:nvSpPr>
        <p:spPr>
          <a:xfrm>
            <a:off x="3972205" y="57705"/>
            <a:ext cx="216024" cy="201296"/>
          </a:xfrm>
          <a:prstGeom prst="rect">
            <a:avLst/>
          </a:prstGeom>
          <a:solidFill>
            <a:srgbClr val="D90101"/>
          </a:solidFill>
          <a:ln>
            <a:solidFill>
              <a:srgbClr val="D9010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p>
        </p:txBody>
      </p:sp>
      <p:sp>
        <p:nvSpPr>
          <p:cNvPr id="9" name="Rectangle 8"/>
          <p:cNvSpPr/>
          <p:nvPr/>
        </p:nvSpPr>
        <p:spPr>
          <a:xfrm>
            <a:off x="5239930" y="60567"/>
            <a:ext cx="216024" cy="198434"/>
          </a:xfrm>
          <a:prstGeom prst="rect">
            <a:avLst/>
          </a:prstGeom>
          <a:solidFill>
            <a:srgbClr val="348527"/>
          </a:solidFill>
          <a:ln>
            <a:solidFill>
              <a:srgbClr val="348527"/>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p>
        </p:txBody>
      </p:sp>
      <p:sp>
        <p:nvSpPr>
          <p:cNvPr id="10" name="Rectangle 9"/>
          <p:cNvSpPr/>
          <p:nvPr/>
        </p:nvSpPr>
        <p:spPr>
          <a:xfrm>
            <a:off x="6501048" y="68652"/>
            <a:ext cx="216024" cy="1857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p>
        </p:txBody>
      </p:sp>
      <p:sp>
        <p:nvSpPr>
          <p:cNvPr id="11" name="TextBox 10"/>
          <p:cNvSpPr txBox="1"/>
          <p:nvPr/>
        </p:nvSpPr>
        <p:spPr>
          <a:xfrm>
            <a:off x="4124988" y="42939"/>
            <a:ext cx="3874091" cy="235229"/>
          </a:xfrm>
          <a:prstGeom prst="rect">
            <a:avLst/>
          </a:prstGeom>
          <a:noFill/>
        </p:spPr>
        <p:txBody>
          <a:bodyPr wrap="square" lIns="91418" tIns="45710" rIns="91418" bIns="45710" rtlCol="0">
            <a:spAutoFit/>
          </a:bodyPr>
          <a:lstStyle/>
          <a:p>
            <a:r>
              <a:rPr lang="en-GB" sz="900" dirty="0"/>
              <a:t>=Worse than original            = better than original           = conclusion </a:t>
            </a:r>
          </a:p>
        </p:txBody>
      </p:sp>
      <p:graphicFrame>
        <p:nvGraphicFramePr>
          <p:cNvPr id="12" name="Object 11"/>
          <p:cNvGraphicFramePr>
            <a:graphicFrameLocks noChangeAspect="1"/>
          </p:cNvGraphicFramePr>
          <p:nvPr>
            <p:extLst>
              <p:ext uri="{D42A27DB-BD31-4B8C-83A1-F6EECF244321}">
                <p14:modId xmlns:p14="http://schemas.microsoft.com/office/powerpoint/2010/main" val="250385144"/>
              </p:ext>
            </p:extLst>
          </p:nvPr>
        </p:nvGraphicFramePr>
        <p:xfrm>
          <a:off x="639657" y="3057528"/>
          <a:ext cx="668319" cy="442047"/>
        </p:xfrm>
        <a:graphic>
          <a:graphicData uri="http://schemas.openxmlformats.org/presentationml/2006/ole">
            <mc:AlternateContent xmlns:mc="http://schemas.openxmlformats.org/markup-compatibility/2006">
              <mc:Choice xmlns:v="urn:schemas-microsoft-com:vml" Requires="v">
                <p:oleObj spid="_x0000_s2234" name="Packager Shell Object" showAsIcon="1" r:id="rId4" imgW="726840" imgH="522000" progId="Package">
                  <p:embed/>
                </p:oleObj>
              </mc:Choice>
              <mc:Fallback>
                <p:oleObj name="Packager Shell Object" showAsIcon="1" r:id="rId4" imgW="726840" imgH="522000" progId="Package">
                  <p:embed/>
                  <p:pic>
                    <p:nvPicPr>
                      <p:cNvPr id="0" name="Object 6"/>
                      <p:cNvPicPr>
                        <a:picLocks noChangeAspect="1" noChangeArrowheads="1"/>
                      </p:cNvPicPr>
                      <p:nvPr/>
                    </p:nvPicPr>
                    <p:blipFill>
                      <a:blip r:embed="rId5"/>
                      <a:srcRect/>
                      <a:stretch>
                        <a:fillRect/>
                      </a:stretch>
                    </p:blipFill>
                    <p:spPr bwMode="auto">
                      <a:xfrm>
                        <a:off x="639657" y="3057528"/>
                        <a:ext cx="668319" cy="442047"/>
                      </a:xfrm>
                      <a:prstGeom prst="rect">
                        <a:avLst/>
                      </a:prstGeom>
                      <a:noFill/>
                      <a:ln>
                        <a:noFill/>
                      </a:ln>
                    </p:spPr>
                  </p:pic>
                </p:oleObj>
              </mc:Fallback>
            </mc:AlternateContent>
          </a:graphicData>
        </a:graphic>
      </p:graphicFrame>
      <p:pic>
        <p:nvPicPr>
          <p:cNvPr id="2072" name="Picture 24" descr="S:\image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79820" y="537880"/>
            <a:ext cx="1550305" cy="1162729"/>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S:\image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55125" y="3829764"/>
            <a:ext cx="1743968" cy="13079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946" y="3391959"/>
            <a:ext cx="1458784" cy="215423"/>
          </a:xfrm>
          <a:prstGeom prst="rect">
            <a:avLst/>
          </a:prstGeom>
          <a:noFill/>
        </p:spPr>
        <p:txBody>
          <a:bodyPr wrap="square" lIns="91418" tIns="45710" rIns="91418" bIns="45710" rtlCol="0">
            <a:spAutoFit/>
          </a:bodyPr>
          <a:lstStyle/>
          <a:p>
            <a:r>
              <a:rPr lang="en-GB" sz="800" b="1" dirty="0">
                <a:solidFill>
                  <a:srgbClr val="FF0000"/>
                </a:solidFill>
              </a:rPr>
              <a:t>Video</a:t>
            </a:r>
            <a:r>
              <a:rPr lang="en-GB" sz="800" b="1" dirty="0"/>
              <a:t> of flaws in this product</a:t>
            </a:r>
          </a:p>
        </p:txBody>
      </p:sp>
      <p:sp>
        <p:nvSpPr>
          <p:cNvPr id="2" name="Rectangle 1"/>
          <p:cNvSpPr/>
          <p:nvPr/>
        </p:nvSpPr>
        <p:spPr>
          <a:xfrm>
            <a:off x="-37129" y="6160407"/>
            <a:ext cx="4002610" cy="646311"/>
          </a:xfrm>
          <a:prstGeom prst="rect">
            <a:avLst/>
          </a:prstGeom>
        </p:spPr>
        <p:txBody>
          <a:bodyPr wrap="square" lIns="91418" tIns="45710" rIns="91418" bIns="45710">
            <a:spAutoFit/>
          </a:bodyPr>
          <a:lstStyle/>
          <a:p>
            <a:r>
              <a:rPr lang="en-GB" sz="800" b="1" dirty="0">
                <a:solidFill>
                  <a:srgbClr val="00B0F0"/>
                </a:solidFill>
              </a:rPr>
              <a:t>Conclusion</a:t>
            </a:r>
            <a:r>
              <a:rPr lang="en-GB" sz="800" b="1" dirty="0" smtClean="0">
                <a:solidFill>
                  <a:srgbClr val="00B0F0"/>
                </a:solidFill>
              </a:rPr>
              <a:t>: </a:t>
            </a:r>
            <a:r>
              <a:rPr lang="en-GB" sz="700" dirty="0" smtClean="0">
                <a:solidFill>
                  <a:srgbClr val="00B0F0"/>
                </a:solidFill>
              </a:rPr>
              <a:t>the first product is very basic and is not comfortable due to having no ergonomic shape. The second similar product has more of a shape however does not travel well due to having no folding mechanism. The third has many folds and multi functions however is not ergonomic. Similar product 4 has a good shape and is comfortable to hold but doesn’t travel well. Similar product 5 again has multi functions and folds well but is not comfortable to hold and offers no support when strength is applied. </a:t>
            </a:r>
            <a:endParaRPr lang="en-GB" sz="700" dirty="0">
              <a:solidFill>
                <a:srgbClr val="00B0F0"/>
              </a:solidFill>
            </a:endParaRPr>
          </a:p>
        </p:txBody>
      </p:sp>
      <p:cxnSp>
        <p:nvCxnSpPr>
          <p:cNvPr id="16" name="Straight Connector 15"/>
          <p:cNvCxnSpPr/>
          <p:nvPr/>
        </p:nvCxnSpPr>
        <p:spPr>
          <a:xfrm>
            <a:off x="-19243" y="3573016"/>
            <a:ext cx="3939547" cy="17477"/>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932039" y="353219"/>
            <a:ext cx="3612165" cy="2385268"/>
          </a:xfrm>
          <a:prstGeom prst="rect">
            <a:avLst/>
          </a:prstGeom>
        </p:spPr>
        <p:txBody>
          <a:bodyPr wrap="square">
            <a:spAutoFit/>
          </a:bodyPr>
          <a:lstStyle/>
          <a:p>
            <a:r>
              <a:rPr lang="en-GB" sz="700" dirty="0">
                <a:solidFill>
                  <a:srgbClr val="FF0000"/>
                </a:solidFill>
              </a:rPr>
              <a:t>.There is not much attempt at ergonomics, the product isn't comfortable to hold.</a:t>
            </a:r>
          </a:p>
          <a:p>
            <a:r>
              <a:rPr lang="en-GB" sz="700" dirty="0">
                <a:solidFill>
                  <a:srgbClr val="FF0000"/>
                </a:solidFill>
              </a:rPr>
              <a:t>.The retail price is £25 which is considerably higher and so limits the potential sales.</a:t>
            </a:r>
          </a:p>
          <a:p>
            <a:r>
              <a:rPr lang="en-GB" sz="700" dirty="0">
                <a:solidFill>
                  <a:srgbClr val="FF0000"/>
                </a:solidFill>
              </a:rPr>
              <a:t>.The product is glassed as a weapon and so care must be taken when using it.</a:t>
            </a:r>
          </a:p>
          <a:p>
            <a:r>
              <a:rPr lang="en-GB" sz="700" dirty="0">
                <a:solidFill>
                  <a:srgbClr val="FF0000"/>
                </a:solidFill>
              </a:rPr>
              <a:t>.Due to the designs (having lots of holes) it would be hard to clean it. </a:t>
            </a:r>
          </a:p>
          <a:p>
            <a:r>
              <a:rPr lang="en-GB" sz="700" dirty="0">
                <a:solidFill>
                  <a:srgbClr val="FF0000"/>
                </a:solidFill>
              </a:rPr>
              <a:t>.If the product brakes then all three functions will not work. </a:t>
            </a:r>
          </a:p>
          <a:p>
            <a:r>
              <a:rPr lang="en-GB" sz="700" dirty="0">
                <a:solidFill>
                  <a:srgbClr val="FF0000"/>
                </a:solidFill>
              </a:rPr>
              <a:t>.This will not appeal to a wide range of consumers. </a:t>
            </a:r>
          </a:p>
          <a:p>
            <a:r>
              <a:rPr lang="en-GB" sz="700" dirty="0">
                <a:solidFill>
                  <a:srgbClr val="FF0000"/>
                </a:solidFill>
              </a:rPr>
              <a:t>.This product will take much longer to manufacture.</a:t>
            </a:r>
          </a:p>
          <a:p>
            <a:endParaRPr lang="en-GB" sz="700" dirty="0" smtClean="0">
              <a:solidFill>
                <a:srgbClr val="92D050"/>
              </a:solidFill>
            </a:endParaRPr>
          </a:p>
          <a:p>
            <a:r>
              <a:rPr lang="en-GB" sz="700" dirty="0" smtClean="0">
                <a:solidFill>
                  <a:srgbClr val="92D050"/>
                </a:solidFill>
              </a:rPr>
              <a:t>.</a:t>
            </a:r>
            <a:r>
              <a:rPr lang="en-GB" sz="700" dirty="0">
                <a:solidFill>
                  <a:srgbClr val="92D050"/>
                </a:solidFill>
              </a:rPr>
              <a:t>The product offers many more functions such as scissors, a knife and a file. </a:t>
            </a:r>
          </a:p>
          <a:p>
            <a:r>
              <a:rPr lang="en-GB" sz="700" dirty="0">
                <a:solidFill>
                  <a:srgbClr val="92D050"/>
                </a:solidFill>
              </a:rPr>
              <a:t>.It takes up a lot less room and can easily be stored in a pocket or bag. </a:t>
            </a:r>
          </a:p>
          <a:p>
            <a:r>
              <a:rPr lang="en-GB" sz="700" dirty="0">
                <a:solidFill>
                  <a:srgbClr val="92D050"/>
                </a:solidFill>
              </a:rPr>
              <a:t>.The product has a clip on it so it can be attached to other parts of the bag, this reduces the risk of loosing it. </a:t>
            </a:r>
          </a:p>
          <a:p>
            <a:r>
              <a:rPr lang="en-GB" sz="700" dirty="0">
                <a:solidFill>
                  <a:srgbClr val="92D050"/>
                </a:solidFill>
              </a:rPr>
              <a:t>.Very strong stainless steel means the product is high quality</a:t>
            </a:r>
          </a:p>
          <a:p>
            <a:r>
              <a:rPr lang="en-GB" sz="700" dirty="0">
                <a:solidFill>
                  <a:srgbClr val="92D050"/>
                </a:solidFill>
              </a:rPr>
              <a:t>.Has very clever folding mechanisms.</a:t>
            </a:r>
          </a:p>
          <a:p>
            <a:endParaRPr lang="en-GB" sz="700" dirty="0"/>
          </a:p>
          <a:p>
            <a:r>
              <a:rPr lang="en-GB" sz="700" dirty="0"/>
              <a:t>.It is hard to compare the original with this product as the function is so different however as both are portable they are similar. </a:t>
            </a:r>
          </a:p>
          <a:p>
            <a:r>
              <a:rPr lang="en-GB" sz="700" dirty="0"/>
              <a:t>This product has a more clever and slick design as more has been built into a smaller space than the original.</a:t>
            </a:r>
          </a:p>
          <a:p>
            <a:r>
              <a:rPr lang="en-GB" sz="700" dirty="0"/>
              <a:t>I think the original has considered the consumers comfort more </a:t>
            </a:r>
            <a:r>
              <a:rPr lang="en-GB" sz="800" b="1" dirty="0"/>
              <a:t>so the original product is better. </a:t>
            </a:r>
          </a:p>
        </p:txBody>
      </p:sp>
      <p:sp>
        <p:nvSpPr>
          <p:cNvPr id="18" name="Rectangle 17"/>
          <p:cNvSpPr/>
          <p:nvPr/>
        </p:nvSpPr>
        <p:spPr>
          <a:xfrm>
            <a:off x="4932039" y="2775592"/>
            <a:ext cx="3387778" cy="1923604"/>
          </a:xfrm>
          <a:prstGeom prst="rect">
            <a:avLst/>
          </a:prstGeom>
        </p:spPr>
        <p:txBody>
          <a:bodyPr wrap="square">
            <a:spAutoFit/>
          </a:bodyPr>
          <a:lstStyle/>
          <a:p>
            <a:r>
              <a:rPr lang="en-GB" sz="700" dirty="0">
                <a:solidFill>
                  <a:srgbClr val="FF0000"/>
                </a:solidFill>
              </a:rPr>
              <a:t>.The product can also be considered as a weapon and can cause injury if not used properly.</a:t>
            </a:r>
          </a:p>
          <a:p>
            <a:r>
              <a:rPr lang="en-GB" sz="700" dirty="0">
                <a:solidFill>
                  <a:srgbClr val="FF0000"/>
                </a:solidFill>
              </a:rPr>
              <a:t>.Product is not specifically designed to travel (however I have travelled with it and its been fine).</a:t>
            </a:r>
          </a:p>
          <a:p>
            <a:r>
              <a:rPr lang="en-GB" sz="700" dirty="0">
                <a:solidFill>
                  <a:srgbClr val="FF0000"/>
                </a:solidFill>
              </a:rPr>
              <a:t>.After a couple of uses the matt finish becomes sticky.</a:t>
            </a:r>
          </a:p>
          <a:p>
            <a:r>
              <a:rPr lang="en-GB" sz="700" dirty="0">
                <a:solidFill>
                  <a:srgbClr val="FF0000"/>
                </a:solidFill>
              </a:rPr>
              <a:t>.Product is only targeted at men (due to being a face razor).</a:t>
            </a:r>
          </a:p>
          <a:p>
            <a:endParaRPr lang="en-GB" sz="700" dirty="0" smtClean="0">
              <a:solidFill>
                <a:srgbClr val="92D050"/>
              </a:solidFill>
            </a:endParaRPr>
          </a:p>
          <a:p>
            <a:r>
              <a:rPr lang="en-GB" sz="700" dirty="0" smtClean="0">
                <a:solidFill>
                  <a:srgbClr val="92D050"/>
                </a:solidFill>
              </a:rPr>
              <a:t>.</a:t>
            </a:r>
            <a:r>
              <a:rPr lang="en-GB" sz="700" dirty="0">
                <a:solidFill>
                  <a:srgbClr val="92D050"/>
                </a:solidFill>
              </a:rPr>
              <a:t>The product has considered ergonomics well. Its a lot easier and comfortable to hold.</a:t>
            </a:r>
          </a:p>
          <a:p>
            <a:r>
              <a:rPr lang="en-GB" sz="700" dirty="0">
                <a:solidFill>
                  <a:srgbClr val="92D050"/>
                </a:solidFill>
              </a:rPr>
              <a:t>.The use of silicon/matt finish adds grips and support in use.</a:t>
            </a:r>
          </a:p>
          <a:p>
            <a:r>
              <a:rPr lang="en-GB" sz="700" dirty="0">
                <a:solidFill>
                  <a:srgbClr val="92D050"/>
                </a:solidFill>
              </a:rPr>
              <a:t>.The design is more modern and clean cut</a:t>
            </a:r>
          </a:p>
          <a:p>
            <a:r>
              <a:rPr lang="en-GB" sz="700" dirty="0">
                <a:solidFill>
                  <a:srgbClr val="92D050"/>
                </a:solidFill>
              </a:rPr>
              <a:t>.Due to materials the product is tough to brake.</a:t>
            </a:r>
          </a:p>
          <a:p>
            <a:r>
              <a:rPr lang="en-GB" sz="700" dirty="0">
                <a:solidFill>
                  <a:srgbClr val="92D050"/>
                </a:solidFill>
              </a:rPr>
              <a:t>.Materials also make it easier to clean</a:t>
            </a:r>
          </a:p>
          <a:p>
            <a:r>
              <a:rPr lang="en-GB" sz="700" dirty="0">
                <a:solidFill>
                  <a:srgbClr val="92D050"/>
                </a:solidFill>
              </a:rPr>
              <a:t>.Because of the function of the product there will always be a need which means the product will always sell. </a:t>
            </a:r>
          </a:p>
          <a:p>
            <a:endParaRPr lang="en-GB" sz="700" dirty="0"/>
          </a:p>
          <a:p>
            <a:r>
              <a:rPr lang="en-GB" sz="700" dirty="0"/>
              <a:t>.I think</a:t>
            </a:r>
            <a:r>
              <a:rPr lang="en-GB" sz="800" b="1" dirty="0"/>
              <a:t> this product is better than the original </a:t>
            </a:r>
            <a:r>
              <a:rPr lang="en-GB" sz="700" dirty="0"/>
              <a:t>because its more comfortable to hold and the aesthetics are a lot nicer.</a:t>
            </a:r>
          </a:p>
        </p:txBody>
      </p:sp>
      <p:sp>
        <p:nvSpPr>
          <p:cNvPr id="19" name="Rectangle 18"/>
          <p:cNvSpPr/>
          <p:nvPr/>
        </p:nvSpPr>
        <p:spPr>
          <a:xfrm>
            <a:off x="4970991" y="4699196"/>
            <a:ext cx="3387777" cy="1600438"/>
          </a:xfrm>
          <a:prstGeom prst="rect">
            <a:avLst/>
          </a:prstGeom>
        </p:spPr>
        <p:txBody>
          <a:bodyPr wrap="square">
            <a:spAutoFit/>
          </a:bodyPr>
          <a:lstStyle/>
          <a:p>
            <a:r>
              <a:rPr lang="en-GB" sz="700" dirty="0">
                <a:solidFill>
                  <a:srgbClr val="FF0000"/>
                </a:solidFill>
              </a:rPr>
              <a:t>.The product is not ergonomic at all.</a:t>
            </a:r>
          </a:p>
          <a:p>
            <a:r>
              <a:rPr lang="en-GB" sz="700" dirty="0">
                <a:solidFill>
                  <a:srgbClr val="FF0000"/>
                </a:solidFill>
              </a:rPr>
              <a:t>.The handle is only made from plastic so it could brake easily.</a:t>
            </a:r>
          </a:p>
          <a:p>
            <a:r>
              <a:rPr lang="en-GB" sz="700" dirty="0">
                <a:solidFill>
                  <a:srgbClr val="FF0000"/>
                </a:solidFill>
              </a:rPr>
              <a:t>.There are no grips so there is no support when using it.</a:t>
            </a:r>
          </a:p>
          <a:p>
            <a:r>
              <a:rPr lang="en-GB" sz="700" dirty="0">
                <a:solidFill>
                  <a:srgbClr val="FF0000"/>
                </a:solidFill>
              </a:rPr>
              <a:t>.There is much more of a limited consumer for this because although the        product is useful it is not used as much as a toothbrush. </a:t>
            </a:r>
          </a:p>
          <a:p>
            <a:r>
              <a:rPr lang="en-GB" sz="700" dirty="0">
                <a:solidFill>
                  <a:srgbClr val="FF0000"/>
                </a:solidFill>
              </a:rPr>
              <a:t>.The product is bland and is not interesting or appealing to the consumer. </a:t>
            </a:r>
          </a:p>
          <a:p>
            <a:endParaRPr lang="en-GB" sz="700" dirty="0" smtClean="0">
              <a:solidFill>
                <a:srgbClr val="92D050"/>
              </a:solidFill>
            </a:endParaRPr>
          </a:p>
          <a:p>
            <a:r>
              <a:rPr lang="en-GB" sz="700" dirty="0" smtClean="0">
                <a:solidFill>
                  <a:srgbClr val="92D050"/>
                </a:solidFill>
              </a:rPr>
              <a:t>.</a:t>
            </a:r>
            <a:r>
              <a:rPr lang="en-GB" sz="700" dirty="0">
                <a:solidFill>
                  <a:srgbClr val="92D050"/>
                </a:solidFill>
              </a:rPr>
              <a:t>This product again has multi functions: a cork screw, bottle opener and wrapper cutter for tops or bottles.</a:t>
            </a:r>
          </a:p>
          <a:p>
            <a:r>
              <a:rPr lang="en-GB" sz="700" dirty="0">
                <a:solidFill>
                  <a:srgbClr val="92D050"/>
                </a:solidFill>
              </a:rPr>
              <a:t>.All functions require strength and the shape is easy to hold.</a:t>
            </a:r>
          </a:p>
          <a:p>
            <a:r>
              <a:rPr lang="en-GB" sz="700" dirty="0">
                <a:solidFill>
                  <a:srgbClr val="92D050"/>
                </a:solidFill>
              </a:rPr>
              <a:t>.Clever folding mechanisms.</a:t>
            </a:r>
          </a:p>
          <a:p>
            <a:endParaRPr lang="en-GB" sz="700" dirty="0"/>
          </a:p>
          <a:p>
            <a:r>
              <a:rPr lang="en-GB" sz="700" dirty="0"/>
              <a:t>.I think </a:t>
            </a:r>
            <a:r>
              <a:rPr lang="en-GB" sz="800" b="1" dirty="0"/>
              <a:t>this product is worse than the original </a:t>
            </a:r>
            <a:r>
              <a:rPr lang="en-GB" sz="700" dirty="0"/>
              <a:t>because its not comfortable to hold, there are no grips for support and its really boring and aesthetically unpleasing.</a:t>
            </a:r>
          </a:p>
        </p:txBody>
      </p:sp>
      <p:pic>
        <p:nvPicPr>
          <p:cNvPr id="2217" name="Picture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0259" y="556662"/>
            <a:ext cx="1171433" cy="121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8" name="Picture 17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92243" y="2775593"/>
            <a:ext cx="971820" cy="130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9" name="Picture 17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2610" y="4805831"/>
            <a:ext cx="968381" cy="143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Connector 21"/>
          <p:cNvCxnSpPr/>
          <p:nvPr/>
        </p:nvCxnSpPr>
        <p:spPr>
          <a:xfrm>
            <a:off x="3920304" y="3590493"/>
            <a:ext cx="0" cy="256991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0" y="6160407"/>
            <a:ext cx="3920304"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563888" y="342704"/>
            <a:ext cx="0" cy="323727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37129" y="342704"/>
            <a:ext cx="3601017"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563888" y="2678676"/>
            <a:ext cx="4896544"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563888" y="342704"/>
            <a:ext cx="4896544"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920304" y="4725026"/>
            <a:ext cx="4540128"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920304" y="6160407"/>
            <a:ext cx="0" cy="697593"/>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7294" y="371996"/>
            <a:ext cx="396477" cy="369332"/>
          </a:xfrm>
          <a:prstGeom prst="rect">
            <a:avLst/>
          </a:prstGeom>
          <a:noFill/>
        </p:spPr>
        <p:txBody>
          <a:bodyPr wrap="square" rtlCol="0">
            <a:spAutoFit/>
          </a:bodyPr>
          <a:lstStyle/>
          <a:p>
            <a:r>
              <a:rPr lang="en-GB" b="1" dirty="0" smtClean="0">
                <a:solidFill>
                  <a:srgbClr val="00B0F0"/>
                </a:solidFill>
              </a:rPr>
              <a:t>1</a:t>
            </a:r>
            <a:endParaRPr lang="en-GB" b="1" dirty="0">
              <a:solidFill>
                <a:srgbClr val="00B0F0"/>
              </a:solidFill>
            </a:endParaRPr>
          </a:p>
        </p:txBody>
      </p:sp>
      <p:sp>
        <p:nvSpPr>
          <p:cNvPr id="44" name="TextBox 43"/>
          <p:cNvSpPr txBox="1"/>
          <p:nvPr/>
        </p:nvSpPr>
        <p:spPr>
          <a:xfrm>
            <a:off x="508366" y="3700963"/>
            <a:ext cx="540493" cy="369332"/>
          </a:xfrm>
          <a:prstGeom prst="rect">
            <a:avLst/>
          </a:prstGeom>
          <a:noFill/>
        </p:spPr>
        <p:txBody>
          <a:bodyPr wrap="square" rtlCol="0">
            <a:spAutoFit/>
          </a:bodyPr>
          <a:lstStyle/>
          <a:p>
            <a:r>
              <a:rPr lang="en-GB" b="1" dirty="0" smtClean="0">
                <a:solidFill>
                  <a:srgbClr val="00B0F0"/>
                </a:solidFill>
              </a:rPr>
              <a:t>2</a:t>
            </a:r>
            <a:endParaRPr lang="en-GB" b="1" dirty="0">
              <a:solidFill>
                <a:srgbClr val="00B0F0"/>
              </a:solidFill>
            </a:endParaRPr>
          </a:p>
        </p:txBody>
      </p:sp>
      <p:sp>
        <p:nvSpPr>
          <p:cNvPr id="45" name="TextBox 44"/>
          <p:cNvSpPr txBox="1"/>
          <p:nvPr/>
        </p:nvSpPr>
        <p:spPr>
          <a:xfrm>
            <a:off x="3612539" y="344092"/>
            <a:ext cx="288032" cy="369332"/>
          </a:xfrm>
          <a:prstGeom prst="rect">
            <a:avLst/>
          </a:prstGeom>
          <a:noFill/>
        </p:spPr>
        <p:txBody>
          <a:bodyPr wrap="square" rtlCol="0">
            <a:spAutoFit/>
          </a:bodyPr>
          <a:lstStyle/>
          <a:p>
            <a:r>
              <a:rPr lang="en-GB" b="1" dirty="0" smtClean="0">
                <a:solidFill>
                  <a:srgbClr val="00B0F0"/>
                </a:solidFill>
              </a:rPr>
              <a:t>3</a:t>
            </a:r>
            <a:endParaRPr lang="en-GB" b="1" dirty="0">
              <a:solidFill>
                <a:srgbClr val="00B0F0"/>
              </a:solidFill>
            </a:endParaRPr>
          </a:p>
        </p:txBody>
      </p:sp>
      <p:sp>
        <p:nvSpPr>
          <p:cNvPr id="46" name="TextBox 45"/>
          <p:cNvSpPr txBox="1"/>
          <p:nvPr/>
        </p:nvSpPr>
        <p:spPr>
          <a:xfrm>
            <a:off x="3625663" y="2762436"/>
            <a:ext cx="274908" cy="369332"/>
          </a:xfrm>
          <a:prstGeom prst="rect">
            <a:avLst/>
          </a:prstGeom>
          <a:noFill/>
        </p:spPr>
        <p:txBody>
          <a:bodyPr wrap="square" rtlCol="0">
            <a:spAutoFit/>
          </a:bodyPr>
          <a:lstStyle/>
          <a:p>
            <a:r>
              <a:rPr lang="en-GB" b="1" dirty="0" smtClean="0">
                <a:solidFill>
                  <a:srgbClr val="00B0F0"/>
                </a:solidFill>
              </a:rPr>
              <a:t>4</a:t>
            </a:r>
            <a:endParaRPr lang="en-GB" b="1" dirty="0">
              <a:solidFill>
                <a:srgbClr val="00B0F0"/>
              </a:solidFill>
            </a:endParaRPr>
          </a:p>
        </p:txBody>
      </p:sp>
      <p:sp>
        <p:nvSpPr>
          <p:cNvPr id="47" name="TextBox 46"/>
          <p:cNvSpPr txBox="1"/>
          <p:nvPr/>
        </p:nvSpPr>
        <p:spPr>
          <a:xfrm>
            <a:off x="3927402" y="4758813"/>
            <a:ext cx="504056" cy="369332"/>
          </a:xfrm>
          <a:prstGeom prst="rect">
            <a:avLst/>
          </a:prstGeom>
          <a:noFill/>
        </p:spPr>
        <p:txBody>
          <a:bodyPr wrap="square" rtlCol="0">
            <a:spAutoFit/>
          </a:bodyPr>
          <a:lstStyle/>
          <a:p>
            <a:r>
              <a:rPr lang="en-GB" b="1" dirty="0" smtClean="0">
                <a:solidFill>
                  <a:srgbClr val="00B0F0"/>
                </a:solidFill>
              </a:rPr>
              <a:t>5</a:t>
            </a:r>
            <a:endParaRPr lang="en-GB" b="1" dirty="0">
              <a:solidFill>
                <a:srgbClr val="00B0F0"/>
              </a:solidFill>
            </a:endParaRPr>
          </a:p>
        </p:txBody>
      </p:sp>
      <p:sp>
        <p:nvSpPr>
          <p:cNvPr id="48" name="Oval 47"/>
          <p:cNvSpPr/>
          <p:nvPr/>
        </p:nvSpPr>
        <p:spPr>
          <a:xfrm>
            <a:off x="-10540" y="376559"/>
            <a:ext cx="345255" cy="36020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23" name="Picture 17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5709" y="3706841"/>
            <a:ext cx="37147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4" name="Picture 17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91740" y="341233"/>
            <a:ext cx="37147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5" name="Picture 17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0730" y="2775593"/>
            <a:ext cx="37147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6" name="Picture 17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5631" y="4751391"/>
            <a:ext cx="37147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1" name="Picture 23" descr="S:\image8.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065" t="25338" r="10142" b="22230"/>
          <a:stretch/>
        </p:blipFill>
        <p:spPr bwMode="auto">
          <a:xfrm rot="5400000">
            <a:off x="543608" y="1401105"/>
            <a:ext cx="885644" cy="41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733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93244" y="2349661"/>
            <a:ext cx="45719" cy="1626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p>
        </p:txBody>
      </p:sp>
      <p:sp>
        <p:nvSpPr>
          <p:cNvPr id="2" name="TextBox 1"/>
          <p:cNvSpPr txBox="1"/>
          <p:nvPr/>
        </p:nvSpPr>
        <p:spPr>
          <a:xfrm>
            <a:off x="0" y="0"/>
            <a:ext cx="2339752" cy="369332"/>
          </a:xfrm>
          <a:prstGeom prst="rect">
            <a:avLst/>
          </a:prstGeom>
          <a:noFill/>
        </p:spPr>
        <p:txBody>
          <a:bodyPr wrap="square" lIns="91418" tIns="45710" rIns="91418" bIns="45710" rtlCol="0">
            <a:spAutoFit/>
          </a:bodyPr>
          <a:lstStyle/>
          <a:p>
            <a:r>
              <a:rPr lang="en-GB" dirty="0" smtClean="0">
                <a:solidFill>
                  <a:schemeClr val="bg1">
                    <a:lumMod val="65000"/>
                  </a:schemeClr>
                </a:solidFill>
              </a:rPr>
              <a:t>Moral implications:</a:t>
            </a:r>
            <a:endParaRPr lang="en-GB" dirty="0">
              <a:solidFill>
                <a:schemeClr val="bg1">
                  <a:lumMod val="65000"/>
                </a:schemeClr>
              </a:solidFill>
            </a:endParaRPr>
          </a:p>
        </p:txBody>
      </p:sp>
      <p:sp>
        <p:nvSpPr>
          <p:cNvPr id="3" name="TextBox 2"/>
          <p:cNvSpPr txBox="1"/>
          <p:nvPr/>
        </p:nvSpPr>
        <p:spPr>
          <a:xfrm>
            <a:off x="15625" y="300161"/>
            <a:ext cx="3646936" cy="1215717"/>
          </a:xfrm>
          <a:prstGeom prst="rect">
            <a:avLst/>
          </a:prstGeom>
          <a:noFill/>
        </p:spPr>
        <p:txBody>
          <a:bodyPr wrap="square" lIns="91418" tIns="45710" rIns="91418" bIns="45710" rtlCol="0">
            <a:spAutoFit/>
          </a:bodyPr>
          <a:lstStyle/>
          <a:p>
            <a:pPr algn="ctr"/>
            <a:r>
              <a:rPr lang="en-GB" sz="1100" dirty="0">
                <a:solidFill>
                  <a:srgbClr val="D90101"/>
                </a:solidFill>
              </a:rPr>
              <a:t>Social and Moral:</a:t>
            </a:r>
          </a:p>
          <a:p>
            <a:r>
              <a:rPr lang="en-GB" sz="800" dirty="0"/>
              <a:t>. The product is needed as it is a basic hygienic right. It has been proven that brushing your teeth twice a day improves your oral health. It is also something we are taught from children to do. The travel function is more of a convenient and luxury addition as most will just use their normal toothbrush when traveling.  However this product does not have a function to help disabled people.</a:t>
            </a:r>
          </a:p>
          <a:p>
            <a:endParaRPr lang="en-GB" sz="1100" dirty="0"/>
          </a:p>
          <a:p>
            <a:endParaRPr lang="en-GB" sz="1100" dirty="0"/>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94" t="8051" r="3724" b="6951"/>
          <a:stretch/>
        </p:blipFill>
        <p:spPr bwMode="auto">
          <a:xfrm>
            <a:off x="2602472" y="1194907"/>
            <a:ext cx="889411" cy="422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961" t="40314" r="15882" b="22353"/>
          <a:stretch/>
        </p:blipFill>
        <p:spPr bwMode="auto">
          <a:xfrm>
            <a:off x="2591593" y="1779225"/>
            <a:ext cx="1031631" cy="461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905" y="1107289"/>
            <a:ext cx="2592288" cy="954107"/>
          </a:xfrm>
          <a:prstGeom prst="rect">
            <a:avLst/>
          </a:prstGeom>
          <a:noFill/>
        </p:spPr>
        <p:txBody>
          <a:bodyPr wrap="square" lIns="91418" tIns="45710" rIns="91418" bIns="45710" rtlCol="0">
            <a:spAutoFit/>
          </a:bodyPr>
          <a:lstStyle/>
          <a:p>
            <a:r>
              <a:rPr lang="en-GB" sz="800" dirty="0"/>
              <a:t>.The place of origin is </a:t>
            </a:r>
            <a:r>
              <a:rPr lang="en-GB" sz="800" dirty="0" err="1"/>
              <a:t>Sanxiao</a:t>
            </a:r>
            <a:r>
              <a:rPr lang="en-GB" sz="800" dirty="0"/>
              <a:t> in China. The town is famous for the Colgate factory and without the trade would be in poverty and maybe not even there. This is also the largest toothbrush plant in the world and supplies jobs to thousands of people from all around the world but mostly locally to the plant.  Colgate has added to the local town by building accommodation for workers. </a:t>
            </a:r>
          </a:p>
        </p:txBody>
      </p:sp>
      <p:sp>
        <p:nvSpPr>
          <p:cNvPr id="5" name="Rectangle 4"/>
          <p:cNvSpPr/>
          <p:nvPr/>
        </p:nvSpPr>
        <p:spPr>
          <a:xfrm>
            <a:off x="4331" y="2130807"/>
            <a:ext cx="2599261" cy="707886"/>
          </a:xfrm>
          <a:prstGeom prst="rect">
            <a:avLst/>
          </a:prstGeom>
        </p:spPr>
        <p:txBody>
          <a:bodyPr wrap="square" lIns="91418" tIns="45710" rIns="91418" bIns="45710">
            <a:spAutoFit/>
          </a:bodyPr>
          <a:lstStyle/>
          <a:p>
            <a:r>
              <a:rPr lang="en-GB" sz="800" dirty="0"/>
              <a:t>. There is no reason that means the factory has to be in china. However many factors pay workers a fraction of the price of what it would cost in the UK. Space, accessible workforce and the community of the worlds factories means that China is a much viable place for it to be. </a:t>
            </a:r>
          </a:p>
        </p:txBody>
      </p:sp>
      <p:sp>
        <p:nvSpPr>
          <p:cNvPr id="19" name="Donut 18"/>
          <p:cNvSpPr/>
          <p:nvPr/>
        </p:nvSpPr>
        <p:spPr>
          <a:xfrm>
            <a:off x="4112549" y="2295105"/>
            <a:ext cx="1652017" cy="1733801"/>
          </a:xfrm>
          <a:prstGeom prst="donut">
            <a:avLst>
              <a:gd name="adj" fmla="val 5471"/>
            </a:avLst>
          </a:prstGeom>
          <a:solidFill>
            <a:schemeClr val="accent2"/>
          </a:solidFill>
          <a:ln>
            <a:solidFill>
              <a:srgbClr val="D9010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solidFill>
                <a:schemeClr val="tx1"/>
              </a:solidFill>
            </a:endParaRPr>
          </a:p>
        </p:txBody>
      </p:sp>
      <p:sp>
        <p:nvSpPr>
          <p:cNvPr id="22" name="TextBox 21"/>
          <p:cNvSpPr txBox="1"/>
          <p:nvPr/>
        </p:nvSpPr>
        <p:spPr>
          <a:xfrm rot="17139805">
            <a:off x="3179720" y="2256898"/>
            <a:ext cx="1872208" cy="369332"/>
          </a:xfrm>
          <a:prstGeom prst="rect">
            <a:avLst/>
          </a:prstGeom>
          <a:noFill/>
        </p:spPr>
        <p:txBody>
          <a:bodyPr wrap="square" lIns="91418" tIns="45710" rIns="91418" bIns="45710" rtlCol="0">
            <a:spAutoFit/>
          </a:bodyPr>
          <a:lstStyle/>
          <a:p>
            <a:r>
              <a:rPr lang="en-GB" sz="1100" b="1" dirty="0">
                <a:solidFill>
                  <a:srgbClr val="D90101"/>
                </a:solidFill>
              </a:rPr>
              <a:t>Social/moral</a:t>
            </a:r>
            <a:r>
              <a:rPr lang="en-GB" dirty="0" smtClean="0">
                <a:solidFill>
                  <a:srgbClr val="D90101"/>
                </a:solidFill>
              </a:rPr>
              <a:t> </a:t>
            </a:r>
            <a:endParaRPr lang="en-GB" dirty="0">
              <a:solidFill>
                <a:srgbClr val="D90101"/>
              </a:solidFill>
            </a:endParaRPr>
          </a:p>
        </p:txBody>
      </p:sp>
      <p:sp>
        <p:nvSpPr>
          <p:cNvPr id="23" name="Right Arrow 22"/>
          <p:cNvSpPr/>
          <p:nvPr/>
        </p:nvSpPr>
        <p:spPr>
          <a:xfrm rot="11866418">
            <a:off x="3131841" y="2636912"/>
            <a:ext cx="720080" cy="130254"/>
          </a:xfrm>
          <a:prstGeom prst="rightArrow">
            <a:avLst/>
          </a:prstGeom>
          <a:solidFill>
            <a:schemeClr val="accent2"/>
          </a:solidFill>
          <a:ln>
            <a:solidFill>
              <a:srgbClr val="D9010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p>
        </p:txBody>
      </p:sp>
      <p:sp>
        <p:nvSpPr>
          <p:cNvPr id="28" name="Chevron 27"/>
          <p:cNvSpPr/>
          <p:nvPr/>
        </p:nvSpPr>
        <p:spPr>
          <a:xfrm rot="10800000">
            <a:off x="4938960" y="3877513"/>
            <a:ext cx="216024" cy="21254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solidFill>
                <a:schemeClr val="tx1"/>
              </a:solidFill>
            </a:endParaRPr>
          </a:p>
        </p:txBody>
      </p:sp>
      <p:sp>
        <p:nvSpPr>
          <p:cNvPr id="29" name="TextBox 28"/>
          <p:cNvSpPr txBox="1"/>
          <p:nvPr/>
        </p:nvSpPr>
        <p:spPr>
          <a:xfrm>
            <a:off x="4562349" y="3976623"/>
            <a:ext cx="753227" cy="369332"/>
          </a:xfrm>
          <a:prstGeom prst="rect">
            <a:avLst/>
          </a:prstGeom>
          <a:noFill/>
        </p:spPr>
        <p:txBody>
          <a:bodyPr wrap="square" lIns="91418" tIns="45710" rIns="91418" bIns="45710" rtlCol="0">
            <a:spAutoFit/>
          </a:bodyPr>
          <a:lstStyle/>
          <a:p>
            <a:r>
              <a:rPr lang="en-GB" sz="1100" b="1" dirty="0">
                <a:solidFill>
                  <a:srgbClr val="D90101"/>
                </a:solidFill>
              </a:rPr>
              <a:t>Uses</a:t>
            </a:r>
            <a:r>
              <a:rPr lang="en-GB" dirty="0" smtClean="0"/>
              <a:t> </a:t>
            </a:r>
            <a:endParaRPr lang="en-GB" dirty="0"/>
          </a:p>
        </p:txBody>
      </p:sp>
      <p:sp>
        <p:nvSpPr>
          <p:cNvPr id="30" name="TextBox 29"/>
          <p:cNvSpPr txBox="1"/>
          <p:nvPr/>
        </p:nvSpPr>
        <p:spPr>
          <a:xfrm>
            <a:off x="4633405" y="1922895"/>
            <a:ext cx="1286350" cy="261610"/>
          </a:xfrm>
          <a:prstGeom prst="rect">
            <a:avLst/>
          </a:prstGeom>
          <a:noFill/>
        </p:spPr>
        <p:txBody>
          <a:bodyPr wrap="square" lIns="91418" tIns="45710" rIns="91418" bIns="45710" rtlCol="0">
            <a:spAutoFit/>
          </a:bodyPr>
          <a:lstStyle/>
          <a:p>
            <a:r>
              <a:rPr lang="en-GB" sz="1100" b="1" dirty="0">
                <a:solidFill>
                  <a:srgbClr val="D90101"/>
                </a:solidFill>
              </a:rPr>
              <a:t>materials</a:t>
            </a:r>
          </a:p>
        </p:txBody>
      </p:sp>
      <p:sp>
        <p:nvSpPr>
          <p:cNvPr id="33" name="TextBox 32"/>
          <p:cNvSpPr txBox="1"/>
          <p:nvPr/>
        </p:nvSpPr>
        <p:spPr>
          <a:xfrm>
            <a:off x="3731346" y="24884"/>
            <a:ext cx="1630046" cy="877163"/>
          </a:xfrm>
          <a:prstGeom prst="rect">
            <a:avLst/>
          </a:prstGeom>
          <a:noFill/>
        </p:spPr>
        <p:txBody>
          <a:bodyPr wrap="square" lIns="91418" tIns="45710" rIns="91418" bIns="45710" rtlCol="0">
            <a:spAutoFit/>
          </a:bodyPr>
          <a:lstStyle/>
          <a:p>
            <a:pPr algn="ctr"/>
            <a:r>
              <a:rPr lang="en-GB" sz="1100" dirty="0">
                <a:solidFill>
                  <a:srgbClr val="D90101"/>
                </a:solidFill>
              </a:rPr>
              <a:t>Use of materials</a:t>
            </a:r>
          </a:p>
          <a:p>
            <a:r>
              <a:rPr lang="en-GB" sz="800" dirty="0"/>
              <a:t>The toothbrush is made from polypropylene sourced from  crude oil so the materials are unsustainable and add to global pollution.  </a:t>
            </a:r>
          </a:p>
        </p:txBody>
      </p:sp>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398243">
            <a:off x="4324315" y="1237820"/>
            <a:ext cx="117374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5240208" y="24880"/>
            <a:ext cx="3221798" cy="877143"/>
          </a:xfrm>
          <a:prstGeom prst="rect">
            <a:avLst/>
          </a:prstGeom>
          <a:noFill/>
        </p:spPr>
        <p:txBody>
          <a:bodyPr wrap="square" lIns="91418" tIns="45710" rIns="91418" bIns="45710" rtlCol="0">
            <a:spAutoFit/>
          </a:bodyPr>
          <a:lstStyle/>
          <a:p>
            <a:pPr algn="ctr"/>
            <a:r>
              <a:rPr lang="en-GB" sz="1100" dirty="0">
                <a:solidFill>
                  <a:srgbClr val="D90101"/>
                </a:solidFill>
              </a:rPr>
              <a:t>Sourcing of materials</a:t>
            </a:r>
          </a:p>
          <a:p>
            <a:r>
              <a:rPr lang="en-GB" sz="800" dirty="0"/>
              <a:t>The extraction of oil is costly to the environment because of the constant burning. It then will need to be transported around the world to factories to be processed and eventually ready to be refined and manufactured. This all adds to the greenhouse effect and thinning of the worlds renewable resources  </a:t>
            </a:r>
          </a:p>
        </p:txBody>
      </p:sp>
      <p:sp>
        <p:nvSpPr>
          <p:cNvPr id="35" name="Right Arrow 34"/>
          <p:cNvSpPr/>
          <p:nvPr/>
        </p:nvSpPr>
        <p:spPr>
          <a:xfrm rot="18404354">
            <a:off x="4714236" y="1421199"/>
            <a:ext cx="1111892" cy="164209"/>
          </a:xfrm>
          <a:prstGeom prst="rightArrow">
            <a:avLst/>
          </a:prstGeom>
          <a:solidFill>
            <a:schemeClr val="accent2"/>
          </a:solidFill>
          <a:ln>
            <a:solidFill>
              <a:srgbClr val="D9010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p>
        </p:txBody>
      </p:sp>
      <p:sp>
        <p:nvSpPr>
          <p:cNvPr id="36" name="TextBox 35"/>
          <p:cNvSpPr txBox="1"/>
          <p:nvPr/>
        </p:nvSpPr>
        <p:spPr>
          <a:xfrm rot="3609792">
            <a:off x="5141672" y="2616773"/>
            <a:ext cx="1512168" cy="369332"/>
          </a:xfrm>
          <a:prstGeom prst="rect">
            <a:avLst/>
          </a:prstGeom>
          <a:noFill/>
        </p:spPr>
        <p:txBody>
          <a:bodyPr wrap="square" lIns="91418" tIns="45710" rIns="91418" bIns="45710" rtlCol="0">
            <a:spAutoFit/>
          </a:bodyPr>
          <a:lstStyle/>
          <a:p>
            <a:r>
              <a:rPr lang="en-GB" sz="1100" b="1" dirty="0">
                <a:solidFill>
                  <a:srgbClr val="D90101"/>
                </a:solidFill>
              </a:rPr>
              <a:t>Manufacture</a:t>
            </a:r>
            <a:r>
              <a:rPr lang="en-GB" b="1" dirty="0" smtClean="0"/>
              <a:t> </a:t>
            </a:r>
            <a:endParaRPr lang="en-GB" b="1" dirty="0"/>
          </a:p>
        </p:txBody>
      </p:sp>
      <p:sp>
        <p:nvSpPr>
          <p:cNvPr id="7" name="TextBox 6"/>
          <p:cNvSpPr txBox="1"/>
          <p:nvPr/>
        </p:nvSpPr>
        <p:spPr>
          <a:xfrm>
            <a:off x="5897757" y="741811"/>
            <a:ext cx="2606438" cy="1246495"/>
          </a:xfrm>
          <a:prstGeom prst="rect">
            <a:avLst/>
          </a:prstGeom>
          <a:noFill/>
        </p:spPr>
        <p:txBody>
          <a:bodyPr wrap="square" lIns="91418" tIns="45710" rIns="91418" bIns="45710" rtlCol="0">
            <a:spAutoFit/>
          </a:bodyPr>
          <a:lstStyle/>
          <a:p>
            <a:pPr algn="ctr"/>
            <a:r>
              <a:rPr lang="en-GB" sz="1100" dirty="0">
                <a:solidFill>
                  <a:srgbClr val="D90101"/>
                </a:solidFill>
              </a:rPr>
              <a:t>Jobs Created</a:t>
            </a:r>
          </a:p>
          <a:p>
            <a:r>
              <a:rPr lang="en-GB" sz="800" dirty="0"/>
              <a:t>The product life cycle creates thousands of jobs all around the world. This could be sourcing, designing, manufacturing, marketing and transport. Although most of the work to make a toothbrush is done by machines, when possible Colgate employ people to work. However the machines will need constant </a:t>
            </a:r>
            <a:r>
              <a:rPr lang="en-GB" sz="800" dirty="0" err="1"/>
              <a:t>maintince</a:t>
            </a:r>
            <a:r>
              <a:rPr lang="en-GB" sz="800" dirty="0"/>
              <a:t> and supervision which means locals are trained with specific and valuable skills. </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025419">
            <a:off x="5715527" y="1998860"/>
            <a:ext cx="621713" cy="35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4775607" y="3082927"/>
            <a:ext cx="280987"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813417" y="2231302"/>
            <a:ext cx="280987"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031892" y="1983172"/>
            <a:ext cx="2472303" cy="1615827"/>
          </a:xfrm>
          <a:prstGeom prst="rect">
            <a:avLst/>
          </a:prstGeom>
          <a:noFill/>
        </p:spPr>
        <p:txBody>
          <a:bodyPr wrap="square" lIns="91418" tIns="45710" rIns="91418" bIns="45710" rtlCol="0">
            <a:spAutoFit/>
          </a:bodyPr>
          <a:lstStyle/>
          <a:p>
            <a:pPr algn="ctr"/>
            <a:r>
              <a:rPr lang="en-GB" sz="1100" dirty="0">
                <a:solidFill>
                  <a:srgbClr val="D90101"/>
                </a:solidFill>
              </a:rPr>
              <a:t>Profit</a:t>
            </a:r>
          </a:p>
          <a:p>
            <a:r>
              <a:rPr lang="en-GB" sz="800" dirty="0"/>
              <a:t>The toothbrush needs to be produced for less than its being sold for in order to make profit and so the company doesn’t end in trade deficit. Production includes, materials, transport, manufacture, marketing, packaging and fixed factors such as factory hire/rent and salaries. </a:t>
            </a:r>
          </a:p>
          <a:p>
            <a:r>
              <a:rPr lang="en-GB" sz="800" dirty="0"/>
              <a:t>My product will be sold between £2.50 and £3.50 which will fit into the current prices on the market but is high enough to make profit. My product is also very inexpensive to make which only increases the end profit.   </a:t>
            </a:r>
          </a:p>
        </p:txBody>
      </p:sp>
      <p:sp>
        <p:nvSpPr>
          <p:cNvPr id="9" name="TextBox 8"/>
          <p:cNvSpPr txBox="1"/>
          <p:nvPr/>
        </p:nvSpPr>
        <p:spPr>
          <a:xfrm>
            <a:off x="4330" y="2892492"/>
            <a:ext cx="2261068" cy="1323439"/>
          </a:xfrm>
          <a:prstGeom prst="rect">
            <a:avLst/>
          </a:prstGeom>
          <a:noFill/>
        </p:spPr>
        <p:txBody>
          <a:bodyPr wrap="square" lIns="91418" tIns="45710" rIns="91418" bIns="45710" rtlCol="0">
            <a:spAutoFit/>
          </a:bodyPr>
          <a:lstStyle/>
          <a:p>
            <a:r>
              <a:rPr lang="en-GB" sz="800" dirty="0"/>
              <a:t>.The employees have rights related to working conditions, treatment and fair pay. But this can be ignored in foreign countries, so it can be easy for workers to be exploited.</a:t>
            </a:r>
          </a:p>
          <a:p>
            <a:r>
              <a:rPr lang="en-GB" sz="800" dirty="0"/>
              <a:t>Consumers also have rights such as safety and satisfaction.</a:t>
            </a:r>
          </a:p>
          <a:p>
            <a:r>
              <a:rPr lang="en-GB" sz="800" dirty="0"/>
              <a:t>I can then use this information to advertised my product and an ethically positive product and create the reputation for a world friendly companies such as “H&amp;M” or </a:t>
            </a:r>
            <a:r>
              <a:rPr lang="en-GB" sz="800" dirty="0" err="1"/>
              <a:t>Unileaver</a:t>
            </a:r>
            <a:r>
              <a:rPr lang="en-GB" sz="800" dirty="0"/>
              <a:t>.</a:t>
            </a:r>
          </a:p>
        </p:txBody>
      </p:sp>
      <p:sp>
        <p:nvSpPr>
          <p:cNvPr id="10" name="TextBox 9"/>
          <p:cNvSpPr txBox="1"/>
          <p:nvPr/>
        </p:nvSpPr>
        <p:spPr>
          <a:xfrm>
            <a:off x="5764567" y="3457262"/>
            <a:ext cx="2707040" cy="1246495"/>
          </a:xfrm>
          <a:prstGeom prst="rect">
            <a:avLst/>
          </a:prstGeom>
          <a:noFill/>
        </p:spPr>
        <p:txBody>
          <a:bodyPr wrap="square" lIns="91418" tIns="45710" rIns="91418" bIns="45710" rtlCol="0">
            <a:spAutoFit/>
          </a:bodyPr>
          <a:lstStyle/>
          <a:p>
            <a:pPr algn="ctr"/>
            <a:r>
              <a:rPr lang="en-GB" sz="1100" dirty="0">
                <a:solidFill>
                  <a:srgbClr val="D90101"/>
                </a:solidFill>
              </a:rPr>
              <a:t>Manufacturing</a:t>
            </a:r>
          </a:p>
          <a:p>
            <a:r>
              <a:rPr lang="en-GB" sz="800" dirty="0"/>
              <a:t>.The processes of injection moulding to make  the product will impact the environment. This is because energy is needed to extract the materials, for machines, manufacture and transport. </a:t>
            </a:r>
          </a:p>
          <a:p>
            <a:r>
              <a:rPr lang="en-GB" sz="800" dirty="0"/>
              <a:t>. The toothbrush is made of polypropylene and this is refined from crude oil. This means that this product uses up none renewable resources  and chemical distillation uses up a lot of energy.</a:t>
            </a: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960342">
            <a:off x="5633540" y="3117145"/>
            <a:ext cx="572428"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668530" y="4703757"/>
            <a:ext cx="2793475" cy="1862028"/>
          </a:xfrm>
          <a:prstGeom prst="rect">
            <a:avLst/>
          </a:prstGeom>
          <a:noFill/>
        </p:spPr>
        <p:txBody>
          <a:bodyPr wrap="square" lIns="91418" tIns="45710" rIns="91418" bIns="45710" rtlCol="0">
            <a:spAutoFit/>
          </a:bodyPr>
          <a:lstStyle/>
          <a:p>
            <a:pPr algn="ctr"/>
            <a:r>
              <a:rPr lang="en-GB" sz="1100" dirty="0">
                <a:solidFill>
                  <a:srgbClr val="D90101"/>
                </a:solidFill>
              </a:rPr>
              <a:t>Distribution and sales</a:t>
            </a:r>
          </a:p>
          <a:p>
            <a:r>
              <a:rPr lang="en-GB" sz="800" dirty="0"/>
              <a:t>.The product has to be transported from the middle east where the raw materials are collected, after being refined, to a factory in China. Once manufactured they are shipped all  around the world (but mostly Europe) and are distributed to retail chains, private businesses and independent shops. (Colgate is sold in all of the leading retailers in the UK)</a:t>
            </a:r>
          </a:p>
          <a:p>
            <a:r>
              <a:rPr lang="en-GB" sz="800" dirty="0"/>
              <a:t>.Although the product is shipped, it is small and so more will be able to be shipped in one lot. To reduce the carbon footprint the product could be manufacture within Europe or the UK however the raw materials can only be found (in such quantities to be any use) in the middle east.</a:t>
            </a:r>
          </a:p>
          <a:p>
            <a:r>
              <a:rPr lang="en-GB" sz="800" dirty="0"/>
              <a:t>.As this is not viable then a factory could be placed in the country when the materials are secreted.</a:t>
            </a:r>
          </a:p>
        </p:txBody>
      </p:sp>
      <p:sp>
        <p:nvSpPr>
          <p:cNvPr id="12" name="TextBox 11"/>
          <p:cNvSpPr txBox="1"/>
          <p:nvPr/>
        </p:nvSpPr>
        <p:spPr>
          <a:xfrm>
            <a:off x="3873065" y="5304519"/>
            <a:ext cx="1788270" cy="1615807"/>
          </a:xfrm>
          <a:prstGeom prst="rect">
            <a:avLst/>
          </a:prstGeom>
          <a:noFill/>
        </p:spPr>
        <p:txBody>
          <a:bodyPr wrap="square" lIns="91418" tIns="45710" rIns="91418" bIns="45710" rtlCol="0">
            <a:spAutoFit/>
          </a:bodyPr>
          <a:lstStyle/>
          <a:p>
            <a:pPr algn="ctr"/>
            <a:r>
              <a:rPr lang="en-GB" sz="1100" dirty="0">
                <a:solidFill>
                  <a:srgbClr val="D90101"/>
                </a:solidFill>
              </a:rPr>
              <a:t>Using the product</a:t>
            </a:r>
          </a:p>
          <a:p>
            <a:r>
              <a:rPr lang="en-GB" sz="800" dirty="0"/>
              <a:t>.The life cycle of the product will take into account its effect of the environment even whilst in use.</a:t>
            </a:r>
          </a:p>
          <a:p>
            <a:r>
              <a:rPr lang="en-GB" sz="800" dirty="0"/>
              <a:t>The toothbrush (if its not electric) will have little impact on the environment. However some people leave the tap on whilst brushing their teeth so this is an indirect impact of the toothbrush. </a:t>
            </a:r>
          </a:p>
          <a:p>
            <a:r>
              <a:rPr lang="en-GB" sz="800" dirty="0"/>
              <a:t>.But this doesn’t decrease the impact that the manufacturing and transportation stages will have. </a:t>
            </a:r>
            <a:endParaRPr lang="en-GB" dirty="0"/>
          </a:p>
        </p:txBody>
      </p:sp>
      <p:sp>
        <p:nvSpPr>
          <p:cNvPr id="13" name="TextBox 12"/>
          <p:cNvSpPr txBox="1"/>
          <p:nvPr/>
        </p:nvSpPr>
        <p:spPr>
          <a:xfrm>
            <a:off x="0" y="4260098"/>
            <a:ext cx="4312729" cy="1000254"/>
          </a:xfrm>
          <a:prstGeom prst="rect">
            <a:avLst/>
          </a:prstGeom>
          <a:noFill/>
        </p:spPr>
        <p:txBody>
          <a:bodyPr wrap="square" lIns="91418" tIns="45710" rIns="91418" bIns="45710" rtlCol="0">
            <a:spAutoFit/>
          </a:bodyPr>
          <a:lstStyle/>
          <a:p>
            <a:pPr algn="ctr"/>
            <a:r>
              <a:rPr lang="en-GB" sz="1100" dirty="0">
                <a:solidFill>
                  <a:srgbClr val="D90101"/>
                </a:solidFill>
              </a:rPr>
              <a:t>Necessity of product</a:t>
            </a:r>
          </a:p>
          <a:p>
            <a:r>
              <a:rPr lang="en-GB" sz="800" dirty="0"/>
              <a:t>.Some disposable products are not worth their manufacture due to the pollution they cause.</a:t>
            </a:r>
          </a:p>
          <a:p>
            <a:r>
              <a:rPr lang="en-GB" sz="800" dirty="0"/>
              <a:t>.The toothbrush comes in two part packaging which is made from a cardboard back panel and a vacuumed formed front made from transparent PVC.  As the PVC can not be recycled this is  bad for the environment however the card is widely recyclable.</a:t>
            </a:r>
          </a:p>
          <a:p>
            <a:r>
              <a:rPr lang="en-GB" sz="800" dirty="0"/>
              <a:t>.The product is very important as its  a basic hygienic right and is something we are taught to do twice a day from childhood. That  makes this product very necessary. </a:t>
            </a:r>
          </a:p>
        </p:txBody>
      </p:sp>
      <p:sp>
        <p:nvSpPr>
          <p:cNvPr id="14" name="TextBox 13"/>
          <p:cNvSpPr txBox="1"/>
          <p:nvPr/>
        </p:nvSpPr>
        <p:spPr>
          <a:xfrm rot="19026955">
            <a:off x="4937237" y="3821390"/>
            <a:ext cx="1160756" cy="261610"/>
          </a:xfrm>
          <a:prstGeom prst="rect">
            <a:avLst/>
          </a:prstGeom>
          <a:noFill/>
        </p:spPr>
        <p:txBody>
          <a:bodyPr wrap="square" lIns="91418" tIns="45710" rIns="91418" bIns="45710" rtlCol="0">
            <a:spAutoFit/>
          </a:bodyPr>
          <a:lstStyle/>
          <a:p>
            <a:r>
              <a:rPr lang="en-GB" sz="1100" b="1" dirty="0">
                <a:solidFill>
                  <a:srgbClr val="D90101"/>
                </a:solidFill>
              </a:rPr>
              <a:t>Distribution</a:t>
            </a:r>
            <a:r>
              <a:rPr lang="en-GB" sz="1100" dirty="0">
                <a:solidFill>
                  <a:srgbClr val="D90101"/>
                </a:solidFill>
              </a:rPr>
              <a:t> </a:t>
            </a:r>
          </a:p>
        </p:txBody>
      </p:sp>
      <p:sp>
        <p:nvSpPr>
          <p:cNvPr id="15" name="TextBox 14"/>
          <p:cNvSpPr txBox="1"/>
          <p:nvPr/>
        </p:nvSpPr>
        <p:spPr>
          <a:xfrm rot="2974001">
            <a:off x="3625593" y="3767528"/>
            <a:ext cx="1270512" cy="369332"/>
          </a:xfrm>
          <a:prstGeom prst="rect">
            <a:avLst/>
          </a:prstGeom>
          <a:noFill/>
        </p:spPr>
        <p:txBody>
          <a:bodyPr wrap="square" lIns="91418" tIns="45710" rIns="91418" bIns="45710" rtlCol="0">
            <a:spAutoFit/>
          </a:bodyPr>
          <a:lstStyle/>
          <a:p>
            <a:r>
              <a:rPr lang="en-GB" sz="1100" b="1" dirty="0">
                <a:solidFill>
                  <a:srgbClr val="D90101"/>
                </a:solidFill>
              </a:rPr>
              <a:t>Disposal</a:t>
            </a:r>
            <a:r>
              <a:rPr lang="en-GB" b="1" dirty="0" smtClean="0"/>
              <a:t> </a:t>
            </a:r>
            <a:endParaRPr lang="en-GB" b="1" dirty="0"/>
          </a:p>
        </p:txBody>
      </p:sp>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652853">
            <a:off x="5226470" y="4372237"/>
            <a:ext cx="845627"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505293">
            <a:off x="4365134" y="4626048"/>
            <a:ext cx="1056219" cy="268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889144">
            <a:off x="3254129" y="3954001"/>
            <a:ext cx="738187"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Object 15"/>
          <p:cNvGraphicFramePr>
            <a:graphicFrameLocks noChangeAspect="1"/>
          </p:cNvGraphicFramePr>
          <p:nvPr>
            <p:extLst>
              <p:ext uri="{D42A27DB-BD31-4B8C-83A1-F6EECF244321}">
                <p14:modId xmlns:p14="http://schemas.microsoft.com/office/powerpoint/2010/main" val="3446392045"/>
              </p:ext>
            </p:extLst>
          </p:nvPr>
        </p:nvGraphicFramePr>
        <p:xfrm>
          <a:off x="-48915" y="6014348"/>
          <a:ext cx="588467" cy="419089"/>
        </p:xfrm>
        <a:graphic>
          <a:graphicData uri="http://schemas.openxmlformats.org/presentationml/2006/ole">
            <mc:AlternateContent xmlns:mc="http://schemas.openxmlformats.org/markup-compatibility/2006">
              <mc:Choice xmlns:v="urn:schemas-microsoft-com:vml" Requires="v">
                <p:oleObj spid="_x0000_s5270" name="Packager Shell Object" showAsIcon="1" r:id="rId9" imgW="965160" imgH="686880" progId="Package">
                  <p:embed/>
                </p:oleObj>
              </mc:Choice>
              <mc:Fallback>
                <p:oleObj name="Packager Shell Object" showAsIcon="1" r:id="rId9" imgW="965160" imgH="686880" progId="Package">
                  <p:embed/>
                  <p:pic>
                    <p:nvPicPr>
                      <p:cNvPr id="0" name=""/>
                      <p:cNvPicPr/>
                      <p:nvPr/>
                    </p:nvPicPr>
                    <p:blipFill>
                      <a:blip r:embed="rId10"/>
                      <a:stretch>
                        <a:fillRect/>
                      </a:stretch>
                    </p:blipFill>
                    <p:spPr>
                      <a:xfrm>
                        <a:off x="-48915" y="6014348"/>
                        <a:ext cx="588467" cy="419089"/>
                      </a:xfrm>
                      <a:prstGeom prst="rect">
                        <a:avLst/>
                      </a:prstGeom>
                    </p:spPr>
                  </p:pic>
                </p:oleObj>
              </mc:Fallback>
            </mc:AlternateContent>
          </a:graphicData>
        </a:graphic>
      </p:graphicFrame>
      <p:sp>
        <p:nvSpPr>
          <p:cNvPr id="17" name="TextBox 16"/>
          <p:cNvSpPr txBox="1"/>
          <p:nvPr/>
        </p:nvSpPr>
        <p:spPr>
          <a:xfrm>
            <a:off x="0" y="5260352"/>
            <a:ext cx="626975" cy="707866"/>
          </a:xfrm>
          <a:prstGeom prst="rect">
            <a:avLst/>
          </a:prstGeom>
          <a:noFill/>
        </p:spPr>
        <p:txBody>
          <a:bodyPr wrap="square" lIns="91418" tIns="45710" rIns="91418" bIns="45710" rtlCol="0">
            <a:spAutoFit/>
          </a:bodyPr>
          <a:lstStyle/>
          <a:p>
            <a:r>
              <a:rPr lang="en-GB" sz="800" b="1" dirty="0"/>
              <a:t>Video of our lesson with a </a:t>
            </a:r>
            <a:r>
              <a:rPr lang="en-GB" sz="800" b="1" dirty="0" smtClean="0">
                <a:solidFill>
                  <a:srgbClr val="C00000"/>
                </a:solidFill>
              </a:rPr>
              <a:t>business teacher</a:t>
            </a:r>
            <a:endParaRPr lang="en-GB" sz="800" b="1" dirty="0">
              <a:solidFill>
                <a:srgbClr val="C00000"/>
              </a:solidFill>
            </a:endParaRPr>
          </a:p>
        </p:txBody>
      </p:sp>
      <p:sp>
        <p:nvSpPr>
          <p:cNvPr id="18" name="Rectangle 17"/>
          <p:cNvSpPr/>
          <p:nvPr/>
        </p:nvSpPr>
        <p:spPr>
          <a:xfrm>
            <a:off x="-12905" y="5260352"/>
            <a:ext cx="3885970" cy="15976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57" name="Picture 137"/>
          <p:cNvPicPr>
            <a:picLocks noChangeAspect="1" noChangeArrowheads="1"/>
          </p:cNvPicPr>
          <p:nvPr/>
        </p:nvPicPr>
        <p:blipFill rotWithShape="1">
          <a:blip r:embed="rId11">
            <a:extLst>
              <a:ext uri="{28A0092B-C50C-407E-A947-70E740481C1C}">
                <a14:useLocalDpi xmlns:a14="http://schemas.microsoft.com/office/drawing/2010/main" val="0"/>
              </a:ext>
            </a:extLst>
          </a:blip>
          <a:srcRect l="11414" t="22431" r="72964" b="48171"/>
          <a:stretch/>
        </p:blipFill>
        <p:spPr bwMode="auto">
          <a:xfrm>
            <a:off x="2609542" y="5260352"/>
            <a:ext cx="1263524" cy="1597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539552" y="5240067"/>
            <a:ext cx="2103647" cy="1600438"/>
          </a:xfrm>
          <a:prstGeom prst="rect">
            <a:avLst/>
          </a:prstGeom>
          <a:noFill/>
        </p:spPr>
        <p:txBody>
          <a:bodyPr wrap="square" rtlCol="0">
            <a:spAutoFit/>
          </a:bodyPr>
          <a:lstStyle/>
          <a:p>
            <a:r>
              <a:rPr lang="en-GB" sz="1000" b="1" dirty="0" smtClean="0">
                <a:solidFill>
                  <a:srgbClr val="C00000"/>
                </a:solidFill>
              </a:rPr>
              <a:t>Summery of conservation:</a:t>
            </a:r>
          </a:p>
          <a:p>
            <a:r>
              <a:rPr lang="en-GB" sz="800" dirty="0" smtClean="0"/>
              <a:t>“It can been cleaned easily because its plastic so making out of plastic has many advantages. The grip material is also a big advantage as its comfortable and not slippery. There's a good length so I wouldn't change the size. Its an attractive product but a bit boring</a:t>
            </a:r>
            <a:r>
              <a:rPr lang="en-GB" sz="800" b="1" dirty="0" smtClean="0"/>
              <a:t>. The product will sell everywhere so unless you manufacture it everywhere then there will always be a carbon footprint however because its small you can get more products transported per time.”</a:t>
            </a:r>
            <a:endParaRPr lang="en-GB" sz="800" b="1" dirty="0"/>
          </a:p>
        </p:txBody>
      </p:sp>
    </p:spTree>
    <p:extLst>
      <p:ext uri="{BB962C8B-B14F-4D97-AF65-F5344CB8AC3E}">
        <p14:creationId xmlns:p14="http://schemas.microsoft.com/office/powerpoint/2010/main" val="294557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2656"/>
            <a:ext cx="7812360" cy="1440160"/>
          </a:xfrm>
          <a:prstGeom prst="rect">
            <a:avLst/>
          </a:prstGeom>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lIns="91418" tIns="45710" rIns="91418" bIns="45710" rtlCol="0" anchor="ctr"/>
          <a:lstStyle/>
          <a:p>
            <a:pPr algn="ctr"/>
            <a:endParaRPr lang="en-GB"/>
          </a:p>
        </p:txBody>
      </p:sp>
      <p:sp>
        <p:nvSpPr>
          <p:cNvPr id="2" name="TextBox 1"/>
          <p:cNvSpPr txBox="1"/>
          <p:nvPr/>
        </p:nvSpPr>
        <p:spPr>
          <a:xfrm>
            <a:off x="35496" y="44625"/>
            <a:ext cx="2880320" cy="369332"/>
          </a:xfrm>
          <a:prstGeom prst="rect">
            <a:avLst/>
          </a:prstGeom>
          <a:noFill/>
        </p:spPr>
        <p:txBody>
          <a:bodyPr wrap="square" lIns="91418" tIns="45710" rIns="91418" bIns="45710" rtlCol="0">
            <a:spAutoFit/>
          </a:bodyPr>
          <a:lstStyle/>
          <a:p>
            <a:r>
              <a:rPr lang="en-GB" dirty="0" smtClean="0">
                <a:solidFill>
                  <a:schemeClr val="bg1">
                    <a:lumMod val="75000"/>
                  </a:schemeClr>
                </a:solidFill>
              </a:rPr>
              <a:t>Brief and specification: </a:t>
            </a:r>
            <a:endParaRPr lang="en-GB" dirty="0">
              <a:solidFill>
                <a:schemeClr val="bg1">
                  <a:lumMod val="75000"/>
                </a:schemeClr>
              </a:solidFill>
            </a:endParaRPr>
          </a:p>
        </p:txBody>
      </p:sp>
      <p:sp>
        <p:nvSpPr>
          <p:cNvPr id="5" name="TextBox 4"/>
          <p:cNvSpPr txBox="1"/>
          <p:nvPr/>
        </p:nvSpPr>
        <p:spPr>
          <a:xfrm>
            <a:off x="239531" y="1798962"/>
            <a:ext cx="8136904" cy="3447077"/>
          </a:xfrm>
          <a:prstGeom prst="rect">
            <a:avLst/>
          </a:prstGeom>
          <a:noFill/>
        </p:spPr>
        <p:txBody>
          <a:bodyPr wrap="square" lIns="91418" tIns="45710" rIns="91418" bIns="45710" rtlCol="0">
            <a:spAutoFit/>
          </a:bodyPr>
          <a:lstStyle/>
          <a:p>
            <a:r>
              <a:rPr lang="en-GB" sz="900" dirty="0">
                <a:solidFill>
                  <a:srgbClr val="C00000"/>
                </a:solidFill>
              </a:rPr>
              <a:t>Aesthetics: </a:t>
            </a:r>
            <a:r>
              <a:rPr lang="en-GB" sz="900" dirty="0"/>
              <a:t>to appeal to a rider range of customers </a:t>
            </a:r>
            <a:r>
              <a:rPr lang="en-GB" sz="900" dirty="0">
                <a:solidFill>
                  <a:srgbClr val="C00000"/>
                </a:solidFill>
              </a:rPr>
              <a:t>I will create a product available in different colours</a:t>
            </a:r>
            <a:r>
              <a:rPr lang="en-GB" sz="900" dirty="0"/>
              <a:t>. I could also </a:t>
            </a:r>
            <a:r>
              <a:rPr lang="en-GB" sz="900" dirty="0">
                <a:solidFill>
                  <a:srgbClr val="C00000"/>
                </a:solidFill>
              </a:rPr>
              <a:t>create a unique shape</a:t>
            </a:r>
            <a:r>
              <a:rPr lang="en-GB" sz="900" dirty="0"/>
              <a:t> and therefore make an identifiable for the product that is recognisable to the public.</a:t>
            </a:r>
          </a:p>
          <a:p>
            <a:r>
              <a:rPr lang="en-GB" sz="900" dirty="0">
                <a:solidFill>
                  <a:srgbClr val="C00000"/>
                </a:solidFill>
              </a:rPr>
              <a:t>Anthropometrics: </a:t>
            </a:r>
            <a:r>
              <a:rPr lang="en-GB" sz="900" dirty="0"/>
              <a:t>I big factor of my improvement on the product is the handle. I will need to take into account a range of hand sizes so that my product is all inclusive and therefore make more profit. </a:t>
            </a:r>
            <a:r>
              <a:rPr lang="en-GB" sz="900" dirty="0">
                <a:solidFill>
                  <a:srgbClr val="C00000"/>
                </a:solidFill>
              </a:rPr>
              <a:t>I will make a more comfortable and easy grip handle </a:t>
            </a:r>
            <a:r>
              <a:rPr lang="en-GB" sz="900" dirty="0"/>
              <a:t>so that my product is easier to use (and provides comfort when in transit). </a:t>
            </a:r>
          </a:p>
          <a:p>
            <a:r>
              <a:rPr lang="en-GB" sz="900" dirty="0">
                <a:solidFill>
                  <a:srgbClr val="C00000"/>
                </a:solidFill>
              </a:rPr>
              <a:t>Cost: </a:t>
            </a:r>
            <a:r>
              <a:rPr lang="en-GB" sz="900" dirty="0"/>
              <a:t>the product on its own is cheap to manufacture but whether I add changeable handles to fit different sizes might increase the manicuring price and therefore increasing the retail price, however if when developed I haven't improved it that way then it should be on </a:t>
            </a:r>
            <a:r>
              <a:rPr lang="en-GB" sz="900" dirty="0">
                <a:solidFill>
                  <a:srgbClr val="C00000"/>
                </a:solidFill>
              </a:rPr>
              <a:t>trend if not lower than the existing market.</a:t>
            </a:r>
            <a:r>
              <a:rPr lang="en-GB" sz="900" dirty="0"/>
              <a:t> </a:t>
            </a:r>
          </a:p>
          <a:p>
            <a:r>
              <a:rPr lang="en-GB" sz="900" dirty="0">
                <a:solidFill>
                  <a:srgbClr val="C00000"/>
                </a:solidFill>
              </a:rPr>
              <a:t>Ergonomics</a:t>
            </a:r>
            <a:r>
              <a:rPr lang="en-GB" sz="900" dirty="0"/>
              <a:t>: the product is used by many people so it must </a:t>
            </a:r>
            <a:r>
              <a:rPr lang="en-GB" sz="900" dirty="0">
                <a:solidFill>
                  <a:srgbClr val="C00000"/>
                </a:solidFill>
              </a:rPr>
              <a:t>fit the size of the customers hand </a:t>
            </a:r>
            <a:r>
              <a:rPr lang="en-GB" sz="900" dirty="0"/>
              <a:t>at the same time it </a:t>
            </a:r>
            <a:r>
              <a:rPr lang="en-GB" sz="900" dirty="0">
                <a:solidFill>
                  <a:srgbClr val="C00000"/>
                </a:solidFill>
              </a:rPr>
              <a:t>must be comfortable to hold. </a:t>
            </a:r>
            <a:r>
              <a:rPr lang="en-GB" sz="900" dirty="0"/>
              <a:t>The design that I create must be inclusive and fit a ride range of the target market. </a:t>
            </a:r>
          </a:p>
          <a:p>
            <a:r>
              <a:rPr lang="en-GB" sz="900" dirty="0">
                <a:solidFill>
                  <a:srgbClr val="C00000"/>
                </a:solidFill>
              </a:rPr>
              <a:t>Function:  </a:t>
            </a:r>
            <a:r>
              <a:rPr lang="en-GB" sz="900" dirty="0"/>
              <a:t>it should be easy and comfortable to hold when using, even when pressure is applied. The product should also be easy to assemble/unfold to erect the full product (from “travel mode”) the product should be simple to clean so that little maintenance is needed. </a:t>
            </a:r>
          </a:p>
          <a:p>
            <a:r>
              <a:rPr lang="en-GB" sz="900" dirty="0">
                <a:solidFill>
                  <a:srgbClr val="C00000"/>
                </a:solidFill>
              </a:rPr>
              <a:t>Manufacturing: due to the fact that a travel toothbrush has to be made of 2 or more parts (any kind of hinge creates parts) then the production will be </a:t>
            </a:r>
            <a:r>
              <a:rPr lang="en-GB" sz="900" dirty="0"/>
              <a:t>slower and more expensive however the steps in the process are only varied slightly therefore having </a:t>
            </a:r>
            <a:r>
              <a:rPr lang="en-GB" sz="900" dirty="0">
                <a:solidFill>
                  <a:srgbClr val="D90101"/>
                </a:solidFill>
              </a:rPr>
              <a:t>little impact on overall costs</a:t>
            </a:r>
            <a:r>
              <a:rPr lang="en-GB" sz="900" dirty="0"/>
              <a:t>. However this does mean that the product is </a:t>
            </a:r>
            <a:r>
              <a:rPr lang="en-GB" sz="900" dirty="0">
                <a:solidFill>
                  <a:srgbClr val="D90101"/>
                </a:solidFill>
              </a:rPr>
              <a:t>more thoroughly checked and quality assessed </a:t>
            </a:r>
            <a:r>
              <a:rPr lang="en-GB" sz="900" dirty="0"/>
              <a:t>and therefore will be of </a:t>
            </a:r>
            <a:r>
              <a:rPr lang="en-GB" sz="900" dirty="0">
                <a:solidFill>
                  <a:srgbClr val="D90101"/>
                </a:solidFill>
              </a:rPr>
              <a:t>a higher standard </a:t>
            </a:r>
            <a:r>
              <a:rPr lang="en-GB" sz="900" dirty="0"/>
              <a:t>than others on the market. </a:t>
            </a:r>
          </a:p>
          <a:p>
            <a:r>
              <a:rPr lang="en-GB" sz="900" dirty="0">
                <a:solidFill>
                  <a:srgbClr val="C00000"/>
                </a:solidFill>
              </a:rPr>
              <a:t>Materials: </a:t>
            </a:r>
            <a:r>
              <a:rPr lang="en-GB" sz="900" dirty="0"/>
              <a:t>should be </a:t>
            </a:r>
            <a:r>
              <a:rPr lang="en-GB" sz="900" dirty="0">
                <a:solidFill>
                  <a:srgbClr val="C00000"/>
                </a:solidFill>
              </a:rPr>
              <a:t>durable, waterproof and bend-resistant</a:t>
            </a:r>
            <a:r>
              <a:rPr lang="en-GB" sz="900" dirty="0"/>
              <a:t>. I should try to use as much environmentally friendly materials as I can however where I cant I will use materials that last a long time so the product lasts longer. , meaning less impact on the environment. (plastic is the best material for this product) the product shouldn’t pick up scuffs or marks in order to stay desirable.</a:t>
            </a:r>
          </a:p>
          <a:p>
            <a:r>
              <a:rPr lang="en-GB" sz="900" dirty="0">
                <a:solidFill>
                  <a:srgbClr val="C00000"/>
                </a:solidFill>
              </a:rPr>
              <a:t>Moral issues: </a:t>
            </a:r>
            <a:r>
              <a:rPr lang="en-GB" sz="900" dirty="0"/>
              <a:t>the processes of manufacture of my product that require human intervention should be controlled to fit human right standards meaning workers work in </a:t>
            </a:r>
            <a:r>
              <a:rPr lang="en-GB" sz="900" dirty="0">
                <a:solidFill>
                  <a:srgbClr val="C00000"/>
                </a:solidFill>
              </a:rPr>
              <a:t>a safe and pleasant and fair condition</a:t>
            </a:r>
            <a:r>
              <a:rPr lang="en-GB" sz="900" dirty="0"/>
              <a:t>. </a:t>
            </a:r>
          </a:p>
          <a:p>
            <a:r>
              <a:rPr lang="en-GB" sz="900" dirty="0">
                <a:solidFill>
                  <a:srgbClr val="C00000"/>
                </a:solidFill>
              </a:rPr>
              <a:t>Safety: </a:t>
            </a:r>
            <a:r>
              <a:rPr lang="en-GB" sz="900" dirty="0"/>
              <a:t>although the product will come in parts they will not be a choke-able size. They will also be a </a:t>
            </a:r>
            <a:r>
              <a:rPr lang="en-GB" sz="900" dirty="0">
                <a:solidFill>
                  <a:srgbClr val="C00000"/>
                </a:solidFill>
              </a:rPr>
              <a:t>rounded shape </a:t>
            </a:r>
            <a:r>
              <a:rPr lang="en-GB" sz="900" dirty="0"/>
              <a:t>with no possible impaling sides. However the hinges may be areas where fingers can get trapped, but I can develop them to be inset to the shape rather pointing out, this would also decrease areas of weaknesses. </a:t>
            </a:r>
          </a:p>
          <a:p>
            <a:r>
              <a:rPr lang="en-GB" sz="900" dirty="0">
                <a:solidFill>
                  <a:srgbClr val="D90101"/>
                </a:solidFill>
              </a:rPr>
              <a:t>Size: </a:t>
            </a:r>
          </a:p>
          <a:p>
            <a:r>
              <a:rPr lang="en-GB" sz="900" dirty="0"/>
              <a:t>it is important that the product doesn’t take up to much space due to the fact that it is a travel toothbrush.</a:t>
            </a:r>
          </a:p>
          <a:p>
            <a:endParaRPr lang="en-GB" sz="1000" dirty="0"/>
          </a:p>
          <a:p>
            <a:endParaRPr lang="en-GB" sz="1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787098" y="5064671"/>
            <a:ext cx="1174438" cy="214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575" y="1798962"/>
            <a:ext cx="504056" cy="2908468"/>
          </a:xfrm>
          <a:prstGeom prst="rect">
            <a:avLst/>
          </a:prstGeom>
          <a:noFill/>
        </p:spPr>
        <p:txBody>
          <a:bodyPr wrap="square" lIns="91418" tIns="45710" rIns="91418" bIns="45710" rtlCol="0">
            <a:spAutoFit/>
          </a:bodyPr>
          <a:lstStyle/>
          <a:p>
            <a:r>
              <a:rPr lang="en-GB" sz="900" b="1" dirty="0">
                <a:solidFill>
                  <a:srgbClr val="FF0000"/>
                </a:solidFill>
              </a:rPr>
              <a:t>A1</a:t>
            </a:r>
          </a:p>
          <a:p>
            <a:endParaRPr lang="en-GB" sz="900" b="1" dirty="0">
              <a:solidFill>
                <a:srgbClr val="FF0000"/>
              </a:solidFill>
            </a:endParaRPr>
          </a:p>
          <a:p>
            <a:r>
              <a:rPr lang="en-GB" sz="900" b="1" dirty="0">
                <a:solidFill>
                  <a:srgbClr val="FF0000"/>
                </a:solidFill>
              </a:rPr>
              <a:t>A2</a:t>
            </a:r>
          </a:p>
          <a:p>
            <a:endParaRPr lang="en-GB" sz="900" b="1" dirty="0">
              <a:solidFill>
                <a:srgbClr val="FF0000"/>
              </a:solidFill>
            </a:endParaRPr>
          </a:p>
          <a:p>
            <a:r>
              <a:rPr lang="en-GB" sz="900" b="1" dirty="0" smtClean="0">
                <a:solidFill>
                  <a:srgbClr val="FF0000"/>
                </a:solidFill>
              </a:rPr>
              <a:t>C1</a:t>
            </a:r>
            <a:endParaRPr lang="en-GB" sz="900" b="1" dirty="0">
              <a:solidFill>
                <a:srgbClr val="FF0000"/>
              </a:solidFill>
            </a:endParaRPr>
          </a:p>
          <a:p>
            <a:endParaRPr lang="en-GB" sz="900" b="1" dirty="0">
              <a:solidFill>
                <a:srgbClr val="FF0000"/>
              </a:solidFill>
            </a:endParaRPr>
          </a:p>
          <a:p>
            <a:r>
              <a:rPr lang="en-GB" sz="900" b="1" dirty="0">
                <a:solidFill>
                  <a:srgbClr val="FF0000"/>
                </a:solidFill>
              </a:rPr>
              <a:t>E1</a:t>
            </a:r>
          </a:p>
          <a:p>
            <a:endParaRPr lang="en-GB" sz="900" b="1" dirty="0">
              <a:solidFill>
                <a:srgbClr val="FF0000"/>
              </a:solidFill>
            </a:endParaRPr>
          </a:p>
          <a:p>
            <a:r>
              <a:rPr lang="en-GB" sz="900" b="1" dirty="0">
                <a:solidFill>
                  <a:srgbClr val="FF0000"/>
                </a:solidFill>
              </a:rPr>
              <a:t>F1</a:t>
            </a:r>
          </a:p>
          <a:p>
            <a:endParaRPr lang="en-GB" sz="900" b="1" dirty="0">
              <a:solidFill>
                <a:srgbClr val="FF0000"/>
              </a:solidFill>
            </a:endParaRPr>
          </a:p>
          <a:p>
            <a:r>
              <a:rPr lang="en-GB" sz="900" b="1" dirty="0">
                <a:solidFill>
                  <a:srgbClr val="FF0000"/>
                </a:solidFill>
              </a:rPr>
              <a:t>M1</a:t>
            </a:r>
          </a:p>
          <a:p>
            <a:endParaRPr lang="en-GB" sz="900" b="1" dirty="0">
              <a:solidFill>
                <a:srgbClr val="FF0000"/>
              </a:solidFill>
            </a:endParaRPr>
          </a:p>
          <a:p>
            <a:endParaRPr lang="en-GB" sz="900" b="1" dirty="0">
              <a:solidFill>
                <a:srgbClr val="FF0000"/>
              </a:solidFill>
            </a:endParaRPr>
          </a:p>
          <a:p>
            <a:r>
              <a:rPr lang="en-GB" sz="900" b="1" dirty="0">
                <a:solidFill>
                  <a:srgbClr val="FF0000"/>
                </a:solidFill>
              </a:rPr>
              <a:t>M2</a:t>
            </a:r>
          </a:p>
          <a:p>
            <a:endParaRPr lang="en-GB" sz="900" b="1" dirty="0">
              <a:solidFill>
                <a:srgbClr val="FF0000"/>
              </a:solidFill>
            </a:endParaRPr>
          </a:p>
          <a:p>
            <a:endParaRPr lang="en-GB" sz="900" b="1" dirty="0" smtClean="0">
              <a:solidFill>
                <a:srgbClr val="FF0000"/>
              </a:solidFill>
            </a:endParaRPr>
          </a:p>
          <a:p>
            <a:r>
              <a:rPr lang="en-GB" sz="900" b="1" dirty="0" smtClean="0">
                <a:solidFill>
                  <a:srgbClr val="FF0000"/>
                </a:solidFill>
              </a:rPr>
              <a:t>M3</a:t>
            </a:r>
            <a:endParaRPr lang="en-GB" sz="900" b="1" dirty="0">
              <a:solidFill>
                <a:srgbClr val="FF0000"/>
              </a:solidFill>
            </a:endParaRPr>
          </a:p>
          <a:p>
            <a:endParaRPr lang="en-GB" sz="900" b="1" dirty="0">
              <a:solidFill>
                <a:srgbClr val="FF0000"/>
              </a:solidFill>
            </a:endParaRPr>
          </a:p>
          <a:p>
            <a:r>
              <a:rPr lang="en-GB" sz="900" b="1" dirty="0">
                <a:solidFill>
                  <a:srgbClr val="FF0000"/>
                </a:solidFill>
              </a:rPr>
              <a:t>S1</a:t>
            </a:r>
          </a:p>
          <a:p>
            <a:endParaRPr lang="en-GB" sz="1200" dirty="0"/>
          </a:p>
        </p:txBody>
      </p:sp>
      <p:sp>
        <p:nvSpPr>
          <p:cNvPr id="8" name="TextBox 7"/>
          <p:cNvSpPr txBox="1"/>
          <p:nvPr/>
        </p:nvSpPr>
        <p:spPr>
          <a:xfrm>
            <a:off x="-34842" y="4437112"/>
            <a:ext cx="349754" cy="369322"/>
          </a:xfrm>
          <a:prstGeom prst="rect">
            <a:avLst/>
          </a:prstGeom>
          <a:noFill/>
        </p:spPr>
        <p:txBody>
          <a:bodyPr wrap="none" lIns="91429" tIns="45715" rIns="91429" bIns="45715" rtlCol="0">
            <a:spAutoFit/>
          </a:bodyPr>
          <a:lstStyle/>
          <a:p>
            <a:r>
              <a:rPr lang="en-GB" sz="900" b="1" dirty="0">
                <a:solidFill>
                  <a:srgbClr val="D90101"/>
                </a:solidFill>
              </a:rPr>
              <a:t>S2</a:t>
            </a:r>
            <a:r>
              <a:rPr lang="en-GB" dirty="0" smtClean="0"/>
              <a:t> </a:t>
            </a:r>
            <a:endParaRPr lang="en-GB" dirty="0"/>
          </a:p>
        </p:txBody>
      </p:sp>
      <p:sp>
        <p:nvSpPr>
          <p:cNvPr id="10" name="TextBox 9"/>
          <p:cNvSpPr txBox="1"/>
          <p:nvPr/>
        </p:nvSpPr>
        <p:spPr>
          <a:xfrm>
            <a:off x="107504" y="476672"/>
            <a:ext cx="7560840" cy="1169551"/>
          </a:xfrm>
          <a:prstGeom prst="rect">
            <a:avLst/>
          </a:prstGeom>
          <a:noFill/>
        </p:spPr>
        <p:txBody>
          <a:bodyPr wrap="square" rtlCol="0">
            <a:spAutoFit/>
          </a:bodyPr>
          <a:lstStyle/>
          <a:p>
            <a:r>
              <a:rPr lang="en-GB" sz="1000" dirty="0" smtClean="0"/>
              <a:t>I have analysed the strength and weaknesses of the product and have found areas that could be developed in order to improve the product. </a:t>
            </a:r>
          </a:p>
          <a:p>
            <a:endParaRPr lang="en-GB" sz="1000" dirty="0" smtClean="0"/>
          </a:p>
          <a:p>
            <a:r>
              <a:rPr lang="en-GB" sz="1000" dirty="0" smtClean="0"/>
              <a:t>The first area I will focus on is the aesthetics of the product. I think they can be changed to be modern and slicker and this would appeal to specific audiences, such as young professionals, and make the product more appealing. </a:t>
            </a:r>
          </a:p>
          <a:p>
            <a:endParaRPr lang="en-GB" sz="1000" dirty="0" smtClean="0"/>
          </a:p>
          <a:p>
            <a:r>
              <a:rPr lang="en-GB" sz="1000" dirty="0" smtClean="0"/>
              <a:t>Another area that I will focus on is the hold of the product, I want to improve the comfort. I will also look at adding better grips to increase the comfort and make the product easier to use.</a:t>
            </a:r>
            <a:endParaRPr lang="en-GB" sz="1000" dirty="0"/>
          </a:p>
        </p:txBody>
      </p:sp>
      <p:sp>
        <p:nvSpPr>
          <p:cNvPr id="11" name="TextBox 10"/>
          <p:cNvSpPr txBox="1"/>
          <p:nvPr/>
        </p:nvSpPr>
        <p:spPr>
          <a:xfrm>
            <a:off x="35496" y="5282796"/>
            <a:ext cx="6192688" cy="1323439"/>
          </a:xfrm>
          <a:prstGeom prst="rect">
            <a:avLst/>
          </a:prstGeom>
          <a:noFill/>
        </p:spPr>
        <p:txBody>
          <a:bodyPr wrap="square" rtlCol="0">
            <a:spAutoFit/>
          </a:bodyPr>
          <a:lstStyle/>
          <a:p>
            <a:r>
              <a:rPr lang="en-GB" sz="1000" b="1" dirty="0" smtClean="0">
                <a:solidFill>
                  <a:srgbClr val="FF0000"/>
                </a:solidFill>
              </a:rPr>
              <a:t>The top 6 spec points </a:t>
            </a:r>
            <a:r>
              <a:rPr lang="en-GB" sz="1000" dirty="0" smtClean="0"/>
              <a:t>are what I am going to refer back to through out designing and the evolution. I have selected these as key points because the focus on what I wanted to improve/develop about the original product.  </a:t>
            </a:r>
          </a:p>
          <a:p>
            <a:r>
              <a:rPr lang="en-GB" sz="1000" dirty="0" smtClean="0">
                <a:solidFill>
                  <a:srgbClr val="FF0000"/>
                </a:solidFill>
              </a:rPr>
              <a:t>A1</a:t>
            </a:r>
            <a:r>
              <a:rPr lang="en-GB" sz="1000" dirty="0" smtClean="0"/>
              <a:t>- </a:t>
            </a:r>
            <a:r>
              <a:rPr lang="en-GB" sz="1000" dirty="0"/>
              <a:t>appeal to a wide range of consumers and have a unique look. </a:t>
            </a:r>
          </a:p>
          <a:p>
            <a:r>
              <a:rPr lang="en-GB" sz="1000" dirty="0">
                <a:solidFill>
                  <a:srgbClr val="FF0000"/>
                </a:solidFill>
              </a:rPr>
              <a:t>A2</a:t>
            </a:r>
            <a:r>
              <a:rPr lang="en-GB" sz="1000" dirty="0"/>
              <a:t>- a handle that is  all inclusive </a:t>
            </a:r>
          </a:p>
          <a:p>
            <a:r>
              <a:rPr lang="en-GB" sz="1000" dirty="0" smtClean="0">
                <a:solidFill>
                  <a:srgbClr val="FF0000"/>
                </a:solidFill>
              </a:rPr>
              <a:t>E1</a:t>
            </a:r>
            <a:r>
              <a:rPr lang="en-GB" sz="1000" dirty="0" smtClean="0"/>
              <a:t>- </a:t>
            </a:r>
            <a:r>
              <a:rPr lang="en-GB" sz="1000" dirty="0"/>
              <a:t>a handle that is easy to use  and comfortable to </a:t>
            </a:r>
            <a:r>
              <a:rPr lang="en-GB" sz="1000" dirty="0" smtClean="0"/>
              <a:t>hold</a:t>
            </a:r>
          </a:p>
          <a:p>
            <a:r>
              <a:rPr lang="en-GB" sz="1000" dirty="0" smtClean="0">
                <a:solidFill>
                  <a:srgbClr val="FF0000"/>
                </a:solidFill>
              </a:rPr>
              <a:t>F1</a:t>
            </a:r>
            <a:r>
              <a:rPr lang="en-GB" sz="1000" dirty="0" smtClean="0"/>
              <a:t>- </a:t>
            </a:r>
            <a:r>
              <a:rPr lang="en-GB" sz="1000" dirty="0"/>
              <a:t>must be able to work as a travel toothbrush</a:t>
            </a:r>
          </a:p>
          <a:p>
            <a:r>
              <a:rPr lang="en-GB" sz="1000" dirty="0" smtClean="0">
                <a:solidFill>
                  <a:srgbClr val="FF0000"/>
                </a:solidFill>
              </a:rPr>
              <a:t>M2</a:t>
            </a:r>
            <a:r>
              <a:rPr lang="en-GB" sz="1000" dirty="0" smtClean="0"/>
              <a:t>- </a:t>
            </a:r>
            <a:r>
              <a:rPr lang="en-GB" sz="1000" dirty="0"/>
              <a:t>be made of materials that suit the environment that the product is made for. </a:t>
            </a:r>
          </a:p>
          <a:p>
            <a:r>
              <a:rPr lang="en-GB" sz="1000" dirty="0" smtClean="0">
                <a:solidFill>
                  <a:srgbClr val="FF0000"/>
                </a:solidFill>
              </a:rPr>
              <a:t>S2</a:t>
            </a:r>
            <a:r>
              <a:rPr lang="en-GB" sz="1000" dirty="0" smtClean="0"/>
              <a:t>- </a:t>
            </a:r>
            <a:r>
              <a:rPr lang="en-GB" sz="1000" dirty="0"/>
              <a:t>the product is for travel so must not take up too much space</a:t>
            </a:r>
            <a:r>
              <a:rPr lang="en-GB" sz="1000" dirty="0" smtClean="0"/>
              <a:t>.</a:t>
            </a:r>
            <a:endParaRPr lang="en-GB" sz="1000" dirty="0"/>
          </a:p>
        </p:txBody>
      </p:sp>
      <p:cxnSp>
        <p:nvCxnSpPr>
          <p:cNvPr id="13" name="Straight Connector 12"/>
          <p:cNvCxnSpPr/>
          <p:nvPr/>
        </p:nvCxnSpPr>
        <p:spPr>
          <a:xfrm>
            <a:off x="-34842" y="5157192"/>
            <a:ext cx="8483285"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63905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850" y="91036"/>
            <a:ext cx="6252342" cy="5202322"/>
            <a:chOff x="24245" y="0"/>
            <a:chExt cx="7635129" cy="5832648"/>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0"/>
              <a:ext cx="7635129"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9193" y="836712"/>
              <a:ext cx="36004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1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239" t="42553" r="29481" b="36140"/>
          <a:stretch/>
        </p:blipFill>
        <p:spPr bwMode="auto">
          <a:xfrm rot="10800000">
            <a:off x="4795232" y="5941002"/>
            <a:ext cx="2649096" cy="847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333" t="29192" r="38953" b="32447"/>
          <a:stretch/>
        </p:blipFill>
        <p:spPr bwMode="auto">
          <a:xfrm>
            <a:off x="7459524" y="3094683"/>
            <a:ext cx="1006713" cy="870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607" t="10040" r="7746" b="15686"/>
          <a:stretch/>
        </p:blipFill>
        <p:spPr bwMode="auto">
          <a:xfrm>
            <a:off x="7446023" y="2381551"/>
            <a:ext cx="1020214" cy="713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207" t="21648" r="25028" b="33702"/>
          <a:stretch/>
        </p:blipFill>
        <p:spPr bwMode="auto">
          <a:xfrm rot="16200000">
            <a:off x="6758631" y="673944"/>
            <a:ext cx="2408503" cy="100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7720" r="1014" b="34463"/>
          <a:stretch/>
        </p:blipFill>
        <p:spPr bwMode="auto">
          <a:xfrm rot="16200000">
            <a:off x="6511774" y="4903539"/>
            <a:ext cx="2902214" cy="100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795233" y="7749"/>
            <a:ext cx="2664292" cy="1169551"/>
          </a:xfrm>
          <a:prstGeom prst="rect">
            <a:avLst/>
          </a:prstGeom>
          <a:noFill/>
        </p:spPr>
        <p:txBody>
          <a:bodyPr wrap="square" lIns="91418" tIns="45710" rIns="91418" bIns="45710" rtlCol="0">
            <a:spAutoFit/>
          </a:bodyPr>
          <a:lstStyle/>
          <a:p>
            <a:r>
              <a:rPr lang="en-GB" sz="1000" dirty="0"/>
              <a:t>Third party </a:t>
            </a:r>
          </a:p>
          <a:p>
            <a:r>
              <a:rPr lang="en-GB" sz="1000" dirty="0"/>
              <a:t>“I like the shape. It has a good weight at the bottom so its quite stable to hold. To improve the handle it could have a thumb rest and more shape to add comfort on the back, only to fit the hand more. The size of the finger grips need to be reshaped.”  - joey: product design student </a:t>
            </a:r>
          </a:p>
        </p:txBody>
      </p:sp>
      <p:pic>
        <p:nvPicPr>
          <p:cNvPr id="10" name="Picture 2" descr="C:\Users\11bowyera\AppData\Local\Microsoft\Windows\Temporary Internet Files\Content.IE5\2TP27D16\image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3707904" y="64842"/>
            <a:ext cx="980727" cy="980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11bowyera\AppData\Local\Microsoft\Windows\Temporary Internet Files\Content.IE5\EMIJ7M94\image2.JPG"/>
          <p:cNvPicPr>
            <a:picLocks noChangeAspect="1" noChangeArrowheads="1"/>
          </p:cNvPicPr>
          <p:nvPr/>
        </p:nvPicPr>
        <p:blipFill rotWithShape="1">
          <a:blip r:embed="rId11">
            <a:extLst>
              <a:ext uri="{28A0092B-C50C-407E-A947-70E740481C1C}">
                <a14:useLocalDpi xmlns:a14="http://schemas.microsoft.com/office/drawing/2010/main" val="0"/>
              </a:ext>
            </a:extLst>
          </a:blip>
          <a:srcRect t="20024" b="31273"/>
          <a:stretch/>
        </p:blipFill>
        <p:spPr bwMode="auto">
          <a:xfrm>
            <a:off x="0" y="5763158"/>
            <a:ext cx="2248024" cy="1094844"/>
          </a:xfrm>
          <a:prstGeom prst="rect">
            <a:avLst/>
          </a:prstGeom>
          <a:noFill/>
          <a:extLst>
            <a:ext uri="{909E8E84-426E-40DD-AFC4-6F175D3DCCD1}">
              <a14:hiddenFill xmlns:a14="http://schemas.microsoft.com/office/drawing/2010/main">
                <a:solidFill>
                  <a:srgbClr val="FFFFFF"/>
                </a:solidFill>
              </a14:hiddenFill>
            </a:ext>
          </a:extLst>
        </p:spPr>
      </p:pic>
      <p:pic>
        <p:nvPicPr>
          <p:cNvPr id="12" name="Video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rot="5400000">
            <a:off x="1949107" y="5613806"/>
            <a:ext cx="1567009" cy="882822"/>
          </a:xfrm>
          <a:prstGeom prst="rect">
            <a:avLst/>
          </a:prstGeom>
        </p:spPr>
      </p:pic>
      <p:sp>
        <p:nvSpPr>
          <p:cNvPr id="13" name="TextBox 12"/>
          <p:cNvSpPr txBox="1"/>
          <p:nvPr/>
        </p:nvSpPr>
        <p:spPr>
          <a:xfrm>
            <a:off x="3131842" y="5298188"/>
            <a:ext cx="2016221" cy="369332"/>
          </a:xfrm>
          <a:prstGeom prst="rect">
            <a:avLst/>
          </a:prstGeom>
          <a:noFill/>
        </p:spPr>
        <p:txBody>
          <a:bodyPr wrap="square" lIns="91418" tIns="45710" rIns="91418" bIns="45710" rtlCol="0">
            <a:spAutoFit/>
          </a:bodyPr>
          <a:lstStyle/>
          <a:p>
            <a:r>
              <a:rPr lang="en-GB" dirty="0" smtClean="0"/>
              <a:t>Play me</a:t>
            </a:r>
            <a:endParaRPr lang="en-GB" dirty="0"/>
          </a:p>
        </p:txBody>
      </p:sp>
      <p:sp>
        <p:nvSpPr>
          <p:cNvPr id="7" name="TextBox 6"/>
          <p:cNvSpPr txBox="1"/>
          <p:nvPr/>
        </p:nvSpPr>
        <p:spPr>
          <a:xfrm>
            <a:off x="0" y="5205855"/>
            <a:ext cx="2014504" cy="553998"/>
          </a:xfrm>
          <a:prstGeom prst="rect">
            <a:avLst/>
          </a:prstGeom>
          <a:noFill/>
        </p:spPr>
        <p:txBody>
          <a:bodyPr wrap="square" lIns="91418" tIns="45710" rIns="91418" bIns="45710" rtlCol="0">
            <a:spAutoFit/>
          </a:bodyPr>
          <a:lstStyle/>
          <a:p>
            <a:r>
              <a:rPr lang="en-GB" sz="1000" dirty="0"/>
              <a:t>This model shows how the finger spaces fit the hold of the consumer.</a:t>
            </a:r>
          </a:p>
        </p:txBody>
      </p:sp>
      <p:cxnSp>
        <p:nvCxnSpPr>
          <p:cNvPr id="9" name="Straight Arrow Connector 8"/>
          <p:cNvCxnSpPr/>
          <p:nvPr/>
        </p:nvCxnSpPr>
        <p:spPr>
          <a:xfrm flipH="1">
            <a:off x="1331640" y="5482855"/>
            <a:ext cx="144016" cy="68245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3190156" y="5618971"/>
            <a:ext cx="1008110" cy="1169551"/>
          </a:xfrm>
          <a:prstGeom prst="rect">
            <a:avLst/>
          </a:prstGeom>
          <a:noFill/>
        </p:spPr>
        <p:txBody>
          <a:bodyPr wrap="square" lIns="91418" tIns="45710" rIns="91418" bIns="45710" rtlCol="0">
            <a:spAutoFit/>
          </a:bodyPr>
          <a:lstStyle/>
          <a:p>
            <a:r>
              <a:rPr lang="en-GB" sz="1000" dirty="0">
                <a:solidFill>
                  <a:srgbClr val="FF0000"/>
                </a:solidFill>
              </a:rPr>
              <a:t>Conclusion from feedback: </a:t>
            </a:r>
            <a:r>
              <a:rPr lang="en-GB" sz="1000" dirty="0"/>
              <a:t>the bigger hook at the bottom creates a good weight to the handle.</a:t>
            </a:r>
          </a:p>
        </p:txBody>
      </p:sp>
      <p:cxnSp>
        <p:nvCxnSpPr>
          <p:cNvPr id="16" name="Straight Arrow Connector 15"/>
          <p:cNvCxnSpPr/>
          <p:nvPr/>
        </p:nvCxnSpPr>
        <p:spPr>
          <a:xfrm>
            <a:off x="4139952" y="6055217"/>
            <a:ext cx="548681" cy="1100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868144" y="4559525"/>
            <a:ext cx="1440160" cy="1200329"/>
          </a:xfrm>
          <a:prstGeom prst="rect">
            <a:avLst/>
          </a:prstGeom>
          <a:noFill/>
        </p:spPr>
        <p:txBody>
          <a:bodyPr wrap="square" lIns="91418" tIns="45710" rIns="91418" bIns="45710" rtlCol="0">
            <a:spAutoFit/>
          </a:bodyPr>
          <a:lstStyle/>
          <a:p>
            <a:r>
              <a:rPr lang="en-GB" dirty="0" smtClean="0"/>
              <a:t>Experiments on making a model on sketch up. </a:t>
            </a:r>
            <a:endParaRPr lang="en-GB" dirty="0"/>
          </a:p>
        </p:txBody>
      </p:sp>
      <p:cxnSp>
        <p:nvCxnSpPr>
          <p:cNvPr id="19" name="Straight Arrow Connector 18"/>
          <p:cNvCxnSpPr/>
          <p:nvPr/>
        </p:nvCxnSpPr>
        <p:spPr>
          <a:xfrm flipV="1">
            <a:off x="6876256" y="1772817"/>
            <a:ext cx="568072" cy="27867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7020273" y="3530140"/>
            <a:ext cx="288032" cy="9789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164289" y="4797152"/>
            <a:ext cx="2952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160292" y="5406895"/>
            <a:ext cx="3996" cy="567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4709194" y="5914268"/>
            <a:ext cx="793667" cy="7443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GB"/>
          </a:p>
        </p:txBody>
      </p:sp>
      <p:sp>
        <p:nvSpPr>
          <p:cNvPr id="28" name="TextBox 27"/>
          <p:cNvSpPr txBox="1"/>
          <p:nvPr/>
        </p:nvSpPr>
        <p:spPr>
          <a:xfrm>
            <a:off x="1981602" y="1341090"/>
            <a:ext cx="469264" cy="276999"/>
          </a:xfrm>
          <a:prstGeom prst="rect">
            <a:avLst/>
          </a:prstGeom>
          <a:noFill/>
        </p:spPr>
        <p:txBody>
          <a:bodyPr wrap="square" lIns="91418" tIns="45710" rIns="91418" bIns="45710" rtlCol="0">
            <a:spAutoFit/>
          </a:bodyPr>
          <a:lstStyle/>
          <a:p>
            <a:r>
              <a:rPr lang="en-GB" sz="1200" b="1" dirty="0">
                <a:solidFill>
                  <a:srgbClr val="FF0000"/>
                </a:solidFill>
              </a:rPr>
              <a:t>A1</a:t>
            </a:r>
          </a:p>
        </p:txBody>
      </p:sp>
      <p:sp>
        <p:nvSpPr>
          <p:cNvPr id="29" name="TextBox 28"/>
          <p:cNvSpPr txBox="1"/>
          <p:nvPr/>
        </p:nvSpPr>
        <p:spPr>
          <a:xfrm>
            <a:off x="4027038" y="4928857"/>
            <a:ext cx="444402" cy="276999"/>
          </a:xfrm>
          <a:prstGeom prst="rect">
            <a:avLst/>
          </a:prstGeom>
          <a:noFill/>
        </p:spPr>
        <p:txBody>
          <a:bodyPr wrap="square" lIns="91418" tIns="45710" rIns="91418" bIns="45710" rtlCol="0">
            <a:spAutoFit/>
          </a:bodyPr>
          <a:lstStyle/>
          <a:p>
            <a:r>
              <a:rPr lang="en-GB" sz="1200" b="1" dirty="0">
                <a:solidFill>
                  <a:srgbClr val="FF0000"/>
                </a:solidFill>
              </a:rPr>
              <a:t>A2</a:t>
            </a:r>
          </a:p>
        </p:txBody>
      </p:sp>
      <p:pic>
        <p:nvPicPr>
          <p:cNvPr id="3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8462" y="5439308"/>
            <a:ext cx="4508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1662713" y="5428665"/>
            <a:ext cx="576064" cy="276999"/>
          </a:xfrm>
          <a:prstGeom prst="rect">
            <a:avLst/>
          </a:prstGeom>
          <a:noFill/>
        </p:spPr>
        <p:txBody>
          <a:bodyPr wrap="square" lIns="91418" tIns="45710" rIns="91418" bIns="45710" rtlCol="0">
            <a:spAutoFit/>
          </a:bodyPr>
          <a:lstStyle/>
          <a:p>
            <a:r>
              <a:rPr lang="en-GB" sz="1200" b="1" dirty="0">
                <a:solidFill>
                  <a:srgbClr val="FF0000"/>
                </a:solidFill>
              </a:rPr>
              <a:t>E1</a:t>
            </a:r>
          </a:p>
        </p:txBody>
      </p:sp>
      <p:sp>
        <p:nvSpPr>
          <p:cNvPr id="32" name="TextBox 31"/>
          <p:cNvSpPr txBox="1"/>
          <p:nvPr/>
        </p:nvSpPr>
        <p:spPr>
          <a:xfrm>
            <a:off x="1374681" y="3530142"/>
            <a:ext cx="864096" cy="276999"/>
          </a:xfrm>
          <a:prstGeom prst="rect">
            <a:avLst/>
          </a:prstGeom>
          <a:noFill/>
        </p:spPr>
        <p:txBody>
          <a:bodyPr wrap="square" lIns="91418" tIns="45710" rIns="91418" bIns="45710" rtlCol="0">
            <a:spAutoFit/>
          </a:bodyPr>
          <a:lstStyle/>
          <a:p>
            <a:r>
              <a:rPr lang="en-GB" sz="1200" b="1" dirty="0">
                <a:solidFill>
                  <a:srgbClr val="FF0000"/>
                </a:solidFill>
              </a:rPr>
              <a:t>F1</a:t>
            </a:r>
          </a:p>
        </p:txBody>
      </p:sp>
      <p:pic>
        <p:nvPicPr>
          <p:cNvPr id="3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46847" y="2057700"/>
            <a:ext cx="8651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564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679"/>
            <a:ext cx="6660232" cy="553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535" t="15215" r="39955" b="19342"/>
          <a:stretch/>
        </p:blipFill>
        <p:spPr bwMode="auto">
          <a:xfrm>
            <a:off x="6804248" y="1"/>
            <a:ext cx="1645546" cy="344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059" t="14432" r="38235" b="11903"/>
          <a:stretch/>
        </p:blipFill>
        <p:spPr bwMode="auto">
          <a:xfrm>
            <a:off x="1252387" y="5030022"/>
            <a:ext cx="980907" cy="1827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38655" t="29782" r="40483" b="21498"/>
          <a:stretch/>
        </p:blipFill>
        <p:spPr bwMode="auto">
          <a:xfrm>
            <a:off x="1" y="5030022"/>
            <a:ext cx="1252386" cy="1827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50" y="3486067"/>
            <a:ext cx="1667249" cy="231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625" t="18364" r="5379" b="25923"/>
          <a:stretch/>
        </p:blipFill>
        <p:spPr bwMode="auto">
          <a:xfrm rot="5400000">
            <a:off x="3184301" y="5799714"/>
            <a:ext cx="1366520" cy="75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56177" y="5749277"/>
            <a:ext cx="2293618" cy="1026655"/>
          </a:xfrm>
          <a:prstGeom prst="rect">
            <a:avLst/>
          </a:prstGeom>
          <a:noFill/>
        </p:spPr>
        <p:txBody>
          <a:bodyPr wrap="square" lIns="91418" tIns="45710" rIns="91418" bIns="45710" rtlCol="0">
            <a:spAutoFit/>
          </a:bodyPr>
          <a:lstStyle/>
          <a:p>
            <a:r>
              <a:rPr lang="en-GB" sz="1200" dirty="0" err="1"/>
              <a:t>Seb</a:t>
            </a:r>
            <a:r>
              <a:rPr lang="en-GB" sz="1200" dirty="0"/>
              <a:t>: I like the idea that its all in one, I think having the brush with the tooth paste and the floss is really useful. However I think it should be easier to hold. </a:t>
            </a:r>
          </a:p>
        </p:txBody>
      </p:sp>
      <p:sp>
        <p:nvSpPr>
          <p:cNvPr id="4" name="TextBox 3"/>
          <p:cNvSpPr txBox="1"/>
          <p:nvPr/>
        </p:nvSpPr>
        <p:spPr>
          <a:xfrm>
            <a:off x="0" y="4400238"/>
            <a:ext cx="3024336" cy="652926"/>
          </a:xfrm>
          <a:prstGeom prst="rect">
            <a:avLst/>
          </a:prstGeom>
          <a:noFill/>
        </p:spPr>
        <p:txBody>
          <a:bodyPr wrap="square" lIns="91418" tIns="45710" rIns="91418" bIns="45710" rtlCol="0">
            <a:spAutoFit/>
          </a:bodyPr>
          <a:lstStyle/>
          <a:p>
            <a:r>
              <a:rPr lang="en-GB" sz="1200" dirty="0"/>
              <a:t>I created a model on sketch up to show an in-depth view. Using a transparent view I was able to show where everything goes. </a:t>
            </a:r>
          </a:p>
        </p:txBody>
      </p:sp>
      <p:sp>
        <p:nvSpPr>
          <p:cNvPr id="5" name="TextBox 4"/>
          <p:cNvSpPr txBox="1"/>
          <p:nvPr/>
        </p:nvSpPr>
        <p:spPr>
          <a:xfrm>
            <a:off x="2331132" y="4979180"/>
            <a:ext cx="1386408" cy="553998"/>
          </a:xfrm>
          <a:prstGeom prst="rect">
            <a:avLst/>
          </a:prstGeom>
          <a:noFill/>
        </p:spPr>
        <p:txBody>
          <a:bodyPr wrap="square" lIns="91418" tIns="45710" rIns="91418" bIns="45710" rtlCol="0">
            <a:spAutoFit/>
          </a:bodyPr>
          <a:lstStyle/>
          <a:p>
            <a:r>
              <a:rPr lang="en-GB" sz="1000" dirty="0"/>
              <a:t>Here you can see how the tooth brush can fold up and down.</a:t>
            </a:r>
          </a:p>
        </p:txBody>
      </p:sp>
      <p:cxnSp>
        <p:nvCxnSpPr>
          <p:cNvPr id="7" name="Straight Arrow Connector 6"/>
          <p:cNvCxnSpPr/>
          <p:nvPr/>
        </p:nvCxnSpPr>
        <p:spPr>
          <a:xfrm flipH="1">
            <a:off x="2103190" y="5256180"/>
            <a:ext cx="288032" cy="28276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2331132" y="5563359"/>
            <a:ext cx="1028650" cy="400110"/>
          </a:xfrm>
          <a:prstGeom prst="rect">
            <a:avLst/>
          </a:prstGeom>
          <a:noFill/>
        </p:spPr>
        <p:txBody>
          <a:bodyPr wrap="square" lIns="91418" tIns="45710" rIns="91418" bIns="45710" rtlCol="0">
            <a:spAutoFit/>
          </a:bodyPr>
          <a:lstStyle/>
          <a:p>
            <a:r>
              <a:rPr lang="en-GB" sz="1000" dirty="0"/>
              <a:t>This is the tooth paste insert </a:t>
            </a:r>
          </a:p>
        </p:txBody>
      </p:sp>
      <p:cxnSp>
        <p:nvCxnSpPr>
          <p:cNvPr id="10" name="Straight Arrow Connector 9"/>
          <p:cNvCxnSpPr/>
          <p:nvPr/>
        </p:nvCxnSpPr>
        <p:spPr>
          <a:xfrm flipH="1">
            <a:off x="1619674" y="5748456"/>
            <a:ext cx="759719" cy="21501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2331132" y="6257106"/>
            <a:ext cx="1088740" cy="400110"/>
          </a:xfrm>
          <a:prstGeom prst="rect">
            <a:avLst/>
          </a:prstGeom>
          <a:noFill/>
        </p:spPr>
        <p:txBody>
          <a:bodyPr wrap="square" lIns="91418" tIns="45710" rIns="91418" bIns="45710" rtlCol="0">
            <a:spAutoFit/>
          </a:bodyPr>
          <a:lstStyle/>
          <a:p>
            <a:r>
              <a:rPr lang="en-GB" sz="1000" dirty="0"/>
              <a:t>This is the floss bobbin  </a:t>
            </a:r>
          </a:p>
        </p:txBody>
      </p:sp>
      <p:cxnSp>
        <p:nvCxnSpPr>
          <p:cNvPr id="14" name="Straight Arrow Connector 13"/>
          <p:cNvCxnSpPr>
            <a:stCxn id="12" idx="1"/>
          </p:cNvCxnSpPr>
          <p:nvPr/>
        </p:nvCxnSpPr>
        <p:spPr>
          <a:xfrm flipH="1">
            <a:off x="1999532" y="6457161"/>
            <a:ext cx="331600" cy="681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355976" y="5802857"/>
            <a:ext cx="1584176" cy="707886"/>
          </a:xfrm>
          <a:prstGeom prst="rect">
            <a:avLst/>
          </a:prstGeom>
          <a:noFill/>
        </p:spPr>
        <p:txBody>
          <a:bodyPr wrap="square" lIns="91418" tIns="45710" rIns="91418" bIns="45710" rtlCol="0">
            <a:spAutoFit/>
          </a:bodyPr>
          <a:lstStyle/>
          <a:p>
            <a:r>
              <a:rPr lang="en-GB" sz="1000" dirty="0"/>
              <a:t>I made a model out of card. The toothbrush folds up and down by twisting the wood straw.</a:t>
            </a:r>
          </a:p>
        </p:txBody>
      </p:sp>
      <p:cxnSp>
        <p:nvCxnSpPr>
          <p:cNvPr id="18" name="Straight Arrow Connector 17"/>
          <p:cNvCxnSpPr/>
          <p:nvPr/>
        </p:nvCxnSpPr>
        <p:spPr>
          <a:xfrm flipH="1">
            <a:off x="4139954" y="6093297"/>
            <a:ext cx="288033" cy="820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Circular Arrow 35"/>
          <p:cNvSpPr/>
          <p:nvPr/>
        </p:nvSpPr>
        <p:spPr>
          <a:xfrm rot="16427634">
            <a:off x="3368547" y="5837412"/>
            <a:ext cx="537445" cy="400110"/>
          </a:xfrm>
          <a:prstGeom prst="circularArrow">
            <a:avLst/>
          </a:prstGeom>
        </p:spPr>
        <p:style>
          <a:lnRef idx="2">
            <a:schemeClr val="accent6">
              <a:shade val="50000"/>
            </a:schemeClr>
          </a:lnRef>
          <a:fillRef idx="1">
            <a:schemeClr val="accent6"/>
          </a:fillRef>
          <a:effectRef idx="0">
            <a:schemeClr val="accent6"/>
          </a:effectRef>
          <a:fontRef idx="minor">
            <a:schemeClr val="lt1"/>
          </a:fontRef>
        </p:style>
        <p:txBody>
          <a:bodyPr lIns="91418" tIns="45710" rIns="91418" bIns="45710" rtlCol="0" anchor="ctr"/>
          <a:lstStyle/>
          <a:p>
            <a:pPr algn="ctr"/>
            <a:endParaRPr lang="en-GB">
              <a:solidFill>
                <a:schemeClr val="tx1"/>
              </a:solidFill>
            </a:endParaRPr>
          </a:p>
        </p:txBody>
      </p:sp>
      <p:pic>
        <p:nvPicPr>
          <p:cNvPr id="3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548680"/>
            <a:ext cx="4508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8024" y="260648"/>
            <a:ext cx="8651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1132" y="4817254"/>
            <a:ext cx="8651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1856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4" y="-9017"/>
            <a:ext cx="6366935" cy="6619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942" t="26573" r="25028" b="22889"/>
          <a:stretch/>
        </p:blipFill>
        <p:spPr bwMode="auto">
          <a:xfrm rot="16200000">
            <a:off x="5695213" y="673517"/>
            <a:ext cx="3088106" cy="216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5301208"/>
            <a:ext cx="8651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894" y="5301208"/>
            <a:ext cx="57943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2708920"/>
            <a:ext cx="8651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68760"/>
            <a:ext cx="4508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7165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2">
      <a:dk1>
        <a:srgbClr val="000000"/>
      </a:dk1>
      <a:lt1>
        <a:srgbClr val="FFFFFF"/>
      </a:lt1>
      <a:dk2>
        <a:srgbClr val="434342"/>
      </a:dk2>
      <a:lt2>
        <a:srgbClr val="CDD7D9"/>
      </a:lt2>
      <a:accent1>
        <a:srgbClr val="C00000"/>
      </a:accent1>
      <a:accent2>
        <a:srgbClr val="C00000"/>
      </a:accent2>
      <a:accent3>
        <a:srgbClr val="C00000"/>
      </a:accent3>
      <a:accent4>
        <a:srgbClr val="A5A5A5"/>
      </a:accent4>
      <a:accent5>
        <a:srgbClr val="707070"/>
      </a:accent5>
      <a:accent6>
        <a:srgbClr val="B5C4D7"/>
      </a:accent6>
      <a:hlink>
        <a:srgbClr val="5F5F5F"/>
      </a:hlink>
      <a:folHlink>
        <a:srgbClr val="969696"/>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8210</TotalTime>
  <Words>9150</Words>
  <Application>Microsoft Office PowerPoint</Application>
  <PresentationFormat>On-screen Show (4:3)</PresentationFormat>
  <Paragraphs>504</Paragraphs>
  <Slides>22</Slides>
  <Notes>4</Notes>
  <HiddenSlides>0</HiddenSlides>
  <MMClips>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Adjacency</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Daren</dc:creator>
  <cp:lastModifiedBy>Alexander BOWYER</cp:lastModifiedBy>
  <cp:revision>294</cp:revision>
  <cp:lastPrinted>2017-05-04T08:55:04Z</cp:lastPrinted>
  <dcterms:modified xsi:type="dcterms:W3CDTF">2017-05-05T10:18:28Z</dcterms:modified>
</cp:coreProperties>
</file>