
<file path=[Content_Types].xml><?xml version="1.0" encoding="utf-8"?>
<Types xmlns="http://schemas.openxmlformats.org/package/2006/content-types">
  <Default Extension="bin" ContentType="image/unknown"/>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entation.xml" ContentType="application/vnd.openxmlformats-officedocument.presentationml.presentation.main+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1.xml" ContentType="application/vnd.openxmlformats-officedocument.theme+xml"/>
  <Override PartName="/ppt/theme/theme4.xml" ContentType="application/vnd.openxmlformats-officedocument.theme+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2"/>
  </p:notesMasterIdLst>
  <p:sldIdLst>
    <p:sldId id="738" r:id="rId4"/>
    <p:sldId id="739" r:id="rId5"/>
    <p:sldId id="740" r:id="rId6"/>
    <p:sldId id="741" r:id="rId7"/>
    <p:sldId id="742" r:id="rId8"/>
    <p:sldId id="771" r:id="rId9"/>
    <p:sldId id="772" r:id="rId10"/>
    <p:sldId id="576" r:id="rId11"/>
    <p:sldId id="773" r:id="rId12"/>
    <p:sldId id="774" r:id="rId13"/>
    <p:sldId id="775" r:id="rId14"/>
    <p:sldId id="776" r:id="rId15"/>
    <p:sldId id="777" r:id="rId16"/>
    <p:sldId id="778" r:id="rId17"/>
    <p:sldId id="762" r:id="rId18"/>
    <p:sldId id="763" r:id="rId19"/>
    <p:sldId id="784" r:id="rId20"/>
    <p:sldId id="785" r:id="rId21"/>
    <p:sldId id="765" r:id="rId22"/>
    <p:sldId id="779" r:id="rId23"/>
    <p:sldId id="780" r:id="rId24"/>
    <p:sldId id="781" r:id="rId25"/>
    <p:sldId id="782" r:id="rId26"/>
    <p:sldId id="783" r:id="rId27"/>
    <p:sldId id="786" r:id="rId28"/>
    <p:sldId id="787" r:id="rId29"/>
    <p:sldId id="867" r:id="rId30"/>
    <p:sldId id="25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4EC5BD1-D945-4EEC-B221-FCF8012BA991}">
          <p14:sldIdLst>
            <p14:sldId id="738"/>
            <p14:sldId id="739"/>
            <p14:sldId id="740"/>
            <p14:sldId id="741"/>
            <p14:sldId id="742"/>
            <p14:sldId id="771"/>
            <p14:sldId id="772"/>
            <p14:sldId id="576"/>
            <p14:sldId id="773"/>
            <p14:sldId id="774"/>
            <p14:sldId id="775"/>
            <p14:sldId id="776"/>
            <p14:sldId id="777"/>
            <p14:sldId id="778"/>
            <p14:sldId id="762"/>
            <p14:sldId id="763"/>
            <p14:sldId id="784"/>
            <p14:sldId id="785"/>
            <p14:sldId id="765"/>
            <p14:sldId id="779"/>
            <p14:sldId id="780"/>
            <p14:sldId id="781"/>
            <p14:sldId id="782"/>
            <p14:sldId id="783"/>
            <p14:sldId id="786"/>
            <p14:sldId id="787"/>
            <p14:sldId id="867"/>
          </p14:sldIdLst>
        </p14:section>
        <p14:section name="Worksheet" id="{E9F11827-6F29-47A4-9294-C8378AFAB2F6}">
          <p14:sldIdLst>
            <p14:sldId id="256"/>
          </p14:sldIdLst>
        </p14:section>
      </p14:sectionLst>
    </p:ex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DD"/>
    <a:srgbClr val="FFCC00"/>
    <a:srgbClr val="FCFEFC"/>
    <a:srgbClr val="CCCC00"/>
    <a:srgbClr val="EAEAEA"/>
    <a:srgbClr val="F8F8F8"/>
    <a:srgbClr val="00FF00"/>
    <a:srgbClr val="CEFFF7"/>
    <a:srgbClr val="FCFF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71" autoAdjust="0"/>
    <p:restoredTop sz="94291" autoAdjust="0"/>
  </p:normalViewPr>
  <p:slideViewPr>
    <p:cSldViewPr snapToGrid="0" showGuides="1">
      <p:cViewPr>
        <p:scale>
          <a:sx n="70" d="100"/>
          <a:sy n="70" d="100"/>
        </p:scale>
        <p:origin x="1099" y="326"/>
      </p:cViewPr>
      <p:guideLst>
        <p:guide orient="horz" pos="2183"/>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customXml" Target="../customXml/item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customXml" Target="../customXml/item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57075D-4999-4A9C-AC86-A4426AA6C3EA}" type="datetimeFigureOut">
              <a:rPr lang="en-GB" smtClean="0"/>
              <a:t>27/03/2024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F01BA3-638B-4D5A-9DF7-BBE2283C4ECB}" type="slidenum">
              <a:rPr lang="en-GB" smtClean="0"/>
              <a:t>‹#›</a:t>
            </a:fld>
            <a:endParaRPr lang="en-GB"/>
          </a:p>
        </p:txBody>
      </p:sp>
    </p:spTree>
    <p:extLst>
      <p:ext uri="{BB962C8B-B14F-4D97-AF65-F5344CB8AC3E}">
        <p14:creationId xmlns:p14="http://schemas.microsoft.com/office/powerpoint/2010/main" val="2698020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L1 Aggression</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49E76-B5AA-4FC2-87A2-D1DECF8FB74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776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B7E33-1C9A-4E8A-9F07-585CA4502CB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A02 Institutional Aggression in Prisons</a:t>
            </a:r>
          </a:p>
        </p:txBody>
      </p:sp>
    </p:spTree>
    <p:extLst>
      <p:ext uri="{BB962C8B-B14F-4D97-AF65-F5344CB8AC3E}">
        <p14:creationId xmlns:p14="http://schemas.microsoft.com/office/powerpoint/2010/main" val="3474122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B7E33-1C9A-4E8A-9F07-585CA4502CB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A02 Institutional Aggression in Prisons</a:t>
            </a:r>
          </a:p>
        </p:txBody>
      </p:sp>
    </p:spTree>
    <p:extLst>
      <p:ext uri="{BB962C8B-B14F-4D97-AF65-F5344CB8AC3E}">
        <p14:creationId xmlns:p14="http://schemas.microsoft.com/office/powerpoint/2010/main" val="2850329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B7E33-1C9A-4E8A-9F07-585CA4502CB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A02 Institutional Aggression in Prisons</a:t>
            </a:r>
          </a:p>
        </p:txBody>
      </p:sp>
    </p:spTree>
    <p:extLst>
      <p:ext uri="{BB962C8B-B14F-4D97-AF65-F5344CB8AC3E}">
        <p14:creationId xmlns:p14="http://schemas.microsoft.com/office/powerpoint/2010/main" val="1665847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B7E33-1C9A-4E8A-9F07-585CA4502CB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A02 Institutional Aggression in Prisons</a:t>
            </a:r>
          </a:p>
        </p:txBody>
      </p:sp>
    </p:spTree>
    <p:extLst>
      <p:ext uri="{BB962C8B-B14F-4D97-AF65-F5344CB8AC3E}">
        <p14:creationId xmlns:p14="http://schemas.microsoft.com/office/powerpoint/2010/main" val="3637162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B7E33-1C9A-4E8A-9F07-585CA4502CB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A02 Institutional Aggression in Prisons</a:t>
            </a:r>
          </a:p>
        </p:txBody>
      </p:sp>
    </p:spTree>
    <p:extLst>
      <p:ext uri="{BB962C8B-B14F-4D97-AF65-F5344CB8AC3E}">
        <p14:creationId xmlns:p14="http://schemas.microsoft.com/office/powerpoint/2010/main" val="4220315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ASCH'S RESEARCH</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0C4F3-8CF3-4407-A801-FAB4580678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9825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ASCH'S RESEARCH</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0C4F3-8CF3-4407-A801-FAB4580678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2644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ASCH'S RESEARCH</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0C4F3-8CF3-4407-A801-FAB4580678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07982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ASCH'S RESEARCH</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0C4F3-8CF3-4407-A801-FAB4580678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2882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76A83F-C26C-4ABB-BF1C-A8409E466BA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0586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L1 Aggression</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49E76-B5AA-4FC2-87A2-D1DECF8FB74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5476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9597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88480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66772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00200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4379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ASCH'S RESEARCH</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0C4F3-8CF3-4407-A801-FAB4580678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89425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ASCH'S RESEARCH</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0C4F3-8CF3-4407-A801-FAB4580678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6984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B7E33-1C9A-4E8A-9F07-585CA4502CB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A02 Institutional Aggression in Prisons</a:t>
            </a:r>
          </a:p>
        </p:txBody>
      </p:sp>
    </p:spTree>
    <p:extLst>
      <p:ext uri="{BB962C8B-B14F-4D97-AF65-F5344CB8AC3E}">
        <p14:creationId xmlns:p14="http://schemas.microsoft.com/office/powerpoint/2010/main" val="1202673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B7E33-1C9A-4E8A-9F07-585CA4502CB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A02 Institutional Aggression in Prisons</a:t>
            </a:r>
          </a:p>
        </p:txBody>
      </p:sp>
    </p:spTree>
    <p:extLst>
      <p:ext uri="{BB962C8B-B14F-4D97-AF65-F5344CB8AC3E}">
        <p14:creationId xmlns:p14="http://schemas.microsoft.com/office/powerpoint/2010/main" val="304217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B7E33-1C9A-4E8A-9F07-585CA4502CB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A02 Institutional Aggression in Prisons</a:t>
            </a:r>
          </a:p>
        </p:txBody>
      </p:sp>
    </p:spTree>
    <p:extLst>
      <p:ext uri="{BB962C8B-B14F-4D97-AF65-F5344CB8AC3E}">
        <p14:creationId xmlns:p14="http://schemas.microsoft.com/office/powerpoint/2010/main" val="329067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6A7E85-DB17-4D1C-9000-3D282D41975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3836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B7E33-1C9A-4E8A-9F07-585CA4502CB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A02 Institutional Aggression in Prisons</a:t>
            </a:r>
          </a:p>
        </p:txBody>
      </p:sp>
    </p:spTree>
    <p:extLst>
      <p:ext uri="{BB962C8B-B14F-4D97-AF65-F5344CB8AC3E}">
        <p14:creationId xmlns:p14="http://schemas.microsoft.com/office/powerpoint/2010/main" val="2888433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B7E33-1C9A-4E8A-9F07-585CA4502CB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A02 Institutional Aggression in Prisons</a:t>
            </a:r>
          </a:p>
        </p:txBody>
      </p:sp>
    </p:spTree>
    <p:extLst>
      <p:ext uri="{BB962C8B-B14F-4D97-AF65-F5344CB8AC3E}">
        <p14:creationId xmlns:p14="http://schemas.microsoft.com/office/powerpoint/2010/main" val="938312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B7E33-1C9A-4E8A-9F07-585CA4502CB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A02 Institutional Aggression in Prisons</a:t>
            </a:r>
          </a:p>
        </p:txBody>
      </p:sp>
    </p:spTree>
    <p:extLst>
      <p:ext uri="{BB962C8B-B14F-4D97-AF65-F5344CB8AC3E}">
        <p14:creationId xmlns:p14="http://schemas.microsoft.com/office/powerpoint/2010/main" val="1822506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7232E-C26C-4D56-A395-9653F27B10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02964EA-1559-44E6-933E-4B8A7C69F0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AAA0ACE-465D-46BB-A03A-CC06AC7FA474}"/>
              </a:ext>
            </a:extLst>
          </p:cNvPr>
          <p:cNvSpPr>
            <a:spLocks noGrp="1"/>
          </p:cNvSpPr>
          <p:nvPr>
            <p:ph type="dt" sz="half" idx="10"/>
          </p:nvPr>
        </p:nvSpPr>
        <p:spPr/>
        <p:txBody>
          <a:bodyPr/>
          <a:lstStyle/>
          <a:p>
            <a:fld id="{337C79E2-82FD-4762-8854-2DA9D64C3B98}" type="datetimeFigureOut">
              <a:rPr lang="en-GB" smtClean="0"/>
              <a:t>27/03/2024</a:t>
            </a:fld>
            <a:endParaRPr lang="en-GB"/>
          </a:p>
        </p:txBody>
      </p:sp>
      <p:sp>
        <p:nvSpPr>
          <p:cNvPr id="5" name="Footer Placeholder 4">
            <a:extLst>
              <a:ext uri="{FF2B5EF4-FFF2-40B4-BE49-F238E27FC236}">
                <a16:creationId xmlns:a16="http://schemas.microsoft.com/office/drawing/2014/main" id="{1E0B7204-65C8-48F8-B256-8F5C6968BB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92A74D-0C0D-43EE-9014-CCE1BB0F5DD9}"/>
              </a:ext>
            </a:extLst>
          </p:cNvPr>
          <p:cNvSpPr>
            <a:spLocks noGrp="1"/>
          </p:cNvSpPr>
          <p:nvPr>
            <p:ph type="sldNum" sz="quarter" idx="12"/>
          </p:nvPr>
        </p:nvSpPr>
        <p:spPr/>
        <p:txBody>
          <a:bodyPr/>
          <a:lstStyle/>
          <a:p>
            <a:fld id="{4670F095-8442-410E-A669-80BFBD5C343A}" type="slidenum">
              <a:rPr lang="en-GB" smtClean="0"/>
              <a:t>‹#›</a:t>
            </a:fld>
            <a:endParaRPr lang="en-GB"/>
          </a:p>
        </p:txBody>
      </p:sp>
    </p:spTree>
    <p:extLst>
      <p:ext uri="{BB962C8B-B14F-4D97-AF65-F5344CB8AC3E}">
        <p14:creationId xmlns:p14="http://schemas.microsoft.com/office/powerpoint/2010/main" val="3153702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5AE26-8935-48BB-85CD-73E208ED8DF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322CA61-06C5-4B27-95A4-82302745B9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0F0D74-2D74-4405-8ABA-366153713AF9}"/>
              </a:ext>
            </a:extLst>
          </p:cNvPr>
          <p:cNvSpPr>
            <a:spLocks noGrp="1"/>
          </p:cNvSpPr>
          <p:nvPr>
            <p:ph type="dt" sz="half" idx="10"/>
          </p:nvPr>
        </p:nvSpPr>
        <p:spPr/>
        <p:txBody>
          <a:bodyPr/>
          <a:lstStyle/>
          <a:p>
            <a:fld id="{337C79E2-82FD-4762-8854-2DA9D64C3B98}" type="datetimeFigureOut">
              <a:rPr lang="en-GB" smtClean="0"/>
              <a:t>27/03/2024</a:t>
            </a:fld>
            <a:endParaRPr lang="en-GB"/>
          </a:p>
        </p:txBody>
      </p:sp>
      <p:sp>
        <p:nvSpPr>
          <p:cNvPr id="5" name="Footer Placeholder 4">
            <a:extLst>
              <a:ext uri="{FF2B5EF4-FFF2-40B4-BE49-F238E27FC236}">
                <a16:creationId xmlns:a16="http://schemas.microsoft.com/office/drawing/2014/main" id="{20D534D7-E7CC-4C38-AB37-874A0B0587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353544-D03A-4DC0-86EC-BB44E7DB8E40}"/>
              </a:ext>
            </a:extLst>
          </p:cNvPr>
          <p:cNvSpPr>
            <a:spLocks noGrp="1"/>
          </p:cNvSpPr>
          <p:nvPr>
            <p:ph type="sldNum" sz="quarter" idx="12"/>
          </p:nvPr>
        </p:nvSpPr>
        <p:spPr/>
        <p:txBody>
          <a:bodyPr/>
          <a:lstStyle/>
          <a:p>
            <a:fld id="{4670F095-8442-410E-A669-80BFBD5C343A}" type="slidenum">
              <a:rPr lang="en-GB" smtClean="0"/>
              <a:t>‹#›</a:t>
            </a:fld>
            <a:endParaRPr lang="en-GB"/>
          </a:p>
        </p:txBody>
      </p:sp>
    </p:spTree>
    <p:extLst>
      <p:ext uri="{BB962C8B-B14F-4D97-AF65-F5344CB8AC3E}">
        <p14:creationId xmlns:p14="http://schemas.microsoft.com/office/powerpoint/2010/main" val="2284339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10D63F-06F5-47D3-B31E-4B589FB0413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D0916F7-B62D-4F97-A90E-61197678E3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2DF610-0772-4BEC-A810-8611A1EDBD44}"/>
              </a:ext>
            </a:extLst>
          </p:cNvPr>
          <p:cNvSpPr>
            <a:spLocks noGrp="1"/>
          </p:cNvSpPr>
          <p:nvPr>
            <p:ph type="dt" sz="half" idx="10"/>
          </p:nvPr>
        </p:nvSpPr>
        <p:spPr/>
        <p:txBody>
          <a:bodyPr/>
          <a:lstStyle/>
          <a:p>
            <a:fld id="{337C79E2-82FD-4762-8854-2DA9D64C3B98}" type="datetimeFigureOut">
              <a:rPr lang="en-GB" smtClean="0"/>
              <a:t>27/03/2024</a:t>
            </a:fld>
            <a:endParaRPr lang="en-GB"/>
          </a:p>
        </p:txBody>
      </p:sp>
      <p:sp>
        <p:nvSpPr>
          <p:cNvPr id="5" name="Footer Placeholder 4">
            <a:extLst>
              <a:ext uri="{FF2B5EF4-FFF2-40B4-BE49-F238E27FC236}">
                <a16:creationId xmlns:a16="http://schemas.microsoft.com/office/drawing/2014/main" id="{910C76F1-B46B-48DD-B339-9B902316A4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1A998D-1446-4464-A1A9-B0DFD95637A4}"/>
              </a:ext>
            </a:extLst>
          </p:cNvPr>
          <p:cNvSpPr>
            <a:spLocks noGrp="1"/>
          </p:cNvSpPr>
          <p:nvPr>
            <p:ph type="sldNum" sz="quarter" idx="12"/>
          </p:nvPr>
        </p:nvSpPr>
        <p:spPr/>
        <p:txBody>
          <a:bodyPr/>
          <a:lstStyle/>
          <a:p>
            <a:fld id="{4670F095-8442-410E-A669-80BFBD5C343A}" type="slidenum">
              <a:rPr lang="en-GB" smtClean="0"/>
              <a:t>‹#›</a:t>
            </a:fld>
            <a:endParaRPr lang="en-GB"/>
          </a:p>
        </p:txBody>
      </p:sp>
    </p:spTree>
    <p:extLst>
      <p:ext uri="{BB962C8B-B14F-4D97-AF65-F5344CB8AC3E}">
        <p14:creationId xmlns:p14="http://schemas.microsoft.com/office/powerpoint/2010/main" val="2721408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4DF4786-7235-4D31-944B-42057FFF4980}" type="datetimeFigureOut">
              <a:rPr lang="en-GB" smtClean="0"/>
              <a:t>27/03/2024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CA929C6-100B-4BE0-8BE7-1D8B17325C49}" type="slidenum">
              <a:rPr lang="en-GB" smtClean="0"/>
              <a:t>‹#›</a:t>
            </a:fld>
            <a:endParaRPr lang="en-GB" dirty="0"/>
          </a:p>
        </p:txBody>
      </p:sp>
    </p:spTree>
    <p:extLst>
      <p:ext uri="{BB962C8B-B14F-4D97-AF65-F5344CB8AC3E}">
        <p14:creationId xmlns:p14="http://schemas.microsoft.com/office/powerpoint/2010/main" val="32392578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4DF4786-7235-4D31-944B-42057FFF4980}" type="datetimeFigureOut">
              <a:rPr lang="en-GB" smtClean="0"/>
              <a:t>27/03/2024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CA929C6-100B-4BE0-8BE7-1D8B17325C49}" type="slidenum">
              <a:rPr lang="en-GB" smtClean="0"/>
              <a:t>‹#›</a:t>
            </a:fld>
            <a:endParaRPr lang="en-GB" dirty="0"/>
          </a:p>
        </p:txBody>
      </p:sp>
    </p:spTree>
    <p:extLst>
      <p:ext uri="{BB962C8B-B14F-4D97-AF65-F5344CB8AC3E}">
        <p14:creationId xmlns:p14="http://schemas.microsoft.com/office/powerpoint/2010/main" val="2939570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DF4786-7235-4D31-944B-42057FFF4980}" type="datetimeFigureOut">
              <a:rPr lang="en-GB" smtClean="0"/>
              <a:t>27/03/2024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CA929C6-100B-4BE0-8BE7-1D8B17325C49}" type="slidenum">
              <a:rPr lang="en-GB" smtClean="0"/>
              <a:t>‹#›</a:t>
            </a:fld>
            <a:endParaRPr lang="en-GB" dirty="0"/>
          </a:p>
        </p:txBody>
      </p:sp>
    </p:spTree>
    <p:extLst>
      <p:ext uri="{BB962C8B-B14F-4D97-AF65-F5344CB8AC3E}">
        <p14:creationId xmlns:p14="http://schemas.microsoft.com/office/powerpoint/2010/main" val="1266007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4DF4786-7235-4D31-944B-42057FFF4980}" type="datetimeFigureOut">
              <a:rPr lang="en-GB" smtClean="0"/>
              <a:t>27/03/2024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ACA929C6-100B-4BE0-8BE7-1D8B17325C49}" type="slidenum">
              <a:rPr lang="en-GB" smtClean="0"/>
              <a:t>‹#›</a:t>
            </a:fld>
            <a:endParaRPr lang="en-GB" dirty="0"/>
          </a:p>
        </p:txBody>
      </p:sp>
    </p:spTree>
    <p:extLst>
      <p:ext uri="{BB962C8B-B14F-4D97-AF65-F5344CB8AC3E}">
        <p14:creationId xmlns:p14="http://schemas.microsoft.com/office/powerpoint/2010/main" val="30147866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4DF4786-7235-4D31-944B-42057FFF4980}" type="datetimeFigureOut">
              <a:rPr lang="en-GB" smtClean="0"/>
              <a:t>27/03/2024</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ACA929C6-100B-4BE0-8BE7-1D8B17325C49}" type="slidenum">
              <a:rPr lang="en-GB" smtClean="0"/>
              <a:t>‹#›</a:t>
            </a:fld>
            <a:endParaRPr lang="en-GB" dirty="0"/>
          </a:p>
        </p:txBody>
      </p:sp>
    </p:spTree>
    <p:extLst>
      <p:ext uri="{BB962C8B-B14F-4D97-AF65-F5344CB8AC3E}">
        <p14:creationId xmlns:p14="http://schemas.microsoft.com/office/powerpoint/2010/main" val="911279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4DF4786-7235-4D31-944B-42057FFF4980}" type="datetimeFigureOut">
              <a:rPr lang="en-GB" smtClean="0"/>
              <a:t>27/03/2024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ACA929C6-100B-4BE0-8BE7-1D8B17325C49}" type="slidenum">
              <a:rPr lang="en-GB" smtClean="0"/>
              <a:t>‹#›</a:t>
            </a:fld>
            <a:endParaRPr lang="en-GB" dirty="0"/>
          </a:p>
        </p:txBody>
      </p:sp>
    </p:spTree>
    <p:extLst>
      <p:ext uri="{BB962C8B-B14F-4D97-AF65-F5344CB8AC3E}">
        <p14:creationId xmlns:p14="http://schemas.microsoft.com/office/powerpoint/2010/main" val="12398235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DF4786-7235-4D31-944B-42057FFF4980}" type="datetimeFigureOut">
              <a:rPr lang="en-GB" smtClean="0"/>
              <a:t>27/03/2024</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ACA929C6-100B-4BE0-8BE7-1D8B17325C49}" type="slidenum">
              <a:rPr lang="en-GB" smtClean="0"/>
              <a:t>‹#›</a:t>
            </a:fld>
            <a:endParaRPr lang="en-GB" dirty="0"/>
          </a:p>
        </p:txBody>
      </p:sp>
    </p:spTree>
    <p:extLst>
      <p:ext uri="{BB962C8B-B14F-4D97-AF65-F5344CB8AC3E}">
        <p14:creationId xmlns:p14="http://schemas.microsoft.com/office/powerpoint/2010/main" val="1915857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DF4786-7235-4D31-944B-42057FFF4980}" type="datetimeFigureOut">
              <a:rPr lang="en-GB" smtClean="0"/>
              <a:t>27/03/2024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ACA929C6-100B-4BE0-8BE7-1D8B17325C49}" type="slidenum">
              <a:rPr lang="en-GB" smtClean="0"/>
              <a:t>‹#›</a:t>
            </a:fld>
            <a:endParaRPr lang="en-GB" dirty="0"/>
          </a:p>
        </p:txBody>
      </p:sp>
    </p:spTree>
    <p:extLst>
      <p:ext uri="{BB962C8B-B14F-4D97-AF65-F5344CB8AC3E}">
        <p14:creationId xmlns:p14="http://schemas.microsoft.com/office/powerpoint/2010/main" val="59505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16917-F415-4475-A690-8329B6A3546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D694327-335F-483E-ADD0-D76AC23174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5C7AD0-6ED1-4D49-B356-12C05ABEDB5B}"/>
              </a:ext>
            </a:extLst>
          </p:cNvPr>
          <p:cNvSpPr>
            <a:spLocks noGrp="1"/>
          </p:cNvSpPr>
          <p:nvPr>
            <p:ph type="dt" sz="half" idx="10"/>
          </p:nvPr>
        </p:nvSpPr>
        <p:spPr/>
        <p:txBody>
          <a:bodyPr/>
          <a:lstStyle/>
          <a:p>
            <a:fld id="{337C79E2-82FD-4762-8854-2DA9D64C3B98}" type="datetimeFigureOut">
              <a:rPr lang="en-GB" smtClean="0"/>
              <a:t>27/03/2024</a:t>
            </a:fld>
            <a:endParaRPr lang="en-GB"/>
          </a:p>
        </p:txBody>
      </p:sp>
      <p:sp>
        <p:nvSpPr>
          <p:cNvPr id="5" name="Footer Placeholder 4">
            <a:extLst>
              <a:ext uri="{FF2B5EF4-FFF2-40B4-BE49-F238E27FC236}">
                <a16:creationId xmlns:a16="http://schemas.microsoft.com/office/drawing/2014/main" id="{98C67535-DE4E-43B0-8104-79ACCDDBB9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1EB3172-C034-4261-8986-2D92189F58DB}"/>
              </a:ext>
            </a:extLst>
          </p:cNvPr>
          <p:cNvSpPr>
            <a:spLocks noGrp="1"/>
          </p:cNvSpPr>
          <p:nvPr>
            <p:ph type="sldNum" sz="quarter" idx="12"/>
          </p:nvPr>
        </p:nvSpPr>
        <p:spPr/>
        <p:txBody>
          <a:bodyPr/>
          <a:lstStyle/>
          <a:p>
            <a:fld id="{4670F095-8442-410E-A669-80BFBD5C343A}" type="slidenum">
              <a:rPr lang="en-GB" smtClean="0"/>
              <a:t>‹#›</a:t>
            </a:fld>
            <a:endParaRPr lang="en-GB"/>
          </a:p>
        </p:txBody>
      </p:sp>
    </p:spTree>
    <p:extLst>
      <p:ext uri="{BB962C8B-B14F-4D97-AF65-F5344CB8AC3E}">
        <p14:creationId xmlns:p14="http://schemas.microsoft.com/office/powerpoint/2010/main" val="2678873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DF4786-7235-4D31-944B-42057FFF4980}" type="datetimeFigureOut">
              <a:rPr lang="en-GB" smtClean="0"/>
              <a:t>27/03/2024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ACA929C6-100B-4BE0-8BE7-1D8B17325C49}" type="slidenum">
              <a:rPr lang="en-GB" smtClean="0"/>
              <a:t>‹#›</a:t>
            </a:fld>
            <a:endParaRPr lang="en-GB" dirty="0"/>
          </a:p>
        </p:txBody>
      </p:sp>
    </p:spTree>
    <p:extLst>
      <p:ext uri="{BB962C8B-B14F-4D97-AF65-F5344CB8AC3E}">
        <p14:creationId xmlns:p14="http://schemas.microsoft.com/office/powerpoint/2010/main" val="33435697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4DF4786-7235-4D31-944B-42057FFF4980}" type="datetimeFigureOut">
              <a:rPr lang="en-GB" smtClean="0"/>
              <a:t>27/03/2024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CA929C6-100B-4BE0-8BE7-1D8B17325C49}" type="slidenum">
              <a:rPr lang="en-GB" smtClean="0"/>
              <a:t>‹#›</a:t>
            </a:fld>
            <a:endParaRPr lang="en-GB" dirty="0"/>
          </a:p>
        </p:txBody>
      </p:sp>
    </p:spTree>
    <p:extLst>
      <p:ext uri="{BB962C8B-B14F-4D97-AF65-F5344CB8AC3E}">
        <p14:creationId xmlns:p14="http://schemas.microsoft.com/office/powerpoint/2010/main" val="39969005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4DF4786-7235-4D31-944B-42057FFF4980}" type="datetimeFigureOut">
              <a:rPr lang="en-GB" smtClean="0"/>
              <a:t>27/03/2024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CA929C6-100B-4BE0-8BE7-1D8B17325C49}" type="slidenum">
              <a:rPr lang="en-GB" smtClean="0"/>
              <a:t>‹#›</a:t>
            </a:fld>
            <a:endParaRPr lang="en-GB" dirty="0"/>
          </a:p>
        </p:txBody>
      </p:sp>
    </p:spTree>
    <p:extLst>
      <p:ext uri="{BB962C8B-B14F-4D97-AF65-F5344CB8AC3E}">
        <p14:creationId xmlns:p14="http://schemas.microsoft.com/office/powerpoint/2010/main" val="41682970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C6524-2C96-4261-8E8A-D356D7464C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F5AE272-AF40-4BB8-B11C-07E15A6FF1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2252754-1B58-4EB4-AC8E-C3603292008C}"/>
              </a:ext>
            </a:extLst>
          </p:cNvPr>
          <p:cNvSpPr>
            <a:spLocks noGrp="1"/>
          </p:cNvSpPr>
          <p:nvPr>
            <p:ph type="dt" sz="half" idx="10"/>
          </p:nvPr>
        </p:nvSpPr>
        <p:spPr/>
        <p:txBody>
          <a:bodyPr/>
          <a:lstStyle/>
          <a:p>
            <a:fld id="{10E6B696-038C-46BF-BD26-C4C9AC023863}" type="datetimeFigureOut">
              <a:rPr lang="en-GB" smtClean="0"/>
              <a:t>27/03/2024</a:t>
            </a:fld>
            <a:endParaRPr lang="en-GB" dirty="0"/>
          </a:p>
        </p:txBody>
      </p:sp>
      <p:sp>
        <p:nvSpPr>
          <p:cNvPr id="5" name="Footer Placeholder 4">
            <a:extLst>
              <a:ext uri="{FF2B5EF4-FFF2-40B4-BE49-F238E27FC236}">
                <a16:creationId xmlns:a16="http://schemas.microsoft.com/office/drawing/2014/main" id="{87B1622E-E54E-4E8E-8C6C-CC058C551D7A}"/>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8CE152D-C064-4EB2-A84E-63F5CDD19A7E}"/>
              </a:ext>
            </a:extLst>
          </p:cNvPr>
          <p:cNvSpPr>
            <a:spLocks noGrp="1"/>
          </p:cNvSpPr>
          <p:nvPr>
            <p:ph type="sldNum" sz="quarter" idx="12"/>
          </p:nvPr>
        </p:nvSpPr>
        <p:spPr/>
        <p:txBody>
          <a:bodyPr/>
          <a:lstStyle/>
          <a:p>
            <a:fld id="{83159D40-06E6-4042-89C3-32A5A04C1261}" type="slidenum">
              <a:rPr lang="en-GB" smtClean="0"/>
              <a:t>‹#›</a:t>
            </a:fld>
            <a:endParaRPr lang="en-GB" dirty="0"/>
          </a:p>
        </p:txBody>
      </p:sp>
    </p:spTree>
    <p:extLst>
      <p:ext uri="{BB962C8B-B14F-4D97-AF65-F5344CB8AC3E}">
        <p14:creationId xmlns:p14="http://schemas.microsoft.com/office/powerpoint/2010/main" val="2541857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8D98E-0593-41D0-A6F3-7C940F2E23D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68083E5-4F27-42A7-A502-FFE74856349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1869504-DFD6-482A-9F44-A836331EA039}"/>
              </a:ext>
            </a:extLst>
          </p:cNvPr>
          <p:cNvSpPr>
            <a:spLocks noGrp="1"/>
          </p:cNvSpPr>
          <p:nvPr>
            <p:ph type="dt" sz="half" idx="10"/>
          </p:nvPr>
        </p:nvSpPr>
        <p:spPr/>
        <p:txBody>
          <a:bodyPr/>
          <a:lstStyle/>
          <a:p>
            <a:fld id="{10E6B696-038C-46BF-BD26-C4C9AC023863}" type="datetimeFigureOut">
              <a:rPr lang="en-GB" smtClean="0"/>
              <a:t>27/03/2024</a:t>
            </a:fld>
            <a:endParaRPr lang="en-GB" dirty="0"/>
          </a:p>
        </p:txBody>
      </p:sp>
      <p:sp>
        <p:nvSpPr>
          <p:cNvPr id="5" name="Footer Placeholder 4">
            <a:extLst>
              <a:ext uri="{FF2B5EF4-FFF2-40B4-BE49-F238E27FC236}">
                <a16:creationId xmlns:a16="http://schemas.microsoft.com/office/drawing/2014/main" id="{6CEF47A6-526F-402A-85F9-6032C8DE4F77}"/>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538167C-96CC-456C-B788-A69C186FAB45}"/>
              </a:ext>
            </a:extLst>
          </p:cNvPr>
          <p:cNvSpPr>
            <a:spLocks noGrp="1"/>
          </p:cNvSpPr>
          <p:nvPr>
            <p:ph type="sldNum" sz="quarter" idx="12"/>
          </p:nvPr>
        </p:nvSpPr>
        <p:spPr/>
        <p:txBody>
          <a:bodyPr/>
          <a:lstStyle/>
          <a:p>
            <a:fld id="{83159D40-06E6-4042-89C3-32A5A04C1261}" type="slidenum">
              <a:rPr lang="en-GB" smtClean="0"/>
              <a:t>‹#›</a:t>
            </a:fld>
            <a:endParaRPr lang="en-GB" dirty="0"/>
          </a:p>
        </p:txBody>
      </p:sp>
    </p:spTree>
    <p:extLst>
      <p:ext uri="{BB962C8B-B14F-4D97-AF65-F5344CB8AC3E}">
        <p14:creationId xmlns:p14="http://schemas.microsoft.com/office/powerpoint/2010/main" val="30877577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5BF27-E52A-454E-8BB0-EE89221DC8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326EF80-705D-48DE-BA81-083913D706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4B7176C-8A4D-45FC-A57B-D929A72B3D91}"/>
              </a:ext>
            </a:extLst>
          </p:cNvPr>
          <p:cNvSpPr>
            <a:spLocks noGrp="1"/>
          </p:cNvSpPr>
          <p:nvPr>
            <p:ph type="dt" sz="half" idx="10"/>
          </p:nvPr>
        </p:nvSpPr>
        <p:spPr/>
        <p:txBody>
          <a:bodyPr/>
          <a:lstStyle/>
          <a:p>
            <a:fld id="{10E6B696-038C-46BF-BD26-C4C9AC023863}" type="datetimeFigureOut">
              <a:rPr lang="en-GB" smtClean="0"/>
              <a:t>27/03/2024</a:t>
            </a:fld>
            <a:endParaRPr lang="en-GB" dirty="0"/>
          </a:p>
        </p:txBody>
      </p:sp>
      <p:sp>
        <p:nvSpPr>
          <p:cNvPr id="5" name="Footer Placeholder 4">
            <a:extLst>
              <a:ext uri="{FF2B5EF4-FFF2-40B4-BE49-F238E27FC236}">
                <a16:creationId xmlns:a16="http://schemas.microsoft.com/office/drawing/2014/main" id="{C0490540-F94C-4143-AF04-8ECC3F6390D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8846DD76-82CE-4D3A-8350-2B3CDFE96401}"/>
              </a:ext>
            </a:extLst>
          </p:cNvPr>
          <p:cNvSpPr>
            <a:spLocks noGrp="1"/>
          </p:cNvSpPr>
          <p:nvPr>
            <p:ph type="sldNum" sz="quarter" idx="12"/>
          </p:nvPr>
        </p:nvSpPr>
        <p:spPr/>
        <p:txBody>
          <a:bodyPr/>
          <a:lstStyle/>
          <a:p>
            <a:fld id="{83159D40-06E6-4042-89C3-32A5A04C1261}" type="slidenum">
              <a:rPr lang="en-GB" smtClean="0"/>
              <a:t>‹#›</a:t>
            </a:fld>
            <a:endParaRPr lang="en-GB" dirty="0"/>
          </a:p>
        </p:txBody>
      </p:sp>
    </p:spTree>
    <p:extLst>
      <p:ext uri="{BB962C8B-B14F-4D97-AF65-F5344CB8AC3E}">
        <p14:creationId xmlns:p14="http://schemas.microsoft.com/office/powerpoint/2010/main" val="40400368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1D841-2429-41BC-A356-61FC607B933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3152F80-7263-4D8D-92BE-75525D835C6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9EBD912-72FD-4534-B98E-D48C063586F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9D5A728-10EA-4892-B35B-CF24687FFD46}"/>
              </a:ext>
            </a:extLst>
          </p:cNvPr>
          <p:cNvSpPr>
            <a:spLocks noGrp="1"/>
          </p:cNvSpPr>
          <p:nvPr>
            <p:ph type="dt" sz="half" idx="10"/>
          </p:nvPr>
        </p:nvSpPr>
        <p:spPr/>
        <p:txBody>
          <a:bodyPr/>
          <a:lstStyle/>
          <a:p>
            <a:fld id="{10E6B696-038C-46BF-BD26-C4C9AC023863}" type="datetimeFigureOut">
              <a:rPr lang="en-GB" smtClean="0"/>
              <a:t>27/03/2024</a:t>
            </a:fld>
            <a:endParaRPr lang="en-GB" dirty="0"/>
          </a:p>
        </p:txBody>
      </p:sp>
      <p:sp>
        <p:nvSpPr>
          <p:cNvPr id="6" name="Footer Placeholder 5">
            <a:extLst>
              <a:ext uri="{FF2B5EF4-FFF2-40B4-BE49-F238E27FC236}">
                <a16:creationId xmlns:a16="http://schemas.microsoft.com/office/drawing/2014/main" id="{37DB5EC0-384D-48C8-97CC-57987C027037}"/>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0DA49546-C94B-4AC2-A7EA-81CB11646153}"/>
              </a:ext>
            </a:extLst>
          </p:cNvPr>
          <p:cNvSpPr>
            <a:spLocks noGrp="1"/>
          </p:cNvSpPr>
          <p:nvPr>
            <p:ph type="sldNum" sz="quarter" idx="12"/>
          </p:nvPr>
        </p:nvSpPr>
        <p:spPr/>
        <p:txBody>
          <a:bodyPr/>
          <a:lstStyle/>
          <a:p>
            <a:fld id="{83159D40-06E6-4042-89C3-32A5A04C1261}" type="slidenum">
              <a:rPr lang="en-GB" smtClean="0"/>
              <a:t>‹#›</a:t>
            </a:fld>
            <a:endParaRPr lang="en-GB" dirty="0"/>
          </a:p>
        </p:txBody>
      </p:sp>
    </p:spTree>
    <p:extLst>
      <p:ext uri="{BB962C8B-B14F-4D97-AF65-F5344CB8AC3E}">
        <p14:creationId xmlns:p14="http://schemas.microsoft.com/office/powerpoint/2010/main" val="26826648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7FF29-A37C-438E-A552-F9FD0E6F103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B307CB9-0FC3-45CC-A7A7-21C01F34A4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08BAD50-0A77-45AC-9FA3-A7C3A6C45D8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F8EDCC4-3133-4BB6-A92D-AACCB6B321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3D88397-50FC-432B-A6FB-555B28F2FCA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39B4A27-DA23-4098-8845-A122F65AB896}"/>
              </a:ext>
            </a:extLst>
          </p:cNvPr>
          <p:cNvSpPr>
            <a:spLocks noGrp="1"/>
          </p:cNvSpPr>
          <p:nvPr>
            <p:ph type="dt" sz="half" idx="10"/>
          </p:nvPr>
        </p:nvSpPr>
        <p:spPr/>
        <p:txBody>
          <a:bodyPr/>
          <a:lstStyle/>
          <a:p>
            <a:fld id="{10E6B696-038C-46BF-BD26-C4C9AC023863}" type="datetimeFigureOut">
              <a:rPr lang="en-GB" smtClean="0"/>
              <a:t>27/03/2024</a:t>
            </a:fld>
            <a:endParaRPr lang="en-GB" dirty="0"/>
          </a:p>
        </p:txBody>
      </p:sp>
      <p:sp>
        <p:nvSpPr>
          <p:cNvPr id="8" name="Footer Placeholder 7">
            <a:extLst>
              <a:ext uri="{FF2B5EF4-FFF2-40B4-BE49-F238E27FC236}">
                <a16:creationId xmlns:a16="http://schemas.microsoft.com/office/drawing/2014/main" id="{1DC5F8F6-F2BF-4475-B5DA-4068785B0344}"/>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F76CDE97-2395-4C72-962A-A29EC389A689}"/>
              </a:ext>
            </a:extLst>
          </p:cNvPr>
          <p:cNvSpPr>
            <a:spLocks noGrp="1"/>
          </p:cNvSpPr>
          <p:nvPr>
            <p:ph type="sldNum" sz="quarter" idx="12"/>
          </p:nvPr>
        </p:nvSpPr>
        <p:spPr/>
        <p:txBody>
          <a:bodyPr/>
          <a:lstStyle/>
          <a:p>
            <a:fld id="{83159D40-06E6-4042-89C3-32A5A04C1261}" type="slidenum">
              <a:rPr lang="en-GB" smtClean="0"/>
              <a:t>‹#›</a:t>
            </a:fld>
            <a:endParaRPr lang="en-GB" dirty="0"/>
          </a:p>
        </p:txBody>
      </p:sp>
    </p:spTree>
    <p:extLst>
      <p:ext uri="{BB962C8B-B14F-4D97-AF65-F5344CB8AC3E}">
        <p14:creationId xmlns:p14="http://schemas.microsoft.com/office/powerpoint/2010/main" val="20168398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34358-104C-4D38-B92D-D28674991BF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1890336-585D-4F25-BA9F-55FD8AF4927F}"/>
              </a:ext>
            </a:extLst>
          </p:cNvPr>
          <p:cNvSpPr>
            <a:spLocks noGrp="1"/>
          </p:cNvSpPr>
          <p:nvPr>
            <p:ph type="dt" sz="half" idx="10"/>
          </p:nvPr>
        </p:nvSpPr>
        <p:spPr/>
        <p:txBody>
          <a:bodyPr/>
          <a:lstStyle/>
          <a:p>
            <a:fld id="{10E6B696-038C-46BF-BD26-C4C9AC023863}" type="datetimeFigureOut">
              <a:rPr lang="en-GB" smtClean="0"/>
              <a:t>27/03/2024</a:t>
            </a:fld>
            <a:endParaRPr lang="en-GB" dirty="0"/>
          </a:p>
        </p:txBody>
      </p:sp>
      <p:sp>
        <p:nvSpPr>
          <p:cNvPr id="4" name="Footer Placeholder 3">
            <a:extLst>
              <a:ext uri="{FF2B5EF4-FFF2-40B4-BE49-F238E27FC236}">
                <a16:creationId xmlns:a16="http://schemas.microsoft.com/office/drawing/2014/main" id="{32E1D241-5E5A-41CD-87A5-9E93F8F1D904}"/>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598543BC-8795-4A93-85E2-DCC48004B11E}"/>
              </a:ext>
            </a:extLst>
          </p:cNvPr>
          <p:cNvSpPr>
            <a:spLocks noGrp="1"/>
          </p:cNvSpPr>
          <p:nvPr>
            <p:ph type="sldNum" sz="quarter" idx="12"/>
          </p:nvPr>
        </p:nvSpPr>
        <p:spPr/>
        <p:txBody>
          <a:bodyPr/>
          <a:lstStyle/>
          <a:p>
            <a:fld id="{83159D40-06E6-4042-89C3-32A5A04C1261}" type="slidenum">
              <a:rPr lang="en-GB" smtClean="0"/>
              <a:t>‹#›</a:t>
            </a:fld>
            <a:endParaRPr lang="en-GB" dirty="0"/>
          </a:p>
        </p:txBody>
      </p:sp>
    </p:spTree>
    <p:extLst>
      <p:ext uri="{BB962C8B-B14F-4D97-AF65-F5344CB8AC3E}">
        <p14:creationId xmlns:p14="http://schemas.microsoft.com/office/powerpoint/2010/main" val="40731514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E667E1-E68A-46D7-8135-DE6D2E102D42}"/>
              </a:ext>
            </a:extLst>
          </p:cNvPr>
          <p:cNvSpPr>
            <a:spLocks noGrp="1"/>
          </p:cNvSpPr>
          <p:nvPr>
            <p:ph type="dt" sz="half" idx="10"/>
          </p:nvPr>
        </p:nvSpPr>
        <p:spPr/>
        <p:txBody>
          <a:bodyPr/>
          <a:lstStyle/>
          <a:p>
            <a:fld id="{10E6B696-038C-46BF-BD26-C4C9AC023863}" type="datetimeFigureOut">
              <a:rPr lang="en-GB" smtClean="0"/>
              <a:t>27/03/2024</a:t>
            </a:fld>
            <a:endParaRPr lang="en-GB" dirty="0"/>
          </a:p>
        </p:txBody>
      </p:sp>
      <p:sp>
        <p:nvSpPr>
          <p:cNvPr id="3" name="Footer Placeholder 2">
            <a:extLst>
              <a:ext uri="{FF2B5EF4-FFF2-40B4-BE49-F238E27FC236}">
                <a16:creationId xmlns:a16="http://schemas.microsoft.com/office/drawing/2014/main" id="{00EAF792-335F-43D9-9C38-4207CDA77D27}"/>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BFD285EA-1653-43A6-9857-FE8CE603EA1E}"/>
              </a:ext>
            </a:extLst>
          </p:cNvPr>
          <p:cNvSpPr>
            <a:spLocks noGrp="1"/>
          </p:cNvSpPr>
          <p:nvPr>
            <p:ph type="sldNum" sz="quarter" idx="12"/>
          </p:nvPr>
        </p:nvSpPr>
        <p:spPr/>
        <p:txBody>
          <a:bodyPr/>
          <a:lstStyle/>
          <a:p>
            <a:fld id="{83159D40-06E6-4042-89C3-32A5A04C1261}" type="slidenum">
              <a:rPr lang="en-GB" smtClean="0"/>
              <a:t>‹#›</a:t>
            </a:fld>
            <a:endParaRPr lang="en-GB" dirty="0"/>
          </a:p>
        </p:txBody>
      </p:sp>
    </p:spTree>
    <p:extLst>
      <p:ext uri="{BB962C8B-B14F-4D97-AF65-F5344CB8AC3E}">
        <p14:creationId xmlns:p14="http://schemas.microsoft.com/office/powerpoint/2010/main" val="3530336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93A10-A5C9-4CBE-A2AA-20D18A29E6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94DFDBA-F511-4982-8C0B-C5FA1171B3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0DCFE0-2843-4B1F-B728-3B935FB48B10}"/>
              </a:ext>
            </a:extLst>
          </p:cNvPr>
          <p:cNvSpPr>
            <a:spLocks noGrp="1"/>
          </p:cNvSpPr>
          <p:nvPr>
            <p:ph type="dt" sz="half" idx="10"/>
          </p:nvPr>
        </p:nvSpPr>
        <p:spPr/>
        <p:txBody>
          <a:bodyPr/>
          <a:lstStyle/>
          <a:p>
            <a:fld id="{337C79E2-82FD-4762-8854-2DA9D64C3B98}" type="datetimeFigureOut">
              <a:rPr lang="en-GB" smtClean="0"/>
              <a:t>27/03/2024</a:t>
            </a:fld>
            <a:endParaRPr lang="en-GB"/>
          </a:p>
        </p:txBody>
      </p:sp>
      <p:sp>
        <p:nvSpPr>
          <p:cNvPr id="5" name="Footer Placeholder 4">
            <a:extLst>
              <a:ext uri="{FF2B5EF4-FFF2-40B4-BE49-F238E27FC236}">
                <a16:creationId xmlns:a16="http://schemas.microsoft.com/office/drawing/2014/main" id="{B2413E10-C013-4614-B372-3BE3AFDCFF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0856F4-9CB2-418E-AEF1-B580CB1A2FE2}"/>
              </a:ext>
            </a:extLst>
          </p:cNvPr>
          <p:cNvSpPr>
            <a:spLocks noGrp="1"/>
          </p:cNvSpPr>
          <p:nvPr>
            <p:ph type="sldNum" sz="quarter" idx="12"/>
          </p:nvPr>
        </p:nvSpPr>
        <p:spPr/>
        <p:txBody>
          <a:bodyPr/>
          <a:lstStyle/>
          <a:p>
            <a:fld id="{4670F095-8442-410E-A669-80BFBD5C343A}" type="slidenum">
              <a:rPr lang="en-GB" smtClean="0"/>
              <a:t>‹#›</a:t>
            </a:fld>
            <a:endParaRPr lang="en-GB"/>
          </a:p>
        </p:txBody>
      </p:sp>
    </p:spTree>
    <p:extLst>
      <p:ext uri="{BB962C8B-B14F-4D97-AF65-F5344CB8AC3E}">
        <p14:creationId xmlns:p14="http://schemas.microsoft.com/office/powerpoint/2010/main" val="28430625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9B2C7-354E-4BD7-B3C2-53B0C25EA3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6AE95B1-5D1F-420F-AAD7-3C47661EC4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B7F5600-C0CE-4CF4-9F3B-C8BAE116D2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DBFD2F7-4156-41CE-B193-0D7BFF5B7B03}"/>
              </a:ext>
            </a:extLst>
          </p:cNvPr>
          <p:cNvSpPr>
            <a:spLocks noGrp="1"/>
          </p:cNvSpPr>
          <p:nvPr>
            <p:ph type="dt" sz="half" idx="10"/>
          </p:nvPr>
        </p:nvSpPr>
        <p:spPr/>
        <p:txBody>
          <a:bodyPr/>
          <a:lstStyle/>
          <a:p>
            <a:fld id="{10E6B696-038C-46BF-BD26-C4C9AC023863}" type="datetimeFigureOut">
              <a:rPr lang="en-GB" smtClean="0"/>
              <a:t>27/03/2024</a:t>
            </a:fld>
            <a:endParaRPr lang="en-GB" dirty="0"/>
          </a:p>
        </p:txBody>
      </p:sp>
      <p:sp>
        <p:nvSpPr>
          <p:cNvPr id="6" name="Footer Placeholder 5">
            <a:extLst>
              <a:ext uri="{FF2B5EF4-FFF2-40B4-BE49-F238E27FC236}">
                <a16:creationId xmlns:a16="http://schemas.microsoft.com/office/drawing/2014/main" id="{5463D496-36B9-4ED4-8D81-2114EBF39BA3}"/>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85E78188-B7CA-49FF-AD70-A0AA86DE177C}"/>
              </a:ext>
            </a:extLst>
          </p:cNvPr>
          <p:cNvSpPr>
            <a:spLocks noGrp="1"/>
          </p:cNvSpPr>
          <p:nvPr>
            <p:ph type="sldNum" sz="quarter" idx="12"/>
          </p:nvPr>
        </p:nvSpPr>
        <p:spPr/>
        <p:txBody>
          <a:bodyPr/>
          <a:lstStyle/>
          <a:p>
            <a:fld id="{83159D40-06E6-4042-89C3-32A5A04C1261}" type="slidenum">
              <a:rPr lang="en-GB" smtClean="0"/>
              <a:t>‹#›</a:t>
            </a:fld>
            <a:endParaRPr lang="en-GB" dirty="0"/>
          </a:p>
        </p:txBody>
      </p:sp>
    </p:spTree>
    <p:extLst>
      <p:ext uri="{BB962C8B-B14F-4D97-AF65-F5344CB8AC3E}">
        <p14:creationId xmlns:p14="http://schemas.microsoft.com/office/powerpoint/2010/main" val="35349601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0B0EB-8E41-499A-A9CA-F148DA0A97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742EC65-FEA5-4DF5-8452-75CFE4EE42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50F51792-F399-4311-8069-F49550971C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0015B89-6F99-4DD8-AEA9-67C5FC793F7A}"/>
              </a:ext>
            </a:extLst>
          </p:cNvPr>
          <p:cNvSpPr>
            <a:spLocks noGrp="1"/>
          </p:cNvSpPr>
          <p:nvPr>
            <p:ph type="dt" sz="half" idx="10"/>
          </p:nvPr>
        </p:nvSpPr>
        <p:spPr/>
        <p:txBody>
          <a:bodyPr/>
          <a:lstStyle/>
          <a:p>
            <a:fld id="{10E6B696-038C-46BF-BD26-C4C9AC023863}" type="datetimeFigureOut">
              <a:rPr lang="en-GB" smtClean="0"/>
              <a:t>27/03/2024</a:t>
            </a:fld>
            <a:endParaRPr lang="en-GB" dirty="0"/>
          </a:p>
        </p:txBody>
      </p:sp>
      <p:sp>
        <p:nvSpPr>
          <p:cNvPr id="6" name="Footer Placeholder 5">
            <a:extLst>
              <a:ext uri="{FF2B5EF4-FFF2-40B4-BE49-F238E27FC236}">
                <a16:creationId xmlns:a16="http://schemas.microsoft.com/office/drawing/2014/main" id="{9F79F771-D4CF-40AC-959E-C484F1571B8A}"/>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CCFDC12-396E-4C5A-A8BC-7EE63690487A}"/>
              </a:ext>
            </a:extLst>
          </p:cNvPr>
          <p:cNvSpPr>
            <a:spLocks noGrp="1"/>
          </p:cNvSpPr>
          <p:nvPr>
            <p:ph type="sldNum" sz="quarter" idx="12"/>
          </p:nvPr>
        </p:nvSpPr>
        <p:spPr/>
        <p:txBody>
          <a:bodyPr/>
          <a:lstStyle/>
          <a:p>
            <a:fld id="{83159D40-06E6-4042-89C3-32A5A04C1261}" type="slidenum">
              <a:rPr lang="en-GB" smtClean="0"/>
              <a:t>‹#›</a:t>
            </a:fld>
            <a:endParaRPr lang="en-GB" dirty="0"/>
          </a:p>
        </p:txBody>
      </p:sp>
    </p:spTree>
    <p:extLst>
      <p:ext uri="{BB962C8B-B14F-4D97-AF65-F5344CB8AC3E}">
        <p14:creationId xmlns:p14="http://schemas.microsoft.com/office/powerpoint/2010/main" val="38192643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72880-24B6-4219-8C11-C50F16D528C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7E553E1-C8C0-4521-8324-3C04AD4ADFE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312FE4-BD65-47E1-BF0A-74C3F0ACA40E}"/>
              </a:ext>
            </a:extLst>
          </p:cNvPr>
          <p:cNvSpPr>
            <a:spLocks noGrp="1"/>
          </p:cNvSpPr>
          <p:nvPr>
            <p:ph type="dt" sz="half" idx="10"/>
          </p:nvPr>
        </p:nvSpPr>
        <p:spPr/>
        <p:txBody>
          <a:bodyPr/>
          <a:lstStyle/>
          <a:p>
            <a:fld id="{10E6B696-038C-46BF-BD26-C4C9AC023863}" type="datetimeFigureOut">
              <a:rPr lang="en-GB" smtClean="0"/>
              <a:t>27/03/2024</a:t>
            </a:fld>
            <a:endParaRPr lang="en-GB" dirty="0"/>
          </a:p>
        </p:txBody>
      </p:sp>
      <p:sp>
        <p:nvSpPr>
          <p:cNvPr id="5" name="Footer Placeholder 4">
            <a:extLst>
              <a:ext uri="{FF2B5EF4-FFF2-40B4-BE49-F238E27FC236}">
                <a16:creationId xmlns:a16="http://schemas.microsoft.com/office/drawing/2014/main" id="{A07C2593-8DCC-45E9-912C-BB58EFC7345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7F84834-65DA-4637-A887-374CC7CD73BF}"/>
              </a:ext>
            </a:extLst>
          </p:cNvPr>
          <p:cNvSpPr>
            <a:spLocks noGrp="1"/>
          </p:cNvSpPr>
          <p:nvPr>
            <p:ph type="sldNum" sz="quarter" idx="12"/>
          </p:nvPr>
        </p:nvSpPr>
        <p:spPr/>
        <p:txBody>
          <a:bodyPr/>
          <a:lstStyle/>
          <a:p>
            <a:fld id="{83159D40-06E6-4042-89C3-32A5A04C1261}" type="slidenum">
              <a:rPr lang="en-GB" smtClean="0"/>
              <a:t>‹#›</a:t>
            </a:fld>
            <a:endParaRPr lang="en-GB" dirty="0"/>
          </a:p>
        </p:txBody>
      </p:sp>
    </p:spTree>
    <p:extLst>
      <p:ext uri="{BB962C8B-B14F-4D97-AF65-F5344CB8AC3E}">
        <p14:creationId xmlns:p14="http://schemas.microsoft.com/office/powerpoint/2010/main" val="6661729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EFB41F-D0A1-4101-84C4-28C4600569B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30FA5E5-3B0B-4CC9-B8D1-F4FB15B9E8C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91F7B7-E04D-40FB-9981-1CF900B33263}"/>
              </a:ext>
            </a:extLst>
          </p:cNvPr>
          <p:cNvSpPr>
            <a:spLocks noGrp="1"/>
          </p:cNvSpPr>
          <p:nvPr>
            <p:ph type="dt" sz="half" idx="10"/>
          </p:nvPr>
        </p:nvSpPr>
        <p:spPr/>
        <p:txBody>
          <a:bodyPr/>
          <a:lstStyle/>
          <a:p>
            <a:fld id="{10E6B696-038C-46BF-BD26-C4C9AC023863}" type="datetimeFigureOut">
              <a:rPr lang="en-GB" smtClean="0"/>
              <a:t>27/03/2024</a:t>
            </a:fld>
            <a:endParaRPr lang="en-GB" dirty="0"/>
          </a:p>
        </p:txBody>
      </p:sp>
      <p:sp>
        <p:nvSpPr>
          <p:cNvPr id="5" name="Footer Placeholder 4">
            <a:extLst>
              <a:ext uri="{FF2B5EF4-FFF2-40B4-BE49-F238E27FC236}">
                <a16:creationId xmlns:a16="http://schemas.microsoft.com/office/drawing/2014/main" id="{B1EDCB09-8C65-4A10-853B-A9352626221F}"/>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240C32B-FB72-4BB5-80E3-A8BAF10D7410}"/>
              </a:ext>
            </a:extLst>
          </p:cNvPr>
          <p:cNvSpPr>
            <a:spLocks noGrp="1"/>
          </p:cNvSpPr>
          <p:nvPr>
            <p:ph type="sldNum" sz="quarter" idx="12"/>
          </p:nvPr>
        </p:nvSpPr>
        <p:spPr/>
        <p:txBody>
          <a:bodyPr/>
          <a:lstStyle/>
          <a:p>
            <a:fld id="{83159D40-06E6-4042-89C3-32A5A04C1261}" type="slidenum">
              <a:rPr lang="en-GB" smtClean="0"/>
              <a:t>‹#›</a:t>
            </a:fld>
            <a:endParaRPr lang="en-GB" dirty="0"/>
          </a:p>
        </p:txBody>
      </p:sp>
    </p:spTree>
    <p:extLst>
      <p:ext uri="{BB962C8B-B14F-4D97-AF65-F5344CB8AC3E}">
        <p14:creationId xmlns:p14="http://schemas.microsoft.com/office/powerpoint/2010/main" val="2470313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BAE1F-32B6-4045-9F34-61FD13BA93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0471F65-8484-4D16-9055-4B614D0EB4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5B6133C-FC25-4406-A08A-964C337678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005FFE5-BB9A-44AE-89DB-8ECDE178791F}"/>
              </a:ext>
            </a:extLst>
          </p:cNvPr>
          <p:cNvSpPr>
            <a:spLocks noGrp="1"/>
          </p:cNvSpPr>
          <p:nvPr>
            <p:ph type="dt" sz="half" idx="10"/>
          </p:nvPr>
        </p:nvSpPr>
        <p:spPr/>
        <p:txBody>
          <a:bodyPr/>
          <a:lstStyle/>
          <a:p>
            <a:fld id="{337C79E2-82FD-4762-8854-2DA9D64C3B98}" type="datetimeFigureOut">
              <a:rPr lang="en-GB" smtClean="0"/>
              <a:t>27/03/2024</a:t>
            </a:fld>
            <a:endParaRPr lang="en-GB"/>
          </a:p>
        </p:txBody>
      </p:sp>
      <p:sp>
        <p:nvSpPr>
          <p:cNvPr id="6" name="Footer Placeholder 5">
            <a:extLst>
              <a:ext uri="{FF2B5EF4-FFF2-40B4-BE49-F238E27FC236}">
                <a16:creationId xmlns:a16="http://schemas.microsoft.com/office/drawing/2014/main" id="{33AE6F83-F134-47B1-B190-6CFEEA94377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116FE56-E2C5-4FF9-AF82-E9D9EA0F6E67}"/>
              </a:ext>
            </a:extLst>
          </p:cNvPr>
          <p:cNvSpPr>
            <a:spLocks noGrp="1"/>
          </p:cNvSpPr>
          <p:nvPr>
            <p:ph type="sldNum" sz="quarter" idx="12"/>
          </p:nvPr>
        </p:nvSpPr>
        <p:spPr/>
        <p:txBody>
          <a:bodyPr/>
          <a:lstStyle/>
          <a:p>
            <a:fld id="{4670F095-8442-410E-A669-80BFBD5C343A}" type="slidenum">
              <a:rPr lang="en-GB" smtClean="0"/>
              <a:t>‹#›</a:t>
            </a:fld>
            <a:endParaRPr lang="en-GB"/>
          </a:p>
        </p:txBody>
      </p:sp>
    </p:spTree>
    <p:extLst>
      <p:ext uri="{BB962C8B-B14F-4D97-AF65-F5344CB8AC3E}">
        <p14:creationId xmlns:p14="http://schemas.microsoft.com/office/powerpoint/2010/main" val="3469655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6FE8A-5BBE-44E5-8BC8-1CE5C3C9B1F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CFBBCC2-9A2C-46C1-8C71-C1E2A1BAD9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0D4CED-5455-4A4C-B6D9-D342B29546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40EB65C-5CFC-4432-AA5F-C1D1DCC598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AC0348-664E-46F0-A2EC-478CFD8BE1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E38DEBA-7917-4292-920E-67B4652ECEB7}"/>
              </a:ext>
            </a:extLst>
          </p:cNvPr>
          <p:cNvSpPr>
            <a:spLocks noGrp="1"/>
          </p:cNvSpPr>
          <p:nvPr>
            <p:ph type="dt" sz="half" idx="10"/>
          </p:nvPr>
        </p:nvSpPr>
        <p:spPr/>
        <p:txBody>
          <a:bodyPr/>
          <a:lstStyle/>
          <a:p>
            <a:fld id="{337C79E2-82FD-4762-8854-2DA9D64C3B98}" type="datetimeFigureOut">
              <a:rPr lang="en-GB" smtClean="0"/>
              <a:t>27/03/2024</a:t>
            </a:fld>
            <a:endParaRPr lang="en-GB"/>
          </a:p>
        </p:txBody>
      </p:sp>
      <p:sp>
        <p:nvSpPr>
          <p:cNvPr id="8" name="Footer Placeholder 7">
            <a:extLst>
              <a:ext uri="{FF2B5EF4-FFF2-40B4-BE49-F238E27FC236}">
                <a16:creationId xmlns:a16="http://schemas.microsoft.com/office/drawing/2014/main" id="{0DE3B0B3-CF6F-4A4C-B808-06E3E71F593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47C2BDD-DD65-4568-8B74-3EAE08266582}"/>
              </a:ext>
            </a:extLst>
          </p:cNvPr>
          <p:cNvSpPr>
            <a:spLocks noGrp="1"/>
          </p:cNvSpPr>
          <p:nvPr>
            <p:ph type="sldNum" sz="quarter" idx="12"/>
          </p:nvPr>
        </p:nvSpPr>
        <p:spPr/>
        <p:txBody>
          <a:bodyPr/>
          <a:lstStyle/>
          <a:p>
            <a:fld id="{4670F095-8442-410E-A669-80BFBD5C343A}" type="slidenum">
              <a:rPr lang="en-GB" smtClean="0"/>
              <a:t>‹#›</a:t>
            </a:fld>
            <a:endParaRPr lang="en-GB"/>
          </a:p>
        </p:txBody>
      </p:sp>
    </p:spTree>
    <p:extLst>
      <p:ext uri="{BB962C8B-B14F-4D97-AF65-F5344CB8AC3E}">
        <p14:creationId xmlns:p14="http://schemas.microsoft.com/office/powerpoint/2010/main" val="3182600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268B2-1C06-4A83-92F3-B4DB8C7867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16BE285-2CEF-49AB-ACBF-1FAC346A01F5}"/>
              </a:ext>
            </a:extLst>
          </p:cNvPr>
          <p:cNvSpPr>
            <a:spLocks noGrp="1"/>
          </p:cNvSpPr>
          <p:nvPr>
            <p:ph type="dt" sz="half" idx="10"/>
          </p:nvPr>
        </p:nvSpPr>
        <p:spPr/>
        <p:txBody>
          <a:bodyPr/>
          <a:lstStyle/>
          <a:p>
            <a:fld id="{337C79E2-82FD-4762-8854-2DA9D64C3B98}" type="datetimeFigureOut">
              <a:rPr lang="en-GB" smtClean="0"/>
              <a:t>27/03/2024</a:t>
            </a:fld>
            <a:endParaRPr lang="en-GB"/>
          </a:p>
        </p:txBody>
      </p:sp>
      <p:sp>
        <p:nvSpPr>
          <p:cNvPr id="4" name="Footer Placeholder 3">
            <a:extLst>
              <a:ext uri="{FF2B5EF4-FFF2-40B4-BE49-F238E27FC236}">
                <a16:creationId xmlns:a16="http://schemas.microsoft.com/office/drawing/2014/main" id="{28662953-7B5F-4AC8-B326-87ED835FA68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1D3783C-C656-4994-B320-1F4B0EC14E99}"/>
              </a:ext>
            </a:extLst>
          </p:cNvPr>
          <p:cNvSpPr>
            <a:spLocks noGrp="1"/>
          </p:cNvSpPr>
          <p:nvPr>
            <p:ph type="sldNum" sz="quarter" idx="12"/>
          </p:nvPr>
        </p:nvSpPr>
        <p:spPr/>
        <p:txBody>
          <a:bodyPr/>
          <a:lstStyle/>
          <a:p>
            <a:fld id="{4670F095-8442-410E-A669-80BFBD5C343A}" type="slidenum">
              <a:rPr lang="en-GB" smtClean="0"/>
              <a:t>‹#›</a:t>
            </a:fld>
            <a:endParaRPr lang="en-GB"/>
          </a:p>
        </p:txBody>
      </p:sp>
    </p:spTree>
    <p:extLst>
      <p:ext uri="{BB962C8B-B14F-4D97-AF65-F5344CB8AC3E}">
        <p14:creationId xmlns:p14="http://schemas.microsoft.com/office/powerpoint/2010/main" val="1598929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32F41-5F62-43AF-8B59-E6FDF290A785}"/>
              </a:ext>
            </a:extLst>
          </p:cNvPr>
          <p:cNvSpPr>
            <a:spLocks noGrp="1"/>
          </p:cNvSpPr>
          <p:nvPr>
            <p:ph type="dt" sz="half" idx="10"/>
          </p:nvPr>
        </p:nvSpPr>
        <p:spPr/>
        <p:txBody>
          <a:bodyPr/>
          <a:lstStyle/>
          <a:p>
            <a:fld id="{337C79E2-82FD-4762-8854-2DA9D64C3B98}" type="datetimeFigureOut">
              <a:rPr lang="en-GB" smtClean="0"/>
              <a:t>27/03/2024</a:t>
            </a:fld>
            <a:endParaRPr lang="en-GB"/>
          </a:p>
        </p:txBody>
      </p:sp>
      <p:sp>
        <p:nvSpPr>
          <p:cNvPr id="3" name="Footer Placeholder 2">
            <a:extLst>
              <a:ext uri="{FF2B5EF4-FFF2-40B4-BE49-F238E27FC236}">
                <a16:creationId xmlns:a16="http://schemas.microsoft.com/office/drawing/2014/main" id="{B1D7FFBA-3CFC-41F1-993D-1F6E71C1A60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15988ED-A885-4EAB-8E28-70535BE7222C}"/>
              </a:ext>
            </a:extLst>
          </p:cNvPr>
          <p:cNvSpPr>
            <a:spLocks noGrp="1"/>
          </p:cNvSpPr>
          <p:nvPr>
            <p:ph type="sldNum" sz="quarter" idx="12"/>
          </p:nvPr>
        </p:nvSpPr>
        <p:spPr/>
        <p:txBody>
          <a:bodyPr/>
          <a:lstStyle/>
          <a:p>
            <a:fld id="{4670F095-8442-410E-A669-80BFBD5C343A}" type="slidenum">
              <a:rPr lang="en-GB" smtClean="0"/>
              <a:t>‹#›</a:t>
            </a:fld>
            <a:endParaRPr lang="en-GB"/>
          </a:p>
        </p:txBody>
      </p:sp>
    </p:spTree>
    <p:extLst>
      <p:ext uri="{BB962C8B-B14F-4D97-AF65-F5344CB8AC3E}">
        <p14:creationId xmlns:p14="http://schemas.microsoft.com/office/powerpoint/2010/main" val="1125188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F974B-B02B-4350-BCAA-0BD46FEAFA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8471583-F6D9-4B7E-9F0E-7F94616D5F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7D6258F-D15E-4EBB-BEF8-AA42E9F0E8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10CA98-303D-43D4-9F1A-2BD36AE76E77}"/>
              </a:ext>
            </a:extLst>
          </p:cNvPr>
          <p:cNvSpPr>
            <a:spLocks noGrp="1"/>
          </p:cNvSpPr>
          <p:nvPr>
            <p:ph type="dt" sz="half" idx="10"/>
          </p:nvPr>
        </p:nvSpPr>
        <p:spPr/>
        <p:txBody>
          <a:bodyPr/>
          <a:lstStyle/>
          <a:p>
            <a:fld id="{337C79E2-82FD-4762-8854-2DA9D64C3B98}" type="datetimeFigureOut">
              <a:rPr lang="en-GB" smtClean="0"/>
              <a:t>27/03/2024</a:t>
            </a:fld>
            <a:endParaRPr lang="en-GB"/>
          </a:p>
        </p:txBody>
      </p:sp>
      <p:sp>
        <p:nvSpPr>
          <p:cNvPr id="6" name="Footer Placeholder 5">
            <a:extLst>
              <a:ext uri="{FF2B5EF4-FFF2-40B4-BE49-F238E27FC236}">
                <a16:creationId xmlns:a16="http://schemas.microsoft.com/office/drawing/2014/main" id="{7CA6D98B-634F-4790-ABA5-2315DF48CEE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7CEBC8-E985-4814-9090-DFF6DD502899}"/>
              </a:ext>
            </a:extLst>
          </p:cNvPr>
          <p:cNvSpPr>
            <a:spLocks noGrp="1"/>
          </p:cNvSpPr>
          <p:nvPr>
            <p:ph type="sldNum" sz="quarter" idx="12"/>
          </p:nvPr>
        </p:nvSpPr>
        <p:spPr/>
        <p:txBody>
          <a:bodyPr/>
          <a:lstStyle/>
          <a:p>
            <a:fld id="{4670F095-8442-410E-A669-80BFBD5C343A}" type="slidenum">
              <a:rPr lang="en-GB" smtClean="0"/>
              <a:t>‹#›</a:t>
            </a:fld>
            <a:endParaRPr lang="en-GB"/>
          </a:p>
        </p:txBody>
      </p:sp>
    </p:spTree>
    <p:extLst>
      <p:ext uri="{BB962C8B-B14F-4D97-AF65-F5344CB8AC3E}">
        <p14:creationId xmlns:p14="http://schemas.microsoft.com/office/powerpoint/2010/main" val="2392742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D6353-F1FF-4E56-BD76-FF5963C2DE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D0F5358-81FD-4D19-9E00-28705C2FD5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D70A336-AD6F-489D-84FC-F83ED2F320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1411E9-E1B3-4E93-B95F-6725BAD9A3AA}"/>
              </a:ext>
            </a:extLst>
          </p:cNvPr>
          <p:cNvSpPr>
            <a:spLocks noGrp="1"/>
          </p:cNvSpPr>
          <p:nvPr>
            <p:ph type="dt" sz="half" idx="10"/>
          </p:nvPr>
        </p:nvSpPr>
        <p:spPr/>
        <p:txBody>
          <a:bodyPr/>
          <a:lstStyle/>
          <a:p>
            <a:fld id="{337C79E2-82FD-4762-8854-2DA9D64C3B98}" type="datetimeFigureOut">
              <a:rPr lang="en-GB" smtClean="0"/>
              <a:t>27/03/2024</a:t>
            </a:fld>
            <a:endParaRPr lang="en-GB"/>
          </a:p>
        </p:txBody>
      </p:sp>
      <p:sp>
        <p:nvSpPr>
          <p:cNvPr id="6" name="Footer Placeholder 5">
            <a:extLst>
              <a:ext uri="{FF2B5EF4-FFF2-40B4-BE49-F238E27FC236}">
                <a16:creationId xmlns:a16="http://schemas.microsoft.com/office/drawing/2014/main" id="{C8515ED8-EDF3-4DC7-A111-36C47DAA010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46E343F-617D-46F6-90F6-14EBF4887C1A}"/>
              </a:ext>
            </a:extLst>
          </p:cNvPr>
          <p:cNvSpPr>
            <a:spLocks noGrp="1"/>
          </p:cNvSpPr>
          <p:nvPr>
            <p:ph type="sldNum" sz="quarter" idx="12"/>
          </p:nvPr>
        </p:nvSpPr>
        <p:spPr/>
        <p:txBody>
          <a:bodyPr/>
          <a:lstStyle/>
          <a:p>
            <a:fld id="{4670F095-8442-410E-A669-80BFBD5C343A}" type="slidenum">
              <a:rPr lang="en-GB" smtClean="0"/>
              <a:t>‹#›</a:t>
            </a:fld>
            <a:endParaRPr lang="en-GB"/>
          </a:p>
        </p:txBody>
      </p:sp>
    </p:spTree>
    <p:extLst>
      <p:ext uri="{BB962C8B-B14F-4D97-AF65-F5344CB8AC3E}">
        <p14:creationId xmlns:p14="http://schemas.microsoft.com/office/powerpoint/2010/main" val="777079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370728-1878-4C6F-8679-1503EA0CED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D49CDF-4A13-4EB2-863B-9535522BE5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5A1A9A-120C-43BB-9DC1-177BC8104B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7C79E2-82FD-4762-8854-2DA9D64C3B98}" type="datetimeFigureOut">
              <a:rPr lang="en-GB" smtClean="0"/>
              <a:t>27/03/2024</a:t>
            </a:fld>
            <a:endParaRPr lang="en-GB"/>
          </a:p>
        </p:txBody>
      </p:sp>
      <p:sp>
        <p:nvSpPr>
          <p:cNvPr id="5" name="Footer Placeholder 4">
            <a:extLst>
              <a:ext uri="{FF2B5EF4-FFF2-40B4-BE49-F238E27FC236}">
                <a16:creationId xmlns:a16="http://schemas.microsoft.com/office/drawing/2014/main" id="{58925810-C6D5-4FB2-9FCD-8050A0FA47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2B50A51-A082-4639-8651-C35DD798AB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0F095-8442-410E-A669-80BFBD5C343A}" type="slidenum">
              <a:rPr lang="en-GB" smtClean="0"/>
              <a:t>‹#›</a:t>
            </a:fld>
            <a:endParaRPr lang="en-GB"/>
          </a:p>
        </p:txBody>
      </p:sp>
    </p:spTree>
    <p:extLst>
      <p:ext uri="{BB962C8B-B14F-4D97-AF65-F5344CB8AC3E}">
        <p14:creationId xmlns:p14="http://schemas.microsoft.com/office/powerpoint/2010/main" val="4887600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DF4786-7235-4D31-944B-42057FFF4980}" type="datetimeFigureOut">
              <a:rPr lang="en-GB" smtClean="0"/>
              <a:t>27/03/2024</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A929C6-100B-4BE0-8BE7-1D8B17325C49}" type="slidenum">
              <a:rPr lang="en-GB" smtClean="0"/>
              <a:t>‹#›</a:t>
            </a:fld>
            <a:endParaRPr lang="en-GB" dirty="0"/>
          </a:p>
        </p:txBody>
      </p:sp>
    </p:spTree>
    <p:extLst>
      <p:ext uri="{BB962C8B-B14F-4D97-AF65-F5344CB8AC3E}">
        <p14:creationId xmlns:p14="http://schemas.microsoft.com/office/powerpoint/2010/main" val="37197149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F13498-498C-4A88-BE7C-93A4F51069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FA98906-41C3-4801-9EBE-4958FB2106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436DC8-3A95-4FB3-AEFF-5A4068C46B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E6B696-038C-46BF-BD26-C4C9AC023863}" type="datetimeFigureOut">
              <a:rPr lang="en-GB" smtClean="0"/>
              <a:t>27/03/2024</a:t>
            </a:fld>
            <a:endParaRPr lang="en-GB" dirty="0"/>
          </a:p>
        </p:txBody>
      </p:sp>
      <p:sp>
        <p:nvSpPr>
          <p:cNvPr id="5" name="Footer Placeholder 4">
            <a:extLst>
              <a:ext uri="{FF2B5EF4-FFF2-40B4-BE49-F238E27FC236}">
                <a16:creationId xmlns:a16="http://schemas.microsoft.com/office/drawing/2014/main" id="{6DC08E4A-FDEA-47FB-BD72-96F814E2A9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3A7D3861-6EC4-4337-8653-E49DC0E4BF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159D40-06E6-4042-89C3-32A5A04C1261}" type="slidenum">
              <a:rPr lang="en-GB" smtClean="0"/>
              <a:t>‹#›</a:t>
            </a:fld>
            <a:endParaRPr lang="en-GB" dirty="0"/>
          </a:p>
        </p:txBody>
      </p:sp>
    </p:spTree>
    <p:extLst>
      <p:ext uri="{BB962C8B-B14F-4D97-AF65-F5344CB8AC3E}">
        <p14:creationId xmlns:p14="http://schemas.microsoft.com/office/powerpoint/2010/main" val="26369370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0.bin"/><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video" Target="https://www.youtube.com/embed/REqfGFKxBzU?feature=oembed" TargetMode="Externa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9.xml"/><Relationship Id="rId1" Type="http://schemas.openxmlformats.org/officeDocument/2006/relationships/video" Target="https://www.youtube.com/embed/rjnRiEaud0Y?feature=oembed" TargetMode="Externa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11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1FA1B8-51F2-9F6C-387E-FE61696FC8A7}"/>
              </a:ext>
            </a:extLst>
          </p:cNvPr>
          <p:cNvSpPr/>
          <p:nvPr/>
        </p:nvSpPr>
        <p:spPr>
          <a:xfrm>
            <a:off x="0" y="0"/>
            <a:ext cx="12192000" cy="6854504"/>
          </a:xfrm>
          <a:prstGeom prst="rect">
            <a:avLst/>
          </a:prstGeom>
          <a:pattFill prst="lgGrid">
            <a:fgClr>
              <a:srgbClr val="F2D9A8"/>
            </a:fgClr>
            <a:bgClr>
              <a:schemeClr val="bg1"/>
            </a:bgClr>
          </a:patt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omic Sans MS"/>
              <a:ea typeface="+mn-ea"/>
              <a:cs typeface="+mn-cs"/>
            </a:endParaRPr>
          </a:p>
        </p:txBody>
      </p:sp>
      <p:sp>
        <p:nvSpPr>
          <p:cNvPr id="11" name="Date Placeholder 6">
            <a:extLst>
              <a:ext uri="{FF2B5EF4-FFF2-40B4-BE49-F238E27FC236}">
                <a16:creationId xmlns:a16="http://schemas.microsoft.com/office/drawing/2014/main" id="{A87600CE-C47E-4636-B470-7D79F7633E67}"/>
              </a:ext>
            </a:extLst>
          </p:cNvPr>
          <p:cNvSpPr txBox="1">
            <a:spLocks/>
          </p:cNvSpPr>
          <p:nvPr/>
        </p:nvSpPr>
        <p:spPr>
          <a:xfrm>
            <a:off x="6856430" y="291892"/>
            <a:ext cx="5027193" cy="3653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476728D-41CC-4A3D-8F12-FB88783B48FB}" type="datetime2">
              <a:rPr kumimoji="0" lang="en-GB" sz="25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Wednesday, 27 March 2024</a:t>
            </a:fld>
            <a:endParaRPr kumimoji="0" lang="en-GB" sz="25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Title 1">
            <a:extLst>
              <a:ext uri="{FF2B5EF4-FFF2-40B4-BE49-F238E27FC236}">
                <a16:creationId xmlns:a16="http://schemas.microsoft.com/office/drawing/2014/main" id="{16E94016-B776-404D-8A9F-2B257FCE998D}"/>
              </a:ext>
            </a:extLst>
          </p:cNvPr>
          <p:cNvSpPr txBox="1">
            <a:spLocks/>
          </p:cNvSpPr>
          <p:nvPr/>
        </p:nvSpPr>
        <p:spPr>
          <a:xfrm>
            <a:off x="316682" y="727779"/>
            <a:ext cx="11536863" cy="1251283"/>
          </a:xfrm>
          <a:prstGeom prst="rect">
            <a:avLst/>
          </a:prstGeom>
          <a:solidFill>
            <a:srgbClr val="E8C45E"/>
          </a:solidFill>
          <a:ln w="28575">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400" b="1" i="0" u="none" strike="noStrike" kern="1200" cap="none" spc="0" normalizeH="0" baseline="0" noProof="0" dirty="0">
                <a:ln>
                  <a:noFill/>
                </a:ln>
                <a:solidFill>
                  <a:prstClr val="black"/>
                </a:solidFill>
                <a:effectLst/>
                <a:uLnTx/>
                <a:uFillTx/>
                <a:latin typeface="Arial Narrow" panose="020B0606020202030204" pitchFamily="34" charset="0"/>
                <a:ea typeface="+mj-ea"/>
                <a:cs typeface="+mj-cs"/>
              </a:rPr>
              <a:t>The Cognitive Approach</a:t>
            </a:r>
          </a:p>
        </p:txBody>
      </p:sp>
      <p:sp>
        <p:nvSpPr>
          <p:cNvPr id="10" name="TextBox 9">
            <a:extLst>
              <a:ext uri="{FF2B5EF4-FFF2-40B4-BE49-F238E27FC236}">
                <a16:creationId xmlns:a16="http://schemas.microsoft.com/office/drawing/2014/main" id="{82F3BE3C-0005-4EEE-8864-DB307F03DAC2}"/>
              </a:ext>
            </a:extLst>
          </p:cNvPr>
          <p:cNvSpPr txBox="1"/>
          <p:nvPr/>
        </p:nvSpPr>
        <p:spPr>
          <a:xfrm>
            <a:off x="191646" y="412788"/>
            <a:ext cx="3770754" cy="484748"/>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50" b="1" i="0" u="none" strike="noStrike" kern="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Approaches in Psychology</a:t>
            </a:r>
          </a:p>
        </p:txBody>
      </p:sp>
      <p:sp>
        <p:nvSpPr>
          <p:cNvPr id="3" name="Rectangle: Rounded Corners 2">
            <a:extLst>
              <a:ext uri="{FF2B5EF4-FFF2-40B4-BE49-F238E27FC236}">
                <a16:creationId xmlns:a16="http://schemas.microsoft.com/office/drawing/2014/main" id="{8FBA3B3D-4285-1866-3856-A9FBDFAACDE2}"/>
              </a:ext>
            </a:extLst>
          </p:cNvPr>
          <p:cNvSpPr/>
          <p:nvPr/>
        </p:nvSpPr>
        <p:spPr>
          <a:xfrm>
            <a:off x="311962" y="2290789"/>
            <a:ext cx="5381265" cy="2170095"/>
          </a:xfrm>
          <a:prstGeom prst="roundRect">
            <a:avLst>
              <a:gd name="adj" fmla="val 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600" b="1" i="1" u="none" strike="noStrike" kern="1200" cap="none" spc="-300" normalizeH="0" baseline="0" noProof="0" dirty="0">
              <a:ln>
                <a:noFill/>
              </a:ln>
              <a:solidFill>
                <a:prstClr val="black"/>
              </a:solidFill>
              <a:effectLst/>
              <a:uLnTx/>
              <a:uFillTx/>
              <a:latin typeface="Comic Sans MS"/>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600" b="1" i="1" u="none" strike="noStrike" kern="1200" cap="none" spc="-300" normalizeH="0" baseline="0" noProof="0" dirty="0">
              <a:ln>
                <a:noFill/>
              </a:ln>
              <a:solidFill>
                <a:prstClr val="black"/>
              </a:solidFill>
              <a:effectLst/>
              <a:uLnTx/>
              <a:uFillTx/>
              <a:latin typeface="Comic Sans MS"/>
              <a:ea typeface="+mn-ea"/>
              <a:cs typeface="+mn-cs"/>
            </a:endParaRPr>
          </a:p>
        </p:txBody>
      </p:sp>
      <p:sp>
        <p:nvSpPr>
          <p:cNvPr id="6" name="TextBox 5">
            <a:extLst>
              <a:ext uri="{FF2B5EF4-FFF2-40B4-BE49-F238E27FC236}">
                <a16:creationId xmlns:a16="http://schemas.microsoft.com/office/drawing/2014/main" id="{88125CE0-C5C9-8F43-FABB-690354DF0B34}"/>
              </a:ext>
            </a:extLst>
          </p:cNvPr>
          <p:cNvSpPr txBox="1"/>
          <p:nvPr/>
        </p:nvSpPr>
        <p:spPr>
          <a:xfrm>
            <a:off x="311962" y="2467765"/>
            <a:ext cx="5381265" cy="53860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900" b="1" i="0" u="sng" strike="noStrike" kern="1200" cap="none" spc="0" normalizeH="0" baseline="0" noProof="0" dirty="0">
                <a:ln>
                  <a:noFill/>
                </a:ln>
                <a:solidFill>
                  <a:prstClr val="black"/>
                </a:solidFill>
                <a:effectLst/>
                <a:uLnTx/>
                <a:uFillTx/>
                <a:latin typeface="Comic Sans MS"/>
                <a:ea typeface="+mn-ea"/>
                <a:cs typeface="+mn-cs"/>
              </a:rPr>
              <a:t>DO NOW</a:t>
            </a:r>
            <a:r>
              <a:rPr kumimoji="0" lang="en-GB" sz="2900" b="1" i="0" u="none" strike="noStrike" kern="1200" cap="none" spc="0" normalizeH="0" baseline="0" noProof="0" dirty="0">
                <a:ln>
                  <a:noFill/>
                </a:ln>
                <a:solidFill>
                  <a:prstClr val="black"/>
                </a:solidFill>
                <a:effectLst/>
                <a:uLnTx/>
                <a:uFillTx/>
                <a:latin typeface="Comic Sans MS"/>
                <a:ea typeface="+mn-ea"/>
                <a:cs typeface="+mn-cs"/>
              </a:rPr>
              <a:t>:</a:t>
            </a:r>
            <a:endParaRPr kumimoji="0" lang="en-GB" sz="2900" b="1" i="1" u="none" strike="noStrike" kern="1200" cap="none" spc="-300" normalizeH="0" baseline="0" noProof="0" dirty="0">
              <a:ln>
                <a:noFill/>
              </a:ln>
              <a:solidFill>
                <a:prstClr val="black"/>
              </a:solidFill>
              <a:effectLst/>
              <a:uLnTx/>
              <a:uFillTx/>
              <a:latin typeface="Comic Sans MS"/>
              <a:ea typeface="+mn-ea"/>
              <a:cs typeface="+mn-cs"/>
            </a:endParaRPr>
          </a:p>
        </p:txBody>
      </p:sp>
      <p:sp>
        <p:nvSpPr>
          <p:cNvPr id="7" name="Rectangle 6">
            <a:extLst>
              <a:ext uri="{FF2B5EF4-FFF2-40B4-BE49-F238E27FC236}">
                <a16:creationId xmlns:a16="http://schemas.microsoft.com/office/drawing/2014/main" id="{780C9E97-7045-1C6C-6384-4A842D83FF2F}"/>
              </a:ext>
            </a:extLst>
          </p:cNvPr>
          <p:cNvSpPr/>
          <p:nvPr/>
        </p:nvSpPr>
        <p:spPr>
          <a:xfrm>
            <a:off x="311962" y="4771904"/>
            <a:ext cx="5381265" cy="1708724"/>
          </a:xfrm>
          <a:prstGeom prst="rect">
            <a:avLst/>
          </a:prstGeom>
          <a:solidFill>
            <a:srgbClr val="FFDFC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50" b="0" i="0" u="none" strike="noStrike" kern="1200" cap="none" spc="0" normalizeH="0" baseline="0" noProof="0" dirty="0">
              <a:ln>
                <a:noFill/>
              </a:ln>
              <a:solidFill>
                <a:prstClr val="black"/>
              </a:solidFill>
              <a:effectLst/>
              <a:uLnTx/>
              <a:uFillTx/>
              <a:latin typeface="Comic Sans MS"/>
              <a:ea typeface="+mn-ea"/>
              <a:cs typeface="+mn-cs"/>
            </a:endParaRPr>
          </a:p>
        </p:txBody>
      </p:sp>
      <p:sp>
        <p:nvSpPr>
          <p:cNvPr id="8" name="TextBox 7">
            <a:extLst>
              <a:ext uri="{FF2B5EF4-FFF2-40B4-BE49-F238E27FC236}">
                <a16:creationId xmlns:a16="http://schemas.microsoft.com/office/drawing/2014/main" id="{F945C2A5-0CB6-89D3-E052-D13B5FA5FA34}"/>
              </a:ext>
            </a:extLst>
          </p:cNvPr>
          <p:cNvSpPr txBox="1"/>
          <p:nvPr/>
        </p:nvSpPr>
        <p:spPr>
          <a:xfrm>
            <a:off x="507719" y="2966229"/>
            <a:ext cx="4989750" cy="1361911"/>
          </a:xfrm>
          <a:prstGeom prst="rect">
            <a:avLst/>
          </a:prstGeom>
          <a:noFill/>
        </p:spPr>
        <p:txBody>
          <a:bodyPr wrap="square">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GB" sz="2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How could psychologists investigate </a:t>
            </a:r>
            <a:r>
              <a:rPr kumimoji="0" lang="en-GB" sz="2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internal mental processes</a:t>
            </a:r>
            <a:r>
              <a:rPr kumimoji="0" lang="en-GB" sz="27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like memory?</a:t>
            </a:r>
          </a:p>
        </p:txBody>
      </p:sp>
      <p:sp>
        <p:nvSpPr>
          <p:cNvPr id="12" name="TextBox 11">
            <a:extLst>
              <a:ext uri="{FF2B5EF4-FFF2-40B4-BE49-F238E27FC236}">
                <a16:creationId xmlns:a16="http://schemas.microsoft.com/office/drawing/2014/main" id="{35B1A036-6A4E-5489-E7FA-FAAA92F5C852}"/>
              </a:ext>
            </a:extLst>
          </p:cNvPr>
          <p:cNvSpPr txBox="1"/>
          <p:nvPr/>
        </p:nvSpPr>
        <p:spPr>
          <a:xfrm>
            <a:off x="611272" y="4917363"/>
            <a:ext cx="4782644" cy="1441933"/>
          </a:xfrm>
          <a:prstGeom prst="rect">
            <a:avLst/>
          </a:prstGeom>
          <a:noFill/>
        </p:spPr>
        <p:txBody>
          <a:bodyPr wrap="square">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GB" sz="2550" b="1" i="0" u="sng" strike="noStrike" kern="1200" cap="none" spc="0" normalizeH="0" baseline="0" noProof="0" dirty="0">
                <a:ln>
                  <a:noFill/>
                </a:ln>
                <a:solidFill>
                  <a:prstClr val="black"/>
                </a:solidFill>
                <a:effectLst/>
                <a:uLnTx/>
                <a:uFillTx/>
                <a:latin typeface="Comic Sans MS"/>
                <a:ea typeface="+mn-ea"/>
                <a:cs typeface="+mn-cs"/>
              </a:rPr>
              <a:t>EXT</a:t>
            </a:r>
            <a:r>
              <a:rPr kumimoji="0" lang="en-GB" sz="2550" b="0" i="0" u="none" strike="noStrike" kern="1200" cap="none" spc="0" normalizeH="0" baseline="0" noProof="0" dirty="0">
                <a:ln>
                  <a:noFill/>
                </a:ln>
                <a:solidFill>
                  <a:prstClr val="black"/>
                </a:solidFill>
                <a:effectLst/>
                <a:uLnTx/>
                <a:uFillTx/>
                <a:latin typeface="Comic Sans MS"/>
                <a:ea typeface="+mn-ea"/>
                <a:cs typeface="+mn-cs"/>
              </a:rPr>
              <a:t>: Is the brain like a computer?</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GB" sz="2550" b="0" i="0" u="none" strike="noStrike" kern="1200" cap="none" spc="0" normalizeH="0" baseline="0" noProof="0" dirty="0">
                <a:ln>
                  <a:noFill/>
                </a:ln>
                <a:solidFill>
                  <a:prstClr val="black"/>
                </a:solidFill>
                <a:effectLst/>
                <a:uLnTx/>
                <a:uFillTx/>
                <a:latin typeface="Comic Sans MS"/>
                <a:ea typeface="+mn-ea"/>
                <a:cs typeface="+mn-cs"/>
              </a:rPr>
              <a:t>Explain your answer.</a:t>
            </a:r>
          </a:p>
        </p:txBody>
      </p:sp>
      <p:pic>
        <p:nvPicPr>
          <p:cNvPr id="5" name="Picture 4">
            <a:extLst>
              <a:ext uri="{FF2B5EF4-FFF2-40B4-BE49-F238E27FC236}">
                <a16:creationId xmlns:a16="http://schemas.microsoft.com/office/drawing/2014/main" id="{21E957F9-84F6-A7C2-CECB-B2B79973DC93}"/>
              </a:ext>
            </a:extLst>
          </p:cNvPr>
          <p:cNvPicPr>
            <a:picLocks noChangeAspect="1"/>
          </p:cNvPicPr>
          <p:nvPr/>
        </p:nvPicPr>
        <p:blipFill>
          <a:blip r:embed="rId3"/>
          <a:stretch>
            <a:fillRect/>
          </a:stretch>
        </p:blipFill>
        <p:spPr>
          <a:xfrm>
            <a:off x="5796779" y="2290789"/>
            <a:ext cx="5857168" cy="392011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247639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99E371-B26C-B175-42BE-C1AB1CC3DF3A}"/>
              </a:ext>
            </a:extLst>
          </p:cNvPr>
          <p:cNvSpPr/>
          <p:nvPr/>
        </p:nvSpPr>
        <p:spPr>
          <a:xfrm>
            <a:off x="0" y="0"/>
            <a:ext cx="12192000" cy="685450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omic Sans MS"/>
              <a:ea typeface="+mn-ea"/>
              <a:cs typeface="+mn-cs"/>
            </a:endParaRPr>
          </a:p>
        </p:txBody>
      </p:sp>
      <p:sp>
        <p:nvSpPr>
          <p:cNvPr id="5" name="Title 1">
            <a:extLst>
              <a:ext uri="{FF2B5EF4-FFF2-40B4-BE49-F238E27FC236}">
                <a16:creationId xmlns:a16="http://schemas.microsoft.com/office/drawing/2014/main" id="{A7912E5C-E470-2E16-56AC-1840F4FFF4CD}"/>
              </a:ext>
            </a:extLst>
          </p:cNvPr>
          <p:cNvSpPr>
            <a:spLocks noGrp="1"/>
          </p:cNvSpPr>
          <p:nvPr>
            <p:ph type="title"/>
          </p:nvPr>
        </p:nvSpPr>
        <p:spPr>
          <a:xfrm>
            <a:off x="351441" y="566560"/>
            <a:ext cx="11524505" cy="1228585"/>
          </a:xfrm>
          <a:solidFill>
            <a:srgbClr val="EDEA65"/>
          </a:solidFill>
          <a:ln w="28575">
            <a:solidFill>
              <a:schemeClr val="tx1"/>
            </a:solidFill>
          </a:ln>
        </p:spPr>
        <p:txBody>
          <a:bodyPr>
            <a:normAutofit/>
          </a:bodyPr>
          <a:lstStyle/>
          <a:p>
            <a:pPr algn="ctr"/>
            <a:r>
              <a:rPr lang="en-GB" sz="3350" b="1" dirty="0">
                <a:latin typeface="Arial Narrow" panose="020B0606020202030204" pitchFamily="34" charset="0"/>
              </a:rPr>
              <a:t>The Role of Schemata</a:t>
            </a:r>
          </a:p>
        </p:txBody>
      </p:sp>
      <p:sp>
        <p:nvSpPr>
          <p:cNvPr id="6" name="TextBox 5">
            <a:extLst>
              <a:ext uri="{FF2B5EF4-FFF2-40B4-BE49-F238E27FC236}">
                <a16:creationId xmlns:a16="http://schemas.microsoft.com/office/drawing/2014/main" id="{E00A224A-D489-5156-A342-7C46980026DA}"/>
              </a:ext>
            </a:extLst>
          </p:cNvPr>
          <p:cNvSpPr txBox="1"/>
          <p:nvPr/>
        </p:nvSpPr>
        <p:spPr>
          <a:xfrm>
            <a:off x="241436" y="303678"/>
            <a:ext cx="3307307" cy="461665"/>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The Cognitive Approach</a:t>
            </a:r>
          </a:p>
        </p:txBody>
      </p:sp>
      <p:sp>
        <p:nvSpPr>
          <p:cNvPr id="2" name="TextBox 1">
            <a:extLst>
              <a:ext uri="{FF2B5EF4-FFF2-40B4-BE49-F238E27FC236}">
                <a16:creationId xmlns:a16="http://schemas.microsoft.com/office/drawing/2014/main" id="{21EAB674-9657-8BE3-108D-C235C39D56F8}"/>
              </a:ext>
            </a:extLst>
          </p:cNvPr>
          <p:cNvSpPr txBox="1"/>
          <p:nvPr/>
        </p:nvSpPr>
        <p:spPr>
          <a:xfrm>
            <a:off x="372243" y="1916362"/>
            <a:ext cx="11539254" cy="784830"/>
          </a:xfrm>
          <a:prstGeom prst="rect">
            <a:avLst/>
          </a:prstGeom>
          <a:noFill/>
        </p:spPr>
        <p:txBody>
          <a:bodyPr wrap="square">
            <a:spAutoFit/>
          </a:bodyPr>
          <a:lstStyle/>
          <a:p>
            <a:pPr lvl="0" algn="ctr">
              <a:lnSpc>
                <a:spcPct val="90000"/>
              </a:lnSpc>
              <a:spcBef>
                <a:spcPts val="1000"/>
              </a:spcBef>
              <a:defRPr/>
            </a:pPr>
            <a:r>
              <a:rPr lang="en-GB" sz="2500" dirty="0">
                <a:solidFill>
                  <a:prstClr val="black"/>
                </a:solidFill>
              </a:rPr>
              <a:t>However, a schema may also distort our interpretations of sensory information, leading to </a:t>
            </a:r>
            <a:r>
              <a:rPr lang="en-GB" sz="2500" b="1" dirty="0">
                <a:solidFill>
                  <a:prstClr val="black"/>
                </a:solidFill>
              </a:rPr>
              <a:t>perceptual errors</a:t>
            </a:r>
            <a:r>
              <a:rPr lang="en-GB" sz="2500" dirty="0">
                <a:solidFill>
                  <a:prstClr val="black"/>
                </a:solidFill>
              </a:rPr>
              <a:t>.</a:t>
            </a:r>
            <a:endParaRPr kumimoji="0" lang="en-GB" sz="2500" b="0" i="0" u="none" strike="noStrike" kern="1200" cap="none" spc="0" normalizeH="0" baseline="0" noProof="0" dirty="0">
              <a:ln>
                <a:noFill/>
              </a:ln>
              <a:solidFill>
                <a:prstClr val="black"/>
              </a:solidFill>
              <a:effectLst/>
              <a:uLnTx/>
              <a:uFillTx/>
              <a:latin typeface="Comic Sans MS"/>
            </a:endParaRPr>
          </a:p>
        </p:txBody>
      </p:sp>
      <p:sp>
        <p:nvSpPr>
          <p:cNvPr id="8" name="TextBox 7">
            <a:extLst>
              <a:ext uri="{FF2B5EF4-FFF2-40B4-BE49-F238E27FC236}">
                <a16:creationId xmlns:a16="http://schemas.microsoft.com/office/drawing/2014/main" id="{1DE88681-71E1-5DED-6E39-0D25E2CCF73F}"/>
              </a:ext>
            </a:extLst>
          </p:cNvPr>
          <p:cNvSpPr txBox="1"/>
          <p:nvPr/>
        </p:nvSpPr>
        <p:spPr>
          <a:xfrm>
            <a:off x="3223138" y="2899882"/>
            <a:ext cx="8607506" cy="3708708"/>
          </a:xfrm>
          <a:prstGeom prst="rect">
            <a:avLst/>
          </a:prstGeom>
          <a:noFill/>
        </p:spPr>
        <p:txBody>
          <a:bodyPr wrap="square">
            <a:spAutoFit/>
          </a:bodyPr>
          <a:lstStyle/>
          <a:p>
            <a:pPr algn="just"/>
            <a:r>
              <a:rPr lang="en-GB" sz="2350" dirty="0"/>
              <a:t>Wallisch’s idea is that people make different assumptions about the quality of light that’s being cast on the dress. Is it in bright daylight? Or under an indoor light bulb? By unconsciously filtering out the colour of light we think is falling on an object, we come to a judgment about its colour.</a:t>
            </a:r>
          </a:p>
          <a:p>
            <a:pPr algn="just"/>
            <a:endParaRPr lang="en-GB" sz="2350" dirty="0"/>
          </a:p>
          <a:p>
            <a:pPr algn="just"/>
            <a:r>
              <a:rPr lang="en-GB" sz="2350" dirty="0"/>
              <a:t>Wallisch believes people who see this image differently are using different </a:t>
            </a:r>
            <a:r>
              <a:rPr lang="en-GB" sz="2350" b="1" dirty="0"/>
              <a:t>filtering schemes</a:t>
            </a:r>
            <a:r>
              <a:rPr lang="en-GB" sz="2350" dirty="0"/>
              <a:t>. Most interestingly, he suggests that </a:t>
            </a:r>
            <a:r>
              <a:rPr lang="en-GB" sz="2350" b="1" dirty="0"/>
              <a:t>life experience leads you to see the dress one way or the other.</a:t>
            </a:r>
          </a:p>
        </p:txBody>
      </p:sp>
      <p:pic>
        <p:nvPicPr>
          <p:cNvPr id="11" name="Picture 10">
            <a:extLst>
              <a:ext uri="{FF2B5EF4-FFF2-40B4-BE49-F238E27FC236}">
                <a16:creationId xmlns:a16="http://schemas.microsoft.com/office/drawing/2014/main" id="{710B6837-8567-E182-89F4-B1C4F6AB09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129" y="2955671"/>
            <a:ext cx="2697847" cy="3597130"/>
          </a:xfrm>
          <a:prstGeom prst="rect">
            <a:avLst/>
          </a:prstGeom>
          <a:ln w="28575">
            <a:solidFill>
              <a:schemeClr val="tx1"/>
            </a:solidFill>
          </a:ln>
        </p:spPr>
      </p:pic>
    </p:spTree>
    <p:extLst>
      <p:ext uri="{BB962C8B-B14F-4D97-AF65-F5344CB8AC3E}">
        <p14:creationId xmlns:p14="http://schemas.microsoft.com/office/powerpoint/2010/main" val="327436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99E371-B26C-B175-42BE-C1AB1CC3DF3A}"/>
              </a:ext>
            </a:extLst>
          </p:cNvPr>
          <p:cNvSpPr/>
          <p:nvPr/>
        </p:nvSpPr>
        <p:spPr>
          <a:xfrm>
            <a:off x="0" y="0"/>
            <a:ext cx="12192000" cy="685450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omic Sans MS"/>
              <a:ea typeface="+mn-ea"/>
              <a:cs typeface="+mn-cs"/>
            </a:endParaRPr>
          </a:p>
        </p:txBody>
      </p:sp>
      <p:sp>
        <p:nvSpPr>
          <p:cNvPr id="5" name="Title 1">
            <a:extLst>
              <a:ext uri="{FF2B5EF4-FFF2-40B4-BE49-F238E27FC236}">
                <a16:creationId xmlns:a16="http://schemas.microsoft.com/office/drawing/2014/main" id="{A7912E5C-E470-2E16-56AC-1840F4FFF4CD}"/>
              </a:ext>
            </a:extLst>
          </p:cNvPr>
          <p:cNvSpPr>
            <a:spLocks noGrp="1"/>
          </p:cNvSpPr>
          <p:nvPr>
            <p:ph type="title"/>
          </p:nvPr>
        </p:nvSpPr>
        <p:spPr>
          <a:xfrm>
            <a:off x="351441" y="566560"/>
            <a:ext cx="11524505" cy="1228585"/>
          </a:xfrm>
          <a:solidFill>
            <a:srgbClr val="EDEA65"/>
          </a:solidFill>
          <a:ln w="28575">
            <a:solidFill>
              <a:schemeClr val="tx1"/>
            </a:solidFill>
          </a:ln>
        </p:spPr>
        <p:txBody>
          <a:bodyPr>
            <a:normAutofit/>
          </a:bodyPr>
          <a:lstStyle/>
          <a:p>
            <a:pPr algn="ctr"/>
            <a:r>
              <a:rPr lang="en-GB" sz="3250" b="1" dirty="0">
                <a:latin typeface="Arial Narrow" panose="020B0606020202030204" pitchFamily="34" charset="0"/>
              </a:rPr>
              <a:t>The Emergence of Cognitive Neuroscience</a:t>
            </a:r>
          </a:p>
        </p:txBody>
      </p:sp>
      <p:sp>
        <p:nvSpPr>
          <p:cNvPr id="6" name="TextBox 5">
            <a:extLst>
              <a:ext uri="{FF2B5EF4-FFF2-40B4-BE49-F238E27FC236}">
                <a16:creationId xmlns:a16="http://schemas.microsoft.com/office/drawing/2014/main" id="{E00A224A-D489-5156-A342-7C46980026DA}"/>
              </a:ext>
            </a:extLst>
          </p:cNvPr>
          <p:cNvSpPr txBox="1"/>
          <p:nvPr/>
        </p:nvSpPr>
        <p:spPr>
          <a:xfrm>
            <a:off x="241436" y="303678"/>
            <a:ext cx="3307307" cy="461665"/>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The Cognitive Approach</a:t>
            </a:r>
          </a:p>
        </p:txBody>
      </p:sp>
      <p:sp>
        <p:nvSpPr>
          <p:cNvPr id="9" name="TextBox 8">
            <a:extLst>
              <a:ext uri="{FF2B5EF4-FFF2-40B4-BE49-F238E27FC236}">
                <a16:creationId xmlns:a16="http://schemas.microsoft.com/office/drawing/2014/main" id="{8EDCEA36-57D7-6BE0-58DC-8337EF14B0D2}"/>
              </a:ext>
            </a:extLst>
          </p:cNvPr>
          <p:cNvSpPr txBox="1"/>
          <p:nvPr/>
        </p:nvSpPr>
        <p:spPr>
          <a:xfrm>
            <a:off x="1059011" y="1916112"/>
            <a:ext cx="9881131" cy="1280094"/>
          </a:xfrm>
          <a:prstGeom prst="rect">
            <a:avLst/>
          </a:prstGeom>
          <a:noFill/>
        </p:spPr>
        <p:txBody>
          <a:bodyPr wrap="square">
            <a:spAutoFit/>
          </a:bodyPr>
          <a:lstStyle/>
          <a:p>
            <a:pPr marR="0" lvl="0" algn="ctr" defTabSz="914400" rtl="0" eaLnBrk="1" fontAlgn="auto" latinLnBrk="0" hangingPunct="1">
              <a:lnSpc>
                <a:spcPct val="90000"/>
              </a:lnSpc>
              <a:spcBef>
                <a:spcPts val="1000"/>
              </a:spcBef>
              <a:spcAft>
                <a:spcPts val="0"/>
              </a:spcAft>
              <a:buClrTx/>
              <a:buSzTx/>
              <a:tabLst/>
              <a:defRPr/>
            </a:pPr>
            <a:r>
              <a:rPr lang="en-GB" sz="2500" b="1" dirty="0">
                <a:latin typeface="Comic Sans MS"/>
              </a:rPr>
              <a:t>Cognitive neuroscience </a:t>
            </a:r>
            <a:r>
              <a:rPr lang="en-GB" sz="2500" dirty="0">
                <a:latin typeface="Comic Sans MS"/>
              </a:rPr>
              <a:t>is the scientific study of the influence of brain structures on mental processes.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sz="2500" dirty="0">
              <a:latin typeface="Comic Sans MS"/>
            </a:endParaRPr>
          </a:p>
        </p:txBody>
      </p:sp>
      <p:sp>
        <p:nvSpPr>
          <p:cNvPr id="10" name="TextBox 9">
            <a:extLst>
              <a:ext uri="{FF2B5EF4-FFF2-40B4-BE49-F238E27FC236}">
                <a16:creationId xmlns:a16="http://schemas.microsoft.com/office/drawing/2014/main" id="{C30F8931-BD3A-0D43-9218-BFE17F4BC581}"/>
              </a:ext>
            </a:extLst>
          </p:cNvPr>
          <p:cNvSpPr txBox="1"/>
          <p:nvPr/>
        </p:nvSpPr>
        <p:spPr>
          <a:xfrm>
            <a:off x="351439" y="2927485"/>
            <a:ext cx="8106762" cy="779316"/>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80" b="0" i="0" u="none" strike="noStrike" kern="1200" cap="none" spc="0" normalizeH="0" baseline="0" noProof="0" dirty="0">
                <a:ln>
                  <a:noFill/>
                </a:ln>
                <a:effectLst/>
                <a:uLnTx/>
                <a:uFillTx/>
                <a:latin typeface="Comic Sans MS"/>
                <a:ea typeface="+mn-ea"/>
                <a:cs typeface="+mn-cs"/>
              </a:rPr>
              <a:t>Mapping brain areas to specific cognitive functions has a long history in psychology.</a:t>
            </a:r>
          </a:p>
        </p:txBody>
      </p:sp>
      <p:sp>
        <p:nvSpPr>
          <p:cNvPr id="12" name="TextBox 11">
            <a:extLst>
              <a:ext uri="{FF2B5EF4-FFF2-40B4-BE49-F238E27FC236}">
                <a16:creationId xmlns:a16="http://schemas.microsoft.com/office/drawing/2014/main" id="{6E9DB3D3-EA0C-FDE5-DE26-3DDBB97E808F}"/>
              </a:ext>
            </a:extLst>
          </p:cNvPr>
          <p:cNvSpPr txBox="1"/>
          <p:nvPr/>
        </p:nvSpPr>
        <p:spPr>
          <a:xfrm>
            <a:off x="351438" y="3881491"/>
            <a:ext cx="7823733" cy="1505027"/>
          </a:xfrm>
          <a:prstGeom prst="rect">
            <a:avLst/>
          </a:prstGeom>
          <a:noFill/>
        </p:spPr>
        <p:txBody>
          <a:bodyPr wrap="square">
            <a:spAutoFit/>
          </a:bodyPr>
          <a:lstStyle/>
          <a:p>
            <a:pPr marL="457200" marR="0" lvl="0" indent="-4572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80" b="0" i="0" u="none" strike="noStrike" kern="1200" cap="none" spc="0" normalizeH="0" baseline="0" noProof="0" dirty="0">
                <a:ln>
                  <a:noFill/>
                </a:ln>
                <a:effectLst/>
                <a:uLnTx/>
                <a:uFillTx/>
                <a:latin typeface="Comic Sans MS"/>
                <a:ea typeface="+mn-ea"/>
                <a:cs typeface="+mn-cs"/>
              </a:rPr>
              <a:t>As early as the </a:t>
            </a:r>
            <a:r>
              <a:rPr kumimoji="0" lang="en-GB" sz="2480" i="0" u="none" strike="noStrike" kern="1200" cap="none" spc="0" normalizeH="0" baseline="0" noProof="0" dirty="0">
                <a:ln>
                  <a:noFill/>
                </a:ln>
                <a:effectLst/>
                <a:uLnTx/>
                <a:uFillTx/>
                <a:latin typeface="Comic Sans MS"/>
                <a:ea typeface="+mn-ea"/>
                <a:cs typeface="+mn-cs"/>
              </a:rPr>
              <a:t>1860s, Paul Broca </a:t>
            </a:r>
            <a:r>
              <a:rPr kumimoji="0" lang="en-GB" sz="2480" b="0" i="0" u="none" strike="noStrike" kern="1200" cap="none" spc="0" normalizeH="0" baseline="0" noProof="0" dirty="0">
                <a:ln>
                  <a:noFill/>
                </a:ln>
                <a:effectLst/>
                <a:uLnTx/>
                <a:uFillTx/>
                <a:latin typeface="Comic Sans MS"/>
                <a:ea typeface="+mn-ea"/>
                <a:cs typeface="+mn-cs"/>
              </a:rPr>
              <a:t>had identified how damage to an area of the frontal lobe (which came to be known as </a:t>
            </a:r>
            <a:r>
              <a:rPr kumimoji="0" lang="en-GB" sz="2480" b="1" i="0" u="none" strike="noStrike" kern="1200" cap="none" spc="0" normalizeH="0" baseline="0" noProof="0" dirty="0">
                <a:ln>
                  <a:noFill/>
                </a:ln>
                <a:effectLst/>
                <a:uLnTx/>
                <a:uFillTx/>
                <a:latin typeface="Comic Sans MS"/>
                <a:ea typeface="+mn-ea"/>
                <a:cs typeface="+mn-cs"/>
              </a:rPr>
              <a:t>Broca’s area</a:t>
            </a:r>
            <a:r>
              <a:rPr kumimoji="0" lang="en-GB" sz="2480" b="0" i="0" u="none" strike="noStrike" kern="1200" cap="none" spc="0" normalizeH="0" baseline="0" noProof="0" dirty="0">
                <a:ln>
                  <a:noFill/>
                </a:ln>
                <a:effectLst/>
                <a:uLnTx/>
                <a:uFillTx/>
                <a:latin typeface="Comic Sans MS"/>
                <a:ea typeface="+mn-ea"/>
                <a:cs typeface="+mn-cs"/>
              </a:rPr>
              <a:t>) could permanently impair speech production.</a:t>
            </a:r>
          </a:p>
        </p:txBody>
      </p:sp>
      <p:sp>
        <p:nvSpPr>
          <p:cNvPr id="14" name="Rectangle 13">
            <a:extLst>
              <a:ext uri="{FF2B5EF4-FFF2-40B4-BE49-F238E27FC236}">
                <a16:creationId xmlns:a16="http://schemas.microsoft.com/office/drawing/2014/main" id="{A86E7658-28F4-D428-BE12-CA838DC0B66C}"/>
              </a:ext>
            </a:extLst>
          </p:cNvPr>
          <p:cNvSpPr/>
          <p:nvPr/>
        </p:nvSpPr>
        <p:spPr>
          <a:xfrm>
            <a:off x="351439" y="5585027"/>
            <a:ext cx="7823732" cy="962107"/>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600"/>
              </a:spcBef>
            </a:pPr>
            <a:r>
              <a:rPr kumimoji="0" lang="en-GB" sz="2380" b="1" i="0" u="sng" strike="noStrike" kern="1200" cap="none" spc="0" normalizeH="0" baseline="0" noProof="0" dirty="0">
                <a:ln>
                  <a:noFill/>
                </a:ln>
                <a:solidFill>
                  <a:srgbClr val="002060"/>
                </a:solidFill>
                <a:effectLst/>
                <a:uLnTx/>
                <a:uFillTx/>
                <a:latin typeface="Arial Narrow" panose="020B0606020202030204" pitchFamily="34" charset="0"/>
              </a:rPr>
              <a:t>THINK, PAIR, SHARE</a:t>
            </a:r>
            <a:r>
              <a:rPr lang="en-GB" sz="2380" b="1" dirty="0">
                <a:solidFill>
                  <a:srgbClr val="002060"/>
                </a:solidFill>
                <a:latin typeface="Arial Narrow" panose="020B0606020202030204" pitchFamily="34" charset="0"/>
              </a:rPr>
              <a:t>: Can you think of any other brain structures that influence internal mental processes/behaviour?</a:t>
            </a:r>
          </a:p>
        </p:txBody>
      </p:sp>
      <p:pic>
        <p:nvPicPr>
          <p:cNvPr id="13" name="Picture 12">
            <a:extLst>
              <a:ext uri="{FF2B5EF4-FFF2-40B4-BE49-F238E27FC236}">
                <a16:creationId xmlns:a16="http://schemas.microsoft.com/office/drawing/2014/main" id="{4F178011-5413-C8D9-0279-3FD0D349E51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10" b="96547" l="10000" r="90000">
                        <a14:foregroundMark x1="47300" y1="71021" x2="55100" y2="94294"/>
                        <a14:foregroundMark x1="57700" y1="76877" x2="70300" y2="95646"/>
                        <a14:foregroundMark x1="70300" y1="95646" x2="71400" y2="96547"/>
                        <a14:foregroundMark x1="30100" y1="22222" x2="28400" y2="32132"/>
                        <a14:foregroundMark x1="44900" y1="10661" x2="50700" y2="13363"/>
                        <a14:foregroundMark x1="50700" y1="13363" x2="50700" y2="13363"/>
                        <a14:foregroundMark x1="51900" y1="11111" x2="44800" y2="10360"/>
                      </a14:backgroundRemoval>
                    </a14:imgEffect>
                    <a14:imgEffect>
                      <a14:saturation sat="66000"/>
                    </a14:imgEffect>
                  </a14:imgLayer>
                </a14:imgProps>
              </a:ext>
            </a:extLst>
          </a:blip>
          <a:srcRect r="27607"/>
          <a:stretch/>
        </p:blipFill>
        <p:spPr>
          <a:xfrm>
            <a:off x="6912429" y="2272446"/>
            <a:ext cx="5279570" cy="4588883"/>
          </a:xfrm>
          <a:prstGeom prst="rect">
            <a:avLst/>
          </a:prstGeom>
        </p:spPr>
      </p:pic>
    </p:spTree>
    <p:extLst>
      <p:ext uri="{BB962C8B-B14F-4D97-AF65-F5344CB8AC3E}">
        <p14:creationId xmlns:p14="http://schemas.microsoft.com/office/powerpoint/2010/main" val="140901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99E371-B26C-B175-42BE-C1AB1CC3DF3A}"/>
              </a:ext>
            </a:extLst>
          </p:cNvPr>
          <p:cNvSpPr/>
          <p:nvPr/>
        </p:nvSpPr>
        <p:spPr>
          <a:xfrm>
            <a:off x="0" y="0"/>
            <a:ext cx="12192000" cy="685450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omic Sans MS"/>
              <a:ea typeface="+mn-ea"/>
              <a:cs typeface="+mn-cs"/>
            </a:endParaRPr>
          </a:p>
        </p:txBody>
      </p:sp>
      <p:sp>
        <p:nvSpPr>
          <p:cNvPr id="5" name="Title 1">
            <a:extLst>
              <a:ext uri="{FF2B5EF4-FFF2-40B4-BE49-F238E27FC236}">
                <a16:creationId xmlns:a16="http://schemas.microsoft.com/office/drawing/2014/main" id="{A7912E5C-E470-2E16-56AC-1840F4FFF4CD}"/>
              </a:ext>
            </a:extLst>
          </p:cNvPr>
          <p:cNvSpPr>
            <a:spLocks noGrp="1"/>
          </p:cNvSpPr>
          <p:nvPr>
            <p:ph type="title"/>
          </p:nvPr>
        </p:nvSpPr>
        <p:spPr>
          <a:xfrm>
            <a:off x="351441" y="664531"/>
            <a:ext cx="11524505" cy="1228585"/>
          </a:xfrm>
          <a:solidFill>
            <a:srgbClr val="EDEA65"/>
          </a:solidFill>
          <a:ln w="28575">
            <a:solidFill>
              <a:schemeClr val="tx1"/>
            </a:solidFill>
          </a:ln>
        </p:spPr>
        <p:txBody>
          <a:bodyPr>
            <a:normAutofit/>
          </a:bodyPr>
          <a:lstStyle/>
          <a:p>
            <a:pPr algn="ctr"/>
            <a:r>
              <a:rPr lang="en-GB" sz="3250" b="1" dirty="0">
                <a:latin typeface="Arial Narrow" panose="020B0606020202030204" pitchFamily="34" charset="0"/>
              </a:rPr>
              <a:t>The Emergence of Cognitive Neuroscience</a:t>
            </a:r>
          </a:p>
        </p:txBody>
      </p:sp>
      <p:sp>
        <p:nvSpPr>
          <p:cNvPr id="6" name="TextBox 5">
            <a:extLst>
              <a:ext uri="{FF2B5EF4-FFF2-40B4-BE49-F238E27FC236}">
                <a16:creationId xmlns:a16="http://schemas.microsoft.com/office/drawing/2014/main" id="{E00A224A-D489-5156-A342-7C46980026DA}"/>
              </a:ext>
            </a:extLst>
          </p:cNvPr>
          <p:cNvSpPr txBox="1"/>
          <p:nvPr/>
        </p:nvSpPr>
        <p:spPr>
          <a:xfrm>
            <a:off x="241436" y="401649"/>
            <a:ext cx="3307307" cy="461665"/>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The Cognitive Approach</a:t>
            </a:r>
          </a:p>
        </p:txBody>
      </p:sp>
      <p:sp>
        <p:nvSpPr>
          <p:cNvPr id="2" name="TextBox 1">
            <a:extLst>
              <a:ext uri="{FF2B5EF4-FFF2-40B4-BE49-F238E27FC236}">
                <a16:creationId xmlns:a16="http://schemas.microsoft.com/office/drawing/2014/main" id="{E2D83C91-23C5-970E-072F-F79C5EF6F69C}"/>
              </a:ext>
            </a:extLst>
          </p:cNvPr>
          <p:cNvSpPr txBox="1"/>
          <p:nvPr/>
        </p:nvSpPr>
        <p:spPr>
          <a:xfrm>
            <a:off x="351441" y="1970563"/>
            <a:ext cx="11524505" cy="1131079"/>
          </a:xfrm>
          <a:prstGeom prst="rect">
            <a:avLst/>
          </a:prstGeom>
          <a:noFill/>
        </p:spPr>
        <p:txBody>
          <a:bodyPr wrap="square">
            <a:spAutoFit/>
          </a:bodyPr>
          <a:lstStyle/>
          <a:p>
            <a:pPr marR="0" lvl="0" algn="just" defTabSz="914400" rtl="0" eaLnBrk="1" fontAlgn="auto" latinLnBrk="0" hangingPunct="1">
              <a:lnSpc>
                <a:spcPct val="90000"/>
              </a:lnSpc>
              <a:spcBef>
                <a:spcPts val="1000"/>
              </a:spcBef>
              <a:spcAft>
                <a:spcPts val="0"/>
              </a:spcAft>
              <a:buClrTx/>
              <a:buSzTx/>
              <a:tabLst/>
              <a:defRPr/>
            </a:pPr>
            <a:r>
              <a:rPr lang="en-GB" sz="2430" dirty="0">
                <a:latin typeface="Comic Sans MS"/>
              </a:rPr>
              <a:t>Recent advances in brain imaging techniques such as </a:t>
            </a:r>
            <a:r>
              <a:rPr lang="en-GB" sz="2430" b="1" dirty="0">
                <a:latin typeface="Comic Sans MS"/>
              </a:rPr>
              <a:t>fMRI</a:t>
            </a:r>
            <a:r>
              <a:rPr lang="en-GB" sz="2430" dirty="0">
                <a:latin typeface="Comic Sans MS"/>
              </a:rPr>
              <a:t> and </a:t>
            </a:r>
            <a:r>
              <a:rPr lang="en-GB" sz="2430" b="1" dirty="0">
                <a:latin typeface="Comic Sans MS"/>
              </a:rPr>
              <a:t>PET</a:t>
            </a:r>
            <a:r>
              <a:rPr lang="en-GB" sz="2430" dirty="0">
                <a:latin typeface="Comic Sans MS"/>
              </a:rPr>
              <a:t> </a:t>
            </a:r>
            <a:r>
              <a:rPr lang="en-GB" sz="2430" b="1" dirty="0">
                <a:latin typeface="Comic Sans MS"/>
              </a:rPr>
              <a:t>scans</a:t>
            </a:r>
            <a:r>
              <a:rPr lang="en-GB" sz="2430" dirty="0">
                <a:latin typeface="Comic Sans MS"/>
              </a:rPr>
              <a:t> have allowed psychologists to systematically observe and describe the neurological basis of mental processes. </a:t>
            </a:r>
            <a:endParaRPr kumimoji="0" lang="en-GB" sz="2430" i="0" u="none" strike="noStrike" kern="1200" cap="none" spc="0" normalizeH="0" baseline="0" noProof="0" dirty="0">
              <a:ln>
                <a:noFill/>
              </a:ln>
              <a:effectLst/>
              <a:uLnTx/>
              <a:uFillTx/>
              <a:latin typeface="Comic Sans MS"/>
            </a:endParaRPr>
          </a:p>
        </p:txBody>
      </p:sp>
      <p:sp>
        <p:nvSpPr>
          <p:cNvPr id="3" name="TextBox 2">
            <a:extLst>
              <a:ext uri="{FF2B5EF4-FFF2-40B4-BE49-F238E27FC236}">
                <a16:creationId xmlns:a16="http://schemas.microsoft.com/office/drawing/2014/main" id="{8B58EDCC-F7E9-55BB-02DA-F1961F12314E}"/>
              </a:ext>
            </a:extLst>
          </p:cNvPr>
          <p:cNvSpPr txBox="1"/>
          <p:nvPr/>
        </p:nvSpPr>
        <p:spPr>
          <a:xfrm>
            <a:off x="296439" y="3278260"/>
            <a:ext cx="6300304" cy="1421928"/>
          </a:xfrm>
          <a:prstGeom prst="rect">
            <a:avLst/>
          </a:prstGeom>
          <a:noFill/>
        </p:spPr>
        <p:txBody>
          <a:bodyPr wrap="square">
            <a:spAutoFit/>
          </a:bodyPr>
          <a:lstStyle/>
          <a:p>
            <a:pPr marL="457200" marR="0" lvl="0" indent="-4572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effectLst/>
                <a:uLnTx/>
                <a:uFillTx/>
                <a:latin typeface="Comic Sans MS"/>
                <a:ea typeface="+mn-ea"/>
                <a:cs typeface="+mn-cs"/>
              </a:rPr>
              <a:t>Tuvlig et al. (1972) </a:t>
            </a:r>
            <a:r>
              <a:rPr kumimoji="0" lang="en-GB" sz="2400" b="0" i="0" u="none" strike="noStrike" kern="1200" cap="none" spc="0" normalizeH="0" baseline="0" noProof="0" dirty="0">
                <a:ln>
                  <a:noFill/>
                </a:ln>
                <a:effectLst/>
                <a:uLnTx/>
                <a:uFillTx/>
                <a:latin typeface="Comic Sans MS"/>
                <a:ea typeface="+mn-ea"/>
                <a:cs typeface="+mn-cs"/>
              </a:rPr>
              <a:t>were able to show how these different types of long-term memory may be located on opposite sides of the </a:t>
            </a:r>
            <a:r>
              <a:rPr kumimoji="0" lang="en-GB" sz="2400" b="1" i="0" u="none" strike="noStrike" kern="1200" cap="none" spc="0" normalizeH="0" baseline="0" noProof="0" dirty="0">
                <a:ln>
                  <a:noFill/>
                </a:ln>
                <a:effectLst/>
                <a:uLnTx/>
                <a:uFillTx/>
                <a:latin typeface="Comic Sans MS"/>
                <a:ea typeface="+mn-ea"/>
                <a:cs typeface="+mn-cs"/>
              </a:rPr>
              <a:t>prefrontal cortex</a:t>
            </a:r>
            <a:r>
              <a:rPr kumimoji="0" lang="en-GB" sz="2400" b="0" i="0" u="none" strike="noStrike" kern="1200" cap="none" spc="0" normalizeH="0" baseline="0" noProof="0" dirty="0">
                <a:ln>
                  <a:noFill/>
                </a:ln>
                <a:effectLst/>
                <a:uLnTx/>
                <a:uFillTx/>
                <a:latin typeface="Comic Sans MS"/>
                <a:ea typeface="+mn-ea"/>
                <a:cs typeface="+mn-cs"/>
              </a:rPr>
              <a:t>. </a:t>
            </a:r>
          </a:p>
        </p:txBody>
      </p:sp>
      <p:grpSp>
        <p:nvGrpSpPr>
          <p:cNvPr id="7" name="Group 6">
            <a:extLst>
              <a:ext uri="{FF2B5EF4-FFF2-40B4-BE49-F238E27FC236}">
                <a16:creationId xmlns:a16="http://schemas.microsoft.com/office/drawing/2014/main" id="{74046712-EE50-9C47-A022-C12F8BDD11AA}"/>
              </a:ext>
            </a:extLst>
          </p:cNvPr>
          <p:cNvGrpSpPr/>
          <p:nvPr/>
        </p:nvGrpSpPr>
        <p:grpSpPr>
          <a:xfrm>
            <a:off x="6991153" y="3278260"/>
            <a:ext cx="4668554" cy="3136893"/>
            <a:chOff x="7143403" y="3150928"/>
            <a:chExt cx="4866715" cy="3482604"/>
          </a:xfrm>
        </p:grpSpPr>
        <p:pic>
          <p:nvPicPr>
            <p:cNvPr id="8" name="Picture 7">
              <a:extLst>
                <a:ext uri="{FF2B5EF4-FFF2-40B4-BE49-F238E27FC236}">
                  <a16:creationId xmlns:a16="http://schemas.microsoft.com/office/drawing/2014/main" id="{982E2601-962C-FAC1-9794-40B9AD0BDD4D}"/>
                </a:ext>
              </a:extLst>
            </p:cNvPr>
            <p:cNvPicPr>
              <a:picLocks noChangeAspect="1"/>
            </p:cNvPicPr>
            <p:nvPr/>
          </p:nvPicPr>
          <p:blipFill rotWithShape="1">
            <a:blip r:embed="rId3">
              <a:extLst>
                <a:ext uri="{28A0092B-C50C-407E-A947-70E740481C1C}">
                  <a14:useLocalDpi xmlns:a14="http://schemas.microsoft.com/office/drawing/2010/main" val="0"/>
                </a:ext>
              </a:extLst>
            </a:blip>
            <a:srcRect l="70306" r="872"/>
            <a:stretch/>
          </p:blipFill>
          <p:spPr>
            <a:xfrm>
              <a:off x="9689685" y="3156156"/>
              <a:ext cx="2320433" cy="3477376"/>
            </a:xfrm>
            <a:prstGeom prst="rect">
              <a:avLst/>
            </a:prstGeom>
          </p:spPr>
        </p:pic>
        <p:pic>
          <p:nvPicPr>
            <p:cNvPr id="11" name="Picture 10">
              <a:extLst>
                <a:ext uri="{FF2B5EF4-FFF2-40B4-BE49-F238E27FC236}">
                  <a16:creationId xmlns:a16="http://schemas.microsoft.com/office/drawing/2014/main" id="{5E48E1FC-0437-3485-75AB-79F940F53636}"/>
                </a:ext>
              </a:extLst>
            </p:cNvPr>
            <p:cNvPicPr>
              <a:picLocks noChangeAspect="1"/>
            </p:cNvPicPr>
            <p:nvPr/>
          </p:nvPicPr>
          <p:blipFill rotWithShape="1">
            <a:blip r:embed="rId3">
              <a:extLst>
                <a:ext uri="{28A0092B-C50C-407E-A947-70E740481C1C}">
                  <a14:useLocalDpi xmlns:a14="http://schemas.microsoft.com/office/drawing/2010/main" val="0"/>
                </a:ext>
              </a:extLst>
            </a:blip>
            <a:srcRect l="858" r="67515"/>
            <a:stretch/>
          </p:blipFill>
          <p:spPr>
            <a:xfrm>
              <a:off x="7143403" y="3150928"/>
              <a:ext cx="2546281" cy="3477376"/>
            </a:xfrm>
            <a:prstGeom prst="rect">
              <a:avLst/>
            </a:prstGeom>
          </p:spPr>
        </p:pic>
        <p:sp>
          <p:nvSpPr>
            <p:cNvPr id="15" name="Rectangle 14">
              <a:extLst>
                <a:ext uri="{FF2B5EF4-FFF2-40B4-BE49-F238E27FC236}">
                  <a16:creationId xmlns:a16="http://schemas.microsoft.com/office/drawing/2014/main" id="{D5679FAC-D2F3-9201-98D1-2DBF3B943884}"/>
                </a:ext>
              </a:extLst>
            </p:cNvPr>
            <p:cNvSpPr/>
            <p:nvPr/>
          </p:nvSpPr>
          <p:spPr>
            <a:xfrm>
              <a:off x="7143403" y="3150928"/>
              <a:ext cx="4866715" cy="347737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TextBox 15">
            <a:extLst>
              <a:ext uri="{FF2B5EF4-FFF2-40B4-BE49-F238E27FC236}">
                <a16:creationId xmlns:a16="http://schemas.microsoft.com/office/drawing/2014/main" id="{9C85D632-B916-E7D2-8FA6-BCFD9A3A0C7D}"/>
              </a:ext>
            </a:extLst>
          </p:cNvPr>
          <p:cNvSpPr txBox="1"/>
          <p:nvPr/>
        </p:nvSpPr>
        <p:spPr>
          <a:xfrm>
            <a:off x="296439" y="4939783"/>
            <a:ext cx="6190360" cy="1449628"/>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omic Sans MS"/>
                <a:ea typeface="+mn-ea"/>
                <a:cs typeface="+mn-cs"/>
              </a:rPr>
              <a:t>Also, the system in charge of working memory – </a:t>
            </a:r>
            <a:r>
              <a:rPr kumimoji="0" lang="en-GB" sz="2400" b="1" i="0" u="none" strike="noStrike" kern="1200" cap="none" spc="0" normalizeH="0" baseline="0" noProof="0" dirty="0">
                <a:ln>
                  <a:noFill/>
                </a:ln>
                <a:solidFill>
                  <a:prstClr val="black"/>
                </a:solidFill>
                <a:effectLst/>
                <a:uLnTx/>
                <a:uFillTx/>
                <a:latin typeface="Comic Sans MS"/>
                <a:ea typeface="+mn-ea"/>
                <a:cs typeface="+mn-cs"/>
              </a:rPr>
              <a:t>the central executive </a:t>
            </a:r>
            <a:r>
              <a:rPr kumimoji="0" lang="en-GB" sz="2400" b="0" i="0" u="none" strike="noStrike" kern="1200" cap="none" spc="0" normalizeH="0" baseline="0" noProof="0" dirty="0">
                <a:ln>
                  <a:noFill/>
                </a:ln>
                <a:solidFill>
                  <a:prstClr val="black"/>
                </a:solidFill>
                <a:effectLst/>
                <a:uLnTx/>
                <a:uFillTx/>
                <a:latin typeface="Comic Sans MS"/>
                <a:ea typeface="+mn-ea"/>
                <a:cs typeface="+mn-cs"/>
              </a:rPr>
              <a:t>is also thought to be located in in a similar area (</a:t>
            </a:r>
            <a:r>
              <a:rPr kumimoji="0" lang="en-GB" sz="2400" b="1" i="0" u="none" strike="noStrike" kern="1200" cap="none" spc="0" normalizeH="0" baseline="0" noProof="0" dirty="0">
                <a:ln>
                  <a:noFill/>
                </a:ln>
                <a:solidFill>
                  <a:prstClr val="black"/>
                </a:solidFill>
                <a:effectLst/>
                <a:uLnTx/>
                <a:uFillTx/>
                <a:latin typeface="Comic Sans MS"/>
                <a:ea typeface="+mn-ea"/>
                <a:cs typeface="+mn-cs"/>
              </a:rPr>
              <a:t>Braver et al., 1997</a:t>
            </a:r>
            <a:r>
              <a:rPr kumimoji="0" lang="en-GB" sz="2400" b="0" i="0" u="none" strike="noStrike" kern="1200" cap="none" spc="0" normalizeH="0" baseline="0" noProof="0" dirty="0">
                <a:ln>
                  <a:noFill/>
                </a:ln>
                <a:solidFill>
                  <a:prstClr val="black"/>
                </a:solidFill>
                <a:effectLst/>
                <a:uLnTx/>
                <a:uFillTx/>
                <a:latin typeface="Comic Sans MS"/>
                <a:ea typeface="+mn-ea"/>
                <a:cs typeface="+mn-cs"/>
              </a:rPr>
              <a:t>).</a:t>
            </a:r>
          </a:p>
        </p:txBody>
      </p:sp>
    </p:spTree>
    <p:extLst>
      <p:ext uri="{BB962C8B-B14F-4D97-AF65-F5344CB8AC3E}">
        <p14:creationId xmlns:p14="http://schemas.microsoft.com/office/powerpoint/2010/main" val="568155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99E371-B26C-B175-42BE-C1AB1CC3DF3A}"/>
              </a:ext>
            </a:extLst>
          </p:cNvPr>
          <p:cNvSpPr/>
          <p:nvPr/>
        </p:nvSpPr>
        <p:spPr>
          <a:xfrm>
            <a:off x="0" y="0"/>
            <a:ext cx="12192000" cy="685450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omic Sans MS"/>
              <a:ea typeface="+mn-ea"/>
              <a:cs typeface="+mn-cs"/>
            </a:endParaRPr>
          </a:p>
        </p:txBody>
      </p:sp>
      <p:sp>
        <p:nvSpPr>
          <p:cNvPr id="5" name="Title 1">
            <a:extLst>
              <a:ext uri="{FF2B5EF4-FFF2-40B4-BE49-F238E27FC236}">
                <a16:creationId xmlns:a16="http://schemas.microsoft.com/office/drawing/2014/main" id="{A7912E5C-E470-2E16-56AC-1840F4FFF4CD}"/>
              </a:ext>
            </a:extLst>
          </p:cNvPr>
          <p:cNvSpPr>
            <a:spLocks noGrp="1"/>
          </p:cNvSpPr>
          <p:nvPr>
            <p:ph type="title"/>
          </p:nvPr>
        </p:nvSpPr>
        <p:spPr>
          <a:xfrm>
            <a:off x="351441" y="501241"/>
            <a:ext cx="11524505" cy="1228585"/>
          </a:xfrm>
          <a:solidFill>
            <a:srgbClr val="EDEA65"/>
          </a:solidFill>
          <a:ln w="28575">
            <a:solidFill>
              <a:schemeClr val="tx1"/>
            </a:solidFill>
          </a:ln>
        </p:spPr>
        <p:txBody>
          <a:bodyPr>
            <a:normAutofit/>
          </a:bodyPr>
          <a:lstStyle/>
          <a:p>
            <a:pPr algn="ctr"/>
            <a:r>
              <a:rPr lang="en-GB" sz="3250" b="1" dirty="0">
                <a:latin typeface="Arial Narrow" panose="020B0606020202030204" pitchFamily="34" charset="0"/>
              </a:rPr>
              <a:t>The Emergence of Cognitive Neuroscience</a:t>
            </a:r>
          </a:p>
        </p:txBody>
      </p:sp>
      <p:sp>
        <p:nvSpPr>
          <p:cNvPr id="6" name="TextBox 5">
            <a:extLst>
              <a:ext uri="{FF2B5EF4-FFF2-40B4-BE49-F238E27FC236}">
                <a16:creationId xmlns:a16="http://schemas.microsoft.com/office/drawing/2014/main" id="{E00A224A-D489-5156-A342-7C46980026DA}"/>
              </a:ext>
            </a:extLst>
          </p:cNvPr>
          <p:cNvSpPr txBox="1"/>
          <p:nvPr/>
        </p:nvSpPr>
        <p:spPr>
          <a:xfrm>
            <a:off x="241436" y="238359"/>
            <a:ext cx="3307307" cy="461665"/>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The Cognitive Approach</a:t>
            </a:r>
          </a:p>
        </p:txBody>
      </p:sp>
      <p:sp>
        <p:nvSpPr>
          <p:cNvPr id="9" name="TextBox 8">
            <a:extLst>
              <a:ext uri="{FF2B5EF4-FFF2-40B4-BE49-F238E27FC236}">
                <a16:creationId xmlns:a16="http://schemas.microsoft.com/office/drawing/2014/main" id="{82C08140-412E-3CDB-771B-C2DDB42559B4}"/>
              </a:ext>
            </a:extLst>
          </p:cNvPr>
          <p:cNvSpPr txBox="1"/>
          <p:nvPr/>
        </p:nvSpPr>
        <p:spPr>
          <a:xfrm>
            <a:off x="351440" y="1785014"/>
            <a:ext cx="11524505" cy="3354765"/>
          </a:xfrm>
          <a:prstGeom prst="rect">
            <a:avLst/>
          </a:prstGeom>
          <a:noFill/>
        </p:spPr>
        <p:txBody>
          <a:bodyPr wrap="square">
            <a:spAutoFit/>
          </a:bodyPr>
          <a:lstStyle/>
          <a:p>
            <a:pPr marL="342900" lvl="0" indent="-342900">
              <a:spcBef>
                <a:spcPts val="1200"/>
              </a:spcBef>
              <a:buFont typeface="Arial" panose="020B0604020202020204" pitchFamily="34" charset="0"/>
              <a:buChar char="•"/>
              <a:defRPr/>
            </a:pPr>
            <a:r>
              <a:rPr lang="en-GB" sz="2400" b="1" dirty="0">
                <a:solidFill>
                  <a:prstClr val="black"/>
                </a:solidFill>
              </a:rPr>
              <a:t>Brain scanning techniques </a:t>
            </a:r>
            <a:r>
              <a:rPr lang="en-GB" sz="2400" dirty="0">
                <a:solidFill>
                  <a:prstClr val="black"/>
                </a:solidFill>
              </a:rPr>
              <a:t>have also proved useful in establishing the neurological basis of some mental disorders. </a:t>
            </a:r>
          </a:p>
          <a:p>
            <a:pPr marL="342900" lvl="0" indent="-342900">
              <a:spcBef>
                <a:spcPts val="1200"/>
              </a:spcBef>
              <a:buFont typeface="Arial" panose="020B0604020202020204" pitchFamily="34" charset="0"/>
              <a:buChar char="•"/>
              <a:defRPr/>
            </a:pPr>
            <a:r>
              <a:rPr lang="en-GB" sz="2400" dirty="0">
                <a:solidFill>
                  <a:prstClr val="black"/>
                </a:solidFill>
              </a:rPr>
              <a:t>There is also evidence that an area called the </a:t>
            </a:r>
            <a:r>
              <a:rPr lang="en-GB" sz="2400" i="1" dirty="0">
                <a:solidFill>
                  <a:prstClr val="black"/>
                </a:solidFill>
              </a:rPr>
              <a:t>left </a:t>
            </a:r>
            <a:r>
              <a:rPr lang="en-GB" sz="2400" i="1" dirty="0" err="1">
                <a:solidFill>
                  <a:prstClr val="black"/>
                </a:solidFill>
              </a:rPr>
              <a:t>parahippocampal</a:t>
            </a:r>
            <a:r>
              <a:rPr lang="en-GB" sz="2400" i="1" dirty="0">
                <a:solidFill>
                  <a:prstClr val="black"/>
                </a:solidFill>
              </a:rPr>
              <a:t> gyrus </a:t>
            </a:r>
            <a:r>
              <a:rPr lang="en-GB" sz="2400" dirty="0">
                <a:solidFill>
                  <a:prstClr val="black"/>
                </a:solidFill>
              </a:rPr>
              <a:t>(and is associated with the processing of unpleasant emotions) functions abnormally in OCD. </a:t>
            </a:r>
          </a:p>
          <a:p>
            <a:pPr marL="342900" lvl="0" indent="-342900">
              <a:spcBef>
                <a:spcPts val="1200"/>
              </a:spcBef>
              <a:buFont typeface="Arial" panose="020B0604020202020204" pitchFamily="34" charset="0"/>
              <a:buChar char="•"/>
              <a:defRPr/>
            </a:pPr>
            <a:r>
              <a:rPr lang="en-GB" sz="2400" dirty="0">
                <a:solidFill>
                  <a:prstClr val="black"/>
                </a:solidFill>
              </a:rPr>
              <a:t>Some current research focuses on the neural basis of model-based planning including the role of the </a:t>
            </a:r>
            <a:r>
              <a:rPr lang="en-GB" sz="2400" i="1" dirty="0">
                <a:solidFill>
                  <a:prstClr val="black"/>
                </a:solidFill>
              </a:rPr>
              <a:t>dorsal hippocampus</a:t>
            </a:r>
            <a:r>
              <a:rPr lang="en-GB" sz="2400" dirty="0">
                <a:solidFill>
                  <a:prstClr val="black"/>
                </a:solidFill>
              </a:rPr>
              <a:t>, as well as the neurological basis of autism. </a:t>
            </a:r>
          </a:p>
        </p:txBody>
      </p:sp>
      <p:sp>
        <p:nvSpPr>
          <p:cNvPr id="13" name="TextBox 12">
            <a:extLst>
              <a:ext uri="{FF2B5EF4-FFF2-40B4-BE49-F238E27FC236}">
                <a16:creationId xmlns:a16="http://schemas.microsoft.com/office/drawing/2014/main" id="{DCCA8878-FAED-C5EA-3409-326A52E28FAA}"/>
              </a:ext>
            </a:extLst>
          </p:cNvPr>
          <p:cNvSpPr txBox="1"/>
          <p:nvPr/>
        </p:nvSpPr>
        <p:spPr>
          <a:xfrm>
            <a:off x="351439" y="5155258"/>
            <a:ext cx="8552417" cy="83099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omic Sans MS"/>
                <a:ea typeface="+mn-ea"/>
                <a:cs typeface="+mn-cs"/>
              </a:rPr>
              <a:t>Research is also looking into the neural basis of moral reasoning (involving the </a:t>
            </a:r>
            <a:r>
              <a:rPr kumimoji="0" lang="en-GB" sz="2400" b="0" i="1" u="none" strike="noStrike" kern="1200" cap="none" spc="0" normalizeH="0" baseline="0" noProof="0" dirty="0">
                <a:ln>
                  <a:noFill/>
                </a:ln>
                <a:solidFill>
                  <a:prstClr val="black"/>
                </a:solidFill>
                <a:effectLst/>
                <a:uLnTx/>
                <a:uFillTx/>
                <a:latin typeface="Comic Sans MS"/>
                <a:ea typeface="+mn-ea"/>
                <a:cs typeface="+mn-cs"/>
              </a:rPr>
              <a:t>ventral striatum</a:t>
            </a:r>
            <a:r>
              <a:rPr kumimoji="0" lang="en-GB" sz="2400" b="0" i="0" u="none" strike="noStrike" kern="1200" cap="none" spc="0" normalizeH="0" baseline="0" noProof="0" dirty="0">
                <a:ln>
                  <a:noFill/>
                </a:ln>
                <a:solidFill>
                  <a:prstClr val="black"/>
                </a:solidFill>
                <a:effectLst/>
                <a:uLnTx/>
                <a:uFillTx/>
                <a:latin typeface="Comic Sans MS"/>
                <a:ea typeface="+mn-ea"/>
                <a:cs typeface="+mn-cs"/>
              </a:rPr>
              <a:t>).</a:t>
            </a:r>
          </a:p>
        </p:txBody>
      </p:sp>
      <p:sp>
        <p:nvSpPr>
          <p:cNvPr id="14" name="Rectangle 13">
            <a:extLst>
              <a:ext uri="{FF2B5EF4-FFF2-40B4-BE49-F238E27FC236}">
                <a16:creationId xmlns:a16="http://schemas.microsoft.com/office/drawing/2014/main" id="{FF21A44B-64B7-0899-AD80-AD0446B75909}"/>
              </a:ext>
            </a:extLst>
          </p:cNvPr>
          <p:cNvSpPr/>
          <p:nvPr/>
        </p:nvSpPr>
        <p:spPr>
          <a:xfrm>
            <a:off x="351439" y="6114252"/>
            <a:ext cx="8502710" cy="538649"/>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600"/>
              </a:spcBef>
            </a:pPr>
            <a:r>
              <a:rPr lang="en-GB" sz="2400" b="1" dirty="0">
                <a:solidFill>
                  <a:srgbClr val="002060"/>
                </a:solidFill>
                <a:latin typeface="Arial Narrow" panose="020B0606020202030204" pitchFamily="34" charset="0"/>
              </a:rPr>
              <a:t>Evaluate the use of brain scanning techniques in psychology.</a:t>
            </a:r>
          </a:p>
        </p:txBody>
      </p:sp>
      <p:pic>
        <p:nvPicPr>
          <p:cNvPr id="21" name="Picture 20" descr="A diagram of the brain&#10;&#10;Description automatically generated">
            <a:extLst>
              <a:ext uri="{FF2B5EF4-FFF2-40B4-BE49-F238E27FC236}">
                <a16:creationId xmlns:a16="http://schemas.microsoft.com/office/drawing/2014/main" id="{CE34EB2A-FB3D-A4F7-4375-34631AC335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5588" y="4877244"/>
            <a:ext cx="2585265" cy="1799345"/>
          </a:xfrm>
          <a:prstGeom prst="rect">
            <a:avLst/>
          </a:prstGeom>
        </p:spPr>
      </p:pic>
    </p:spTree>
    <p:extLst>
      <p:ext uri="{BB962C8B-B14F-4D97-AF65-F5344CB8AC3E}">
        <p14:creationId xmlns:p14="http://schemas.microsoft.com/office/powerpoint/2010/main" val="980473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 calcmode="lin" valueType="num">
                                      <p:cBhvr additive="base">
                                        <p:cTn id="12"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charRg st="283" end="449"/>
                                            </p:txEl>
                                          </p:spTgt>
                                        </p:tgtEl>
                                        <p:attrNameLst>
                                          <p:attrName>style.visibility</p:attrName>
                                        </p:attrNameLst>
                                      </p:cBhvr>
                                      <p:to>
                                        <p:strVal val="visible"/>
                                      </p:to>
                                    </p:set>
                                    <p:animEffect transition="in" filter="fade">
                                      <p:cBhvr>
                                        <p:cTn id="18" dur="500"/>
                                        <p:tgtEl>
                                          <p:spTgt spid="9">
                                            <p:txEl>
                                              <p:charRg st="283" end="449"/>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99E371-B26C-B175-42BE-C1AB1CC3DF3A}"/>
              </a:ext>
            </a:extLst>
          </p:cNvPr>
          <p:cNvSpPr/>
          <p:nvPr/>
        </p:nvSpPr>
        <p:spPr>
          <a:xfrm>
            <a:off x="0" y="0"/>
            <a:ext cx="12192000" cy="685450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omic Sans MS"/>
              <a:ea typeface="+mn-ea"/>
              <a:cs typeface="+mn-cs"/>
            </a:endParaRPr>
          </a:p>
        </p:txBody>
      </p:sp>
      <p:sp>
        <p:nvSpPr>
          <p:cNvPr id="5" name="Title 1">
            <a:extLst>
              <a:ext uri="{FF2B5EF4-FFF2-40B4-BE49-F238E27FC236}">
                <a16:creationId xmlns:a16="http://schemas.microsoft.com/office/drawing/2014/main" id="{A7912E5C-E470-2E16-56AC-1840F4FFF4CD}"/>
              </a:ext>
            </a:extLst>
          </p:cNvPr>
          <p:cNvSpPr>
            <a:spLocks noGrp="1"/>
          </p:cNvSpPr>
          <p:nvPr>
            <p:ph type="title"/>
          </p:nvPr>
        </p:nvSpPr>
        <p:spPr>
          <a:xfrm>
            <a:off x="351441" y="555671"/>
            <a:ext cx="11524505" cy="1228585"/>
          </a:xfrm>
          <a:solidFill>
            <a:srgbClr val="EDEA65"/>
          </a:solidFill>
          <a:ln w="28575">
            <a:solidFill>
              <a:schemeClr val="tx1"/>
            </a:solidFill>
          </a:ln>
        </p:spPr>
        <p:txBody>
          <a:bodyPr>
            <a:normAutofit/>
          </a:bodyPr>
          <a:lstStyle/>
          <a:p>
            <a:pPr algn="ctr"/>
            <a:r>
              <a:rPr lang="en-GB" sz="3250" b="1" dirty="0">
                <a:latin typeface="Arial Narrow" panose="020B0606020202030204" pitchFamily="34" charset="0"/>
              </a:rPr>
              <a:t>The Emergence of Cognitive Neuroscience</a:t>
            </a:r>
          </a:p>
        </p:txBody>
      </p:sp>
      <p:sp>
        <p:nvSpPr>
          <p:cNvPr id="6" name="TextBox 5">
            <a:extLst>
              <a:ext uri="{FF2B5EF4-FFF2-40B4-BE49-F238E27FC236}">
                <a16:creationId xmlns:a16="http://schemas.microsoft.com/office/drawing/2014/main" id="{E00A224A-D489-5156-A342-7C46980026DA}"/>
              </a:ext>
            </a:extLst>
          </p:cNvPr>
          <p:cNvSpPr txBox="1"/>
          <p:nvPr/>
        </p:nvSpPr>
        <p:spPr>
          <a:xfrm>
            <a:off x="241436" y="292789"/>
            <a:ext cx="3307307" cy="461665"/>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The Cognitive Approach</a:t>
            </a:r>
          </a:p>
        </p:txBody>
      </p:sp>
      <p:sp>
        <p:nvSpPr>
          <p:cNvPr id="9" name="TextBox 8">
            <a:extLst>
              <a:ext uri="{FF2B5EF4-FFF2-40B4-BE49-F238E27FC236}">
                <a16:creationId xmlns:a16="http://schemas.microsoft.com/office/drawing/2014/main" id="{82C08140-412E-3CDB-771B-C2DDB42559B4}"/>
              </a:ext>
            </a:extLst>
          </p:cNvPr>
          <p:cNvSpPr txBox="1"/>
          <p:nvPr/>
        </p:nvSpPr>
        <p:spPr>
          <a:xfrm>
            <a:off x="351440" y="1839444"/>
            <a:ext cx="11524505" cy="830997"/>
          </a:xfrm>
          <a:prstGeom prst="rect">
            <a:avLst/>
          </a:prstGeom>
          <a:noFill/>
        </p:spPr>
        <p:txBody>
          <a:bodyPr wrap="square">
            <a:spAutoFit/>
          </a:bodyPr>
          <a:lstStyle/>
          <a:p>
            <a:pPr marL="342900" lvl="0" indent="-342900">
              <a:spcBef>
                <a:spcPts val="2400"/>
              </a:spcBef>
              <a:buFont typeface="Arial" panose="020B0604020202020204" pitchFamily="34" charset="0"/>
              <a:buChar char="•"/>
              <a:defRPr/>
            </a:pPr>
            <a:r>
              <a:rPr lang="en-GB" sz="2400" dirty="0">
                <a:solidFill>
                  <a:prstClr val="black"/>
                </a:solidFill>
              </a:rPr>
              <a:t>The focus of cognitive neuroscience has expanded recently to include the use of computer-generated models that are designed to ‘</a:t>
            </a:r>
            <a:r>
              <a:rPr lang="en-GB" sz="2400" i="1" dirty="0">
                <a:solidFill>
                  <a:prstClr val="black"/>
                </a:solidFill>
              </a:rPr>
              <a:t>read</a:t>
            </a:r>
            <a:r>
              <a:rPr lang="en-GB" sz="2400" dirty="0">
                <a:solidFill>
                  <a:prstClr val="black"/>
                </a:solidFill>
              </a:rPr>
              <a:t>’ the brain.</a:t>
            </a:r>
          </a:p>
        </p:txBody>
      </p:sp>
      <p:pic>
        <p:nvPicPr>
          <p:cNvPr id="2" name="Online Media 1" title="Brain Fingerprinting - 60 Minutes">
            <a:hlinkClick r:id="" action="ppaction://media"/>
            <a:extLst>
              <a:ext uri="{FF2B5EF4-FFF2-40B4-BE49-F238E27FC236}">
                <a16:creationId xmlns:a16="http://schemas.microsoft.com/office/drawing/2014/main" id="{0F6C6340-A654-A802-1A6A-FAFDB5A6BEDF}"/>
              </a:ext>
            </a:extLst>
          </p:cNvPr>
          <p:cNvPicPr>
            <a:picLocks noRot="1" noChangeAspect="1"/>
          </p:cNvPicPr>
          <p:nvPr>
            <a:videoFile r:link="rId1"/>
          </p:nvPr>
        </p:nvPicPr>
        <p:blipFill>
          <a:blip r:embed="rId4"/>
          <a:stretch>
            <a:fillRect/>
          </a:stretch>
        </p:blipFill>
        <p:spPr>
          <a:xfrm>
            <a:off x="6573157" y="2869246"/>
            <a:ext cx="4945743" cy="3709308"/>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sp>
        <p:nvSpPr>
          <p:cNvPr id="7" name="TextBox 6">
            <a:extLst>
              <a:ext uri="{FF2B5EF4-FFF2-40B4-BE49-F238E27FC236}">
                <a16:creationId xmlns:a16="http://schemas.microsoft.com/office/drawing/2014/main" id="{E2CFB3DF-B5C0-406E-127D-6A41B4DF64B8}"/>
              </a:ext>
            </a:extLst>
          </p:cNvPr>
          <p:cNvSpPr txBox="1"/>
          <p:nvPr/>
        </p:nvSpPr>
        <p:spPr>
          <a:xfrm>
            <a:off x="351440" y="2869246"/>
            <a:ext cx="5548617" cy="3354765"/>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24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omic Sans MS"/>
                <a:ea typeface="+mn-ea"/>
                <a:cs typeface="+mn-cs"/>
              </a:rPr>
              <a:t>This has led to the development of mind mapping techniques known as ‘</a:t>
            </a:r>
            <a:r>
              <a:rPr kumimoji="0" lang="en-GB" sz="2400" b="1" i="0" u="none" strike="noStrike" kern="1200" cap="none" spc="0" normalizeH="0" baseline="0" noProof="0" dirty="0">
                <a:ln>
                  <a:noFill/>
                </a:ln>
                <a:solidFill>
                  <a:prstClr val="black"/>
                </a:solidFill>
                <a:effectLst/>
                <a:uLnTx/>
                <a:uFillTx/>
                <a:latin typeface="Comic Sans MS"/>
                <a:ea typeface="+mn-ea"/>
                <a:cs typeface="+mn-cs"/>
              </a:rPr>
              <a:t>brain fingerprinting</a:t>
            </a:r>
            <a:r>
              <a:rPr kumimoji="0" lang="en-GB" sz="2400" b="0" i="0" u="none" strike="noStrike" kern="1200" cap="none" spc="0" normalizeH="0" baseline="0" noProof="0" dirty="0">
                <a:ln>
                  <a:noFill/>
                </a:ln>
                <a:solidFill>
                  <a:prstClr val="black"/>
                </a:solidFill>
                <a:effectLst/>
                <a:uLnTx/>
                <a:uFillTx/>
                <a:latin typeface="Comic Sans MS"/>
                <a:ea typeface="+mn-ea"/>
                <a:cs typeface="+mn-cs"/>
              </a:rPr>
              <a:t>’. </a:t>
            </a:r>
          </a:p>
          <a:p>
            <a:pPr marL="342900" marR="0" lvl="0" indent="-342900" algn="just" defTabSz="914400" rtl="0" eaLnBrk="1" fontAlgn="auto" latinLnBrk="0" hangingPunct="1">
              <a:lnSpc>
                <a:spcPct val="100000"/>
              </a:lnSpc>
              <a:spcBef>
                <a:spcPts val="24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omic Sans MS"/>
                <a:ea typeface="+mn-ea"/>
                <a:cs typeface="+mn-cs"/>
              </a:rPr>
              <a:t>One possible further application of this could be to analyse the brain wave patterns of eyewitnesses to determine whether they are lying in court.</a:t>
            </a:r>
          </a:p>
        </p:txBody>
      </p:sp>
      <p:sp>
        <p:nvSpPr>
          <p:cNvPr id="8" name="TextBox 7">
            <a:extLst>
              <a:ext uri="{FF2B5EF4-FFF2-40B4-BE49-F238E27FC236}">
                <a16:creationId xmlns:a16="http://schemas.microsoft.com/office/drawing/2014/main" id="{EA2109B5-CE77-368B-B172-D6FED2ED504E}"/>
              </a:ext>
            </a:extLst>
          </p:cNvPr>
          <p:cNvSpPr txBox="1"/>
          <p:nvPr/>
        </p:nvSpPr>
        <p:spPr>
          <a:xfrm>
            <a:off x="0" y="6346614"/>
            <a:ext cx="6096000" cy="338554"/>
          </a:xfrm>
          <a:prstGeom prst="rect">
            <a:avLst/>
          </a:prstGeom>
          <a:noFill/>
        </p:spPr>
        <p:txBody>
          <a:bodyPr wrap="square">
            <a:spAutoFit/>
          </a:bodyPr>
          <a:lstStyle/>
          <a:p>
            <a:pPr algn="ctr"/>
            <a:r>
              <a:rPr lang="en-GB" sz="1600" dirty="0"/>
              <a:t>https://www.youtube.com/watch?v=REqfGFKxBzU</a:t>
            </a:r>
          </a:p>
        </p:txBody>
      </p:sp>
    </p:spTree>
    <p:extLst>
      <p:ext uri="{BB962C8B-B14F-4D97-AF65-F5344CB8AC3E}">
        <p14:creationId xmlns:p14="http://schemas.microsoft.com/office/powerpoint/2010/main" val="159487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2"/>
                </p:tgtEl>
              </p:cMediaNode>
            </p:video>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1AC36C-C868-0B3E-2EE6-DC0BF2A209AD}"/>
              </a:ext>
            </a:extLst>
          </p:cNvPr>
          <p:cNvSpPr/>
          <p:nvPr/>
        </p:nvSpPr>
        <p:spPr>
          <a:xfrm>
            <a:off x="0" y="0"/>
            <a:ext cx="12192000" cy="68545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omic Sans MS"/>
              <a:ea typeface="+mn-ea"/>
              <a:cs typeface="+mn-cs"/>
            </a:endParaRPr>
          </a:p>
        </p:txBody>
      </p:sp>
      <p:sp>
        <p:nvSpPr>
          <p:cNvPr id="3" name="TextBox 2">
            <a:extLst>
              <a:ext uri="{FF2B5EF4-FFF2-40B4-BE49-F238E27FC236}">
                <a16:creationId xmlns:a16="http://schemas.microsoft.com/office/drawing/2014/main" id="{551ECCDE-9AAE-4618-C86B-E120F5EEB461}"/>
              </a:ext>
            </a:extLst>
          </p:cNvPr>
          <p:cNvSpPr txBox="1"/>
          <p:nvPr/>
        </p:nvSpPr>
        <p:spPr>
          <a:xfrm>
            <a:off x="0" y="0"/>
            <a:ext cx="12192000" cy="500137"/>
          </a:xfrm>
          <a:prstGeom prst="rec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Exam Practice: </a:t>
            </a:r>
            <a:r>
              <a:rPr kumimoji="0" lang="en-GB" sz="25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Short Answer Question</a:t>
            </a:r>
          </a:p>
        </p:txBody>
      </p:sp>
      <p:sp>
        <p:nvSpPr>
          <p:cNvPr id="8" name="TextBox 7">
            <a:extLst>
              <a:ext uri="{FF2B5EF4-FFF2-40B4-BE49-F238E27FC236}">
                <a16:creationId xmlns:a16="http://schemas.microsoft.com/office/drawing/2014/main" id="{9140F2B3-1AFA-4C79-8ED4-AE0B6915C54E}"/>
              </a:ext>
            </a:extLst>
          </p:cNvPr>
          <p:cNvSpPr txBox="1"/>
          <p:nvPr/>
        </p:nvSpPr>
        <p:spPr>
          <a:xfrm>
            <a:off x="-146384" y="749484"/>
            <a:ext cx="11772900" cy="954107"/>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Question 1</a:t>
            </a:r>
            <a:r>
              <a:rPr kumimoji="0" lang="en-GB"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70418D33-AEC1-16BE-4EE2-BD0B6A437BE9}"/>
              </a:ext>
            </a:extLst>
          </p:cNvPr>
          <p:cNvSpPr txBox="1"/>
          <p:nvPr/>
        </p:nvSpPr>
        <p:spPr>
          <a:xfrm>
            <a:off x="394980" y="1377303"/>
            <a:ext cx="11402040" cy="877163"/>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Briefly explain what is meant by the term ‘cognitive neuroscience’.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5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 marks]</a:t>
            </a:r>
          </a:p>
        </p:txBody>
      </p:sp>
    </p:spTree>
    <p:extLst>
      <p:ext uri="{BB962C8B-B14F-4D97-AF65-F5344CB8AC3E}">
        <p14:creationId xmlns:p14="http://schemas.microsoft.com/office/powerpoint/2010/main" val="2818696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1AC36C-C868-0B3E-2EE6-DC0BF2A209AD}"/>
              </a:ext>
            </a:extLst>
          </p:cNvPr>
          <p:cNvSpPr/>
          <p:nvPr/>
        </p:nvSpPr>
        <p:spPr>
          <a:xfrm>
            <a:off x="0" y="0"/>
            <a:ext cx="12192000" cy="68545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omic Sans MS"/>
              <a:ea typeface="+mn-ea"/>
              <a:cs typeface="+mn-cs"/>
            </a:endParaRPr>
          </a:p>
        </p:txBody>
      </p:sp>
      <p:sp>
        <p:nvSpPr>
          <p:cNvPr id="6" name="TextBox 5">
            <a:extLst>
              <a:ext uri="{FF2B5EF4-FFF2-40B4-BE49-F238E27FC236}">
                <a16:creationId xmlns:a16="http://schemas.microsoft.com/office/drawing/2014/main" id="{0E32B9B8-361A-4939-059C-7964FBB0C3EA}"/>
              </a:ext>
            </a:extLst>
          </p:cNvPr>
          <p:cNvSpPr txBox="1"/>
          <p:nvPr/>
        </p:nvSpPr>
        <p:spPr>
          <a:xfrm>
            <a:off x="298728" y="808264"/>
            <a:ext cx="11597997" cy="3500958"/>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GB" sz="245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 marks </a:t>
            </a:r>
            <a:r>
              <a:rPr kumimoji="0" lang="en-GB" sz="24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for a clear and coherent explanation</a:t>
            </a:r>
          </a:p>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GB" sz="245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mark </a:t>
            </a:r>
            <a:r>
              <a:rPr kumimoji="0" lang="en-GB" sz="24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for a limited or muddled explanation.</a:t>
            </a:r>
          </a:p>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GB" sz="245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Possible content</a:t>
            </a:r>
            <a:r>
              <a:rPr kumimoji="0" lang="en-GB" sz="24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24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scientific study of brain structures and their influence on cognitive/mental processes.</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24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That involves scanning the brain while it is carrying out a cognitive process to see which areas of the brain active.</a:t>
            </a:r>
          </a:p>
        </p:txBody>
      </p:sp>
      <p:sp>
        <p:nvSpPr>
          <p:cNvPr id="9" name="TextBox 8">
            <a:extLst>
              <a:ext uri="{FF2B5EF4-FFF2-40B4-BE49-F238E27FC236}">
                <a16:creationId xmlns:a16="http://schemas.microsoft.com/office/drawing/2014/main" id="{849C85CA-8930-3FAB-A8C7-06F9EDCEC4BA}"/>
              </a:ext>
            </a:extLst>
          </p:cNvPr>
          <p:cNvSpPr txBox="1"/>
          <p:nvPr/>
        </p:nvSpPr>
        <p:spPr>
          <a:xfrm>
            <a:off x="298728" y="284943"/>
            <a:ext cx="712896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Marks for this question: A01 = 2</a:t>
            </a:r>
          </a:p>
        </p:txBody>
      </p:sp>
    </p:spTree>
    <p:extLst>
      <p:ext uri="{BB962C8B-B14F-4D97-AF65-F5344CB8AC3E}">
        <p14:creationId xmlns:p14="http://schemas.microsoft.com/office/powerpoint/2010/main" val="140308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1AC36C-C868-0B3E-2EE6-DC0BF2A209AD}"/>
              </a:ext>
            </a:extLst>
          </p:cNvPr>
          <p:cNvSpPr/>
          <p:nvPr/>
        </p:nvSpPr>
        <p:spPr>
          <a:xfrm>
            <a:off x="0" y="0"/>
            <a:ext cx="12192000" cy="68545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omic Sans MS"/>
              <a:ea typeface="+mn-ea"/>
              <a:cs typeface="+mn-cs"/>
            </a:endParaRPr>
          </a:p>
        </p:txBody>
      </p:sp>
      <p:sp>
        <p:nvSpPr>
          <p:cNvPr id="3" name="TextBox 2">
            <a:extLst>
              <a:ext uri="{FF2B5EF4-FFF2-40B4-BE49-F238E27FC236}">
                <a16:creationId xmlns:a16="http://schemas.microsoft.com/office/drawing/2014/main" id="{551ECCDE-9AAE-4618-C86B-E120F5EEB461}"/>
              </a:ext>
            </a:extLst>
          </p:cNvPr>
          <p:cNvSpPr txBox="1"/>
          <p:nvPr/>
        </p:nvSpPr>
        <p:spPr>
          <a:xfrm>
            <a:off x="0" y="0"/>
            <a:ext cx="12192000" cy="500137"/>
          </a:xfrm>
          <a:prstGeom prst="rec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Exam Practice: </a:t>
            </a:r>
            <a:r>
              <a:rPr kumimoji="0" lang="en-GB" sz="25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Short Answer Question</a:t>
            </a:r>
          </a:p>
        </p:txBody>
      </p:sp>
      <p:sp>
        <p:nvSpPr>
          <p:cNvPr id="8" name="TextBox 7">
            <a:extLst>
              <a:ext uri="{FF2B5EF4-FFF2-40B4-BE49-F238E27FC236}">
                <a16:creationId xmlns:a16="http://schemas.microsoft.com/office/drawing/2014/main" id="{9140F2B3-1AFA-4C79-8ED4-AE0B6915C54E}"/>
              </a:ext>
            </a:extLst>
          </p:cNvPr>
          <p:cNvSpPr txBox="1"/>
          <p:nvPr/>
        </p:nvSpPr>
        <p:spPr>
          <a:xfrm>
            <a:off x="-146384" y="749484"/>
            <a:ext cx="11772900" cy="523220"/>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Question 2</a:t>
            </a:r>
            <a:r>
              <a:rPr kumimoji="0" lang="en-GB"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p>
        </p:txBody>
      </p:sp>
      <p:sp>
        <p:nvSpPr>
          <p:cNvPr id="4" name="TextBox 3">
            <a:extLst>
              <a:ext uri="{FF2B5EF4-FFF2-40B4-BE49-F238E27FC236}">
                <a16:creationId xmlns:a16="http://schemas.microsoft.com/office/drawing/2014/main" id="{70418D33-AEC1-16BE-4EE2-BD0B6A437BE9}"/>
              </a:ext>
            </a:extLst>
          </p:cNvPr>
          <p:cNvSpPr txBox="1"/>
          <p:nvPr/>
        </p:nvSpPr>
        <p:spPr>
          <a:xfrm>
            <a:off x="394980" y="1377303"/>
            <a:ext cx="11402040" cy="877163"/>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Outline </a:t>
            </a:r>
            <a:r>
              <a:rPr kumimoji="0" lang="en-GB" sz="255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one or more </a:t>
            </a:r>
            <a:r>
              <a:rPr kumimoji="0" lang="en-GB" sz="25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features of the cognitive approach.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5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 marks]</a:t>
            </a:r>
          </a:p>
        </p:txBody>
      </p:sp>
      <p:graphicFrame>
        <p:nvGraphicFramePr>
          <p:cNvPr id="5" name="Table 5">
            <a:extLst>
              <a:ext uri="{FF2B5EF4-FFF2-40B4-BE49-F238E27FC236}">
                <a16:creationId xmlns:a16="http://schemas.microsoft.com/office/drawing/2014/main" id="{40E076F5-1B95-DB83-8015-BBDAE455ADAA}"/>
              </a:ext>
            </a:extLst>
          </p:cNvPr>
          <p:cNvGraphicFramePr>
            <a:graphicFrameLocks noGrp="1"/>
          </p:cNvGraphicFramePr>
          <p:nvPr/>
        </p:nvGraphicFramePr>
        <p:xfrm>
          <a:off x="403002" y="3101072"/>
          <a:ext cx="11394017" cy="3356877"/>
        </p:xfrm>
        <a:graphic>
          <a:graphicData uri="http://schemas.openxmlformats.org/drawingml/2006/table">
            <a:tbl>
              <a:tblPr firstRow="1" bandRow="1">
                <a:tableStyleId>{5940675A-B579-460E-94D1-54222C63F5DA}</a:tableStyleId>
              </a:tblPr>
              <a:tblGrid>
                <a:gridCol w="1246675">
                  <a:extLst>
                    <a:ext uri="{9D8B030D-6E8A-4147-A177-3AD203B41FA5}">
                      <a16:colId xmlns:a16="http://schemas.microsoft.com/office/drawing/2014/main" val="1120764351"/>
                    </a:ext>
                  </a:extLst>
                </a:gridCol>
                <a:gridCol w="1246675">
                  <a:extLst>
                    <a:ext uri="{9D8B030D-6E8A-4147-A177-3AD203B41FA5}">
                      <a16:colId xmlns:a16="http://schemas.microsoft.com/office/drawing/2014/main" val="1426045653"/>
                    </a:ext>
                  </a:extLst>
                </a:gridCol>
                <a:gridCol w="8900667">
                  <a:extLst>
                    <a:ext uri="{9D8B030D-6E8A-4147-A177-3AD203B41FA5}">
                      <a16:colId xmlns:a16="http://schemas.microsoft.com/office/drawing/2014/main" val="29842531"/>
                    </a:ext>
                  </a:extLst>
                </a:gridCol>
              </a:tblGrid>
              <a:tr h="412787">
                <a:tc>
                  <a:txBody>
                    <a:bodyPr/>
                    <a:lstStyle/>
                    <a:p>
                      <a:pPr algn="ctr"/>
                      <a:r>
                        <a:rPr lang="en-GB" sz="2000" b="1" dirty="0">
                          <a:latin typeface="Calibri" panose="020F0502020204030204" pitchFamily="34" charset="0"/>
                          <a:cs typeface="Calibri" panose="020F0502020204030204" pitchFamily="34" charset="0"/>
                        </a:rPr>
                        <a:t>LEVEL</a:t>
                      </a:r>
                    </a:p>
                  </a:txBody>
                  <a:tcPr anchor="ctr">
                    <a:solidFill>
                      <a:schemeClr val="bg1">
                        <a:lumMod val="95000"/>
                      </a:schemeClr>
                    </a:solidFill>
                  </a:tcPr>
                </a:tc>
                <a:tc>
                  <a:txBody>
                    <a:bodyPr/>
                    <a:lstStyle/>
                    <a:p>
                      <a:pPr algn="ctr"/>
                      <a:r>
                        <a:rPr lang="en-GB" sz="2000" b="1" dirty="0">
                          <a:latin typeface="Calibri" panose="020F0502020204030204" pitchFamily="34" charset="0"/>
                          <a:cs typeface="Calibri" panose="020F0502020204030204" pitchFamily="34" charset="0"/>
                        </a:rPr>
                        <a:t>MARKS</a:t>
                      </a:r>
                    </a:p>
                  </a:txBody>
                  <a:tcPr anchor="ctr">
                    <a:solidFill>
                      <a:schemeClr val="bg1">
                        <a:lumMod val="95000"/>
                      </a:schemeClr>
                    </a:solidFill>
                  </a:tcPr>
                </a:tc>
                <a:tc>
                  <a:txBody>
                    <a:bodyPr/>
                    <a:lstStyle/>
                    <a:p>
                      <a:r>
                        <a:rPr lang="en-GB" sz="2000" b="1" dirty="0">
                          <a:latin typeface="Calibri" panose="020F0502020204030204" pitchFamily="34" charset="0"/>
                          <a:cs typeface="Calibri" panose="020F0502020204030204" pitchFamily="34" charset="0"/>
                        </a:rPr>
                        <a:t>DESCRIPTION</a:t>
                      </a:r>
                    </a:p>
                  </a:txBody>
                  <a:tcPr anchor="ctr">
                    <a:solidFill>
                      <a:schemeClr val="bg1">
                        <a:lumMod val="95000"/>
                      </a:schemeClr>
                    </a:solidFill>
                  </a:tcPr>
                </a:tc>
                <a:extLst>
                  <a:ext uri="{0D108BD9-81ED-4DB2-BD59-A6C34878D82A}">
                    <a16:rowId xmlns:a16="http://schemas.microsoft.com/office/drawing/2014/main" val="2085790639"/>
                  </a:ext>
                </a:extLst>
              </a:tr>
              <a:tr h="825574">
                <a:tc>
                  <a:txBody>
                    <a:bodyPr/>
                    <a:lstStyle/>
                    <a:p>
                      <a:pPr algn="ctr"/>
                      <a:r>
                        <a:rPr lang="en-GB" sz="2400" b="1" dirty="0">
                          <a:latin typeface="Calibri" panose="020F0502020204030204" pitchFamily="34" charset="0"/>
                          <a:cs typeface="Calibri" panose="020F0502020204030204" pitchFamily="34" charset="0"/>
                        </a:rPr>
                        <a:t>3</a:t>
                      </a:r>
                    </a:p>
                  </a:txBody>
                  <a:tcPr anchor="ctr">
                    <a:solidFill>
                      <a:schemeClr val="bg1"/>
                    </a:solidFill>
                  </a:tcPr>
                </a:tc>
                <a:tc>
                  <a:txBody>
                    <a:bodyPr/>
                    <a:lstStyle/>
                    <a:p>
                      <a:pPr algn="ctr"/>
                      <a:r>
                        <a:rPr lang="en-GB" sz="2400" b="1" dirty="0">
                          <a:latin typeface="Calibri" panose="020F0502020204030204" pitchFamily="34" charset="0"/>
                          <a:cs typeface="Calibri" panose="020F0502020204030204" pitchFamily="34" charset="0"/>
                        </a:rPr>
                        <a:t>3</a:t>
                      </a:r>
                    </a:p>
                  </a:txBody>
                  <a:tcPr anchor="ctr">
                    <a:solidFill>
                      <a:schemeClr val="bg1"/>
                    </a:solidFill>
                  </a:tcPr>
                </a:tc>
                <a:tc>
                  <a:txBody>
                    <a:bodyPr/>
                    <a:lstStyle/>
                    <a:p>
                      <a:pPr algn="l"/>
                      <a:r>
                        <a:rPr lang="en-GB" sz="2250" dirty="0">
                          <a:effectLst/>
                          <a:latin typeface="Calibri" panose="020F0502020204030204" pitchFamily="34" charset="0"/>
                          <a:ea typeface="Calibri" panose="020F0502020204030204" pitchFamily="34" charset="0"/>
                          <a:cs typeface="Calibri" panose="020F0502020204030204" pitchFamily="34" charset="0"/>
                        </a:rPr>
                        <a:t>Outline of one or more features of the cognitive approach is clear, coherent and mostly accurate. Specialist terminology is used effectively.</a:t>
                      </a:r>
                      <a:endParaRPr lang="en-GB" sz="2250" b="0" dirty="0">
                        <a:latin typeface="Calibri" panose="020F0502020204030204" pitchFamily="34" charset="0"/>
                        <a:ea typeface="Calibri" panose="020F0502020204030204" pitchFamily="34" charset="0"/>
                        <a:cs typeface="Calibri" panose="020F0502020204030204" pitchFamily="34" charset="0"/>
                      </a:endParaRPr>
                    </a:p>
                  </a:txBody>
                  <a:tcPr anchor="ctr">
                    <a:solidFill>
                      <a:schemeClr val="bg1"/>
                    </a:solidFill>
                  </a:tcPr>
                </a:tc>
                <a:extLst>
                  <a:ext uri="{0D108BD9-81ED-4DB2-BD59-A6C34878D82A}">
                    <a16:rowId xmlns:a16="http://schemas.microsoft.com/office/drawing/2014/main" val="1614669011"/>
                  </a:ext>
                </a:extLst>
              </a:tr>
              <a:tr h="1190732">
                <a:tc>
                  <a:txBody>
                    <a:bodyPr/>
                    <a:lstStyle/>
                    <a:p>
                      <a:pPr algn="ctr"/>
                      <a:r>
                        <a:rPr lang="en-GB" sz="2400" b="1" dirty="0">
                          <a:latin typeface="Calibri" panose="020F0502020204030204" pitchFamily="34" charset="0"/>
                          <a:cs typeface="Calibri" panose="020F0502020204030204" pitchFamily="34" charset="0"/>
                        </a:rPr>
                        <a:t>2</a:t>
                      </a:r>
                    </a:p>
                  </a:txBody>
                  <a:tcPr anchor="ctr">
                    <a:solidFill>
                      <a:schemeClr val="bg1"/>
                    </a:solidFill>
                  </a:tcPr>
                </a:tc>
                <a:tc>
                  <a:txBody>
                    <a:bodyPr/>
                    <a:lstStyle/>
                    <a:p>
                      <a:pPr algn="ctr"/>
                      <a:r>
                        <a:rPr lang="en-GB" sz="2400" b="1" dirty="0">
                          <a:latin typeface="Calibri" panose="020F0502020204030204" pitchFamily="34" charset="0"/>
                          <a:cs typeface="Calibri" panose="020F0502020204030204" pitchFamily="34" charset="0"/>
                        </a:rPr>
                        <a:t>2</a:t>
                      </a:r>
                    </a:p>
                  </a:txBody>
                  <a:tcPr anchor="ctr">
                    <a:solidFill>
                      <a:schemeClr val="bg1"/>
                    </a:solidFill>
                  </a:tcPr>
                </a:tc>
                <a:tc>
                  <a:txBody>
                    <a:bodyPr/>
                    <a:lstStyle/>
                    <a:p>
                      <a:pPr algn="l"/>
                      <a:r>
                        <a:rPr lang="en-GB" sz="2250" dirty="0">
                          <a:effectLst/>
                          <a:latin typeface="Calibri" panose="020F0502020204030204" pitchFamily="34" charset="0"/>
                          <a:ea typeface="Calibri" panose="020F0502020204030204" pitchFamily="34" charset="0"/>
                          <a:cs typeface="Calibri" panose="020F0502020204030204" pitchFamily="34" charset="0"/>
                        </a:rPr>
                        <a:t>Outline of one or more features of the cognitive approach is appropriate, but the answer has some inaccuracies or lacks clarity. Specialist terminology is sometimes used effectively.</a:t>
                      </a:r>
                      <a:endParaRPr lang="en-GB" sz="2250" dirty="0">
                        <a:latin typeface="Calibri" panose="020F0502020204030204" pitchFamily="34" charset="0"/>
                        <a:ea typeface="Calibri" panose="020F0502020204030204" pitchFamily="34" charset="0"/>
                        <a:cs typeface="Calibri" panose="020F0502020204030204" pitchFamily="34" charset="0"/>
                      </a:endParaRPr>
                    </a:p>
                  </a:txBody>
                  <a:tcPr anchor="ctr">
                    <a:solidFill>
                      <a:schemeClr val="bg1"/>
                    </a:solidFill>
                  </a:tcPr>
                </a:tc>
                <a:extLst>
                  <a:ext uri="{0D108BD9-81ED-4DB2-BD59-A6C34878D82A}">
                    <a16:rowId xmlns:a16="http://schemas.microsoft.com/office/drawing/2014/main" val="3352352119"/>
                  </a:ext>
                </a:extLst>
              </a:tr>
              <a:tr h="927784">
                <a:tc>
                  <a:txBody>
                    <a:bodyPr/>
                    <a:lstStyle/>
                    <a:p>
                      <a:pPr algn="ctr"/>
                      <a:r>
                        <a:rPr lang="en-GB" sz="2400" b="1" dirty="0">
                          <a:latin typeface="Calibri" panose="020F0502020204030204" pitchFamily="34" charset="0"/>
                          <a:cs typeface="Calibri" panose="020F0502020204030204" pitchFamily="34" charset="0"/>
                        </a:rPr>
                        <a:t>1</a:t>
                      </a:r>
                    </a:p>
                  </a:txBody>
                  <a:tcPr anchor="ctr">
                    <a:solidFill>
                      <a:schemeClr val="bg1"/>
                    </a:solidFill>
                  </a:tcPr>
                </a:tc>
                <a:tc>
                  <a:txBody>
                    <a:bodyPr/>
                    <a:lstStyle/>
                    <a:p>
                      <a:pPr algn="ctr"/>
                      <a:r>
                        <a:rPr lang="en-GB" sz="2400" b="1" dirty="0">
                          <a:latin typeface="Calibri" panose="020F0502020204030204" pitchFamily="34" charset="0"/>
                          <a:cs typeface="Calibri" panose="020F0502020204030204" pitchFamily="34" charset="0"/>
                        </a:rPr>
                        <a:t>1</a:t>
                      </a:r>
                    </a:p>
                  </a:txBody>
                  <a:tcPr anchor="ctr">
                    <a:solidFill>
                      <a:schemeClr val="bg1"/>
                    </a:solidFill>
                  </a:tcPr>
                </a:tc>
                <a:tc>
                  <a:txBody>
                    <a:bodyPr/>
                    <a:lstStyle/>
                    <a:p>
                      <a:pPr algn="l"/>
                      <a:r>
                        <a:rPr lang="en-GB" sz="2250" dirty="0">
                          <a:effectLst/>
                          <a:latin typeface="Calibri" panose="020F0502020204030204" pitchFamily="34" charset="0"/>
                          <a:ea typeface="Calibri" panose="020F0502020204030204" pitchFamily="34" charset="0"/>
                          <a:cs typeface="Calibri" panose="020F0502020204030204" pitchFamily="34" charset="0"/>
                        </a:rPr>
                        <a:t>Outline of one or more features of the cognitive approach is limited/very limited. Specialist terminology is either absent of inappropriately used.</a:t>
                      </a:r>
                      <a:endParaRPr lang="en-GB" sz="2250" dirty="0">
                        <a:latin typeface="Calibri" panose="020F0502020204030204" pitchFamily="34" charset="0"/>
                        <a:ea typeface="Calibri" panose="020F0502020204030204" pitchFamily="34" charset="0"/>
                        <a:cs typeface="Calibri" panose="020F0502020204030204" pitchFamily="34" charset="0"/>
                      </a:endParaRPr>
                    </a:p>
                  </a:txBody>
                  <a:tcPr anchor="ctr">
                    <a:solidFill>
                      <a:schemeClr val="bg1"/>
                    </a:solidFill>
                  </a:tcPr>
                </a:tc>
                <a:extLst>
                  <a:ext uri="{0D108BD9-81ED-4DB2-BD59-A6C34878D82A}">
                    <a16:rowId xmlns:a16="http://schemas.microsoft.com/office/drawing/2014/main" val="3805566890"/>
                  </a:ext>
                </a:extLst>
              </a:tr>
            </a:tbl>
          </a:graphicData>
        </a:graphic>
      </p:graphicFrame>
      <p:sp>
        <p:nvSpPr>
          <p:cNvPr id="6" name="TextBox 5">
            <a:extLst>
              <a:ext uri="{FF2B5EF4-FFF2-40B4-BE49-F238E27FC236}">
                <a16:creationId xmlns:a16="http://schemas.microsoft.com/office/drawing/2014/main" id="{C01D5C06-6F3E-11F0-63A8-039AE420444F}"/>
              </a:ext>
            </a:extLst>
          </p:cNvPr>
          <p:cNvSpPr txBox="1"/>
          <p:nvPr/>
        </p:nvSpPr>
        <p:spPr>
          <a:xfrm>
            <a:off x="386959" y="2588911"/>
            <a:ext cx="712896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Marks for this question: A01 = 3</a:t>
            </a:r>
          </a:p>
        </p:txBody>
      </p:sp>
    </p:spTree>
    <p:extLst>
      <p:ext uri="{BB962C8B-B14F-4D97-AF65-F5344CB8AC3E}">
        <p14:creationId xmlns:p14="http://schemas.microsoft.com/office/powerpoint/2010/main" val="286923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1AC36C-C868-0B3E-2EE6-DC0BF2A209AD}"/>
              </a:ext>
            </a:extLst>
          </p:cNvPr>
          <p:cNvSpPr/>
          <p:nvPr/>
        </p:nvSpPr>
        <p:spPr>
          <a:xfrm>
            <a:off x="0" y="0"/>
            <a:ext cx="12192000" cy="68545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omic Sans MS"/>
              <a:ea typeface="+mn-ea"/>
              <a:cs typeface="+mn-cs"/>
            </a:endParaRPr>
          </a:p>
        </p:txBody>
      </p:sp>
      <p:sp>
        <p:nvSpPr>
          <p:cNvPr id="6" name="TextBox 5">
            <a:extLst>
              <a:ext uri="{FF2B5EF4-FFF2-40B4-BE49-F238E27FC236}">
                <a16:creationId xmlns:a16="http://schemas.microsoft.com/office/drawing/2014/main" id="{0E32B9B8-361A-4939-059C-7964FBB0C3EA}"/>
              </a:ext>
            </a:extLst>
          </p:cNvPr>
          <p:cNvSpPr txBox="1"/>
          <p:nvPr/>
        </p:nvSpPr>
        <p:spPr>
          <a:xfrm>
            <a:off x="298728" y="808264"/>
            <a:ext cx="11597997" cy="5763116"/>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GB" sz="245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Possible content</a:t>
            </a:r>
            <a:r>
              <a:rPr kumimoji="0" lang="en-GB" sz="24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24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Behaviour is influenced by </a:t>
            </a:r>
            <a:r>
              <a:rPr kumimoji="0" lang="en-GB" sz="245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internal mental processes </a:t>
            </a:r>
            <a:r>
              <a:rPr kumimoji="0" lang="en-GB" sz="24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that can be both conscious and non-conscious (e.g. internal mental processes).</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24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Mental processes are internal and cannot be directly observed, meaning that cognitive psychologists have to study them indirectly using </a:t>
            </a:r>
            <a:r>
              <a:rPr kumimoji="0" lang="en-GB" sz="245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controlled experiments </a:t>
            </a:r>
            <a:r>
              <a:rPr kumimoji="0" lang="en-GB" sz="24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to make </a:t>
            </a:r>
            <a:r>
              <a:rPr kumimoji="0" lang="en-GB" sz="245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inferences </a:t>
            </a:r>
            <a:r>
              <a:rPr kumimoji="0" lang="en-GB" sz="24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about what is happening within the human ‘mind’.</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245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Schemas </a:t>
            </a:r>
            <a:r>
              <a:rPr kumimoji="0" lang="en-GB" sz="24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are the internal mental representation of experience, knowledge and understanding; schemas affect our cognitive processing.</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24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Mental processing can be compared to that of a </a:t>
            </a:r>
            <a:r>
              <a:rPr kumimoji="0" lang="en-GB" sz="245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computer</a:t>
            </a:r>
            <a:r>
              <a:rPr kumimoji="0" lang="en-GB" sz="24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as there are similarities in the way in which information is processed.</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245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Theoretical and computer models </a:t>
            </a:r>
            <a:r>
              <a:rPr kumimoji="0" lang="en-GB" sz="24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can be used to provide testable theories about mental processing; these can then be studied scientifically, and inferences can be made.</a:t>
            </a:r>
          </a:p>
        </p:txBody>
      </p:sp>
      <p:sp>
        <p:nvSpPr>
          <p:cNvPr id="9" name="TextBox 8">
            <a:extLst>
              <a:ext uri="{FF2B5EF4-FFF2-40B4-BE49-F238E27FC236}">
                <a16:creationId xmlns:a16="http://schemas.microsoft.com/office/drawing/2014/main" id="{849C85CA-8930-3FAB-A8C7-06F9EDCEC4BA}"/>
              </a:ext>
            </a:extLst>
          </p:cNvPr>
          <p:cNvSpPr txBox="1"/>
          <p:nvPr/>
        </p:nvSpPr>
        <p:spPr>
          <a:xfrm>
            <a:off x="298728" y="284943"/>
            <a:ext cx="712896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Marks for this question: A01 = 3</a:t>
            </a:r>
          </a:p>
        </p:txBody>
      </p:sp>
    </p:spTree>
    <p:extLst>
      <p:ext uri="{BB962C8B-B14F-4D97-AF65-F5344CB8AC3E}">
        <p14:creationId xmlns:p14="http://schemas.microsoft.com/office/powerpoint/2010/main" val="415564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8681C8-4359-42FC-9EB2-575EC1A36552}"/>
              </a:ext>
            </a:extLst>
          </p:cNvPr>
          <p:cNvSpPr txBox="1"/>
          <p:nvPr/>
        </p:nvSpPr>
        <p:spPr>
          <a:xfrm>
            <a:off x="65635" y="64959"/>
            <a:ext cx="1206073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rPr>
              <a:t>Evaluation</a:t>
            </a:r>
            <a:r>
              <a:rPr kumimoji="0" lang="en-GB" sz="12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rPr>
              <a:t>: </a:t>
            </a:r>
            <a:r>
              <a:rPr kumimoji="0" lang="en-GB" sz="1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rPr>
              <a:t>The Cognitive Approach</a:t>
            </a:r>
          </a:p>
        </p:txBody>
      </p:sp>
      <p:sp>
        <p:nvSpPr>
          <p:cNvPr id="5" name="Rectangle 4">
            <a:extLst>
              <a:ext uri="{FF2B5EF4-FFF2-40B4-BE49-F238E27FC236}">
                <a16:creationId xmlns:a16="http://schemas.microsoft.com/office/drawing/2014/main" id="{0ED92C46-6DEC-4727-AFAC-4E3D08690B76}"/>
              </a:ext>
            </a:extLst>
          </p:cNvPr>
          <p:cNvSpPr/>
          <p:nvPr/>
        </p:nvSpPr>
        <p:spPr>
          <a:xfrm>
            <a:off x="0" y="0"/>
            <a:ext cx="12192000"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omic Sans MS"/>
              <a:ea typeface="+mn-ea"/>
              <a:cs typeface="+mn-cs"/>
            </a:endParaRPr>
          </a:p>
        </p:txBody>
      </p:sp>
      <p:sp>
        <p:nvSpPr>
          <p:cNvPr id="3" name="TextBox 2">
            <a:extLst>
              <a:ext uri="{FF2B5EF4-FFF2-40B4-BE49-F238E27FC236}">
                <a16:creationId xmlns:a16="http://schemas.microsoft.com/office/drawing/2014/main" id="{C565051E-652B-B299-E6CE-78135E0A5F61}"/>
              </a:ext>
            </a:extLst>
          </p:cNvPr>
          <p:cNvSpPr txBox="1"/>
          <p:nvPr/>
        </p:nvSpPr>
        <p:spPr>
          <a:xfrm>
            <a:off x="169175" y="6552373"/>
            <a:ext cx="1200937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sng" strike="noStrike" kern="1200" cap="none" spc="0" normalizeH="0" baseline="0" noProof="0" dirty="0">
                <a:ln>
                  <a:noFill/>
                </a:ln>
                <a:solidFill>
                  <a:prstClr val="black"/>
                </a:solidFill>
                <a:effectLst/>
                <a:uLnTx/>
                <a:uFillTx/>
                <a:latin typeface="Comic Sans MS"/>
                <a:ea typeface="+mn-ea"/>
                <a:cs typeface="+mn-cs"/>
              </a:rPr>
              <a:t>EXT</a:t>
            </a:r>
            <a:r>
              <a:rPr kumimoji="0" lang="en-GB" sz="1100" b="0" i="0" u="none" strike="noStrike" kern="1200" cap="none" spc="0" normalizeH="0" baseline="0" noProof="0" dirty="0">
                <a:ln>
                  <a:noFill/>
                </a:ln>
                <a:solidFill>
                  <a:prstClr val="black"/>
                </a:solidFill>
                <a:effectLst/>
                <a:uLnTx/>
                <a:uFillTx/>
                <a:latin typeface="Comic Sans MS"/>
                <a:ea typeface="+mn-ea"/>
                <a:cs typeface="+mn-cs"/>
              </a:rPr>
              <a:t>: Use an example of behaviour to explain what cognitive psychologists mean by inference. [4]</a:t>
            </a:r>
          </a:p>
        </p:txBody>
      </p:sp>
      <p:graphicFrame>
        <p:nvGraphicFramePr>
          <p:cNvPr id="6" name="Table 2">
            <a:extLst>
              <a:ext uri="{FF2B5EF4-FFF2-40B4-BE49-F238E27FC236}">
                <a16:creationId xmlns:a16="http://schemas.microsoft.com/office/drawing/2014/main" id="{30BFA9F0-9204-5D33-44E1-DF8278DDAAD0}"/>
              </a:ext>
            </a:extLst>
          </p:cNvPr>
          <p:cNvGraphicFramePr>
            <a:graphicFrameLocks noGrp="1"/>
          </p:cNvGraphicFramePr>
          <p:nvPr>
            <p:extLst>
              <p:ext uri="{D42A27DB-BD31-4B8C-83A1-F6EECF244321}">
                <p14:modId xmlns:p14="http://schemas.microsoft.com/office/powerpoint/2010/main" val="741735429"/>
              </p:ext>
            </p:extLst>
          </p:nvPr>
        </p:nvGraphicFramePr>
        <p:xfrm>
          <a:off x="220790" y="353430"/>
          <a:ext cx="11750424" cy="6154925"/>
        </p:xfrm>
        <a:graphic>
          <a:graphicData uri="http://schemas.openxmlformats.org/drawingml/2006/table">
            <a:tbl>
              <a:tblPr firstRow="1" bandRow="1">
                <a:tableStyleId>{5940675A-B579-460E-94D1-54222C63F5DA}</a:tableStyleId>
              </a:tblPr>
              <a:tblGrid>
                <a:gridCol w="4296781">
                  <a:extLst>
                    <a:ext uri="{9D8B030D-6E8A-4147-A177-3AD203B41FA5}">
                      <a16:colId xmlns:a16="http://schemas.microsoft.com/office/drawing/2014/main" val="3059017158"/>
                    </a:ext>
                  </a:extLst>
                </a:gridCol>
                <a:gridCol w="740229">
                  <a:extLst>
                    <a:ext uri="{9D8B030D-6E8A-4147-A177-3AD203B41FA5}">
                      <a16:colId xmlns:a16="http://schemas.microsoft.com/office/drawing/2014/main" val="2554558074"/>
                    </a:ext>
                  </a:extLst>
                </a:gridCol>
                <a:gridCol w="3356707">
                  <a:extLst>
                    <a:ext uri="{9D8B030D-6E8A-4147-A177-3AD203B41FA5}">
                      <a16:colId xmlns:a16="http://schemas.microsoft.com/office/drawing/2014/main" val="3925824101"/>
                    </a:ext>
                  </a:extLst>
                </a:gridCol>
                <a:gridCol w="3356707">
                  <a:extLst>
                    <a:ext uri="{9D8B030D-6E8A-4147-A177-3AD203B41FA5}">
                      <a16:colId xmlns:a16="http://schemas.microsoft.com/office/drawing/2014/main" val="3287010738"/>
                    </a:ext>
                  </a:extLst>
                </a:gridCol>
              </a:tblGrid>
              <a:tr h="356895">
                <a:tc>
                  <a:txBody>
                    <a:bodyPr/>
                    <a:lstStyle/>
                    <a:p>
                      <a:pPr algn="l"/>
                      <a:r>
                        <a:rPr lang="en-GB" sz="1000" b="1" u="none" dirty="0">
                          <a:latin typeface="Comic Sans MS" panose="030F0702030302020204" pitchFamily="66" charset="0"/>
                          <a:cs typeface="Arial" panose="020B0604020202020204" pitchFamily="34" charset="0"/>
                        </a:rPr>
                        <a:t>Evaluation Point</a:t>
                      </a:r>
                    </a:p>
                  </a:txBody>
                  <a:tcPr anchor="ctr">
                    <a:solidFill>
                      <a:schemeClr val="bg1">
                        <a:lumMod val="95000"/>
                      </a:schemeClr>
                    </a:solidFill>
                  </a:tcPr>
                </a:tc>
                <a:tc>
                  <a:txBody>
                    <a:bodyPr/>
                    <a:lstStyle/>
                    <a:p>
                      <a:pPr algn="ctr"/>
                      <a:r>
                        <a:rPr lang="en-GB" sz="800" b="1" u="none" dirty="0">
                          <a:latin typeface="Comic Sans MS" panose="030F0702030302020204" pitchFamily="66" charset="0"/>
                          <a:cs typeface="Arial" panose="020B0604020202020204" pitchFamily="34" charset="0"/>
                        </a:rPr>
                        <a:t>Support or Limitation?</a:t>
                      </a:r>
                    </a:p>
                  </a:txBody>
                  <a:tcPr anchor="ctr">
                    <a:solidFill>
                      <a:schemeClr val="bg1">
                        <a:lumMod val="95000"/>
                      </a:schemeClr>
                    </a:solidFill>
                  </a:tcPr>
                </a:tc>
                <a:tc>
                  <a:txBody>
                    <a:bodyPr/>
                    <a:lstStyle/>
                    <a:p>
                      <a:pPr algn="l"/>
                      <a:r>
                        <a:rPr lang="en-GB" sz="1000" b="1" u="none" dirty="0">
                          <a:latin typeface="Comic Sans MS" panose="030F0702030302020204" pitchFamily="66" charset="0"/>
                          <a:cs typeface="Arial" panose="020B0604020202020204" pitchFamily="34" charset="0"/>
                        </a:rPr>
                        <a:t>Explain why.</a:t>
                      </a:r>
                    </a:p>
                  </a:txBody>
                  <a:tcPr anchor="ctr">
                    <a:solidFill>
                      <a:schemeClr val="bg1">
                        <a:lumMod val="95000"/>
                      </a:schemeClr>
                    </a:solidFill>
                  </a:tcPr>
                </a:tc>
                <a:tc>
                  <a:txBody>
                    <a:bodyPr/>
                    <a:lstStyle/>
                    <a:p>
                      <a:pPr algn="just"/>
                      <a:r>
                        <a:rPr lang="en-GB" sz="1000" b="1" u="none" dirty="0">
                          <a:latin typeface="Comic Sans MS" panose="030F0702030302020204" pitchFamily="66" charset="0"/>
                          <a:cs typeface="Arial" panose="020B0604020202020204" pitchFamily="34" charset="0"/>
                        </a:rPr>
                        <a:t>STRETCH: Further this point…</a:t>
                      </a:r>
                    </a:p>
                  </a:txBody>
                  <a:tcPr anchor="ctr">
                    <a:solidFill>
                      <a:schemeClr val="bg1">
                        <a:lumMod val="95000"/>
                      </a:schemeClr>
                    </a:solidFill>
                  </a:tcPr>
                </a:tc>
                <a:extLst>
                  <a:ext uri="{0D108BD9-81ED-4DB2-BD59-A6C34878D82A}">
                    <a16:rowId xmlns:a16="http://schemas.microsoft.com/office/drawing/2014/main" val="2205086004"/>
                  </a:ext>
                </a:extLst>
              </a:tr>
              <a:tr h="1070686">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000" b="0" dirty="0">
                          <a:solidFill>
                            <a:prstClr val="black"/>
                          </a:solidFill>
                        </a:rPr>
                        <a:t>The cognitive approach has always employed highly controlled and rigorous methods of study in order to enable research to infer cognitive processes at work. This has involved the use of lab experiments to produce reliable, objective data. In addition, the emergence of cognitive neuroscience has enabled the two fields of biological and cognitive psychology to come together.</a:t>
                      </a:r>
                    </a:p>
                  </a:txBody>
                  <a:tcPr anchor="ctr"/>
                </a:tc>
                <a:tc>
                  <a:txBody>
                    <a:bodyPr/>
                    <a:lstStyle/>
                    <a:p>
                      <a:pPr algn="ctr"/>
                      <a:endParaRPr lang="en-GB" sz="1400" b="1" dirty="0">
                        <a:solidFill>
                          <a:schemeClr val="tx1"/>
                        </a:solidFill>
                        <a:latin typeface="Bradley Hand ITC" panose="03070402050302030203" pitchFamily="66" charset="0"/>
                      </a:endParaRPr>
                    </a:p>
                  </a:txBody>
                  <a:tcPr/>
                </a:tc>
                <a:tc>
                  <a:txBody>
                    <a:bodyPr/>
                    <a:lstStyle/>
                    <a:p>
                      <a:endParaRPr lang="en-GB" sz="1400" b="1" dirty="0">
                        <a:solidFill>
                          <a:schemeClr val="tx1"/>
                        </a:solidFill>
                        <a:latin typeface="Bradley Hand ITC" panose="03070402050302030203" pitchFamily="66" charset="0"/>
                      </a:endParaRPr>
                    </a:p>
                  </a:txBody>
                  <a:tcPr/>
                </a:tc>
                <a:tc>
                  <a:txBody>
                    <a:bodyPr/>
                    <a:lstStyle/>
                    <a:p>
                      <a:pPr marL="171450" indent="-171450">
                        <a:buFont typeface="Arial" panose="020B0604020202020204" pitchFamily="34" charset="0"/>
                        <a:buChar char="•"/>
                      </a:pPr>
                      <a:r>
                        <a:rPr lang="en-GB" sz="900" b="1" i="1" dirty="0">
                          <a:solidFill>
                            <a:schemeClr val="tx1"/>
                          </a:solidFill>
                          <a:latin typeface="+mj-lt"/>
                        </a:rPr>
                        <a:t>Outline two limitations of laboratory studies.</a:t>
                      </a:r>
                    </a:p>
                  </a:txBody>
                  <a:tcPr/>
                </a:tc>
                <a:extLst>
                  <a:ext uri="{0D108BD9-81ED-4DB2-BD59-A6C34878D82A}">
                    <a16:rowId xmlns:a16="http://schemas.microsoft.com/office/drawing/2014/main" val="294306823"/>
                  </a:ext>
                </a:extLst>
              </a:tr>
              <a:tr h="1395137">
                <a:tc>
                  <a:txBody>
                    <a:bodyPr/>
                    <a:lstStyle/>
                    <a:p>
                      <a:pPr marL="0" lvl="0" indent="0" algn="just" defTabSz="914400">
                        <a:spcBef>
                          <a:spcPts val="2400"/>
                        </a:spcBef>
                        <a:buFont typeface="Arial" panose="020B0604020202020204" pitchFamily="34" charset="0"/>
                        <a:buNone/>
                      </a:pPr>
                      <a:r>
                        <a:rPr lang="en-GB" sz="1000" b="0" dirty="0"/>
                        <a:t>Although there are similarities between the human mind and the operations of a computer (inputs and outputs, storage systems, the use of a central processor), the computer analogy has been criticised by many. Such machine reductionism ignores the influence of human emotion and motivation on the cognitive system, and how this may affect our ability to process information. For instance, research has found that human memory may be affected by emotional factors, such as the influence of anxiety on eyewitness testimony.</a:t>
                      </a:r>
                    </a:p>
                  </a:txBody>
                  <a:tcPr anchor="ctr"/>
                </a:tc>
                <a:tc>
                  <a:txBody>
                    <a:bodyPr/>
                    <a:lstStyle/>
                    <a:p>
                      <a:pPr algn="ctr"/>
                      <a:endParaRPr lang="en-GB" sz="1000" dirty="0">
                        <a:latin typeface="Comic Sans MS" panose="030F0702030302020204" pitchFamily="66" charset="0"/>
                      </a:endParaRPr>
                    </a:p>
                  </a:txBody>
                  <a:tcPr/>
                </a:tc>
                <a:tc>
                  <a:txBody>
                    <a:bodyPr/>
                    <a:lstStyle/>
                    <a:p>
                      <a:endParaRPr lang="en-GB" sz="1000" dirty="0">
                        <a:latin typeface="Comic Sans MS" panose="030F0702030302020204" pitchFamily="66" charset="0"/>
                      </a:endParaRPr>
                    </a:p>
                  </a:txBody>
                  <a:tcPr/>
                </a:tc>
                <a:tc>
                  <a:txBody>
                    <a:bodyPr/>
                    <a:lstStyle/>
                    <a:p>
                      <a:pPr marL="171450" indent="-171450">
                        <a:buFont typeface="Arial" panose="020B0604020202020204" pitchFamily="34" charset="0"/>
                        <a:buChar char="•"/>
                      </a:pPr>
                      <a:r>
                        <a:rPr lang="en-GB" sz="900" b="1" i="1" dirty="0">
                          <a:latin typeface="+mj-lt"/>
                        </a:rPr>
                        <a:t>In what ways is the human brain like a computer?</a:t>
                      </a:r>
                    </a:p>
                  </a:txBody>
                  <a:tcPr/>
                </a:tc>
                <a:extLst>
                  <a:ext uri="{0D108BD9-81ED-4DB2-BD59-A6C34878D82A}">
                    <a16:rowId xmlns:a16="http://schemas.microsoft.com/office/drawing/2014/main" val="3671602733"/>
                  </a:ext>
                </a:extLst>
              </a:tr>
              <a:tr h="1232912">
                <a:tc>
                  <a:txBody>
                    <a:bodyPr/>
                    <a:lstStyle/>
                    <a:p>
                      <a:pPr marL="0" lvl="0" indent="0" algn="just" defTabSz="914400">
                        <a:spcBef>
                          <a:spcPts val="2400"/>
                        </a:spcBef>
                        <a:buFont typeface="Arial" panose="020B0604020202020204" pitchFamily="34" charset="0"/>
                        <a:buNone/>
                      </a:pPr>
                      <a:r>
                        <a:rPr lang="en-GB" sz="1000" b="0" dirty="0"/>
                        <a:t>As we have seen, cognitive psychologists are only able to infer mental processes from the behaviour they observe in their research. As a consequence, cognitive psychology occasionally suffers from being too abstract and theoretical in nature. Similarly, experimental studies of mental processes are often carried out using artificial stimuli (such as tests of memory involving word lists) that may not represent everyday memory experience. </a:t>
                      </a:r>
                    </a:p>
                  </a:txBody>
                  <a:tcPr anchor="ctr"/>
                </a:tc>
                <a:tc>
                  <a:txBody>
                    <a:bodyPr/>
                    <a:lstStyle/>
                    <a:p>
                      <a:pPr algn="ctr"/>
                      <a:endParaRPr lang="en-GB" sz="1000" dirty="0">
                        <a:latin typeface="Comic Sans MS" panose="030F0702030302020204" pitchFamily="66" charset="0"/>
                      </a:endParaRPr>
                    </a:p>
                  </a:txBody>
                  <a:tcPr/>
                </a:tc>
                <a:tc>
                  <a:txBody>
                    <a:bodyPr/>
                    <a:lstStyle/>
                    <a:p>
                      <a:endParaRPr lang="en-GB" sz="1000" dirty="0">
                        <a:latin typeface="Comic Sans MS" panose="030F0702030302020204" pitchFamily="66" charset="0"/>
                      </a:endParaRPr>
                    </a:p>
                  </a:txBody>
                  <a:tcPr/>
                </a:tc>
                <a:tc>
                  <a:txBody>
                    <a:bodyPr/>
                    <a:lstStyle/>
                    <a:p>
                      <a:pPr marL="171450" indent="-171450">
                        <a:buFont typeface="Arial" panose="020B0604020202020204" pitchFamily="34" charset="0"/>
                        <a:buChar char="•"/>
                      </a:pPr>
                      <a:r>
                        <a:rPr lang="en-GB" sz="900" b="1" i="1" dirty="0">
                          <a:latin typeface="+mj-lt"/>
                        </a:rPr>
                        <a:t>How could these studies be improved?</a:t>
                      </a:r>
                    </a:p>
                  </a:txBody>
                  <a:tcPr/>
                </a:tc>
                <a:extLst>
                  <a:ext uri="{0D108BD9-81ED-4DB2-BD59-A6C34878D82A}">
                    <a16:rowId xmlns:a16="http://schemas.microsoft.com/office/drawing/2014/main" val="3880321491"/>
                  </a:ext>
                </a:extLst>
              </a:tr>
              <a:tr h="1070686">
                <a:tc>
                  <a:txBody>
                    <a:bodyPr/>
                    <a:lstStyle/>
                    <a:p>
                      <a:pPr marL="0" lvl="0" indent="0" algn="just" defTabSz="914400">
                        <a:spcBef>
                          <a:spcPts val="1800"/>
                        </a:spcBef>
                        <a:buFont typeface="Arial" panose="020B0604020202020204" pitchFamily="34" charset="0"/>
                        <a:buNone/>
                      </a:pPr>
                      <a:r>
                        <a:rPr lang="en-GB" sz="1000" b="0" dirty="0"/>
                        <a:t>The cognitive approach is probably the dominant approach in psychology today and has been applied to a wide range of practical and theoretical contexts. For example, cognitive psychology has made an important contribution to the field of artificial intelligence (AI) and the development of ‘thinking machines’ (robots), exciting advances that may revolutionise how we live in the future.</a:t>
                      </a:r>
                    </a:p>
                  </a:txBody>
                  <a:tcPr anchor="ctr"/>
                </a:tc>
                <a:tc>
                  <a:txBody>
                    <a:bodyPr/>
                    <a:lstStyle/>
                    <a:p>
                      <a:pPr algn="ctr"/>
                      <a:endParaRPr lang="en-GB" sz="1000" dirty="0">
                        <a:latin typeface="Comic Sans MS" panose="030F0702030302020204" pitchFamily="66" charset="0"/>
                      </a:endParaRPr>
                    </a:p>
                  </a:txBody>
                  <a:tcPr/>
                </a:tc>
                <a:tc>
                  <a:txBody>
                    <a:bodyPr/>
                    <a:lstStyle/>
                    <a:p>
                      <a:endParaRPr lang="en-GB" sz="1000" dirty="0">
                        <a:latin typeface="Comic Sans MS" panose="030F0702030302020204" pitchFamily="66" charset="0"/>
                      </a:endParaRPr>
                    </a:p>
                  </a:txBody>
                  <a:tcPr/>
                </a:tc>
                <a:tc>
                  <a:txBody>
                    <a:bodyPr/>
                    <a:lstStyle/>
                    <a:p>
                      <a:pPr marL="171450" indent="-171450">
                        <a:buFont typeface="Arial" panose="020B0604020202020204" pitchFamily="34" charset="0"/>
                        <a:buChar char="•"/>
                      </a:pPr>
                      <a:r>
                        <a:rPr lang="en-GB" sz="900" b="1" i="1" dirty="0">
                          <a:latin typeface="+mj-lt"/>
                        </a:rPr>
                        <a:t>Can you think of any other real-world applications of the cognitive approach.</a:t>
                      </a:r>
                    </a:p>
                  </a:txBody>
                  <a:tcPr/>
                </a:tc>
                <a:extLst>
                  <a:ext uri="{0D108BD9-81ED-4DB2-BD59-A6C34878D82A}">
                    <a16:rowId xmlns:a16="http://schemas.microsoft.com/office/drawing/2014/main" val="899742402"/>
                  </a:ext>
                </a:extLst>
              </a:tr>
              <a:tr h="1028609">
                <a:tc>
                  <a:txBody>
                    <a:bodyPr/>
                    <a:lstStyle/>
                    <a:p>
                      <a:pPr marL="0" lvl="0" indent="0" algn="just" defTabSz="914400">
                        <a:spcBef>
                          <a:spcPts val="2400"/>
                        </a:spcBef>
                        <a:buFont typeface="Arial" panose="020B0604020202020204" pitchFamily="34" charset="0"/>
                        <a:buNone/>
                      </a:pPr>
                      <a:r>
                        <a:rPr lang="en-GB" sz="1000" b="0" dirty="0"/>
                        <a:t>The cognitive approach is probably the dominant approach in psychology today and has been applied to a wide range of practical and theoretical contexts. This is a more reasonable ‘interactionist’ (middle-ground position) than the hard determinism suggested by some other approaches.</a:t>
                      </a:r>
                    </a:p>
                  </a:txBody>
                  <a:tcPr anchor="ctr"/>
                </a:tc>
                <a:tc>
                  <a:txBody>
                    <a:bodyPr/>
                    <a:lstStyle/>
                    <a:p>
                      <a:pPr algn="ctr"/>
                      <a:endParaRPr lang="en-GB" sz="1000" dirty="0">
                        <a:latin typeface="Comic Sans MS" panose="030F0702030302020204" pitchFamily="66" charset="0"/>
                      </a:endParaRPr>
                    </a:p>
                  </a:txBody>
                  <a:tcPr/>
                </a:tc>
                <a:tc>
                  <a:txBody>
                    <a:bodyPr/>
                    <a:lstStyle/>
                    <a:p>
                      <a:endParaRPr lang="en-GB" sz="1000" dirty="0">
                        <a:latin typeface="Comic Sans MS" panose="030F0702030302020204" pitchFamily="66" charset="0"/>
                      </a:endParaRPr>
                    </a:p>
                  </a:txBody>
                  <a:tcPr/>
                </a:tc>
                <a:tc>
                  <a:txBody>
                    <a:bodyPr/>
                    <a:lstStyle/>
                    <a:p>
                      <a:pPr marL="171450" indent="-171450">
                        <a:buFont typeface="Arial" panose="020B0604020202020204" pitchFamily="34" charset="0"/>
                        <a:buChar char="•"/>
                      </a:pPr>
                      <a:r>
                        <a:rPr lang="en-GB" sz="900" b="1" i="1" dirty="0">
                          <a:latin typeface="+mj-lt"/>
                        </a:rPr>
                        <a:t>Compare the cognitive approach to the learning approaches discussed in previous lessons.</a:t>
                      </a:r>
                    </a:p>
                  </a:txBody>
                  <a:tcPr/>
                </a:tc>
                <a:extLst>
                  <a:ext uri="{0D108BD9-81ED-4DB2-BD59-A6C34878D82A}">
                    <a16:rowId xmlns:a16="http://schemas.microsoft.com/office/drawing/2014/main" val="1431121820"/>
                  </a:ext>
                </a:extLst>
              </a:tr>
            </a:tbl>
          </a:graphicData>
        </a:graphic>
      </p:graphicFrame>
    </p:spTree>
    <p:extLst>
      <p:ext uri="{BB962C8B-B14F-4D97-AF65-F5344CB8AC3E}">
        <p14:creationId xmlns:p14="http://schemas.microsoft.com/office/powerpoint/2010/main" val="2700924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11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1FA1B8-51F2-9F6C-387E-FE61696FC8A7}"/>
              </a:ext>
            </a:extLst>
          </p:cNvPr>
          <p:cNvSpPr/>
          <p:nvPr/>
        </p:nvSpPr>
        <p:spPr>
          <a:xfrm>
            <a:off x="0" y="0"/>
            <a:ext cx="12192000" cy="6854504"/>
          </a:xfrm>
          <a:prstGeom prst="rect">
            <a:avLst/>
          </a:prstGeom>
          <a:pattFill prst="lgGrid">
            <a:fgClr>
              <a:srgbClr val="F2D9A8"/>
            </a:fgClr>
            <a:bgClr>
              <a:schemeClr val="bg1"/>
            </a:bgClr>
          </a:patt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omic Sans MS"/>
              <a:ea typeface="+mn-ea"/>
              <a:cs typeface="+mn-cs"/>
            </a:endParaRPr>
          </a:p>
        </p:txBody>
      </p:sp>
      <p:sp>
        <p:nvSpPr>
          <p:cNvPr id="11" name="Date Placeholder 6">
            <a:extLst>
              <a:ext uri="{FF2B5EF4-FFF2-40B4-BE49-F238E27FC236}">
                <a16:creationId xmlns:a16="http://schemas.microsoft.com/office/drawing/2014/main" id="{A87600CE-C47E-4636-B470-7D79F7633E67}"/>
              </a:ext>
            </a:extLst>
          </p:cNvPr>
          <p:cNvSpPr txBox="1">
            <a:spLocks/>
          </p:cNvSpPr>
          <p:nvPr/>
        </p:nvSpPr>
        <p:spPr>
          <a:xfrm>
            <a:off x="6867316" y="326364"/>
            <a:ext cx="5027193" cy="3653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476728D-41CC-4A3D-8F12-FB88783B48FB}" type="datetime2">
              <a:rPr kumimoji="0" lang="en-GB" sz="25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Wednesday, 27 March 2024</a:t>
            </a:fld>
            <a:endParaRPr kumimoji="0" lang="en-GB" sz="25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Title 1">
            <a:extLst>
              <a:ext uri="{FF2B5EF4-FFF2-40B4-BE49-F238E27FC236}">
                <a16:creationId xmlns:a16="http://schemas.microsoft.com/office/drawing/2014/main" id="{16E94016-B776-404D-8A9F-2B257FCE998D}"/>
              </a:ext>
            </a:extLst>
          </p:cNvPr>
          <p:cNvSpPr txBox="1">
            <a:spLocks/>
          </p:cNvSpPr>
          <p:nvPr/>
        </p:nvSpPr>
        <p:spPr>
          <a:xfrm>
            <a:off x="327568" y="762251"/>
            <a:ext cx="11536863" cy="1251283"/>
          </a:xfrm>
          <a:prstGeom prst="rect">
            <a:avLst/>
          </a:prstGeom>
          <a:solidFill>
            <a:srgbClr val="E8C45E"/>
          </a:solidFill>
          <a:ln w="28575">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400" b="1" i="0" u="none" strike="noStrike" kern="1200" cap="none" spc="0" normalizeH="0" baseline="0" noProof="0" dirty="0">
                <a:ln>
                  <a:noFill/>
                </a:ln>
                <a:solidFill>
                  <a:prstClr val="black"/>
                </a:solidFill>
                <a:effectLst/>
                <a:uLnTx/>
                <a:uFillTx/>
                <a:latin typeface="Arial Narrow" panose="020B0606020202030204" pitchFamily="34" charset="0"/>
                <a:ea typeface="+mj-ea"/>
                <a:cs typeface="+mj-cs"/>
              </a:rPr>
              <a:t>The Cognitive Approach</a:t>
            </a:r>
          </a:p>
        </p:txBody>
      </p:sp>
      <p:sp>
        <p:nvSpPr>
          <p:cNvPr id="10" name="TextBox 9">
            <a:extLst>
              <a:ext uri="{FF2B5EF4-FFF2-40B4-BE49-F238E27FC236}">
                <a16:creationId xmlns:a16="http://schemas.microsoft.com/office/drawing/2014/main" id="{82F3BE3C-0005-4EEE-8864-DB307F03DAC2}"/>
              </a:ext>
            </a:extLst>
          </p:cNvPr>
          <p:cNvSpPr txBox="1"/>
          <p:nvPr/>
        </p:nvSpPr>
        <p:spPr>
          <a:xfrm>
            <a:off x="202532" y="447260"/>
            <a:ext cx="3770754" cy="484748"/>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50" b="1" i="0" u="none" strike="noStrike" kern="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Approaches in Psychology</a:t>
            </a:r>
          </a:p>
        </p:txBody>
      </p:sp>
      <p:sp>
        <p:nvSpPr>
          <p:cNvPr id="4" name="Text Placeholder 2">
            <a:extLst>
              <a:ext uri="{FF2B5EF4-FFF2-40B4-BE49-F238E27FC236}">
                <a16:creationId xmlns:a16="http://schemas.microsoft.com/office/drawing/2014/main" id="{FF04ACCD-24F5-B239-BE07-B0DC35916995}"/>
              </a:ext>
            </a:extLst>
          </p:cNvPr>
          <p:cNvSpPr txBox="1">
            <a:spLocks/>
          </p:cNvSpPr>
          <p:nvPr/>
        </p:nvSpPr>
        <p:spPr>
          <a:xfrm>
            <a:off x="327568" y="2211701"/>
            <a:ext cx="11536862" cy="4239899"/>
          </a:xfrm>
          <a:prstGeom prst="rect">
            <a:avLst/>
          </a:prstGeom>
          <a:solidFill>
            <a:schemeClr val="bg1"/>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2400"/>
              </a:spcBef>
              <a:spcAft>
                <a:spcPts val="0"/>
              </a:spcAft>
              <a:buClrTx/>
              <a:buSzTx/>
              <a:buFont typeface="+mj-lt"/>
              <a:buAutoNum type="arabicParenR"/>
              <a:tabLst/>
              <a:defRPr/>
            </a:pPr>
            <a:endParaRPr kumimoji="0" lang="en-GB" sz="2580" b="0" i="0" u="none" strike="noStrike" kern="1200" cap="none" spc="0" normalizeH="0" baseline="0" noProof="0" dirty="0">
              <a:ln>
                <a:noFill/>
              </a:ln>
              <a:solidFill>
                <a:prstClr val="black"/>
              </a:solidFill>
              <a:effectLst/>
              <a:uLnTx/>
              <a:uFillTx/>
              <a:latin typeface="Comic Sans MS"/>
              <a:ea typeface="+mn-ea"/>
              <a:cs typeface="+mn-cs"/>
            </a:endParaRPr>
          </a:p>
          <a:p>
            <a:pPr marL="514350" lvl="0" indent="-514350">
              <a:spcBef>
                <a:spcPts val="2400"/>
              </a:spcBef>
              <a:buFont typeface="+mj-lt"/>
              <a:buAutoNum type="arabicParenR"/>
              <a:defRPr/>
            </a:pPr>
            <a:r>
              <a:rPr lang="en-GB" sz="2600" dirty="0">
                <a:solidFill>
                  <a:prstClr val="black"/>
                </a:solidFill>
              </a:rPr>
              <a:t>How are </a:t>
            </a:r>
            <a:r>
              <a:rPr lang="en-GB" sz="2600" b="1" dirty="0">
                <a:solidFill>
                  <a:prstClr val="black"/>
                </a:solidFill>
              </a:rPr>
              <a:t>theoretical </a:t>
            </a:r>
            <a:r>
              <a:rPr lang="en-GB" sz="2600" dirty="0">
                <a:solidFill>
                  <a:prstClr val="black"/>
                </a:solidFill>
              </a:rPr>
              <a:t>and</a:t>
            </a:r>
            <a:r>
              <a:rPr lang="en-GB" sz="2600" b="1" dirty="0">
                <a:solidFill>
                  <a:prstClr val="black"/>
                </a:solidFill>
              </a:rPr>
              <a:t> computational models </a:t>
            </a:r>
            <a:r>
              <a:rPr lang="en-GB" sz="2600" dirty="0">
                <a:solidFill>
                  <a:prstClr val="black"/>
                </a:solidFill>
              </a:rPr>
              <a:t>used to study internal mental processes? </a:t>
            </a:r>
          </a:p>
          <a:p>
            <a:pPr marL="514350" lvl="0" indent="-514350">
              <a:spcBef>
                <a:spcPts val="2400"/>
              </a:spcBef>
              <a:buFont typeface="+mj-lt"/>
              <a:buAutoNum type="arabicParenR"/>
              <a:defRPr/>
            </a:pPr>
            <a:r>
              <a:rPr lang="en-GB" sz="2600" dirty="0">
                <a:solidFill>
                  <a:prstClr val="black"/>
                </a:solidFill>
              </a:rPr>
              <a:t>What are </a:t>
            </a:r>
            <a:r>
              <a:rPr lang="en-GB" sz="2600" b="1" dirty="0">
                <a:solidFill>
                  <a:prstClr val="black"/>
                </a:solidFill>
              </a:rPr>
              <a:t>schemata</a:t>
            </a:r>
            <a:r>
              <a:rPr lang="en-GB" sz="2600" dirty="0">
                <a:solidFill>
                  <a:prstClr val="black"/>
                </a:solidFill>
              </a:rPr>
              <a:t>? </a:t>
            </a:r>
          </a:p>
          <a:p>
            <a:pPr marL="514350" lvl="0" indent="-514350">
              <a:spcBef>
                <a:spcPts val="2400"/>
              </a:spcBef>
              <a:buFont typeface="+mj-lt"/>
              <a:buAutoNum type="arabicParenR"/>
              <a:defRPr/>
            </a:pPr>
            <a:r>
              <a:rPr lang="en-GB" sz="2600" dirty="0">
                <a:solidFill>
                  <a:prstClr val="black"/>
                </a:solidFill>
              </a:rPr>
              <a:t>What is </a:t>
            </a:r>
            <a:r>
              <a:rPr lang="en-GB" sz="2600" b="1" dirty="0">
                <a:solidFill>
                  <a:prstClr val="black"/>
                </a:solidFill>
              </a:rPr>
              <a:t>cognitive neuroscience </a:t>
            </a:r>
            <a:r>
              <a:rPr lang="en-GB" sz="2600" dirty="0">
                <a:solidFill>
                  <a:prstClr val="black"/>
                </a:solidFill>
              </a:rPr>
              <a:t>and has this field emerged in psychology?</a:t>
            </a:r>
          </a:p>
          <a:p>
            <a:pPr marL="514350" lvl="0" indent="-514350">
              <a:spcBef>
                <a:spcPts val="2400"/>
              </a:spcBef>
              <a:buFont typeface="+mj-lt"/>
              <a:buAutoNum type="arabicParenR"/>
              <a:defRPr/>
            </a:pPr>
            <a:r>
              <a:rPr lang="en-GB" sz="2600" dirty="0">
                <a:solidFill>
                  <a:prstClr val="black"/>
                </a:solidFill>
              </a:rPr>
              <a:t>How can the cognitive approach be </a:t>
            </a:r>
            <a:r>
              <a:rPr lang="en-GB" sz="2600" b="1" dirty="0">
                <a:solidFill>
                  <a:prstClr val="black"/>
                </a:solidFill>
              </a:rPr>
              <a:t>evaluated</a:t>
            </a:r>
            <a:r>
              <a:rPr lang="en-GB" sz="2600" dirty="0">
                <a:solidFill>
                  <a:prstClr val="black"/>
                </a:solidFill>
              </a:rPr>
              <a:t> as an approach in psychology?</a:t>
            </a:r>
          </a:p>
        </p:txBody>
      </p:sp>
      <p:sp>
        <p:nvSpPr>
          <p:cNvPr id="5" name="TextBox 4">
            <a:extLst>
              <a:ext uri="{FF2B5EF4-FFF2-40B4-BE49-F238E27FC236}">
                <a16:creationId xmlns:a16="http://schemas.microsoft.com/office/drawing/2014/main" id="{D5488F20-1C82-E7C5-B048-985C7375BB62}"/>
              </a:ext>
            </a:extLst>
          </p:cNvPr>
          <p:cNvSpPr txBox="1"/>
          <p:nvPr/>
        </p:nvSpPr>
        <p:spPr>
          <a:xfrm>
            <a:off x="359651" y="2318886"/>
            <a:ext cx="6109252" cy="46628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700" b="1" i="0" u="sng" strike="noStrike" kern="1200" cap="none" spc="0" normalizeH="0" baseline="0" noProof="0" dirty="0">
                <a:ln>
                  <a:noFill/>
                </a:ln>
                <a:solidFill>
                  <a:prstClr val="black"/>
                </a:solidFill>
                <a:effectLst/>
                <a:uLnTx/>
                <a:uFillTx/>
                <a:latin typeface="Comic Sans MS"/>
                <a:ea typeface="+mn-ea"/>
                <a:cs typeface="+mn-cs"/>
              </a:rPr>
              <a:t>KEY QUESTIONS</a:t>
            </a:r>
            <a:r>
              <a:rPr kumimoji="0" lang="en-GB" sz="2700" b="1" i="0" u="none" strike="noStrike" kern="1200" cap="none" spc="0" normalizeH="0" baseline="0" noProof="0" dirty="0">
                <a:ln>
                  <a:noFill/>
                </a:ln>
                <a:solidFill>
                  <a:prstClr val="black"/>
                </a:solidFill>
                <a:effectLst/>
                <a:uLnTx/>
                <a:uFillTx/>
                <a:latin typeface="Comic Sans MS"/>
                <a:ea typeface="+mn-ea"/>
                <a:cs typeface="+mn-cs"/>
              </a:rPr>
              <a:t>:</a:t>
            </a:r>
          </a:p>
        </p:txBody>
      </p:sp>
    </p:spTree>
    <p:extLst>
      <p:ext uri="{BB962C8B-B14F-4D97-AF65-F5344CB8AC3E}">
        <p14:creationId xmlns:p14="http://schemas.microsoft.com/office/powerpoint/2010/main" val="299966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charRg st="1" end="88"/>
                                            </p:txEl>
                                          </p:spTgt>
                                        </p:tgtEl>
                                        <p:attrNameLst>
                                          <p:attrName>style.visibility</p:attrName>
                                        </p:attrNameLst>
                                      </p:cBhvr>
                                      <p:to>
                                        <p:strVal val="visible"/>
                                      </p:to>
                                    </p:set>
                                    <p:anim calcmode="lin" valueType="num">
                                      <p:cBhvr additive="base">
                                        <p:cTn id="7" dur="500" fill="hold"/>
                                        <p:tgtEl>
                                          <p:spTgt spid="4">
                                            <p:txEl>
                                              <p:charRg st="1" end="8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charRg st="1" end="88"/>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xEl>
                                              <p:charRg st="88" end="108"/>
                                            </p:txEl>
                                          </p:spTgt>
                                        </p:tgtEl>
                                        <p:attrNameLst>
                                          <p:attrName>style.visibility</p:attrName>
                                        </p:attrNameLst>
                                      </p:cBhvr>
                                      <p:to>
                                        <p:strVal val="visible"/>
                                      </p:to>
                                    </p:set>
                                    <p:animEffect transition="in" filter="wipe(down)">
                                      <p:cBhvr>
                                        <p:cTn id="13" dur="500"/>
                                        <p:tgtEl>
                                          <p:spTgt spid="4">
                                            <p:txEl>
                                              <p:charRg st="88" end="108"/>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xEl>
                                              <p:charRg st="108" end="18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
                                            <p:txEl>
                                              <p:charRg st="181" end="255"/>
                                            </p:txEl>
                                          </p:spTgt>
                                        </p:tgtEl>
                                        <p:attrNameLst>
                                          <p:attrName>style.visibility</p:attrName>
                                        </p:attrNameLst>
                                      </p:cBhvr>
                                      <p:to>
                                        <p:strVal val="visible"/>
                                      </p:to>
                                    </p:set>
                                    <p:anim calcmode="lin" valueType="num">
                                      <p:cBhvr additive="base">
                                        <p:cTn id="22" dur="500" fill="hold"/>
                                        <p:tgtEl>
                                          <p:spTgt spid="4">
                                            <p:txEl>
                                              <p:charRg st="181" end="255"/>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charRg st="181" end="25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61858F9-3B71-4228-A51B-23B48D8F7488}"/>
              </a:ext>
            </a:extLst>
          </p:cNvPr>
          <p:cNvSpPr>
            <a:spLocks noGrp="1"/>
          </p:cNvSpPr>
          <p:nvPr>
            <p:ph type="title"/>
          </p:nvPr>
        </p:nvSpPr>
        <p:spPr>
          <a:xfrm>
            <a:off x="0" y="-13828"/>
            <a:ext cx="12192000" cy="1067594"/>
          </a:xfrm>
          <a:solidFill>
            <a:srgbClr val="FF6600"/>
          </a:solidFill>
          <a:ln w="28575">
            <a:solidFill>
              <a:schemeClr val="tx1"/>
            </a:solidFill>
          </a:ln>
        </p:spPr>
        <p:txBody>
          <a:bodyPr>
            <a:noAutofit/>
          </a:bodyPr>
          <a:lstStyle/>
          <a:p>
            <a:pPr algn="ctr"/>
            <a:r>
              <a:rPr lang="en-GB" sz="3300" b="1" dirty="0">
                <a:latin typeface="Arial Narrow" panose="020B0606020202030204" pitchFamily="34" charset="0"/>
              </a:rPr>
              <a:t>SCIENTIFIC AND OBJECTIVE METHODS</a:t>
            </a:r>
          </a:p>
        </p:txBody>
      </p:sp>
      <p:sp>
        <p:nvSpPr>
          <p:cNvPr id="8" name="Rectangle 7">
            <a:extLst>
              <a:ext uri="{FF2B5EF4-FFF2-40B4-BE49-F238E27FC236}">
                <a16:creationId xmlns:a16="http://schemas.microsoft.com/office/drawing/2014/main" id="{266CA463-370F-4276-B2A8-689CBE73AF57}"/>
              </a:ext>
            </a:extLst>
          </p:cNvPr>
          <p:cNvSpPr/>
          <p:nvPr/>
        </p:nvSpPr>
        <p:spPr>
          <a:xfrm>
            <a:off x="0" y="-16042"/>
            <a:ext cx="12192000" cy="6858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mic Sans MS"/>
              <a:ea typeface="+mn-ea"/>
              <a:cs typeface="+mn-cs"/>
            </a:endParaRPr>
          </a:p>
        </p:txBody>
      </p:sp>
      <p:sp>
        <p:nvSpPr>
          <p:cNvPr id="5" name="Rectangle 4">
            <a:extLst>
              <a:ext uri="{FF2B5EF4-FFF2-40B4-BE49-F238E27FC236}">
                <a16:creationId xmlns:a16="http://schemas.microsoft.com/office/drawing/2014/main" id="{5E526AB8-5674-4158-B434-F561A16EE605}"/>
              </a:ext>
            </a:extLst>
          </p:cNvPr>
          <p:cNvSpPr/>
          <p:nvPr/>
        </p:nvSpPr>
        <p:spPr>
          <a:xfrm>
            <a:off x="438316" y="5544740"/>
            <a:ext cx="11315368" cy="1047979"/>
          </a:xfrm>
          <a:prstGeom prst="rect">
            <a:avLst/>
          </a:prstGeom>
          <a:solidFill>
            <a:srgbClr val="00FF00"/>
          </a:solidFill>
          <a:ln w="19050">
            <a:solidFill>
              <a:schemeClr val="tx1"/>
            </a:solidFill>
          </a:ln>
        </p:spPr>
        <p:txBody>
          <a:bodyPr wrap="square">
            <a:spAutoFit/>
          </a:bodyPr>
          <a:lstStyle/>
          <a:p>
            <a:pPr lvl="0">
              <a:lnSpc>
                <a:spcPct val="90000"/>
              </a:lnSpc>
              <a:spcBef>
                <a:spcPts val="1000"/>
              </a:spcBef>
              <a:defRPr/>
            </a:pPr>
            <a:r>
              <a:rPr kumimoji="0" lang="en-GB" sz="2300" b="1" i="0" u="sng"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SUPPORT</a:t>
            </a:r>
            <a:r>
              <a:rPr kumimoji="0" lang="en-GB" sz="23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GB" sz="23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lang="en-GB" sz="2300" dirty="0">
                <a:solidFill>
                  <a:prstClr val="black"/>
                </a:solidFill>
              </a:rPr>
              <a:t>The emergence of cognitive neuroscience has substantially increased the scientific credibility of psychology, bringing it closer to that of biology, physics etc. </a:t>
            </a:r>
            <a:endParaRPr kumimoji="0" lang="en-GB" sz="23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6" name="TextBox 5">
            <a:extLst>
              <a:ext uri="{FF2B5EF4-FFF2-40B4-BE49-F238E27FC236}">
                <a16:creationId xmlns:a16="http://schemas.microsoft.com/office/drawing/2014/main" id="{6DA21B58-F648-E35E-9B99-C8845458A5E2}"/>
              </a:ext>
            </a:extLst>
          </p:cNvPr>
          <p:cNvSpPr txBox="1"/>
          <p:nvPr/>
        </p:nvSpPr>
        <p:spPr>
          <a:xfrm>
            <a:off x="314248" y="1216110"/>
            <a:ext cx="6685266" cy="4062651"/>
          </a:xfrm>
          <a:prstGeom prst="rect">
            <a:avLst/>
          </a:prstGeom>
          <a:noFill/>
        </p:spPr>
        <p:txBody>
          <a:bodyPr wrap="square">
            <a:spAutoFit/>
          </a:bodyPr>
          <a:lstStyle/>
          <a:p>
            <a:pPr marL="285750" lvl="0" indent="-285750" algn="just">
              <a:spcBef>
                <a:spcPts val="2400"/>
              </a:spcBef>
              <a:buFont typeface="Arial" panose="020B0604020202020204" pitchFamily="34" charset="0"/>
              <a:buChar char="•"/>
              <a:defRPr/>
            </a:pPr>
            <a:r>
              <a:rPr lang="en-GB" sz="2380" dirty="0">
                <a:solidFill>
                  <a:prstClr val="black"/>
                </a:solidFill>
              </a:rPr>
              <a:t>The cognitive approach has always employed highly controlled and rigorous methods of study in order to enable research to infer cognitive processes at work. This has involved the use of </a:t>
            </a:r>
            <a:r>
              <a:rPr lang="en-GB" sz="2380" b="1" dirty="0">
                <a:solidFill>
                  <a:prstClr val="black"/>
                </a:solidFill>
              </a:rPr>
              <a:t>lab experiments </a:t>
            </a:r>
            <a:r>
              <a:rPr lang="en-GB" sz="2380" dirty="0">
                <a:solidFill>
                  <a:prstClr val="black"/>
                </a:solidFill>
              </a:rPr>
              <a:t>to produce reliable, objective data.</a:t>
            </a:r>
          </a:p>
          <a:p>
            <a:pPr marL="285750" lvl="0" indent="-285750" algn="just">
              <a:spcBef>
                <a:spcPts val="2400"/>
              </a:spcBef>
              <a:buFont typeface="Arial" panose="020B0604020202020204" pitchFamily="34" charset="0"/>
              <a:buChar char="•"/>
              <a:defRPr/>
            </a:pPr>
            <a:r>
              <a:rPr lang="en-GB" sz="2380" dirty="0">
                <a:solidFill>
                  <a:prstClr val="black"/>
                </a:solidFill>
              </a:rPr>
              <a:t>In addition, </a:t>
            </a:r>
            <a:r>
              <a:rPr lang="en-GB" sz="2380" b="1" dirty="0">
                <a:solidFill>
                  <a:prstClr val="black"/>
                </a:solidFill>
              </a:rPr>
              <a:t>the emergence of cognitive neuroscience </a:t>
            </a:r>
            <a:r>
              <a:rPr lang="en-GB" sz="2380" dirty="0">
                <a:solidFill>
                  <a:prstClr val="black"/>
                </a:solidFill>
              </a:rPr>
              <a:t>has enabled the two fields of biological and cognitive psychology to come together.</a:t>
            </a:r>
          </a:p>
        </p:txBody>
      </p:sp>
      <p:pic>
        <p:nvPicPr>
          <p:cNvPr id="4" name="Picture 3">
            <a:extLst>
              <a:ext uri="{FF2B5EF4-FFF2-40B4-BE49-F238E27FC236}">
                <a16:creationId xmlns:a16="http://schemas.microsoft.com/office/drawing/2014/main" id="{33D0D731-5DC4-84E0-1BEA-BBC3522FC3DC}"/>
              </a:ext>
            </a:extLst>
          </p:cNvPr>
          <p:cNvPicPr>
            <a:picLocks noChangeAspect="1"/>
          </p:cNvPicPr>
          <p:nvPr/>
        </p:nvPicPr>
        <p:blipFill>
          <a:blip r:embed="rId3"/>
          <a:stretch>
            <a:fillRect/>
          </a:stretch>
        </p:blipFill>
        <p:spPr>
          <a:xfrm>
            <a:off x="7424057" y="1299700"/>
            <a:ext cx="4072783" cy="4062652"/>
          </a:xfrm>
          <a:prstGeom prst="rect">
            <a:avLst/>
          </a:prstGeom>
        </p:spPr>
      </p:pic>
    </p:spTree>
    <p:extLst>
      <p:ext uri="{BB962C8B-B14F-4D97-AF65-F5344CB8AC3E}">
        <p14:creationId xmlns:p14="http://schemas.microsoft.com/office/powerpoint/2010/main" val="137397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61858F9-3B71-4228-A51B-23B48D8F7488}"/>
              </a:ext>
            </a:extLst>
          </p:cNvPr>
          <p:cNvSpPr>
            <a:spLocks noGrp="1"/>
          </p:cNvSpPr>
          <p:nvPr>
            <p:ph type="title"/>
          </p:nvPr>
        </p:nvSpPr>
        <p:spPr>
          <a:xfrm>
            <a:off x="0" y="-13828"/>
            <a:ext cx="12192000" cy="1067594"/>
          </a:xfrm>
          <a:solidFill>
            <a:srgbClr val="FF6600"/>
          </a:solidFill>
          <a:ln w="28575">
            <a:solidFill>
              <a:schemeClr val="tx1"/>
            </a:solidFill>
          </a:ln>
        </p:spPr>
        <p:txBody>
          <a:bodyPr>
            <a:noAutofit/>
          </a:bodyPr>
          <a:lstStyle/>
          <a:p>
            <a:pPr algn="ctr"/>
            <a:r>
              <a:rPr lang="en-GB" sz="3300" b="1" dirty="0">
                <a:latin typeface="Arial Narrow" panose="020B0606020202030204" pitchFamily="34" charset="0"/>
              </a:rPr>
              <a:t>MACHINE REDUCTIONISM</a:t>
            </a:r>
          </a:p>
        </p:txBody>
      </p:sp>
      <p:sp>
        <p:nvSpPr>
          <p:cNvPr id="8" name="Rectangle 7">
            <a:extLst>
              <a:ext uri="{FF2B5EF4-FFF2-40B4-BE49-F238E27FC236}">
                <a16:creationId xmlns:a16="http://schemas.microsoft.com/office/drawing/2014/main" id="{266CA463-370F-4276-B2A8-689CBE73AF57}"/>
              </a:ext>
            </a:extLst>
          </p:cNvPr>
          <p:cNvSpPr/>
          <p:nvPr/>
        </p:nvSpPr>
        <p:spPr>
          <a:xfrm>
            <a:off x="0" y="-16042"/>
            <a:ext cx="12192000" cy="6858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mic Sans MS"/>
              <a:ea typeface="+mn-ea"/>
              <a:cs typeface="+mn-cs"/>
            </a:endParaRPr>
          </a:p>
        </p:txBody>
      </p:sp>
      <p:sp>
        <p:nvSpPr>
          <p:cNvPr id="5" name="Rectangle 4">
            <a:extLst>
              <a:ext uri="{FF2B5EF4-FFF2-40B4-BE49-F238E27FC236}">
                <a16:creationId xmlns:a16="http://schemas.microsoft.com/office/drawing/2014/main" id="{5E526AB8-5674-4158-B434-F561A16EE605}"/>
              </a:ext>
            </a:extLst>
          </p:cNvPr>
          <p:cNvSpPr/>
          <p:nvPr/>
        </p:nvSpPr>
        <p:spPr>
          <a:xfrm>
            <a:off x="268143" y="4598994"/>
            <a:ext cx="7634886" cy="2003625"/>
          </a:xfrm>
          <a:prstGeom prst="rect">
            <a:avLst/>
          </a:prstGeom>
          <a:solidFill>
            <a:srgbClr val="FF0000"/>
          </a:solidFill>
          <a:ln w="19050">
            <a:solidFill>
              <a:schemeClr val="tx1"/>
            </a:solidFill>
          </a:ln>
        </p:spPr>
        <p:txBody>
          <a:bodyPr wrap="square">
            <a:spAutoFit/>
          </a:bodyPr>
          <a:lstStyle/>
          <a:p>
            <a:pPr lvl="0" algn="ctr">
              <a:lnSpc>
                <a:spcPct val="90000"/>
              </a:lnSpc>
              <a:spcBef>
                <a:spcPts val="1000"/>
              </a:spcBef>
              <a:defRPr/>
            </a:pPr>
            <a:r>
              <a:rPr lang="en-GB" sz="2300" b="1" u="sng" dirty="0">
                <a:solidFill>
                  <a:srgbClr val="FFFF00"/>
                </a:solidFill>
                <a:latin typeface="Comic Sans MS" panose="030F0702030302020204" pitchFamily="66" charset="0"/>
              </a:rPr>
              <a:t>LIMITATION</a:t>
            </a:r>
            <a:r>
              <a:rPr kumimoji="0" lang="en-GB" sz="2300" b="1" i="0" u="none" strike="noStrike" kern="1200" cap="none" spc="0" normalizeH="0" baseline="0" noProof="0" dirty="0">
                <a:ln>
                  <a:noFill/>
                </a:ln>
                <a:solidFill>
                  <a:srgbClr val="FFFF00"/>
                </a:solidFill>
                <a:effectLst/>
                <a:uLnTx/>
                <a:uFillTx/>
                <a:latin typeface="Comic Sans MS" panose="030F0702030302020204" pitchFamily="66" charset="0"/>
                <a:ea typeface="+mn-ea"/>
                <a:cs typeface="+mn-cs"/>
              </a:rPr>
              <a:t> </a:t>
            </a:r>
            <a:r>
              <a:rPr kumimoji="0" lang="en-GB" sz="2300" b="0" i="0" u="none" strike="noStrike" kern="1200" cap="none" spc="0" normalizeH="0" baseline="0" noProof="0" dirty="0">
                <a:ln>
                  <a:noFill/>
                </a:ln>
                <a:solidFill>
                  <a:srgbClr val="FFFF00"/>
                </a:solidFill>
                <a:effectLst/>
                <a:uLnTx/>
                <a:uFillTx/>
                <a:latin typeface="Comic Sans MS" panose="030F0702030302020204" pitchFamily="66" charset="0"/>
                <a:ea typeface="+mn-ea"/>
                <a:cs typeface="+mn-cs"/>
              </a:rPr>
              <a:t>– </a:t>
            </a:r>
            <a:r>
              <a:rPr lang="en-GB" sz="2300" dirty="0">
                <a:solidFill>
                  <a:srgbClr val="FFFF00"/>
                </a:solidFill>
              </a:rPr>
              <a:t>Cognitive approaches have been criticised for reducing human personality and behaviour to the level of a computer, neglecting the role of emotion in actions. This is known as machine reductionism and is a problem as it does not recognise how much more complex humans are than machines.</a:t>
            </a:r>
            <a:endParaRPr kumimoji="0" lang="en-GB" sz="2300" b="0" i="0" u="none" strike="noStrike" kern="1200" cap="none" spc="0" normalizeH="0" baseline="0" noProof="0" dirty="0">
              <a:ln>
                <a:noFill/>
              </a:ln>
              <a:solidFill>
                <a:srgbClr val="FFFF00"/>
              </a:solidFill>
              <a:effectLst/>
              <a:uLnTx/>
              <a:uFillTx/>
              <a:latin typeface="Comic Sans MS" panose="030F0702030302020204" pitchFamily="66" charset="0"/>
            </a:endParaRPr>
          </a:p>
        </p:txBody>
      </p:sp>
      <p:sp>
        <p:nvSpPr>
          <p:cNvPr id="6" name="TextBox 5">
            <a:extLst>
              <a:ext uri="{FF2B5EF4-FFF2-40B4-BE49-F238E27FC236}">
                <a16:creationId xmlns:a16="http://schemas.microsoft.com/office/drawing/2014/main" id="{6DA21B58-F648-E35E-9B99-C8845458A5E2}"/>
              </a:ext>
            </a:extLst>
          </p:cNvPr>
          <p:cNvSpPr txBox="1"/>
          <p:nvPr/>
        </p:nvSpPr>
        <p:spPr>
          <a:xfrm>
            <a:off x="314248" y="1183452"/>
            <a:ext cx="11529409" cy="3253198"/>
          </a:xfrm>
          <a:prstGeom prst="rect">
            <a:avLst/>
          </a:prstGeom>
          <a:noFill/>
        </p:spPr>
        <p:txBody>
          <a:bodyPr wrap="square">
            <a:spAutoFit/>
          </a:bodyPr>
          <a:lstStyle/>
          <a:p>
            <a:pPr marL="285750" lvl="0" indent="-285750" algn="just">
              <a:spcBef>
                <a:spcPts val="1800"/>
              </a:spcBef>
              <a:buFont typeface="Arial" panose="020B0604020202020204" pitchFamily="34" charset="0"/>
              <a:buChar char="•"/>
              <a:defRPr/>
            </a:pPr>
            <a:r>
              <a:rPr lang="en-GB" sz="2380" dirty="0">
                <a:solidFill>
                  <a:prstClr val="black"/>
                </a:solidFill>
              </a:rPr>
              <a:t>Although there are similarities between the human mind and the operations of a computer (inputs and outputs, storage systems, the use of a central processor), the computer analogy has been criticised by many.</a:t>
            </a:r>
          </a:p>
          <a:p>
            <a:pPr marL="285750" lvl="0" indent="-285750" algn="just">
              <a:spcBef>
                <a:spcPts val="1800"/>
              </a:spcBef>
              <a:buFont typeface="Arial" panose="020B0604020202020204" pitchFamily="34" charset="0"/>
              <a:buChar char="•"/>
              <a:defRPr/>
            </a:pPr>
            <a:r>
              <a:rPr lang="en-GB" sz="2380" dirty="0">
                <a:solidFill>
                  <a:prstClr val="black"/>
                </a:solidFill>
              </a:rPr>
              <a:t>Such machine reductionism ignores the influence of </a:t>
            </a:r>
            <a:r>
              <a:rPr lang="en-GB" sz="2380" b="1" dirty="0">
                <a:solidFill>
                  <a:prstClr val="black"/>
                </a:solidFill>
              </a:rPr>
              <a:t>human emotion </a:t>
            </a:r>
            <a:r>
              <a:rPr lang="en-GB" sz="2380" dirty="0">
                <a:solidFill>
                  <a:prstClr val="black"/>
                </a:solidFill>
              </a:rPr>
              <a:t>and </a:t>
            </a:r>
            <a:r>
              <a:rPr lang="en-GB" sz="2380" b="1" dirty="0">
                <a:solidFill>
                  <a:prstClr val="black"/>
                </a:solidFill>
              </a:rPr>
              <a:t>motivation</a:t>
            </a:r>
            <a:r>
              <a:rPr lang="en-GB" sz="2380" dirty="0">
                <a:solidFill>
                  <a:prstClr val="black"/>
                </a:solidFill>
              </a:rPr>
              <a:t> on the cognitive system, and how this may affect our ability to process information. For instance, research has found that human memory may be affected by emotional factors, such as the influence of anxiety on eyewitness testimony.</a:t>
            </a:r>
          </a:p>
        </p:txBody>
      </p:sp>
      <p:pic>
        <p:nvPicPr>
          <p:cNvPr id="2" name="Picture 1">
            <a:extLst>
              <a:ext uri="{FF2B5EF4-FFF2-40B4-BE49-F238E27FC236}">
                <a16:creationId xmlns:a16="http://schemas.microsoft.com/office/drawing/2014/main" id="{10CEAA66-0877-BE4E-D723-D1BB27386F69}"/>
              </a:ext>
            </a:extLst>
          </p:cNvPr>
          <p:cNvPicPr>
            <a:picLocks noChangeAspect="1"/>
          </p:cNvPicPr>
          <p:nvPr/>
        </p:nvPicPr>
        <p:blipFill>
          <a:blip r:embed="rId3"/>
          <a:stretch>
            <a:fillRect/>
          </a:stretch>
        </p:blipFill>
        <p:spPr>
          <a:xfrm>
            <a:off x="8217277" y="4330084"/>
            <a:ext cx="3514641" cy="22725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1662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61858F9-3B71-4228-A51B-23B48D8F7488}"/>
              </a:ext>
            </a:extLst>
          </p:cNvPr>
          <p:cNvSpPr>
            <a:spLocks noGrp="1"/>
          </p:cNvSpPr>
          <p:nvPr>
            <p:ph type="title"/>
          </p:nvPr>
        </p:nvSpPr>
        <p:spPr>
          <a:xfrm>
            <a:off x="0" y="-13828"/>
            <a:ext cx="12192000" cy="1067594"/>
          </a:xfrm>
          <a:solidFill>
            <a:srgbClr val="FF6600"/>
          </a:solidFill>
          <a:ln w="28575">
            <a:solidFill>
              <a:schemeClr val="tx1"/>
            </a:solidFill>
          </a:ln>
        </p:spPr>
        <p:txBody>
          <a:bodyPr>
            <a:noAutofit/>
          </a:bodyPr>
          <a:lstStyle/>
          <a:p>
            <a:pPr algn="ctr"/>
            <a:r>
              <a:rPr lang="en-GB" sz="3300" b="1" dirty="0">
                <a:latin typeface="Arial Narrow" panose="020B0606020202030204" pitchFamily="34" charset="0"/>
              </a:rPr>
              <a:t>LACK OF APPLICATION TO EVERYDAY LIFE</a:t>
            </a:r>
          </a:p>
        </p:txBody>
      </p:sp>
      <p:sp>
        <p:nvSpPr>
          <p:cNvPr id="8" name="Rectangle 7">
            <a:extLst>
              <a:ext uri="{FF2B5EF4-FFF2-40B4-BE49-F238E27FC236}">
                <a16:creationId xmlns:a16="http://schemas.microsoft.com/office/drawing/2014/main" id="{266CA463-370F-4276-B2A8-689CBE73AF57}"/>
              </a:ext>
            </a:extLst>
          </p:cNvPr>
          <p:cNvSpPr/>
          <p:nvPr/>
        </p:nvSpPr>
        <p:spPr>
          <a:xfrm>
            <a:off x="0" y="-16042"/>
            <a:ext cx="12192000" cy="6858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mic Sans MS"/>
              <a:ea typeface="+mn-ea"/>
              <a:cs typeface="+mn-cs"/>
            </a:endParaRPr>
          </a:p>
        </p:txBody>
      </p:sp>
      <p:sp>
        <p:nvSpPr>
          <p:cNvPr id="5" name="Rectangle 4">
            <a:extLst>
              <a:ext uri="{FF2B5EF4-FFF2-40B4-BE49-F238E27FC236}">
                <a16:creationId xmlns:a16="http://schemas.microsoft.com/office/drawing/2014/main" id="{5E526AB8-5674-4158-B434-F561A16EE605}"/>
              </a:ext>
            </a:extLst>
          </p:cNvPr>
          <p:cNvSpPr/>
          <p:nvPr/>
        </p:nvSpPr>
        <p:spPr>
          <a:xfrm>
            <a:off x="449200" y="5063470"/>
            <a:ext cx="6408800" cy="1047979"/>
          </a:xfrm>
          <a:prstGeom prst="rect">
            <a:avLst/>
          </a:prstGeom>
          <a:solidFill>
            <a:srgbClr val="FF0000"/>
          </a:solidFill>
          <a:ln w="19050">
            <a:solidFill>
              <a:schemeClr val="tx1"/>
            </a:solidFill>
          </a:ln>
        </p:spPr>
        <p:txBody>
          <a:bodyPr wrap="square">
            <a:spAutoFit/>
          </a:bodyPr>
          <a:lstStyle/>
          <a:p>
            <a:pPr lvl="0" algn="just">
              <a:lnSpc>
                <a:spcPct val="90000"/>
              </a:lnSpc>
              <a:spcBef>
                <a:spcPts val="1000"/>
              </a:spcBef>
              <a:defRPr/>
            </a:pPr>
            <a:r>
              <a:rPr lang="en-GB" sz="2300" b="1" u="sng" dirty="0">
                <a:solidFill>
                  <a:srgbClr val="FFFF00"/>
                </a:solidFill>
                <a:latin typeface="Comic Sans MS" panose="030F0702030302020204" pitchFamily="66" charset="0"/>
              </a:rPr>
              <a:t>LIMITATION</a:t>
            </a:r>
            <a:r>
              <a:rPr kumimoji="0" lang="en-GB" sz="2300" b="1" i="0" u="none" strike="noStrike" kern="1200" cap="none" spc="0" normalizeH="0" baseline="0" noProof="0" dirty="0">
                <a:ln>
                  <a:noFill/>
                </a:ln>
                <a:solidFill>
                  <a:srgbClr val="FFFF00"/>
                </a:solidFill>
                <a:effectLst/>
                <a:uLnTx/>
                <a:uFillTx/>
                <a:latin typeface="Comic Sans MS" panose="030F0702030302020204" pitchFamily="66" charset="0"/>
                <a:ea typeface="+mn-ea"/>
                <a:cs typeface="+mn-cs"/>
              </a:rPr>
              <a:t> </a:t>
            </a:r>
            <a:r>
              <a:rPr kumimoji="0" lang="en-GB" sz="2300" b="0" i="0" u="none" strike="noStrike" kern="1200" cap="none" spc="0" normalizeH="0" baseline="0" noProof="0" dirty="0">
                <a:ln>
                  <a:noFill/>
                </a:ln>
                <a:solidFill>
                  <a:srgbClr val="FFFF00"/>
                </a:solidFill>
                <a:effectLst/>
                <a:uLnTx/>
                <a:uFillTx/>
                <a:latin typeface="Comic Sans MS" panose="030F0702030302020204" pitchFamily="66" charset="0"/>
                <a:ea typeface="+mn-ea"/>
                <a:cs typeface="+mn-cs"/>
              </a:rPr>
              <a:t>– </a:t>
            </a:r>
            <a:r>
              <a:rPr lang="en-GB" sz="2300" dirty="0">
                <a:solidFill>
                  <a:srgbClr val="FFFF00"/>
                </a:solidFill>
              </a:rPr>
              <a:t>Therefore, this reduces the potential practical applications of cognitive research, as it remains mainly theoretical.</a:t>
            </a:r>
            <a:endParaRPr kumimoji="0" lang="en-GB" sz="2300" b="0" i="0" u="none" strike="noStrike" kern="1200" cap="none" spc="0" normalizeH="0" baseline="0" noProof="0" dirty="0">
              <a:ln>
                <a:noFill/>
              </a:ln>
              <a:solidFill>
                <a:srgbClr val="FFFF00"/>
              </a:solidFill>
              <a:effectLst/>
              <a:uLnTx/>
              <a:uFillTx/>
              <a:latin typeface="Comic Sans MS" panose="030F0702030302020204" pitchFamily="66" charset="0"/>
            </a:endParaRPr>
          </a:p>
        </p:txBody>
      </p:sp>
      <p:sp>
        <p:nvSpPr>
          <p:cNvPr id="6" name="TextBox 5">
            <a:extLst>
              <a:ext uri="{FF2B5EF4-FFF2-40B4-BE49-F238E27FC236}">
                <a16:creationId xmlns:a16="http://schemas.microsoft.com/office/drawing/2014/main" id="{6DA21B58-F648-E35E-9B99-C8845458A5E2}"/>
              </a:ext>
            </a:extLst>
          </p:cNvPr>
          <p:cNvSpPr txBox="1"/>
          <p:nvPr/>
        </p:nvSpPr>
        <p:spPr>
          <a:xfrm>
            <a:off x="314248" y="1226996"/>
            <a:ext cx="11439435" cy="1800493"/>
          </a:xfrm>
          <a:prstGeom prst="rect">
            <a:avLst/>
          </a:prstGeom>
          <a:noFill/>
        </p:spPr>
        <p:txBody>
          <a:bodyPr wrap="square">
            <a:spAutoFit/>
          </a:bodyPr>
          <a:lstStyle/>
          <a:p>
            <a:pPr marL="285750" lvl="0" indent="-285750">
              <a:spcBef>
                <a:spcPts val="1800"/>
              </a:spcBef>
              <a:buFont typeface="Arial" panose="020B0604020202020204" pitchFamily="34" charset="0"/>
              <a:buChar char="•"/>
              <a:defRPr/>
            </a:pPr>
            <a:r>
              <a:rPr lang="en-GB" sz="2400" dirty="0">
                <a:solidFill>
                  <a:prstClr val="black"/>
                </a:solidFill>
              </a:rPr>
              <a:t>As we have seen, cognitive psychologists are only able to infer mental processes from the behaviour they observe in their research.</a:t>
            </a:r>
          </a:p>
          <a:p>
            <a:pPr marL="285750" lvl="0" indent="-285750">
              <a:spcBef>
                <a:spcPts val="1800"/>
              </a:spcBef>
              <a:buFont typeface="Arial" panose="020B0604020202020204" pitchFamily="34" charset="0"/>
              <a:buChar char="•"/>
              <a:defRPr/>
            </a:pPr>
            <a:r>
              <a:rPr lang="en-GB" sz="2400" dirty="0">
                <a:solidFill>
                  <a:prstClr val="black"/>
                </a:solidFill>
              </a:rPr>
              <a:t>As a consequence, cognitive psychology occasionally suffers from being </a:t>
            </a:r>
            <a:r>
              <a:rPr lang="en-GB" sz="2400" b="1" dirty="0">
                <a:solidFill>
                  <a:prstClr val="black"/>
                </a:solidFill>
              </a:rPr>
              <a:t>too abstract and theoretical in nature</a:t>
            </a:r>
            <a:r>
              <a:rPr lang="en-GB" sz="2400" dirty="0">
                <a:solidFill>
                  <a:prstClr val="black"/>
                </a:solidFill>
              </a:rPr>
              <a:t>. </a:t>
            </a:r>
          </a:p>
        </p:txBody>
      </p:sp>
      <p:pic>
        <p:nvPicPr>
          <p:cNvPr id="2" name="Picture 1">
            <a:extLst>
              <a:ext uri="{FF2B5EF4-FFF2-40B4-BE49-F238E27FC236}">
                <a16:creationId xmlns:a16="http://schemas.microsoft.com/office/drawing/2014/main" id="{D4DCC256-70C9-F4D8-BEC4-7E5E046DBD7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630" b="98222" l="10000" r="98250">
                        <a14:foregroundMark x1="54750" y1="38074" x2="55417" y2="74667"/>
                        <a14:foregroundMark x1="55500" y1="12444" x2="62083" y2="15259"/>
                        <a14:foregroundMark x1="57667" y1="5630" x2="62083" y2="9630"/>
                        <a14:foregroundMark x1="75917" y1="49778" x2="79250" y2="79111"/>
                        <a14:foregroundMark x1="84750" y1="90074" x2="69833" y2="91407"/>
                        <a14:foregroundMark x1="78833" y1="56593" x2="79750" y2="81333"/>
                        <a14:foregroundMark x1="83833" y1="84000" x2="68583" y2="86074"/>
                        <a14:foregroundMark x1="70417" y1="86815" x2="79500" y2="89926"/>
                        <a14:foregroundMark x1="79500" y1="89926" x2="88917" y2="86074"/>
                        <a14:foregroundMark x1="88833" y1="84741" x2="84500" y2="94519"/>
                        <a14:foregroundMark x1="84500" y1="94519" x2="70167" y2="95852"/>
                        <a14:foregroundMark x1="93167" y1="90755" x2="98250" y2="90519"/>
                        <a14:foregroundMark x1="88667" y1="90963" x2="90333" y2="90886"/>
                        <a14:foregroundMark x1="72917" y1="42519" x2="75000" y2="62519"/>
                        <a14:foregroundMark x1="70167" y1="41333" x2="74833" y2="32444"/>
                        <a14:foregroundMark x1="74833" y1="32444" x2="78833" y2="30667"/>
                        <a14:foregroundMark x1="79250" y1="26667" x2="85500" y2="35259"/>
                        <a14:foregroundMark x1="86426" y1="39687" x2="87250" y2="48593"/>
                        <a14:foregroundMark x1="86167" y1="36889" x2="86338" y2="38741"/>
                        <a14:foregroundMark x1="74083" y1="26963" x2="78250" y2="26222"/>
                        <a14:foregroundMark x1="78250" y1="26222" x2="81167" y2="27852"/>
                        <a14:foregroundMark x1="81750" y1="28000" x2="85500" y2="35852"/>
                        <a14:foregroundMark x1="83833" y1="31556" x2="86313" y2="38770"/>
                        <a14:foregroundMark x1="82750" y1="28296" x2="87052" y2="37944"/>
                        <a14:foregroundMark x1="70000" y1="36444" x2="74500" y2="27556"/>
                        <a14:foregroundMark x1="71333" y1="32000" x2="73583" y2="28296"/>
                        <a14:foregroundMark x1="70750" y1="32741" x2="73250" y2="27556"/>
                        <a14:foregroundMark x1="68417" y1="51407" x2="73250" y2="44444"/>
                        <a14:foregroundMark x1="67333" y1="52593" x2="68250" y2="52593"/>
                        <a14:foregroundMark x1="37333" y1="62667" x2="37333" y2="82074"/>
                        <a14:foregroundMark x1="42917" y1="59111" x2="50250" y2="93037"/>
                        <a14:foregroundMark x1="37333" y1="76000" x2="50750" y2="90519"/>
                        <a14:foregroundMark x1="46167" y1="68741" x2="40500" y2="92000"/>
                        <a14:foregroundMark x1="35000" y1="81333" x2="38250" y2="92444"/>
                        <a14:foregroundMark x1="36167" y1="96593" x2="43750" y2="96000"/>
                        <a14:foregroundMark x1="43750" y1="96000" x2="50250" y2="97037"/>
                        <a14:foregroundMark x1="30500" y1="66222" x2="34250" y2="81630"/>
                        <a14:foregroundMark x1="31167" y1="97778" x2="42500" y2="96889"/>
                        <a14:foregroundMark x1="37250" y1="48148" x2="45500" y2="51259"/>
                        <a14:foregroundMark x1="48833" y1="19704" x2="51750" y2="8889"/>
                        <a14:foregroundMark x1="82000" y1="48000" x2="81167" y2="57037"/>
                        <a14:foregroundMark x1="80667" y1="48148" x2="82917" y2="57333"/>
                        <a14:foregroundMark x1="79583" y1="44148" x2="80250" y2="57037"/>
                        <a14:foregroundMark x1="78167" y1="33630" x2="79083" y2="65481"/>
                        <a14:foregroundMark x1="97083" y1="84444" x2="97333" y2="96889"/>
                        <a14:foregroundMark x1="28833" y1="97778" x2="35417" y2="98222"/>
                        <a14:foregroundMark x1="38000" y1="61481" x2="42750" y2="80296"/>
                        <a14:backgroundMark x1="40917" y1="26667" x2="20250" y2="14667"/>
                        <a14:backgroundMark x1="46083" y1="45333" x2="32500" y2="27556"/>
                        <a14:backgroundMark x1="40167" y1="10815" x2="22500" y2="4889"/>
                        <a14:backgroundMark x1="41167" y1="4000" x2="20250" y2="1185"/>
                        <a14:backgroundMark x1="29500" y1="41630" x2="21167" y2="84444"/>
                        <a14:backgroundMark x1="49833" y1="50222" x2="44500" y2="37481"/>
                        <a14:backgroundMark x1="82333" y1="20593" x2="70750" y2="3259"/>
                        <a14:backgroundMark x1="74333" y1="19852" x2="71250" y2="13333"/>
                        <a14:backgroundMark x1="71250" y1="13333" x2="70000" y2="6519"/>
                        <a14:backgroundMark x1="72500" y1="23111" x2="84583" y2="22963"/>
                        <a14:backgroundMark x1="84833" y1="25037" x2="91833" y2="44148"/>
                        <a14:backgroundMark x1="64750" y1="49778" x2="67250" y2="38667"/>
                        <a14:backgroundMark x1="69500" y1="23852" x2="75417" y2="5630"/>
                        <a14:backgroundMark x1="67083" y1="44000" x2="64333" y2="54519"/>
                        <a14:backgroundMark x1="68833" y1="55259" x2="63667" y2="52593"/>
                        <a14:backgroundMark x1="69583" y1="56148" x2="69333" y2="54963"/>
                        <a14:backgroundMark x1="88000" y1="38370" x2="89083" y2="45185"/>
                        <a14:backgroundMark x1="87333" y1="37630" x2="88000" y2="39259"/>
                        <a14:backgroundMark x1="87250" y1="37630" x2="87917" y2="39111"/>
                        <a14:backgroundMark x1="69583" y1="54222" x2="68000" y2="54222"/>
                        <a14:backgroundMark x1="69833" y1="57037" x2="68583" y2="54519"/>
                        <a14:backgroundMark x1="90833" y1="97926" x2="92333" y2="94815"/>
                        <a14:backgroundMark x1="91750" y1="84889" x2="91750" y2="94815"/>
                        <a14:backgroundMark x1="92000" y1="81778" x2="92917" y2="77926"/>
                        <a14:backgroundMark x1="91583" y1="83852" x2="96250" y2="72148"/>
                        <a14:backgroundMark x1="91000" y1="94222" x2="91417" y2="95852"/>
                        <a14:backgroundMark x1="91167" y1="95259" x2="92333" y2="99704"/>
                      </a14:backgroundRemoval>
                    </a14:imgEffect>
                    <a14:imgEffect>
                      <a14:brightnessContrast contrast="-20000"/>
                    </a14:imgEffect>
                  </a14:imgLayer>
                </a14:imgProps>
              </a:ext>
              <a:ext uri="{28A0092B-C50C-407E-A947-70E740481C1C}">
                <a14:useLocalDpi xmlns:a14="http://schemas.microsoft.com/office/drawing/2010/main" val="0"/>
              </a:ext>
            </a:extLst>
          </a:blip>
          <a:srcRect r="11445"/>
          <a:stretch/>
        </p:blipFill>
        <p:spPr>
          <a:xfrm>
            <a:off x="4726983" y="2604774"/>
            <a:ext cx="7451042" cy="4250519"/>
          </a:xfrm>
          <a:prstGeom prst="rect">
            <a:avLst/>
          </a:prstGeom>
        </p:spPr>
      </p:pic>
      <p:sp>
        <p:nvSpPr>
          <p:cNvPr id="4" name="TextBox 3">
            <a:extLst>
              <a:ext uri="{FF2B5EF4-FFF2-40B4-BE49-F238E27FC236}">
                <a16:creationId xmlns:a16="http://schemas.microsoft.com/office/drawing/2014/main" id="{5BA239AA-69F7-C7EB-1DE8-2CECE915A53E}"/>
              </a:ext>
            </a:extLst>
          </p:cNvPr>
          <p:cNvSpPr txBox="1"/>
          <p:nvPr/>
        </p:nvSpPr>
        <p:spPr>
          <a:xfrm>
            <a:off x="314248" y="3138699"/>
            <a:ext cx="8307238" cy="156966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omic Sans MS"/>
                <a:ea typeface="+mn-ea"/>
                <a:cs typeface="+mn-cs"/>
              </a:rPr>
              <a:t>Similarly, experimental studies of mental processes are often carried out using </a:t>
            </a:r>
            <a:r>
              <a:rPr kumimoji="0" lang="en-GB" sz="2400" b="1" i="0" u="none" strike="noStrike" kern="1200" cap="none" spc="0" normalizeH="0" baseline="0" noProof="0" dirty="0">
                <a:ln>
                  <a:noFill/>
                </a:ln>
                <a:solidFill>
                  <a:prstClr val="black"/>
                </a:solidFill>
                <a:effectLst/>
                <a:uLnTx/>
                <a:uFillTx/>
                <a:latin typeface="Comic Sans MS"/>
                <a:ea typeface="+mn-ea"/>
                <a:cs typeface="+mn-cs"/>
              </a:rPr>
              <a:t>artificial stimuli </a:t>
            </a:r>
            <a:r>
              <a:rPr kumimoji="0" lang="en-GB" sz="2400" b="0" i="0" u="none" strike="noStrike" kern="1200" cap="none" spc="0" normalizeH="0" baseline="0" noProof="0" dirty="0">
                <a:ln>
                  <a:noFill/>
                </a:ln>
                <a:solidFill>
                  <a:prstClr val="black"/>
                </a:solidFill>
                <a:effectLst/>
                <a:uLnTx/>
                <a:uFillTx/>
                <a:latin typeface="Comic Sans MS"/>
                <a:ea typeface="+mn-ea"/>
                <a:cs typeface="+mn-cs"/>
              </a:rPr>
              <a:t>(such as tests of memory involving word lists) that may not represent everyday memory experience. </a:t>
            </a:r>
          </a:p>
        </p:txBody>
      </p:sp>
    </p:spTree>
    <p:extLst>
      <p:ext uri="{BB962C8B-B14F-4D97-AF65-F5344CB8AC3E}">
        <p14:creationId xmlns:p14="http://schemas.microsoft.com/office/powerpoint/2010/main" val="136619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61858F9-3B71-4228-A51B-23B48D8F7488}"/>
              </a:ext>
            </a:extLst>
          </p:cNvPr>
          <p:cNvSpPr>
            <a:spLocks noGrp="1"/>
          </p:cNvSpPr>
          <p:nvPr>
            <p:ph type="title"/>
          </p:nvPr>
        </p:nvSpPr>
        <p:spPr>
          <a:xfrm>
            <a:off x="0" y="-13828"/>
            <a:ext cx="12192000" cy="1067594"/>
          </a:xfrm>
          <a:solidFill>
            <a:srgbClr val="FF6600"/>
          </a:solidFill>
          <a:ln w="28575">
            <a:solidFill>
              <a:schemeClr val="tx1"/>
            </a:solidFill>
          </a:ln>
        </p:spPr>
        <p:txBody>
          <a:bodyPr>
            <a:noAutofit/>
          </a:bodyPr>
          <a:lstStyle/>
          <a:p>
            <a:pPr algn="ctr"/>
            <a:r>
              <a:rPr lang="en-GB" sz="3300" b="1" dirty="0">
                <a:latin typeface="Arial Narrow" panose="020B0606020202030204" pitchFamily="34" charset="0"/>
              </a:rPr>
              <a:t>REAL-LIFE APPLICATION</a:t>
            </a:r>
          </a:p>
        </p:txBody>
      </p:sp>
      <p:sp>
        <p:nvSpPr>
          <p:cNvPr id="8" name="Rectangle 7">
            <a:extLst>
              <a:ext uri="{FF2B5EF4-FFF2-40B4-BE49-F238E27FC236}">
                <a16:creationId xmlns:a16="http://schemas.microsoft.com/office/drawing/2014/main" id="{266CA463-370F-4276-B2A8-689CBE73AF57}"/>
              </a:ext>
            </a:extLst>
          </p:cNvPr>
          <p:cNvSpPr/>
          <p:nvPr/>
        </p:nvSpPr>
        <p:spPr>
          <a:xfrm>
            <a:off x="0" y="-16042"/>
            <a:ext cx="12192000" cy="6858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mic Sans MS"/>
              <a:ea typeface="+mn-ea"/>
              <a:cs typeface="+mn-cs"/>
            </a:endParaRPr>
          </a:p>
        </p:txBody>
      </p:sp>
      <p:sp>
        <p:nvSpPr>
          <p:cNvPr id="6" name="TextBox 5">
            <a:extLst>
              <a:ext uri="{FF2B5EF4-FFF2-40B4-BE49-F238E27FC236}">
                <a16:creationId xmlns:a16="http://schemas.microsoft.com/office/drawing/2014/main" id="{6DA21B58-F648-E35E-9B99-C8845458A5E2}"/>
              </a:ext>
            </a:extLst>
          </p:cNvPr>
          <p:cNvSpPr txBox="1"/>
          <p:nvPr/>
        </p:nvSpPr>
        <p:spPr>
          <a:xfrm>
            <a:off x="314249" y="1226996"/>
            <a:ext cx="6543751" cy="1569660"/>
          </a:xfrm>
          <a:prstGeom prst="rect">
            <a:avLst/>
          </a:prstGeom>
          <a:noFill/>
        </p:spPr>
        <p:txBody>
          <a:bodyPr wrap="square">
            <a:spAutoFit/>
          </a:bodyPr>
          <a:lstStyle/>
          <a:p>
            <a:pPr marL="285750" lvl="0" indent="-285750">
              <a:spcBef>
                <a:spcPts val="1800"/>
              </a:spcBef>
              <a:buFont typeface="Arial" panose="020B0604020202020204" pitchFamily="34" charset="0"/>
              <a:buChar char="•"/>
              <a:defRPr/>
            </a:pPr>
            <a:r>
              <a:rPr lang="en-GB" sz="2400" dirty="0">
                <a:solidFill>
                  <a:prstClr val="black"/>
                </a:solidFill>
              </a:rPr>
              <a:t>The cognitive approach is probably the dominant approach in psychology today and has been applied to a wide range of practical and theoretical contexts. </a:t>
            </a:r>
          </a:p>
        </p:txBody>
      </p:sp>
      <p:pic>
        <p:nvPicPr>
          <p:cNvPr id="3" name="Picture 2">
            <a:extLst>
              <a:ext uri="{FF2B5EF4-FFF2-40B4-BE49-F238E27FC236}">
                <a16:creationId xmlns:a16="http://schemas.microsoft.com/office/drawing/2014/main" id="{9180EB1B-0AF5-D240-9F76-8C18F66DA3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7599" y="1021108"/>
            <a:ext cx="4204688" cy="53376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TextBox 8">
            <a:extLst>
              <a:ext uri="{FF2B5EF4-FFF2-40B4-BE49-F238E27FC236}">
                <a16:creationId xmlns:a16="http://schemas.microsoft.com/office/drawing/2014/main" id="{83768DF7-0A64-0495-E87C-6159FBD72512}"/>
              </a:ext>
            </a:extLst>
          </p:cNvPr>
          <p:cNvSpPr txBox="1"/>
          <p:nvPr/>
        </p:nvSpPr>
        <p:spPr>
          <a:xfrm rot="21236520">
            <a:off x="7519927" y="5504736"/>
            <a:ext cx="4204688" cy="738664"/>
          </a:xfrm>
          <a:prstGeom prst="rect">
            <a:avLst/>
          </a:prstGeom>
          <a:noFill/>
        </p:spPr>
        <p:txBody>
          <a:bodyPr wrap="square">
            <a:spAutoFit/>
          </a:bodyPr>
          <a:lstStyle/>
          <a:p>
            <a:r>
              <a:rPr lang="en-GB" sz="1400" i="1" dirty="0">
                <a:solidFill>
                  <a:schemeClr val="bg1"/>
                </a:solidFill>
                <a:latin typeface="Calibri" panose="020F0502020204030204" pitchFamily="34" charset="0"/>
                <a:ea typeface="Calibri" panose="020F0502020204030204" pitchFamily="34" charset="0"/>
                <a:cs typeface="Calibri" panose="020F0502020204030204" pitchFamily="34" charset="0"/>
              </a:rPr>
              <a:t>Sophia is a social humanoid robot developed by the Hong Kong-based company Hanson Robotics. Sophia was activated on February 14, 2016</a:t>
            </a:r>
          </a:p>
        </p:txBody>
      </p:sp>
      <p:sp>
        <p:nvSpPr>
          <p:cNvPr id="10" name="Rectangle 9">
            <a:extLst>
              <a:ext uri="{FF2B5EF4-FFF2-40B4-BE49-F238E27FC236}">
                <a16:creationId xmlns:a16="http://schemas.microsoft.com/office/drawing/2014/main" id="{89A78FE7-EC4D-5AD9-C3FC-2FAF4BDEDF0A}"/>
              </a:ext>
            </a:extLst>
          </p:cNvPr>
          <p:cNvSpPr/>
          <p:nvPr/>
        </p:nvSpPr>
        <p:spPr>
          <a:xfrm>
            <a:off x="438317" y="5498866"/>
            <a:ext cx="6310826" cy="1047979"/>
          </a:xfrm>
          <a:prstGeom prst="rect">
            <a:avLst/>
          </a:prstGeom>
          <a:solidFill>
            <a:srgbClr val="00FF00"/>
          </a:solidFill>
          <a:ln w="19050">
            <a:solidFill>
              <a:schemeClr val="tx1"/>
            </a:solidFill>
          </a:ln>
        </p:spPr>
        <p:txBody>
          <a:bodyPr wrap="square">
            <a:spAutoFit/>
          </a:bodyPr>
          <a:lstStyle/>
          <a:p>
            <a:pPr lvl="0">
              <a:lnSpc>
                <a:spcPct val="90000"/>
              </a:lnSpc>
              <a:spcBef>
                <a:spcPts val="1000"/>
              </a:spcBef>
              <a:defRPr/>
            </a:pPr>
            <a:r>
              <a:rPr kumimoji="0" lang="en-GB" sz="2300" b="1" i="0" u="sng"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SUPPORT</a:t>
            </a:r>
            <a:r>
              <a:rPr kumimoji="0" lang="en-GB" sz="23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GB" sz="23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lang="en-GB" sz="2300" dirty="0">
                <a:solidFill>
                  <a:prstClr val="black"/>
                </a:solidFill>
              </a:rPr>
              <a:t>Therefore, the impact of cognitive neuroscience is increasingly seen in the real world.</a:t>
            </a:r>
            <a:endParaRPr kumimoji="0" lang="en-GB" sz="23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12" name="TextBox 11">
            <a:extLst>
              <a:ext uri="{FF2B5EF4-FFF2-40B4-BE49-F238E27FC236}">
                <a16:creationId xmlns:a16="http://schemas.microsoft.com/office/drawing/2014/main" id="{D779169A-C56A-97E5-35C6-DAED69D07146}"/>
              </a:ext>
            </a:extLst>
          </p:cNvPr>
          <p:cNvSpPr txBox="1"/>
          <p:nvPr/>
        </p:nvSpPr>
        <p:spPr>
          <a:xfrm>
            <a:off x="314249" y="2939169"/>
            <a:ext cx="6086551" cy="2308324"/>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omic Sans MS"/>
                <a:ea typeface="+mn-ea"/>
                <a:cs typeface="+mn-cs"/>
              </a:rPr>
              <a:t>For example, cognitive psychology has made an important contribution to the field of </a:t>
            </a:r>
            <a:r>
              <a:rPr kumimoji="0" lang="en-GB" sz="2400" b="1" i="0" u="none" strike="noStrike" kern="1200" cap="none" spc="0" normalizeH="0" baseline="0" noProof="0" dirty="0">
                <a:ln>
                  <a:noFill/>
                </a:ln>
                <a:solidFill>
                  <a:prstClr val="black"/>
                </a:solidFill>
                <a:effectLst/>
                <a:uLnTx/>
                <a:uFillTx/>
                <a:latin typeface="Comic Sans MS"/>
                <a:ea typeface="+mn-ea"/>
                <a:cs typeface="+mn-cs"/>
              </a:rPr>
              <a:t>artificial intelligence (AI) </a:t>
            </a:r>
            <a:r>
              <a:rPr kumimoji="0" lang="en-GB" sz="2400" b="0" i="0" u="none" strike="noStrike" kern="1200" cap="none" spc="0" normalizeH="0" baseline="0" noProof="0" dirty="0">
                <a:ln>
                  <a:noFill/>
                </a:ln>
                <a:solidFill>
                  <a:prstClr val="black"/>
                </a:solidFill>
                <a:effectLst/>
                <a:uLnTx/>
                <a:uFillTx/>
                <a:latin typeface="Comic Sans MS"/>
                <a:ea typeface="+mn-ea"/>
                <a:cs typeface="+mn-cs"/>
              </a:rPr>
              <a:t>and the development of ‘</a:t>
            </a:r>
            <a:r>
              <a:rPr kumimoji="0" lang="en-GB" sz="2400" i="1" u="none" strike="noStrike" kern="1200" cap="none" spc="0" normalizeH="0" baseline="0" noProof="0" dirty="0">
                <a:ln>
                  <a:noFill/>
                </a:ln>
                <a:solidFill>
                  <a:prstClr val="black"/>
                </a:solidFill>
                <a:effectLst/>
                <a:uLnTx/>
                <a:uFillTx/>
                <a:latin typeface="Comic Sans MS"/>
                <a:ea typeface="+mn-ea"/>
                <a:cs typeface="+mn-cs"/>
              </a:rPr>
              <a:t>thinking machines</a:t>
            </a:r>
            <a:r>
              <a:rPr kumimoji="0" lang="en-GB" sz="2400" b="0" i="0" u="none" strike="noStrike" kern="1200" cap="none" spc="0" normalizeH="0" baseline="0" noProof="0" dirty="0">
                <a:ln>
                  <a:noFill/>
                </a:ln>
                <a:solidFill>
                  <a:prstClr val="black"/>
                </a:solidFill>
                <a:effectLst/>
                <a:uLnTx/>
                <a:uFillTx/>
                <a:latin typeface="Comic Sans MS"/>
                <a:ea typeface="+mn-ea"/>
                <a:cs typeface="+mn-cs"/>
              </a:rPr>
              <a:t>’ (robots), exciting advances that may revolutionise how we live in the future.</a:t>
            </a:r>
          </a:p>
        </p:txBody>
      </p:sp>
    </p:spTree>
    <p:extLst>
      <p:ext uri="{BB962C8B-B14F-4D97-AF65-F5344CB8AC3E}">
        <p14:creationId xmlns:p14="http://schemas.microsoft.com/office/powerpoint/2010/main" val="287746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61858F9-3B71-4228-A51B-23B48D8F7488}"/>
              </a:ext>
            </a:extLst>
          </p:cNvPr>
          <p:cNvSpPr>
            <a:spLocks noGrp="1"/>
          </p:cNvSpPr>
          <p:nvPr>
            <p:ph type="title"/>
          </p:nvPr>
        </p:nvSpPr>
        <p:spPr>
          <a:xfrm>
            <a:off x="0" y="-13828"/>
            <a:ext cx="12192000" cy="1067594"/>
          </a:xfrm>
          <a:solidFill>
            <a:srgbClr val="FF6600"/>
          </a:solidFill>
          <a:ln w="28575">
            <a:solidFill>
              <a:schemeClr val="tx1"/>
            </a:solidFill>
          </a:ln>
        </p:spPr>
        <p:txBody>
          <a:bodyPr>
            <a:noAutofit/>
          </a:bodyPr>
          <a:lstStyle/>
          <a:p>
            <a:pPr algn="ctr"/>
            <a:r>
              <a:rPr lang="en-GB" sz="3300" b="1" dirty="0">
                <a:latin typeface="Arial Narrow" panose="020B0606020202030204" pitchFamily="34" charset="0"/>
              </a:rPr>
              <a:t>LESS DETERMINISTIC THAT OTHER APPROACHES</a:t>
            </a:r>
          </a:p>
        </p:txBody>
      </p:sp>
      <p:sp>
        <p:nvSpPr>
          <p:cNvPr id="8" name="Rectangle 7">
            <a:extLst>
              <a:ext uri="{FF2B5EF4-FFF2-40B4-BE49-F238E27FC236}">
                <a16:creationId xmlns:a16="http://schemas.microsoft.com/office/drawing/2014/main" id="{266CA463-370F-4276-B2A8-689CBE73AF57}"/>
              </a:ext>
            </a:extLst>
          </p:cNvPr>
          <p:cNvSpPr/>
          <p:nvPr/>
        </p:nvSpPr>
        <p:spPr>
          <a:xfrm>
            <a:off x="0" y="-16042"/>
            <a:ext cx="12192000" cy="6858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mic Sans MS"/>
              <a:ea typeface="+mn-ea"/>
              <a:cs typeface="+mn-cs"/>
            </a:endParaRPr>
          </a:p>
        </p:txBody>
      </p:sp>
      <p:sp>
        <p:nvSpPr>
          <p:cNvPr id="6" name="TextBox 5">
            <a:extLst>
              <a:ext uri="{FF2B5EF4-FFF2-40B4-BE49-F238E27FC236}">
                <a16:creationId xmlns:a16="http://schemas.microsoft.com/office/drawing/2014/main" id="{6DA21B58-F648-E35E-9B99-C8845458A5E2}"/>
              </a:ext>
            </a:extLst>
          </p:cNvPr>
          <p:cNvSpPr txBox="1"/>
          <p:nvPr/>
        </p:nvSpPr>
        <p:spPr>
          <a:xfrm>
            <a:off x="314249" y="1226996"/>
            <a:ext cx="11490200" cy="2797689"/>
          </a:xfrm>
          <a:prstGeom prst="rect">
            <a:avLst/>
          </a:prstGeom>
          <a:noFill/>
        </p:spPr>
        <p:txBody>
          <a:bodyPr wrap="square">
            <a:spAutoFit/>
          </a:bodyPr>
          <a:lstStyle/>
          <a:p>
            <a:pPr marL="285750" lvl="0" indent="-285750">
              <a:spcBef>
                <a:spcPts val="1800"/>
              </a:spcBef>
              <a:buFont typeface="Arial" panose="020B0604020202020204" pitchFamily="34" charset="0"/>
              <a:buChar char="•"/>
              <a:defRPr/>
            </a:pPr>
            <a:r>
              <a:rPr lang="en-GB" sz="2430" dirty="0">
                <a:solidFill>
                  <a:prstClr val="black"/>
                </a:solidFill>
              </a:rPr>
              <a:t>The cognitive approach is probably the dominant approach in psychology today and has been applied to a wide range of practical and theoretical contexts. </a:t>
            </a:r>
          </a:p>
          <a:p>
            <a:pPr marL="285750" lvl="0" indent="-285750">
              <a:spcBef>
                <a:spcPts val="1800"/>
              </a:spcBef>
              <a:buFont typeface="Arial" panose="020B0604020202020204" pitchFamily="34" charset="0"/>
              <a:buChar char="•"/>
              <a:defRPr/>
            </a:pPr>
            <a:r>
              <a:rPr lang="en-GB" sz="2430" dirty="0">
                <a:solidFill>
                  <a:prstClr val="black"/>
                </a:solidFill>
              </a:rPr>
              <a:t>This is a more reasonable ‘</a:t>
            </a:r>
            <a:r>
              <a:rPr lang="en-GB" sz="2430" b="1" dirty="0">
                <a:solidFill>
                  <a:prstClr val="black"/>
                </a:solidFill>
              </a:rPr>
              <a:t>interactionist’ </a:t>
            </a:r>
            <a:r>
              <a:rPr lang="en-GB" sz="2430" dirty="0">
                <a:solidFill>
                  <a:prstClr val="black"/>
                </a:solidFill>
              </a:rPr>
              <a:t>(middle-ground position) than the hard determinism suggested by some other approaches.</a:t>
            </a:r>
          </a:p>
          <a:p>
            <a:pPr marL="285750" lvl="0" indent="-285750">
              <a:spcBef>
                <a:spcPts val="1800"/>
              </a:spcBef>
              <a:buFont typeface="Arial" panose="020B0604020202020204" pitchFamily="34" charset="0"/>
              <a:buChar char="•"/>
              <a:defRPr/>
            </a:pPr>
            <a:endParaRPr lang="en-GB" sz="2430" dirty="0">
              <a:solidFill>
                <a:prstClr val="black"/>
              </a:solidFill>
            </a:endParaRPr>
          </a:p>
        </p:txBody>
      </p:sp>
      <p:sp>
        <p:nvSpPr>
          <p:cNvPr id="10" name="Rectangle 9">
            <a:extLst>
              <a:ext uri="{FF2B5EF4-FFF2-40B4-BE49-F238E27FC236}">
                <a16:creationId xmlns:a16="http://schemas.microsoft.com/office/drawing/2014/main" id="{89A78FE7-EC4D-5AD9-C3FC-2FAF4BDEDF0A}"/>
              </a:ext>
            </a:extLst>
          </p:cNvPr>
          <p:cNvSpPr/>
          <p:nvPr/>
        </p:nvSpPr>
        <p:spPr>
          <a:xfrm>
            <a:off x="387551" y="3762450"/>
            <a:ext cx="5930157" cy="2640723"/>
          </a:xfrm>
          <a:prstGeom prst="rect">
            <a:avLst/>
          </a:prstGeom>
          <a:solidFill>
            <a:srgbClr val="00FF00"/>
          </a:solidFill>
          <a:ln w="19050">
            <a:solidFill>
              <a:schemeClr val="tx1"/>
            </a:solidFill>
          </a:ln>
        </p:spPr>
        <p:txBody>
          <a:bodyPr wrap="square">
            <a:spAutoFit/>
          </a:bodyPr>
          <a:lstStyle/>
          <a:p>
            <a:pPr lvl="0" algn="just">
              <a:lnSpc>
                <a:spcPct val="90000"/>
              </a:lnSpc>
              <a:spcBef>
                <a:spcPts val="1000"/>
              </a:spcBef>
              <a:defRPr/>
            </a:pPr>
            <a:r>
              <a:rPr kumimoji="0" lang="en-GB" sz="2300" b="1" i="0" u="sng"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SUPPORT</a:t>
            </a:r>
            <a:r>
              <a:rPr kumimoji="0" lang="en-GB" sz="23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GB" sz="23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lang="en-GB" sz="2300" dirty="0">
                <a:solidFill>
                  <a:prstClr val="black"/>
                </a:solidFill>
              </a:rPr>
              <a:t>The cognitive approach is more flexible than the behaviourist hard determinism stance because it allows humans to have some conscious insight into their behaviour: a complexity which differentiates us from animals, and so provides a better explanation for human behaviour than behaviourism.</a:t>
            </a:r>
            <a:endParaRPr kumimoji="0" lang="en-GB" sz="23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pic>
        <p:nvPicPr>
          <p:cNvPr id="2" name="Picture 1">
            <a:extLst>
              <a:ext uri="{FF2B5EF4-FFF2-40B4-BE49-F238E27FC236}">
                <a16:creationId xmlns:a16="http://schemas.microsoft.com/office/drawing/2014/main" id="{B7040F80-7D10-F770-4EA4-898BBAD9D6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1427" y="3615840"/>
            <a:ext cx="5233022" cy="2943575"/>
          </a:xfrm>
          <a:prstGeom prst="ellipse">
            <a:avLst/>
          </a:prstGeom>
          <a:ln>
            <a:noFill/>
          </a:ln>
          <a:effectLst>
            <a:softEdge rad="112500"/>
          </a:effectLst>
        </p:spPr>
      </p:pic>
    </p:spTree>
    <p:extLst>
      <p:ext uri="{BB962C8B-B14F-4D97-AF65-F5344CB8AC3E}">
        <p14:creationId xmlns:p14="http://schemas.microsoft.com/office/powerpoint/2010/main" val="145604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1AC36C-C868-0B3E-2EE6-DC0BF2A209AD}"/>
              </a:ext>
            </a:extLst>
          </p:cNvPr>
          <p:cNvSpPr/>
          <p:nvPr/>
        </p:nvSpPr>
        <p:spPr>
          <a:xfrm>
            <a:off x="0" y="0"/>
            <a:ext cx="12192000" cy="68545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omic Sans MS"/>
              <a:ea typeface="+mn-ea"/>
              <a:cs typeface="+mn-cs"/>
            </a:endParaRPr>
          </a:p>
        </p:txBody>
      </p:sp>
      <p:sp>
        <p:nvSpPr>
          <p:cNvPr id="3" name="TextBox 2">
            <a:extLst>
              <a:ext uri="{FF2B5EF4-FFF2-40B4-BE49-F238E27FC236}">
                <a16:creationId xmlns:a16="http://schemas.microsoft.com/office/drawing/2014/main" id="{551ECCDE-9AAE-4618-C86B-E120F5EEB461}"/>
              </a:ext>
            </a:extLst>
          </p:cNvPr>
          <p:cNvSpPr txBox="1"/>
          <p:nvPr/>
        </p:nvSpPr>
        <p:spPr>
          <a:xfrm>
            <a:off x="0" y="0"/>
            <a:ext cx="12192000" cy="500137"/>
          </a:xfrm>
          <a:prstGeom prst="rec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Exam Practice: </a:t>
            </a:r>
            <a:r>
              <a:rPr kumimoji="0" lang="en-GB" sz="25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Evaluation Question</a:t>
            </a:r>
          </a:p>
        </p:txBody>
      </p:sp>
      <p:sp>
        <p:nvSpPr>
          <p:cNvPr id="8" name="TextBox 7">
            <a:extLst>
              <a:ext uri="{FF2B5EF4-FFF2-40B4-BE49-F238E27FC236}">
                <a16:creationId xmlns:a16="http://schemas.microsoft.com/office/drawing/2014/main" id="{9140F2B3-1AFA-4C79-8ED4-AE0B6915C54E}"/>
              </a:ext>
            </a:extLst>
          </p:cNvPr>
          <p:cNvSpPr txBox="1"/>
          <p:nvPr/>
        </p:nvSpPr>
        <p:spPr>
          <a:xfrm>
            <a:off x="-113726" y="727712"/>
            <a:ext cx="11772900" cy="492443"/>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2600" b="1" i="0" u="sng"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Question 3</a:t>
            </a:r>
            <a:r>
              <a:rPr kumimoji="0" lang="en-GB" sz="2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p>
        </p:txBody>
      </p:sp>
      <p:sp>
        <p:nvSpPr>
          <p:cNvPr id="4" name="TextBox 3">
            <a:extLst>
              <a:ext uri="{FF2B5EF4-FFF2-40B4-BE49-F238E27FC236}">
                <a16:creationId xmlns:a16="http://schemas.microsoft.com/office/drawing/2014/main" id="{70418D33-AEC1-16BE-4EE2-BD0B6A437BE9}"/>
              </a:ext>
            </a:extLst>
          </p:cNvPr>
          <p:cNvSpPr txBox="1"/>
          <p:nvPr/>
        </p:nvSpPr>
        <p:spPr>
          <a:xfrm>
            <a:off x="394980" y="1257557"/>
            <a:ext cx="11402040" cy="122341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Evaluate the use of theoretical and/or computer models to make inferences about mental processes.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lang="en-GB" sz="2450" dirty="0">
                <a:solidFill>
                  <a:prstClr val="black"/>
                </a:solidFill>
                <a:latin typeface="Calibri" panose="020F0502020204030204" pitchFamily="34" charset="0"/>
                <a:cs typeface="Calibri" panose="020F0502020204030204" pitchFamily="34" charset="0"/>
              </a:rPr>
              <a:t>4</a:t>
            </a:r>
            <a:r>
              <a:rPr kumimoji="0" lang="en-GB" sz="24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marks]</a:t>
            </a:r>
          </a:p>
        </p:txBody>
      </p:sp>
      <p:graphicFrame>
        <p:nvGraphicFramePr>
          <p:cNvPr id="5" name="Table 5">
            <a:extLst>
              <a:ext uri="{FF2B5EF4-FFF2-40B4-BE49-F238E27FC236}">
                <a16:creationId xmlns:a16="http://schemas.microsoft.com/office/drawing/2014/main" id="{40E076F5-1B95-DB83-8015-BBDAE455ADAA}"/>
              </a:ext>
            </a:extLst>
          </p:cNvPr>
          <p:cNvGraphicFramePr>
            <a:graphicFrameLocks noGrp="1"/>
          </p:cNvGraphicFramePr>
          <p:nvPr>
            <p:extLst>
              <p:ext uri="{D42A27DB-BD31-4B8C-83A1-F6EECF244321}">
                <p14:modId xmlns:p14="http://schemas.microsoft.com/office/powerpoint/2010/main" val="340897601"/>
              </p:ext>
            </p:extLst>
          </p:nvPr>
        </p:nvGraphicFramePr>
        <p:xfrm>
          <a:off x="403002" y="3177274"/>
          <a:ext cx="11394017" cy="3338867"/>
        </p:xfrm>
        <a:graphic>
          <a:graphicData uri="http://schemas.openxmlformats.org/drawingml/2006/table">
            <a:tbl>
              <a:tblPr firstRow="1" bandRow="1">
                <a:tableStyleId>{5940675A-B579-460E-94D1-54222C63F5DA}</a:tableStyleId>
              </a:tblPr>
              <a:tblGrid>
                <a:gridCol w="1246675">
                  <a:extLst>
                    <a:ext uri="{9D8B030D-6E8A-4147-A177-3AD203B41FA5}">
                      <a16:colId xmlns:a16="http://schemas.microsoft.com/office/drawing/2014/main" val="1120764351"/>
                    </a:ext>
                  </a:extLst>
                </a:gridCol>
                <a:gridCol w="1246675">
                  <a:extLst>
                    <a:ext uri="{9D8B030D-6E8A-4147-A177-3AD203B41FA5}">
                      <a16:colId xmlns:a16="http://schemas.microsoft.com/office/drawing/2014/main" val="1426045653"/>
                    </a:ext>
                  </a:extLst>
                </a:gridCol>
                <a:gridCol w="8900667">
                  <a:extLst>
                    <a:ext uri="{9D8B030D-6E8A-4147-A177-3AD203B41FA5}">
                      <a16:colId xmlns:a16="http://schemas.microsoft.com/office/drawing/2014/main" val="29842531"/>
                    </a:ext>
                  </a:extLst>
                </a:gridCol>
              </a:tblGrid>
              <a:tr h="412787">
                <a:tc>
                  <a:txBody>
                    <a:bodyPr/>
                    <a:lstStyle/>
                    <a:p>
                      <a:pPr algn="ctr"/>
                      <a:r>
                        <a:rPr lang="en-GB" sz="2000" b="1" dirty="0">
                          <a:latin typeface="Calibri" panose="020F0502020204030204" pitchFamily="34" charset="0"/>
                          <a:cs typeface="Calibri" panose="020F0502020204030204" pitchFamily="34" charset="0"/>
                        </a:rPr>
                        <a:t>LEVEL</a:t>
                      </a:r>
                    </a:p>
                  </a:txBody>
                  <a:tcPr anchor="ctr">
                    <a:solidFill>
                      <a:schemeClr val="bg1">
                        <a:lumMod val="95000"/>
                      </a:schemeClr>
                    </a:solidFill>
                  </a:tcPr>
                </a:tc>
                <a:tc>
                  <a:txBody>
                    <a:bodyPr/>
                    <a:lstStyle/>
                    <a:p>
                      <a:pPr algn="ctr"/>
                      <a:r>
                        <a:rPr lang="en-GB" sz="2000" b="1" dirty="0">
                          <a:latin typeface="Calibri" panose="020F0502020204030204" pitchFamily="34" charset="0"/>
                          <a:cs typeface="Calibri" panose="020F0502020204030204" pitchFamily="34" charset="0"/>
                        </a:rPr>
                        <a:t>MARKS</a:t>
                      </a:r>
                    </a:p>
                  </a:txBody>
                  <a:tcPr anchor="ctr">
                    <a:solidFill>
                      <a:schemeClr val="bg1">
                        <a:lumMod val="95000"/>
                      </a:schemeClr>
                    </a:solidFill>
                  </a:tcPr>
                </a:tc>
                <a:tc>
                  <a:txBody>
                    <a:bodyPr/>
                    <a:lstStyle/>
                    <a:p>
                      <a:r>
                        <a:rPr lang="en-GB" sz="2000" b="1" dirty="0">
                          <a:latin typeface="Calibri" panose="020F0502020204030204" pitchFamily="34" charset="0"/>
                          <a:cs typeface="Calibri" panose="020F0502020204030204" pitchFamily="34" charset="0"/>
                        </a:rPr>
                        <a:t>DESCRIPTION</a:t>
                      </a:r>
                    </a:p>
                  </a:txBody>
                  <a:tcPr anchor="ctr">
                    <a:solidFill>
                      <a:schemeClr val="bg1">
                        <a:lumMod val="95000"/>
                      </a:schemeClr>
                    </a:solidFill>
                  </a:tcPr>
                </a:tc>
                <a:extLst>
                  <a:ext uri="{0D108BD9-81ED-4DB2-BD59-A6C34878D82A}">
                    <a16:rowId xmlns:a16="http://schemas.microsoft.com/office/drawing/2014/main" val="2085790639"/>
                  </a:ext>
                </a:extLst>
              </a:tr>
              <a:tr h="1190732">
                <a:tc>
                  <a:txBody>
                    <a:bodyPr/>
                    <a:lstStyle/>
                    <a:p>
                      <a:pPr algn="ctr"/>
                      <a:r>
                        <a:rPr lang="en-GB" sz="2400" b="1" dirty="0">
                          <a:latin typeface="Calibri" panose="020F0502020204030204" pitchFamily="34" charset="0"/>
                          <a:cs typeface="Calibri" panose="020F0502020204030204" pitchFamily="34" charset="0"/>
                        </a:rPr>
                        <a:t>2</a:t>
                      </a:r>
                    </a:p>
                  </a:txBody>
                  <a:tcPr anchor="ctr">
                    <a:solidFill>
                      <a:schemeClr val="bg1"/>
                    </a:solidFill>
                  </a:tcPr>
                </a:tc>
                <a:tc>
                  <a:txBody>
                    <a:bodyPr/>
                    <a:lstStyle/>
                    <a:p>
                      <a:pPr algn="ctr"/>
                      <a:r>
                        <a:rPr lang="en-GB" sz="2400" b="1" dirty="0">
                          <a:latin typeface="Calibri" panose="020F0502020204030204" pitchFamily="34" charset="0"/>
                          <a:cs typeface="Calibri" panose="020F0502020204030204" pitchFamily="34" charset="0"/>
                        </a:rPr>
                        <a:t>3-4</a:t>
                      </a:r>
                    </a:p>
                  </a:txBody>
                  <a:tcPr anchor="ctr">
                    <a:solidFill>
                      <a:schemeClr val="bg1"/>
                    </a:solidFill>
                  </a:tcPr>
                </a:tc>
                <a:tc>
                  <a:txBody>
                    <a:bodyPr/>
                    <a:lstStyle/>
                    <a:p>
                      <a:pPr algn="l"/>
                      <a:r>
                        <a:rPr lang="en-GB" sz="2250" dirty="0">
                          <a:effectLst/>
                          <a:latin typeface="Calibri" panose="020F0502020204030204" pitchFamily="34" charset="0"/>
                          <a:ea typeface="Calibri" panose="020F0502020204030204" pitchFamily="34" charset="0"/>
                          <a:cs typeface="Calibri" panose="020F0502020204030204" pitchFamily="34" charset="0"/>
                        </a:rPr>
                        <a:t>The evaluation is relevant, generally well-explained and focused on the use of theoretical and/or computer models to make inferences about mental processes. The answer is generally coherent with effective use of specialist</a:t>
                      </a:r>
                      <a:br>
                        <a:rPr lang="en-GB" sz="2250" dirty="0">
                          <a:latin typeface="Calibri" panose="020F0502020204030204" pitchFamily="34" charset="0"/>
                          <a:ea typeface="Calibri" panose="020F0502020204030204" pitchFamily="34" charset="0"/>
                          <a:cs typeface="Calibri" panose="020F0502020204030204" pitchFamily="34" charset="0"/>
                        </a:rPr>
                      </a:br>
                      <a:r>
                        <a:rPr lang="en-GB" sz="2250" dirty="0">
                          <a:effectLst/>
                          <a:latin typeface="Calibri" panose="020F0502020204030204" pitchFamily="34" charset="0"/>
                          <a:ea typeface="Calibri" panose="020F0502020204030204" pitchFamily="34" charset="0"/>
                          <a:cs typeface="Calibri" panose="020F0502020204030204" pitchFamily="34" charset="0"/>
                        </a:rPr>
                        <a:t>terminology.</a:t>
                      </a:r>
                      <a:endParaRPr lang="en-GB" sz="2250" b="0" dirty="0">
                        <a:latin typeface="Calibri" panose="020F0502020204030204" pitchFamily="34" charset="0"/>
                        <a:ea typeface="Calibri" panose="020F0502020204030204" pitchFamily="34" charset="0"/>
                        <a:cs typeface="Calibri" panose="020F0502020204030204" pitchFamily="34" charset="0"/>
                      </a:endParaRPr>
                    </a:p>
                  </a:txBody>
                  <a:tcPr anchor="ctr">
                    <a:solidFill>
                      <a:schemeClr val="bg1"/>
                    </a:solidFill>
                  </a:tcPr>
                </a:tc>
                <a:extLst>
                  <a:ext uri="{0D108BD9-81ED-4DB2-BD59-A6C34878D82A}">
                    <a16:rowId xmlns:a16="http://schemas.microsoft.com/office/drawing/2014/main" val="3352352119"/>
                  </a:ext>
                </a:extLst>
              </a:tr>
              <a:tr h="927784">
                <a:tc>
                  <a:txBody>
                    <a:bodyPr/>
                    <a:lstStyle/>
                    <a:p>
                      <a:pPr algn="ctr"/>
                      <a:r>
                        <a:rPr lang="en-GB" sz="2400" b="1" dirty="0">
                          <a:latin typeface="Calibri" panose="020F0502020204030204" pitchFamily="34" charset="0"/>
                          <a:cs typeface="Calibri" panose="020F0502020204030204" pitchFamily="34" charset="0"/>
                        </a:rPr>
                        <a:t>1</a:t>
                      </a:r>
                    </a:p>
                  </a:txBody>
                  <a:tcPr anchor="ctr">
                    <a:solidFill>
                      <a:schemeClr val="bg1"/>
                    </a:solidFill>
                  </a:tcPr>
                </a:tc>
                <a:tc>
                  <a:txBody>
                    <a:bodyPr/>
                    <a:lstStyle/>
                    <a:p>
                      <a:pPr algn="ctr"/>
                      <a:r>
                        <a:rPr lang="en-GB" sz="2400" b="1" dirty="0">
                          <a:latin typeface="Calibri" panose="020F0502020204030204" pitchFamily="34" charset="0"/>
                          <a:cs typeface="Calibri" panose="020F0502020204030204" pitchFamily="34" charset="0"/>
                        </a:rPr>
                        <a:t>1-2</a:t>
                      </a:r>
                    </a:p>
                  </a:txBody>
                  <a:tcPr anchor="ctr">
                    <a:solidFill>
                      <a:schemeClr val="bg1"/>
                    </a:solidFill>
                  </a:tcPr>
                </a:tc>
                <a:tc>
                  <a:txBody>
                    <a:bodyPr/>
                    <a:lstStyle/>
                    <a:p>
                      <a:pPr algn="l"/>
                      <a:r>
                        <a:rPr lang="en-GB" sz="2250" dirty="0">
                          <a:effectLst/>
                          <a:latin typeface="Calibri" panose="020F0502020204030204" pitchFamily="34" charset="0"/>
                          <a:ea typeface="Calibri" panose="020F0502020204030204" pitchFamily="34" charset="0"/>
                          <a:cs typeface="Calibri" panose="020F0502020204030204" pitchFamily="34" charset="0"/>
                        </a:rPr>
                        <a:t>The evaluation is relevant, although there is a limited focus on the use of theoretical and/or computer models to make inferences about mental processes. Specialist terminology is not always used appropriately or is absent.</a:t>
                      </a:r>
                      <a:endParaRPr lang="en-GB" sz="2250" dirty="0">
                        <a:latin typeface="Calibri" panose="020F0502020204030204" pitchFamily="34" charset="0"/>
                        <a:ea typeface="Calibri" panose="020F0502020204030204" pitchFamily="34" charset="0"/>
                        <a:cs typeface="Calibri" panose="020F0502020204030204" pitchFamily="34" charset="0"/>
                      </a:endParaRPr>
                    </a:p>
                  </a:txBody>
                  <a:tcPr anchor="ctr">
                    <a:solidFill>
                      <a:schemeClr val="bg1"/>
                    </a:solidFill>
                  </a:tcPr>
                </a:tc>
                <a:extLst>
                  <a:ext uri="{0D108BD9-81ED-4DB2-BD59-A6C34878D82A}">
                    <a16:rowId xmlns:a16="http://schemas.microsoft.com/office/drawing/2014/main" val="3805566890"/>
                  </a:ext>
                </a:extLst>
              </a:tr>
            </a:tbl>
          </a:graphicData>
        </a:graphic>
      </p:graphicFrame>
      <p:sp>
        <p:nvSpPr>
          <p:cNvPr id="6" name="TextBox 5">
            <a:extLst>
              <a:ext uri="{FF2B5EF4-FFF2-40B4-BE49-F238E27FC236}">
                <a16:creationId xmlns:a16="http://schemas.microsoft.com/office/drawing/2014/main" id="{C01D5C06-6F3E-11F0-63A8-039AE420444F}"/>
              </a:ext>
            </a:extLst>
          </p:cNvPr>
          <p:cNvSpPr txBox="1"/>
          <p:nvPr/>
        </p:nvSpPr>
        <p:spPr>
          <a:xfrm>
            <a:off x="386959" y="2708657"/>
            <a:ext cx="712896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Marks for this question: A03 = </a:t>
            </a:r>
            <a:r>
              <a:rPr lang="en-GB" sz="2300" b="1" dirty="0">
                <a:solidFill>
                  <a:prstClr val="black"/>
                </a:solidFill>
                <a:latin typeface="Calibri" panose="020F0502020204030204" pitchFamily="34" charset="0"/>
                <a:cs typeface="Calibri" panose="020F0502020204030204" pitchFamily="34" charset="0"/>
              </a:rPr>
              <a:t>4</a:t>
            </a:r>
            <a:endParaRPr kumimoji="0" lang="en-GB" sz="2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24721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1AC36C-C868-0B3E-2EE6-DC0BF2A209AD}"/>
              </a:ext>
            </a:extLst>
          </p:cNvPr>
          <p:cNvSpPr/>
          <p:nvPr/>
        </p:nvSpPr>
        <p:spPr>
          <a:xfrm>
            <a:off x="0" y="0"/>
            <a:ext cx="12192000" cy="68545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omic Sans MS"/>
              <a:ea typeface="+mn-ea"/>
              <a:cs typeface="+mn-cs"/>
            </a:endParaRPr>
          </a:p>
        </p:txBody>
      </p:sp>
      <p:sp>
        <p:nvSpPr>
          <p:cNvPr id="6" name="TextBox 5">
            <a:extLst>
              <a:ext uri="{FF2B5EF4-FFF2-40B4-BE49-F238E27FC236}">
                <a16:creationId xmlns:a16="http://schemas.microsoft.com/office/drawing/2014/main" id="{0E32B9B8-361A-4939-059C-7964FBB0C3EA}"/>
              </a:ext>
            </a:extLst>
          </p:cNvPr>
          <p:cNvSpPr txBox="1"/>
          <p:nvPr/>
        </p:nvSpPr>
        <p:spPr>
          <a:xfrm>
            <a:off x="298728" y="808264"/>
            <a:ext cx="11597997" cy="498598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GB" sz="2400" b="0" i="0" u="sng"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Possible evaluation</a:t>
            </a: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342900" lvl="0" indent="-342900">
              <a:spcBef>
                <a:spcPts val="1200"/>
              </a:spcBef>
              <a:buFont typeface="Arial" panose="020B0604020202020204" pitchFamily="34" charset="0"/>
              <a:buChar char="•"/>
              <a:defRPr/>
            </a:pPr>
            <a:r>
              <a:rPr lang="en-GB" sz="2400" dirty="0">
                <a:solidFill>
                  <a:prstClr val="black"/>
                </a:solidFill>
                <a:latin typeface="Calibri" panose="020F0502020204030204" pitchFamily="34" charset="0"/>
                <a:cs typeface="Calibri" panose="020F0502020204030204" pitchFamily="34" charset="0"/>
              </a:rPr>
              <a:t>A strength of using theoretical models to make inferences is that they have </a:t>
            </a:r>
            <a:r>
              <a:rPr lang="en-GB" sz="2400" b="1" dirty="0">
                <a:solidFill>
                  <a:prstClr val="black"/>
                </a:solidFill>
                <a:latin typeface="Calibri" panose="020F0502020204030204" pitchFamily="34" charset="0"/>
                <a:cs typeface="Calibri" panose="020F0502020204030204" pitchFamily="34" charset="0"/>
              </a:rPr>
              <a:t>enabled a greater understanding </a:t>
            </a:r>
            <a:r>
              <a:rPr lang="en-GB" sz="2400" dirty="0">
                <a:solidFill>
                  <a:prstClr val="black"/>
                </a:solidFill>
                <a:latin typeface="Calibri" panose="020F0502020204030204" pitchFamily="34" charset="0"/>
                <a:cs typeface="Calibri" panose="020F0502020204030204" pitchFamily="34" charset="0"/>
              </a:rPr>
              <a:t>of how processes like memory work and psychologists have been able to devise experiments to test different aspects of the models (e.g. the multi-store model).</a:t>
            </a:r>
          </a:p>
          <a:p>
            <a:pPr marL="342900" lvl="0" indent="-342900">
              <a:spcBef>
                <a:spcPts val="1200"/>
              </a:spcBef>
              <a:buFont typeface="Arial" panose="020B0604020202020204" pitchFamily="34" charset="0"/>
              <a:buChar char="•"/>
              <a:defRPr/>
            </a:pPr>
            <a:r>
              <a:rPr lang="en-GB" sz="2400" dirty="0">
                <a:solidFill>
                  <a:prstClr val="black"/>
                </a:solidFill>
                <a:latin typeface="Calibri" panose="020F0502020204030204" pitchFamily="34" charset="0"/>
                <a:cs typeface="Calibri" panose="020F0502020204030204" pitchFamily="34" charset="0"/>
              </a:rPr>
              <a:t>A strength of using computer models to make inferences about how humans process information is that they have provided a useful tool in the </a:t>
            </a:r>
            <a:r>
              <a:rPr lang="en-GB" sz="2400" b="1" dirty="0">
                <a:solidFill>
                  <a:prstClr val="black"/>
                </a:solidFill>
                <a:latin typeface="Calibri" panose="020F0502020204030204" pitchFamily="34" charset="0"/>
                <a:cs typeface="Calibri" panose="020F0502020204030204" pitchFamily="34" charset="0"/>
              </a:rPr>
              <a:t>development of artificial intelligence</a:t>
            </a:r>
            <a:r>
              <a:rPr lang="en-GB" sz="2400" dirty="0">
                <a:solidFill>
                  <a:prstClr val="black"/>
                </a:solidFill>
                <a:latin typeface="Calibri" panose="020F0502020204030204" pitchFamily="34" charset="0"/>
                <a:cs typeface="Calibri" panose="020F0502020204030204" pitchFamily="34" charset="0"/>
              </a:rPr>
              <a:t>.</a:t>
            </a:r>
          </a:p>
          <a:p>
            <a:pPr marL="342900" lvl="0" indent="-342900">
              <a:spcBef>
                <a:spcPts val="1200"/>
              </a:spcBef>
              <a:buFont typeface="Arial" panose="020B0604020202020204" pitchFamily="34" charset="0"/>
              <a:buChar char="•"/>
              <a:defRPr/>
            </a:pPr>
            <a:r>
              <a:rPr lang="en-GB" sz="2400" dirty="0">
                <a:solidFill>
                  <a:prstClr val="black"/>
                </a:solidFill>
                <a:latin typeface="Calibri" panose="020F0502020204030204" pitchFamily="34" charset="0"/>
                <a:cs typeface="Calibri" panose="020F0502020204030204" pitchFamily="34" charset="0"/>
              </a:rPr>
              <a:t>Using a computer model to make inferences about how humans process information has been criticised for </a:t>
            </a:r>
            <a:r>
              <a:rPr lang="en-GB" sz="2400" b="1" dirty="0">
                <a:solidFill>
                  <a:prstClr val="black"/>
                </a:solidFill>
                <a:latin typeface="Calibri" panose="020F0502020204030204" pitchFamily="34" charset="0"/>
                <a:cs typeface="Calibri" panose="020F0502020204030204" pitchFamily="34" charset="0"/>
              </a:rPr>
              <a:t>machine reductionism</a:t>
            </a:r>
            <a:r>
              <a:rPr lang="en-GB" sz="2400" dirty="0">
                <a:solidFill>
                  <a:prstClr val="black"/>
                </a:solidFill>
                <a:latin typeface="Calibri" panose="020F0502020204030204" pitchFamily="34" charset="0"/>
                <a:cs typeface="Calibri" panose="020F0502020204030204" pitchFamily="34" charset="0"/>
              </a:rPr>
              <a:t>, as it ignores the influence of human emotion and motivation. For example, research has found that emotional factors (e.g. anxiety) can influence memory (a cognitive process). This would not be the case for a computer.</a:t>
            </a:r>
          </a:p>
        </p:txBody>
      </p:sp>
      <p:sp>
        <p:nvSpPr>
          <p:cNvPr id="9" name="TextBox 8">
            <a:extLst>
              <a:ext uri="{FF2B5EF4-FFF2-40B4-BE49-F238E27FC236}">
                <a16:creationId xmlns:a16="http://schemas.microsoft.com/office/drawing/2014/main" id="{849C85CA-8930-3FAB-A8C7-06F9EDCEC4BA}"/>
              </a:ext>
            </a:extLst>
          </p:cNvPr>
          <p:cNvSpPr txBox="1"/>
          <p:nvPr/>
        </p:nvSpPr>
        <p:spPr>
          <a:xfrm>
            <a:off x="298728" y="284943"/>
            <a:ext cx="712896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Marks for this question: A03 = 4</a:t>
            </a:r>
          </a:p>
        </p:txBody>
      </p:sp>
    </p:spTree>
    <p:extLst>
      <p:ext uri="{BB962C8B-B14F-4D97-AF65-F5344CB8AC3E}">
        <p14:creationId xmlns:p14="http://schemas.microsoft.com/office/powerpoint/2010/main" val="1999485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75196E-1A31-D31C-4FF3-2E836CBBCD3C}"/>
              </a:ext>
            </a:extLst>
          </p:cNvPr>
          <p:cNvSpPr/>
          <p:nvPr/>
        </p:nvSpPr>
        <p:spPr>
          <a:xfrm>
            <a:off x="0" y="0"/>
            <a:ext cx="12192000" cy="6854504"/>
          </a:xfrm>
          <a:prstGeom prst="rect">
            <a:avLst/>
          </a:prstGeom>
          <a:pattFill prst="lgGrid">
            <a:fgClr>
              <a:srgbClr val="F2D9A8"/>
            </a:fgClr>
            <a:bgClr>
              <a:schemeClr val="bg1"/>
            </a:bgClr>
          </a:patt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omic Sans MS"/>
              <a:ea typeface="+mn-ea"/>
              <a:cs typeface="+mn-cs"/>
            </a:endParaRPr>
          </a:p>
        </p:txBody>
      </p:sp>
      <p:sp>
        <p:nvSpPr>
          <p:cNvPr id="4" name="Rectangle: Rounded Corners 3">
            <a:extLst>
              <a:ext uri="{FF2B5EF4-FFF2-40B4-BE49-F238E27FC236}">
                <a16:creationId xmlns:a16="http://schemas.microsoft.com/office/drawing/2014/main" id="{1D9EB070-4B7F-6959-56FB-C10CE038E9C2}"/>
              </a:ext>
            </a:extLst>
          </p:cNvPr>
          <p:cNvSpPr/>
          <p:nvPr/>
        </p:nvSpPr>
        <p:spPr>
          <a:xfrm>
            <a:off x="441158" y="399047"/>
            <a:ext cx="11309684" cy="6059905"/>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mic Sans MS"/>
              <a:ea typeface="+mn-ea"/>
              <a:cs typeface="+mn-cs"/>
            </a:endParaRPr>
          </a:p>
        </p:txBody>
      </p:sp>
      <p:sp>
        <p:nvSpPr>
          <p:cNvPr id="2" name="Title 1">
            <a:extLst>
              <a:ext uri="{FF2B5EF4-FFF2-40B4-BE49-F238E27FC236}">
                <a16:creationId xmlns:a16="http://schemas.microsoft.com/office/drawing/2014/main" id="{634E0610-EC76-4982-8E35-4D09B664BFE8}"/>
              </a:ext>
            </a:extLst>
          </p:cNvPr>
          <p:cNvSpPr>
            <a:spLocks noGrp="1"/>
          </p:cNvSpPr>
          <p:nvPr>
            <p:ph type="title"/>
          </p:nvPr>
        </p:nvSpPr>
        <p:spPr>
          <a:xfrm>
            <a:off x="3400678" y="607501"/>
            <a:ext cx="5390644" cy="1325563"/>
          </a:xfrm>
        </p:spPr>
        <p:txBody>
          <a:bodyPr>
            <a:normAutofit/>
          </a:bodyPr>
          <a:lstStyle/>
          <a:p>
            <a:pPr algn="ctr"/>
            <a:r>
              <a:rPr lang="en-GB" sz="4000" b="1" u="sng" dirty="0">
                <a:solidFill>
                  <a:sysClr val="windowText" lastClr="000000"/>
                </a:solidFill>
                <a:latin typeface="Aharoni" panose="02010803020104030203" pitchFamily="2" charset="-79"/>
                <a:cs typeface="Aharoni" panose="02010803020104030203" pitchFamily="2" charset="-79"/>
              </a:rPr>
              <a:t>PLENARY</a:t>
            </a:r>
            <a:r>
              <a:rPr lang="en-GB" sz="4200" b="1" dirty="0">
                <a:solidFill>
                  <a:sysClr val="windowText" lastClr="000000"/>
                </a:solidFill>
                <a:latin typeface="Arial Rounded MT Bold" panose="020F0704030504030204" pitchFamily="34" charset="0"/>
              </a:rPr>
              <a:t>:</a:t>
            </a:r>
          </a:p>
        </p:txBody>
      </p:sp>
      <p:sp>
        <p:nvSpPr>
          <p:cNvPr id="7" name="TextBox 6">
            <a:extLst>
              <a:ext uri="{FF2B5EF4-FFF2-40B4-BE49-F238E27FC236}">
                <a16:creationId xmlns:a16="http://schemas.microsoft.com/office/drawing/2014/main" id="{115AB7EC-01B7-32B3-D721-37F5A12C9512}"/>
              </a:ext>
            </a:extLst>
          </p:cNvPr>
          <p:cNvSpPr txBox="1"/>
          <p:nvPr/>
        </p:nvSpPr>
        <p:spPr>
          <a:xfrm>
            <a:off x="821871" y="1567609"/>
            <a:ext cx="10548257" cy="52168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100" b="0" i="0" u="none" strike="noStrike" kern="1200" cap="none" spc="-15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How are </a:t>
            </a:r>
            <a:r>
              <a:rPr kumimoji="0" lang="en-GB" sz="3100" b="1" i="1" u="none" strike="noStrike" kern="1200" cap="none" spc="-15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internal mental processes </a:t>
            </a:r>
            <a:r>
              <a:rPr kumimoji="0" lang="en-GB" sz="3100" b="0" i="0" u="none" strike="noStrike" kern="1200" cap="none" spc="-15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studied by the cognitive approach?</a:t>
            </a:r>
          </a:p>
        </p:txBody>
      </p:sp>
      <p:pic>
        <p:nvPicPr>
          <p:cNvPr id="5" name="Picture 4">
            <a:extLst>
              <a:ext uri="{FF2B5EF4-FFF2-40B4-BE49-F238E27FC236}">
                <a16:creationId xmlns:a16="http://schemas.microsoft.com/office/drawing/2014/main" id="{CAD26662-9715-B842-873A-FAFCE3466F1A}"/>
              </a:ext>
            </a:extLst>
          </p:cNvPr>
          <p:cNvPicPr>
            <a:picLocks noChangeAspect="1"/>
          </p:cNvPicPr>
          <p:nvPr/>
        </p:nvPicPr>
        <p:blipFill>
          <a:blip r:embed="rId2"/>
          <a:stretch>
            <a:fillRect/>
          </a:stretch>
        </p:blipFill>
        <p:spPr>
          <a:xfrm>
            <a:off x="4539433" y="2442053"/>
            <a:ext cx="3113131" cy="3642364"/>
          </a:xfrm>
          <a:prstGeom prst="rect">
            <a:avLst/>
          </a:prstGeom>
        </p:spPr>
      </p:pic>
    </p:spTree>
    <p:extLst>
      <p:ext uri="{BB962C8B-B14F-4D97-AF65-F5344CB8AC3E}">
        <p14:creationId xmlns:p14="http://schemas.microsoft.com/office/powerpoint/2010/main" val="607045927"/>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9401AE-A2FA-4D84-B453-A66A44010999}"/>
              </a:ext>
            </a:extLst>
          </p:cNvPr>
          <p:cNvSpPr/>
          <p:nvPr/>
        </p:nvSpPr>
        <p:spPr>
          <a:xfrm>
            <a:off x="0" y="0"/>
            <a:ext cx="12192000" cy="685450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omic Sans MS"/>
              <a:ea typeface="+mn-ea"/>
              <a:cs typeface="+mn-cs"/>
            </a:endParaRPr>
          </a:p>
        </p:txBody>
      </p:sp>
      <p:cxnSp>
        <p:nvCxnSpPr>
          <p:cNvPr id="8" name="Straight Connector 7">
            <a:extLst>
              <a:ext uri="{FF2B5EF4-FFF2-40B4-BE49-F238E27FC236}">
                <a16:creationId xmlns:a16="http://schemas.microsoft.com/office/drawing/2014/main" id="{02AC98D7-6EAE-4F0A-A717-E31E95E88D32}"/>
              </a:ext>
            </a:extLst>
          </p:cNvPr>
          <p:cNvCxnSpPr>
            <a:stCxn id="4" idx="0"/>
            <a:endCxn id="4" idx="2"/>
          </p:cNvCxnSpPr>
          <p:nvPr/>
        </p:nvCxnSpPr>
        <p:spPr>
          <a:xfrm>
            <a:off x="6096000" y="0"/>
            <a:ext cx="0" cy="68545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3152475-AFB7-455F-9B70-99903F5CBBCD}"/>
              </a:ext>
            </a:extLst>
          </p:cNvPr>
          <p:cNvCxnSpPr>
            <a:cxnSpLocks/>
            <a:stCxn id="4" idx="1"/>
            <a:endCxn id="4" idx="3"/>
          </p:cNvCxnSpPr>
          <p:nvPr/>
        </p:nvCxnSpPr>
        <p:spPr>
          <a:xfrm>
            <a:off x="0" y="3427252"/>
            <a:ext cx="121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F042B6DC-7600-4BC8-956E-56AC8BF62A59}"/>
              </a:ext>
            </a:extLst>
          </p:cNvPr>
          <p:cNvSpPr/>
          <p:nvPr/>
        </p:nvSpPr>
        <p:spPr>
          <a:xfrm>
            <a:off x="4924926" y="2513193"/>
            <a:ext cx="2342147" cy="183161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50" b="1"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The Cognitive Approach</a:t>
            </a:r>
          </a:p>
        </p:txBody>
      </p:sp>
      <p:sp>
        <p:nvSpPr>
          <p:cNvPr id="13" name="TextBox 12">
            <a:extLst>
              <a:ext uri="{FF2B5EF4-FFF2-40B4-BE49-F238E27FC236}">
                <a16:creationId xmlns:a16="http://schemas.microsoft.com/office/drawing/2014/main" id="{73CD0092-8C85-4270-AEB2-061CE5FE0508}"/>
              </a:ext>
            </a:extLst>
          </p:cNvPr>
          <p:cNvSpPr txBox="1"/>
          <p:nvPr/>
        </p:nvSpPr>
        <p:spPr>
          <a:xfrm>
            <a:off x="0" y="105103"/>
            <a:ext cx="6096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sng" strike="noStrike" kern="1200" cap="none" spc="0" normalizeH="0" baseline="0" noProof="0" dirty="0">
                <a:ln>
                  <a:noFill/>
                </a:ln>
                <a:solidFill>
                  <a:prstClr val="black"/>
                </a:solidFill>
                <a:effectLst/>
                <a:uLnTx/>
                <a:uFillTx/>
                <a:latin typeface="Calibri Light" panose="020F0302020204030204"/>
                <a:cs typeface="Arial" panose="020B0604020202020204" pitchFamily="34" charset="0"/>
              </a:rPr>
              <a:t>Key Assumptions of The Cognitive Approach</a:t>
            </a:r>
            <a:r>
              <a:rPr kumimoji="0" lang="en-GB" sz="1600" i="0" u="sng" strike="noStrike" kern="1200" cap="none" spc="0" normalizeH="0" baseline="0" noProof="0" dirty="0">
                <a:ln>
                  <a:noFill/>
                </a:ln>
                <a:solidFill>
                  <a:prstClr val="black"/>
                </a:solidFill>
                <a:effectLst/>
                <a:uLnTx/>
                <a:uFillTx/>
                <a:latin typeface="Calibri Light" panose="020F0302020204030204"/>
                <a:cs typeface="Arial" panose="020B0604020202020204" pitchFamily="34" charset="0"/>
              </a:rPr>
              <a:t>:</a:t>
            </a:r>
          </a:p>
        </p:txBody>
      </p:sp>
      <p:sp>
        <p:nvSpPr>
          <p:cNvPr id="14" name="TextBox 13">
            <a:extLst>
              <a:ext uri="{FF2B5EF4-FFF2-40B4-BE49-F238E27FC236}">
                <a16:creationId xmlns:a16="http://schemas.microsoft.com/office/drawing/2014/main" id="{3E244093-6EDC-479D-9369-CC43048370A2}"/>
              </a:ext>
            </a:extLst>
          </p:cNvPr>
          <p:cNvSpPr txBox="1"/>
          <p:nvPr/>
        </p:nvSpPr>
        <p:spPr>
          <a:xfrm>
            <a:off x="6096000" y="105102"/>
            <a:ext cx="6096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sng" strike="noStrike" kern="1200" cap="none" spc="0" normalizeH="0" baseline="0" noProof="0" dirty="0">
                <a:ln>
                  <a:noFill/>
                </a:ln>
                <a:solidFill>
                  <a:prstClr val="black"/>
                </a:solidFill>
                <a:effectLst/>
                <a:uLnTx/>
                <a:uFillTx/>
                <a:latin typeface="Calibri Light" panose="020F0302020204030204"/>
                <a:cs typeface="Arial" panose="020B0604020202020204" pitchFamily="34" charset="0"/>
              </a:rPr>
              <a:t>Theoretical and Computational Models</a:t>
            </a:r>
            <a:r>
              <a:rPr kumimoji="0" lang="en-GB" sz="1600" b="0" i="0" u="sng" strike="noStrike" kern="1200" cap="none" spc="0" normalizeH="0" baseline="0" noProof="0" dirty="0">
                <a:ln>
                  <a:noFill/>
                </a:ln>
                <a:solidFill>
                  <a:prstClr val="black"/>
                </a:solidFill>
                <a:effectLst/>
                <a:uLnTx/>
                <a:uFillTx/>
                <a:latin typeface="Calibri Light" panose="020F0302020204030204"/>
                <a:cs typeface="Arial" panose="020B0604020202020204" pitchFamily="34" charset="0"/>
              </a:rPr>
              <a:t>:</a:t>
            </a:r>
          </a:p>
        </p:txBody>
      </p:sp>
      <p:sp>
        <p:nvSpPr>
          <p:cNvPr id="15" name="TextBox 14">
            <a:extLst>
              <a:ext uri="{FF2B5EF4-FFF2-40B4-BE49-F238E27FC236}">
                <a16:creationId xmlns:a16="http://schemas.microsoft.com/office/drawing/2014/main" id="{CF846B48-CEC1-44E7-99F2-66755C9F74BC}"/>
              </a:ext>
            </a:extLst>
          </p:cNvPr>
          <p:cNvSpPr txBox="1"/>
          <p:nvPr/>
        </p:nvSpPr>
        <p:spPr>
          <a:xfrm>
            <a:off x="0" y="3529480"/>
            <a:ext cx="6096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sng" strike="noStrike" kern="1200" cap="none" spc="0" normalizeH="0" baseline="0" noProof="0" dirty="0">
                <a:ln>
                  <a:noFill/>
                </a:ln>
                <a:solidFill>
                  <a:prstClr val="black"/>
                </a:solidFill>
                <a:effectLst/>
                <a:uLnTx/>
                <a:uFillTx/>
                <a:latin typeface="Calibri Light" panose="020F0302020204030204"/>
                <a:cs typeface="Arial" panose="020B0604020202020204" pitchFamily="34" charset="0"/>
              </a:rPr>
              <a:t>The Role of Schema</a:t>
            </a:r>
            <a:r>
              <a:rPr kumimoji="0" lang="en-GB" sz="1600" b="0" i="0" u="sng" strike="noStrike" kern="1200" cap="none" spc="0" normalizeH="0" baseline="0" noProof="0" dirty="0">
                <a:ln>
                  <a:noFill/>
                </a:ln>
                <a:solidFill>
                  <a:prstClr val="black"/>
                </a:solidFill>
                <a:effectLst/>
                <a:uLnTx/>
                <a:uFillTx/>
                <a:latin typeface="Calibri Light" panose="020F0302020204030204"/>
                <a:cs typeface="Arial" panose="020B0604020202020204" pitchFamily="34" charset="0"/>
              </a:rPr>
              <a:t>:</a:t>
            </a:r>
          </a:p>
        </p:txBody>
      </p:sp>
      <p:sp>
        <p:nvSpPr>
          <p:cNvPr id="16" name="TextBox 15">
            <a:extLst>
              <a:ext uri="{FF2B5EF4-FFF2-40B4-BE49-F238E27FC236}">
                <a16:creationId xmlns:a16="http://schemas.microsoft.com/office/drawing/2014/main" id="{F03AE313-3835-4559-B7F1-45E7770A4D9C}"/>
              </a:ext>
            </a:extLst>
          </p:cNvPr>
          <p:cNvSpPr txBox="1"/>
          <p:nvPr/>
        </p:nvSpPr>
        <p:spPr>
          <a:xfrm>
            <a:off x="6368716" y="3529478"/>
            <a:ext cx="582328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sng" strike="noStrike" kern="1200" cap="none" spc="0" normalizeH="0" baseline="0" noProof="0" dirty="0">
                <a:ln>
                  <a:noFill/>
                </a:ln>
                <a:solidFill>
                  <a:prstClr val="black"/>
                </a:solidFill>
                <a:effectLst/>
                <a:uLnTx/>
                <a:uFillTx/>
                <a:latin typeface="Calibri Light" panose="020F0302020204030204"/>
                <a:cs typeface="Arial" panose="020B0604020202020204" pitchFamily="34" charset="0"/>
              </a:rPr>
              <a:t>The Emergence of Cognitive Neuroscience</a:t>
            </a:r>
            <a:r>
              <a:rPr kumimoji="0" lang="en-GB" sz="1600" b="0" i="0" u="sng" strike="noStrike" kern="1200" cap="none" spc="0" normalizeH="0" baseline="0" noProof="0" dirty="0">
                <a:ln>
                  <a:noFill/>
                </a:ln>
                <a:solidFill>
                  <a:prstClr val="black"/>
                </a:solidFill>
                <a:effectLst/>
                <a:uLnTx/>
                <a:uFillTx/>
                <a:latin typeface="Calibri Light" panose="020F0302020204030204"/>
                <a:cs typeface="Arial" panose="020B0604020202020204" pitchFamily="34" charset="0"/>
              </a:rPr>
              <a:t>:</a:t>
            </a:r>
          </a:p>
        </p:txBody>
      </p:sp>
      <p:pic>
        <p:nvPicPr>
          <p:cNvPr id="2" name="Picture 1" descr="A green and gold circuit board brain&#10;&#10;Description automatically generated">
            <a:extLst>
              <a:ext uri="{FF2B5EF4-FFF2-40B4-BE49-F238E27FC236}">
                <a16:creationId xmlns:a16="http://schemas.microsoft.com/office/drawing/2014/main" id="{B2049209-F1D4-4341-618E-13AEBCDD69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045" y="2300417"/>
            <a:ext cx="1211639" cy="1029893"/>
          </a:xfrm>
          <a:prstGeom prst="rect">
            <a:avLst/>
          </a:prstGeom>
        </p:spPr>
      </p:pic>
      <p:pic>
        <p:nvPicPr>
          <p:cNvPr id="3" name="Picture 2">
            <a:extLst>
              <a:ext uri="{FF2B5EF4-FFF2-40B4-BE49-F238E27FC236}">
                <a16:creationId xmlns:a16="http://schemas.microsoft.com/office/drawing/2014/main" id="{465764F2-4288-1FEF-986E-54FCF39B5B1C}"/>
              </a:ext>
            </a:extLst>
          </p:cNvPr>
          <p:cNvPicPr>
            <a:picLocks noChangeAspect="1"/>
          </p:cNvPicPr>
          <p:nvPr/>
        </p:nvPicPr>
        <p:blipFill rotWithShape="1">
          <a:blip r:embed="rId3"/>
          <a:srcRect l="9497" t="4905" r="9213" b="4946"/>
          <a:stretch/>
        </p:blipFill>
        <p:spPr>
          <a:xfrm>
            <a:off x="151715" y="5439222"/>
            <a:ext cx="1184583" cy="1313675"/>
          </a:xfrm>
          <a:prstGeom prst="rect">
            <a:avLst/>
          </a:prstGeom>
        </p:spPr>
      </p:pic>
      <p:pic>
        <p:nvPicPr>
          <p:cNvPr id="6" name="Picture 5">
            <a:extLst>
              <a:ext uri="{FF2B5EF4-FFF2-40B4-BE49-F238E27FC236}">
                <a16:creationId xmlns:a16="http://schemas.microsoft.com/office/drawing/2014/main" id="{3BD5C505-FFEC-25FE-3903-6600AF272F7B}"/>
              </a:ext>
            </a:extLst>
          </p:cNvPr>
          <p:cNvPicPr>
            <a:picLocks noChangeAspect="1"/>
          </p:cNvPicPr>
          <p:nvPr/>
        </p:nvPicPr>
        <p:blipFill>
          <a:blip r:embed="rId4"/>
          <a:stretch>
            <a:fillRect/>
          </a:stretch>
        </p:blipFill>
        <p:spPr>
          <a:xfrm>
            <a:off x="10290947" y="2178294"/>
            <a:ext cx="1749360" cy="1170822"/>
          </a:xfrm>
          <a:prstGeom prst="ellipse">
            <a:avLst/>
          </a:prstGeom>
          <a:ln>
            <a:noFill/>
          </a:ln>
          <a:effectLst>
            <a:softEdge rad="112500"/>
          </a:effectLst>
        </p:spPr>
      </p:pic>
      <p:pic>
        <p:nvPicPr>
          <p:cNvPr id="7" name="Picture 6">
            <a:extLst>
              <a:ext uri="{FF2B5EF4-FFF2-40B4-BE49-F238E27FC236}">
                <a16:creationId xmlns:a16="http://schemas.microsoft.com/office/drawing/2014/main" id="{9549A294-5FD1-39A9-EC15-804427DFF8BA}"/>
              </a:ext>
            </a:extLst>
          </p:cNvPr>
          <p:cNvPicPr>
            <a:picLocks noChangeAspect="1"/>
          </p:cNvPicPr>
          <p:nvPr/>
        </p:nvPicPr>
        <p:blipFill>
          <a:blip r:embed="rId5"/>
          <a:stretch>
            <a:fillRect/>
          </a:stretch>
        </p:blipFill>
        <p:spPr>
          <a:xfrm>
            <a:off x="10190485" y="5507701"/>
            <a:ext cx="1849800" cy="1245196"/>
          </a:xfrm>
          <a:prstGeom prst="rect">
            <a:avLst/>
          </a:prstGeom>
        </p:spPr>
      </p:pic>
    </p:spTree>
    <p:extLst>
      <p:ext uri="{BB962C8B-B14F-4D97-AF65-F5344CB8AC3E}">
        <p14:creationId xmlns:p14="http://schemas.microsoft.com/office/powerpoint/2010/main" val="874703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99E371-B26C-B175-42BE-C1AB1CC3DF3A}"/>
              </a:ext>
            </a:extLst>
          </p:cNvPr>
          <p:cNvSpPr/>
          <p:nvPr/>
        </p:nvSpPr>
        <p:spPr>
          <a:xfrm>
            <a:off x="0" y="0"/>
            <a:ext cx="12192000" cy="685450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omic Sans MS"/>
              <a:ea typeface="+mn-ea"/>
              <a:cs typeface="+mn-cs"/>
            </a:endParaRPr>
          </a:p>
        </p:txBody>
      </p:sp>
      <p:sp>
        <p:nvSpPr>
          <p:cNvPr id="5" name="Title 1">
            <a:extLst>
              <a:ext uri="{FF2B5EF4-FFF2-40B4-BE49-F238E27FC236}">
                <a16:creationId xmlns:a16="http://schemas.microsoft.com/office/drawing/2014/main" id="{A7912E5C-E470-2E16-56AC-1840F4FFF4CD}"/>
              </a:ext>
            </a:extLst>
          </p:cNvPr>
          <p:cNvSpPr>
            <a:spLocks noGrp="1"/>
          </p:cNvSpPr>
          <p:nvPr>
            <p:ph type="title"/>
          </p:nvPr>
        </p:nvSpPr>
        <p:spPr>
          <a:xfrm>
            <a:off x="351441" y="555674"/>
            <a:ext cx="11524505" cy="1228585"/>
          </a:xfrm>
          <a:solidFill>
            <a:srgbClr val="EDEA65"/>
          </a:solidFill>
          <a:ln w="28575">
            <a:solidFill>
              <a:schemeClr val="tx1"/>
            </a:solidFill>
          </a:ln>
        </p:spPr>
        <p:txBody>
          <a:bodyPr>
            <a:normAutofit/>
          </a:bodyPr>
          <a:lstStyle/>
          <a:p>
            <a:pPr algn="ctr"/>
            <a:r>
              <a:rPr lang="en-GB" sz="3200" b="1" dirty="0">
                <a:latin typeface="Arial Narrow" panose="020B0606020202030204" pitchFamily="34" charset="0"/>
              </a:rPr>
              <a:t>Key Assumptions of The Cognitive Approach</a:t>
            </a:r>
          </a:p>
        </p:txBody>
      </p:sp>
      <p:sp>
        <p:nvSpPr>
          <p:cNvPr id="6" name="TextBox 5">
            <a:extLst>
              <a:ext uri="{FF2B5EF4-FFF2-40B4-BE49-F238E27FC236}">
                <a16:creationId xmlns:a16="http://schemas.microsoft.com/office/drawing/2014/main" id="{E00A224A-D489-5156-A342-7C46980026DA}"/>
              </a:ext>
            </a:extLst>
          </p:cNvPr>
          <p:cNvSpPr txBox="1"/>
          <p:nvPr/>
        </p:nvSpPr>
        <p:spPr>
          <a:xfrm>
            <a:off x="241435" y="292792"/>
            <a:ext cx="3530465" cy="461665"/>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Approaches in Psychology</a:t>
            </a:r>
          </a:p>
        </p:txBody>
      </p:sp>
      <p:sp>
        <p:nvSpPr>
          <p:cNvPr id="10" name="TextBox 9">
            <a:extLst>
              <a:ext uri="{FF2B5EF4-FFF2-40B4-BE49-F238E27FC236}">
                <a16:creationId xmlns:a16="http://schemas.microsoft.com/office/drawing/2014/main" id="{9CB4930C-4717-5049-03FD-6BDCE8F6F2F3}"/>
              </a:ext>
            </a:extLst>
          </p:cNvPr>
          <p:cNvSpPr txBox="1"/>
          <p:nvPr/>
        </p:nvSpPr>
        <p:spPr>
          <a:xfrm>
            <a:off x="351441" y="1872267"/>
            <a:ext cx="11524506" cy="1200329"/>
          </a:xfrm>
          <a:prstGeom prst="rect">
            <a:avLst/>
          </a:prstGeom>
          <a:noFill/>
        </p:spPr>
        <p:txBody>
          <a:bodyPr wrap="square">
            <a:spAutoFit/>
          </a:bodyPr>
          <a:lstStyle/>
          <a:p>
            <a:pPr marL="342900" lvl="0" indent="-342900">
              <a:spcBef>
                <a:spcPts val="2400"/>
              </a:spcBef>
              <a:buFont typeface="Arial" panose="020B0604020202020204" pitchFamily="34" charset="0"/>
              <a:buChar char="•"/>
              <a:defRPr/>
            </a:pPr>
            <a:r>
              <a:rPr lang="en-GB" sz="2400" dirty="0">
                <a:solidFill>
                  <a:prstClr val="black"/>
                </a:solidFill>
              </a:rPr>
              <a:t>In direct contrast to the behaviourist approach, the cognitive approach argues that </a:t>
            </a:r>
            <a:r>
              <a:rPr lang="en-GB" sz="2400" b="1" dirty="0">
                <a:solidFill>
                  <a:prstClr val="black"/>
                </a:solidFill>
              </a:rPr>
              <a:t>internal mental processes </a:t>
            </a:r>
            <a:r>
              <a:rPr lang="en-GB" sz="2400" dirty="0">
                <a:solidFill>
                  <a:prstClr val="black"/>
                </a:solidFill>
              </a:rPr>
              <a:t>can, and should, be studied scientifically. </a:t>
            </a:r>
          </a:p>
        </p:txBody>
      </p:sp>
      <p:sp>
        <p:nvSpPr>
          <p:cNvPr id="2" name="Rectangle 1">
            <a:extLst>
              <a:ext uri="{FF2B5EF4-FFF2-40B4-BE49-F238E27FC236}">
                <a16:creationId xmlns:a16="http://schemas.microsoft.com/office/drawing/2014/main" id="{A8BDFFA4-8AD1-4632-4BF7-4C276DECE08E}"/>
              </a:ext>
            </a:extLst>
          </p:cNvPr>
          <p:cNvSpPr/>
          <p:nvPr/>
        </p:nvSpPr>
        <p:spPr>
          <a:xfrm>
            <a:off x="0" y="6324098"/>
            <a:ext cx="12192000" cy="538649"/>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GB" sz="2380" b="1" u="sng" dirty="0">
                <a:solidFill>
                  <a:srgbClr val="002060"/>
                </a:solidFill>
                <a:latin typeface="Arial Narrow" panose="020B0606020202030204" pitchFamily="34" charset="0"/>
              </a:rPr>
              <a:t>THINK, PAIR, SHARE</a:t>
            </a:r>
            <a:r>
              <a:rPr lang="en-GB" sz="2380" b="1" dirty="0">
                <a:solidFill>
                  <a:srgbClr val="002060"/>
                </a:solidFill>
                <a:latin typeface="Arial Narrow" panose="020B0606020202030204" pitchFamily="34" charset="0"/>
              </a:rPr>
              <a:t>: What research methods do you think the cognitive approach is likely to use?</a:t>
            </a:r>
          </a:p>
        </p:txBody>
      </p:sp>
      <p:pic>
        <p:nvPicPr>
          <p:cNvPr id="9" name="Picture 8">
            <a:extLst>
              <a:ext uri="{FF2B5EF4-FFF2-40B4-BE49-F238E27FC236}">
                <a16:creationId xmlns:a16="http://schemas.microsoft.com/office/drawing/2014/main" id="{A3984F29-EFB4-F106-5A90-E716B73C8692}"/>
              </a:ext>
            </a:extLst>
          </p:cNvPr>
          <p:cNvPicPr>
            <a:picLocks noChangeAspect="1"/>
          </p:cNvPicPr>
          <p:nvPr/>
        </p:nvPicPr>
        <p:blipFill>
          <a:blip r:embed="rId3"/>
          <a:stretch>
            <a:fillRect/>
          </a:stretch>
        </p:blipFill>
        <p:spPr>
          <a:xfrm>
            <a:off x="9228355" y="3072596"/>
            <a:ext cx="2612203" cy="3056278"/>
          </a:xfrm>
          <a:prstGeom prst="rect">
            <a:avLst/>
          </a:prstGeom>
        </p:spPr>
      </p:pic>
      <p:sp>
        <p:nvSpPr>
          <p:cNvPr id="12" name="TextBox 11">
            <a:extLst>
              <a:ext uri="{FF2B5EF4-FFF2-40B4-BE49-F238E27FC236}">
                <a16:creationId xmlns:a16="http://schemas.microsoft.com/office/drawing/2014/main" id="{1FC92645-A6A6-2E66-C48C-57B4E46961E3}"/>
              </a:ext>
            </a:extLst>
          </p:cNvPr>
          <p:cNvSpPr txBox="1"/>
          <p:nvPr/>
        </p:nvSpPr>
        <p:spPr>
          <a:xfrm>
            <a:off x="351442" y="3170891"/>
            <a:ext cx="8596248" cy="2985433"/>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omic Sans MS"/>
                <a:ea typeface="+mn-ea"/>
                <a:cs typeface="+mn-cs"/>
              </a:rPr>
              <a:t>As a result, the cognitive approach has investigated those areas of human behaviour that were neglected by behaviourists, such as </a:t>
            </a:r>
            <a:r>
              <a:rPr kumimoji="0" lang="en-GB" sz="2400" b="0" i="1" u="none" strike="noStrike" kern="1200" cap="none" spc="0" normalizeH="0" baseline="0" noProof="0" dirty="0">
                <a:ln>
                  <a:noFill/>
                </a:ln>
                <a:solidFill>
                  <a:prstClr val="black"/>
                </a:solidFill>
                <a:effectLst/>
                <a:uLnTx/>
                <a:uFillTx/>
                <a:latin typeface="Comic Sans MS"/>
                <a:ea typeface="+mn-ea"/>
                <a:cs typeface="+mn-cs"/>
              </a:rPr>
              <a:t>memory</a:t>
            </a:r>
            <a:r>
              <a:rPr kumimoji="0" lang="en-GB" sz="2400" b="0" i="0" u="none" strike="noStrike" kern="1200" cap="none" spc="0" normalizeH="0" baseline="0" noProof="0" dirty="0">
                <a:ln>
                  <a:noFill/>
                </a:ln>
                <a:solidFill>
                  <a:prstClr val="black"/>
                </a:solidFill>
                <a:effectLst/>
                <a:uLnTx/>
                <a:uFillTx/>
                <a:latin typeface="Comic Sans MS"/>
                <a:ea typeface="+mn-ea"/>
                <a:cs typeface="+mn-cs"/>
              </a:rPr>
              <a:t>, </a:t>
            </a:r>
            <a:r>
              <a:rPr kumimoji="0" lang="en-GB" sz="2400" b="0" i="1" u="none" strike="noStrike" kern="1200" cap="none" spc="0" normalizeH="0" baseline="0" noProof="0" dirty="0">
                <a:ln>
                  <a:noFill/>
                </a:ln>
                <a:solidFill>
                  <a:prstClr val="black"/>
                </a:solidFill>
                <a:effectLst/>
                <a:uLnTx/>
                <a:uFillTx/>
                <a:latin typeface="Comic Sans MS"/>
                <a:ea typeface="+mn-ea"/>
                <a:cs typeface="+mn-cs"/>
              </a:rPr>
              <a:t>perception</a:t>
            </a:r>
            <a:r>
              <a:rPr kumimoji="0" lang="en-GB" sz="2400" b="0" i="0" u="none" strike="noStrike" kern="1200" cap="none" spc="0" normalizeH="0" baseline="0" noProof="0" dirty="0">
                <a:ln>
                  <a:noFill/>
                </a:ln>
                <a:solidFill>
                  <a:prstClr val="black"/>
                </a:solidFill>
                <a:effectLst/>
                <a:uLnTx/>
                <a:uFillTx/>
                <a:latin typeface="Comic Sans MS"/>
                <a:ea typeface="+mn-ea"/>
                <a:cs typeface="+mn-cs"/>
              </a:rPr>
              <a:t> and </a:t>
            </a:r>
            <a:r>
              <a:rPr kumimoji="0" lang="en-GB" sz="2400" b="0" i="1" u="none" strike="noStrike" kern="1200" cap="none" spc="0" normalizeH="0" baseline="0" noProof="0" dirty="0">
                <a:ln>
                  <a:noFill/>
                </a:ln>
                <a:solidFill>
                  <a:prstClr val="black"/>
                </a:solidFill>
                <a:effectLst/>
                <a:uLnTx/>
                <a:uFillTx/>
                <a:latin typeface="Comic Sans MS"/>
                <a:ea typeface="+mn-ea"/>
                <a:cs typeface="+mn-cs"/>
              </a:rPr>
              <a:t>thinking</a:t>
            </a:r>
            <a:r>
              <a:rPr kumimoji="0" lang="en-GB" sz="2400" b="0" i="0" u="none" strike="noStrike" kern="1200" cap="none" spc="0" normalizeH="0" baseline="0" noProof="0" dirty="0">
                <a:ln>
                  <a:noFill/>
                </a:ln>
                <a:solidFill>
                  <a:prstClr val="black"/>
                </a:solidFill>
                <a:effectLst/>
                <a:uLnTx/>
                <a:uFillTx/>
                <a:latin typeface="Comic Sans MS"/>
                <a:ea typeface="+mn-ea"/>
                <a:cs typeface="+mn-cs"/>
              </a:rPr>
              <a:t>. </a:t>
            </a:r>
          </a:p>
          <a:p>
            <a:pPr marL="342900" marR="0" lvl="0" indent="-342900" algn="just"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omic Sans MS"/>
                <a:ea typeface="+mn-ea"/>
                <a:cs typeface="+mn-cs"/>
              </a:rPr>
              <a:t>These processes are ‘private’ and cannot be observed, so cognitive psychologists study them indirectly by making </a:t>
            </a:r>
            <a:r>
              <a:rPr kumimoji="0" lang="en-GB" sz="2400" b="1" i="0" u="none" strike="noStrike" kern="1200" cap="none" spc="0" normalizeH="0" baseline="0" noProof="0" dirty="0">
                <a:ln>
                  <a:noFill/>
                </a:ln>
                <a:solidFill>
                  <a:prstClr val="black"/>
                </a:solidFill>
                <a:effectLst/>
                <a:uLnTx/>
                <a:uFillTx/>
                <a:latin typeface="Comic Sans MS"/>
                <a:ea typeface="+mn-ea"/>
                <a:cs typeface="+mn-cs"/>
              </a:rPr>
              <a:t>inferences</a:t>
            </a:r>
            <a:r>
              <a:rPr kumimoji="0" lang="en-GB" sz="2400" b="0" i="0" u="none" strike="noStrike" kern="1200" cap="none" spc="0" normalizeH="0" baseline="0" noProof="0" dirty="0">
                <a:ln>
                  <a:noFill/>
                </a:ln>
                <a:solidFill>
                  <a:prstClr val="black"/>
                </a:solidFill>
                <a:effectLst/>
                <a:uLnTx/>
                <a:uFillTx/>
                <a:latin typeface="Comic Sans MS"/>
                <a:ea typeface="+mn-ea"/>
                <a:cs typeface="+mn-cs"/>
              </a:rPr>
              <a:t> about what is going on inside people’s minds based on their behaviour.</a:t>
            </a:r>
          </a:p>
        </p:txBody>
      </p:sp>
    </p:spTree>
    <p:extLst>
      <p:ext uri="{BB962C8B-B14F-4D97-AF65-F5344CB8AC3E}">
        <p14:creationId xmlns:p14="http://schemas.microsoft.com/office/powerpoint/2010/main" val="101058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heel(1)">
                                      <p:cBhvr>
                                        <p:cTn id="7" dur="2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fade">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99E371-B26C-B175-42BE-C1AB1CC3DF3A}"/>
              </a:ext>
            </a:extLst>
          </p:cNvPr>
          <p:cNvSpPr/>
          <p:nvPr/>
        </p:nvSpPr>
        <p:spPr>
          <a:xfrm>
            <a:off x="0" y="0"/>
            <a:ext cx="12192000" cy="685450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omic Sans MS"/>
              <a:ea typeface="+mn-ea"/>
              <a:cs typeface="+mn-cs"/>
            </a:endParaRPr>
          </a:p>
        </p:txBody>
      </p:sp>
      <p:sp>
        <p:nvSpPr>
          <p:cNvPr id="5" name="Title 1">
            <a:extLst>
              <a:ext uri="{FF2B5EF4-FFF2-40B4-BE49-F238E27FC236}">
                <a16:creationId xmlns:a16="http://schemas.microsoft.com/office/drawing/2014/main" id="{A7912E5C-E470-2E16-56AC-1840F4FFF4CD}"/>
              </a:ext>
            </a:extLst>
          </p:cNvPr>
          <p:cNvSpPr>
            <a:spLocks noGrp="1"/>
          </p:cNvSpPr>
          <p:nvPr>
            <p:ph type="title"/>
          </p:nvPr>
        </p:nvSpPr>
        <p:spPr>
          <a:xfrm>
            <a:off x="351441" y="523016"/>
            <a:ext cx="11524505" cy="1228585"/>
          </a:xfrm>
          <a:solidFill>
            <a:srgbClr val="EDEA65"/>
          </a:solidFill>
          <a:ln w="28575">
            <a:solidFill>
              <a:schemeClr val="tx1"/>
            </a:solidFill>
          </a:ln>
        </p:spPr>
        <p:txBody>
          <a:bodyPr>
            <a:normAutofit/>
          </a:bodyPr>
          <a:lstStyle/>
          <a:p>
            <a:pPr algn="ctr"/>
            <a:r>
              <a:rPr lang="en-GB" sz="3350" b="1" dirty="0">
                <a:latin typeface="Arial Narrow" panose="020B0606020202030204" pitchFamily="34" charset="0"/>
              </a:rPr>
              <a:t>Theoretical Models</a:t>
            </a:r>
          </a:p>
        </p:txBody>
      </p:sp>
      <p:sp>
        <p:nvSpPr>
          <p:cNvPr id="6" name="TextBox 5">
            <a:extLst>
              <a:ext uri="{FF2B5EF4-FFF2-40B4-BE49-F238E27FC236}">
                <a16:creationId xmlns:a16="http://schemas.microsoft.com/office/drawing/2014/main" id="{E00A224A-D489-5156-A342-7C46980026DA}"/>
              </a:ext>
            </a:extLst>
          </p:cNvPr>
          <p:cNvSpPr txBox="1"/>
          <p:nvPr/>
        </p:nvSpPr>
        <p:spPr>
          <a:xfrm>
            <a:off x="241436" y="260134"/>
            <a:ext cx="3307307" cy="461665"/>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The Cognitive Approach</a:t>
            </a:r>
          </a:p>
        </p:txBody>
      </p:sp>
      <p:sp>
        <p:nvSpPr>
          <p:cNvPr id="10" name="TextBox 9">
            <a:extLst>
              <a:ext uri="{FF2B5EF4-FFF2-40B4-BE49-F238E27FC236}">
                <a16:creationId xmlns:a16="http://schemas.microsoft.com/office/drawing/2014/main" id="{9CB4930C-4717-5049-03FD-6BDCE8F6F2F3}"/>
              </a:ext>
            </a:extLst>
          </p:cNvPr>
          <p:cNvSpPr txBox="1"/>
          <p:nvPr/>
        </p:nvSpPr>
        <p:spPr>
          <a:xfrm>
            <a:off x="351441" y="1785179"/>
            <a:ext cx="11524506" cy="1938992"/>
          </a:xfrm>
          <a:prstGeom prst="rect">
            <a:avLst/>
          </a:prstGeom>
          <a:noFill/>
        </p:spPr>
        <p:txBody>
          <a:bodyPr wrap="square">
            <a:spAutoFit/>
          </a:bodyPr>
          <a:lstStyle/>
          <a:p>
            <a:pPr lvl="0" algn="just">
              <a:spcBef>
                <a:spcPts val="2400"/>
              </a:spcBef>
              <a:defRPr/>
            </a:pPr>
            <a:r>
              <a:rPr lang="en-GB" sz="2350" dirty="0">
                <a:solidFill>
                  <a:prstClr val="black"/>
                </a:solidFill>
              </a:rPr>
              <a:t>One way to study internal processes is via the use of theoretical models. One important theoretical model is the </a:t>
            </a:r>
            <a:r>
              <a:rPr lang="en-GB" sz="2350" b="1" dirty="0">
                <a:solidFill>
                  <a:prstClr val="black"/>
                </a:solidFill>
              </a:rPr>
              <a:t>information processing approach</a:t>
            </a:r>
            <a:r>
              <a:rPr lang="en-GB" sz="2350" dirty="0">
                <a:solidFill>
                  <a:prstClr val="black"/>
                </a:solidFill>
              </a:rPr>
              <a:t>, which suggests that information flows through the cognitive system in a sequence of stages that include input, storage and retrieval, as in the multi-store model of memory.</a:t>
            </a:r>
          </a:p>
        </p:txBody>
      </p:sp>
      <p:pic>
        <p:nvPicPr>
          <p:cNvPr id="3" name="Picture 2">
            <a:extLst>
              <a:ext uri="{FF2B5EF4-FFF2-40B4-BE49-F238E27FC236}">
                <a16:creationId xmlns:a16="http://schemas.microsoft.com/office/drawing/2014/main" id="{837DFB34-7911-96C5-45CB-0274B13A1258}"/>
              </a:ext>
            </a:extLst>
          </p:cNvPr>
          <p:cNvPicPr>
            <a:picLocks noChangeAspect="1"/>
          </p:cNvPicPr>
          <p:nvPr/>
        </p:nvPicPr>
        <p:blipFill>
          <a:blip r:embed="rId3"/>
          <a:stretch>
            <a:fillRect/>
          </a:stretch>
        </p:blipFill>
        <p:spPr>
          <a:xfrm>
            <a:off x="636941" y="3735057"/>
            <a:ext cx="10953503" cy="2968229"/>
          </a:xfrm>
          <a:prstGeom prst="rect">
            <a:avLst/>
          </a:prstGeom>
          <a:ln>
            <a:noFill/>
          </a:ln>
          <a:effectLst>
            <a:softEdge rad="112500"/>
          </a:effectLst>
        </p:spPr>
      </p:pic>
    </p:spTree>
    <p:extLst>
      <p:ext uri="{BB962C8B-B14F-4D97-AF65-F5344CB8AC3E}">
        <p14:creationId xmlns:p14="http://schemas.microsoft.com/office/powerpoint/2010/main" val="377757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heel(1)">
                                      <p:cBhvr>
                                        <p:cTn id="7" dur="2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99E371-B26C-B175-42BE-C1AB1CC3DF3A}"/>
              </a:ext>
            </a:extLst>
          </p:cNvPr>
          <p:cNvSpPr/>
          <p:nvPr/>
        </p:nvSpPr>
        <p:spPr>
          <a:xfrm>
            <a:off x="0" y="0"/>
            <a:ext cx="12192000" cy="685450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omic Sans MS"/>
              <a:ea typeface="+mn-ea"/>
              <a:cs typeface="+mn-cs"/>
            </a:endParaRPr>
          </a:p>
        </p:txBody>
      </p:sp>
      <p:sp>
        <p:nvSpPr>
          <p:cNvPr id="5" name="Title 1">
            <a:extLst>
              <a:ext uri="{FF2B5EF4-FFF2-40B4-BE49-F238E27FC236}">
                <a16:creationId xmlns:a16="http://schemas.microsoft.com/office/drawing/2014/main" id="{A7912E5C-E470-2E16-56AC-1840F4FFF4CD}"/>
              </a:ext>
            </a:extLst>
          </p:cNvPr>
          <p:cNvSpPr>
            <a:spLocks noGrp="1"/>
          </p:cNvSpPr>
          <p:nvPr>
            <p:ph type="title"/>
          </p:nvPr>
        </p:nvSpPr>
        <p:spPr>
          <a:xfrm>
            <a:off x="351441" y="566560"/>
            <a:ext cx="11524505" cy="1228585"/>
          </a:xfrm>
          <a:solidFill>
            <a:srgbClr val="EDEA65"/>
          </a:solidFill>
          <a:ln w="28575">
            <a:solidFill>
              <a:schemeClr val="tx1"/>
            </a:solidFill>
          </a:ln>
        </p:spPr>
        <p:txBody>
          <a:bodyPr>
            <a:normAutofit/>
          </a:bodyPr>
          <a:lstStyle/>
          <a:p>
            <a:pPr algn="ctr"/>
            <a:r>
              <a:rPr lang="en-GB" sz="3350" b="1" dirty="0">
                <a:latin typeface="Arial Narrow" panose="020B0606020202030204" pitchFamily="34" charset="0"/>
              </a:rPr>
              <a:t>Computer Models</a:t>
            </a:r>
          </a:p>
        </p:txBody>
      </p:sp>
      <p:sp>
        <p:nvSpPr>
          <p:cNvPr id="6" name="TextBox 5">
            <a:extLst>
              <a:ext uri="{FF2B5EF4-FFF2-40B4-BE49-F238E27FC236}">
                <a16:creationId xmlns:a16="http://schemas.microsoft.com/office/drawing/2014/main" id="{E00A224A-D489-5156-A342-7C46980026DA}"/>
              </a:ext>
            </a:extLst>
          </p:cNvPr>
          <p:cNvSpPr txBox="1"/>
          <p:nvPr/>
        </p:nvSpPr>
        <p:spPr>
          <a:xfrm>
            <a:off x="241436" y="303678"/>
            <a:ext cx="3307307" cy="461665"/>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The Cognitive Approach</a:t>
            </a:r>
          </a:p>
        </p:txBody>
      </p:sp>
      <p:sp>
        <p:nvSpPr>
          <p:cNvPr id="10" name="TextBox 9">
            <a:extLst>
              <a:ext uri="{FF2B5EF4-FFF2-40B4-BE49-F238E27FC236}">
                <a16:creationId xmlns:a16="http://schemas.microsoft.com/office/drawing/2014/main" id="{9CB4930C-4717-5049-03FD-6BDCE8F6F2F3}"/>
              </a:ext>
            </a:extLst>
          </p:cNvPr>
          <p:cNvSpPr txBox="1"/>
          <p:nvPr/>
        </p:nvSpPr>
        <p:spPr>
          <a:xfrm>
            <a:off x="351441" y="1828723"/>
            <a:ext cx="11524506" cy="1200329"/>
          </a:xfrm>
          <a:prstGeom prst="rect">
            <a:avLst/>
          </a:prstGeom>
          <a:noFill/>
        </p:spPr>
        <p:txBody>
          <a:bodyPr wrap="square">
            <a:spAutoFit/>
          </a:bodyPr>
          <a:lstStyle/>
          <a:p>
            <a:pPr marL="342900" lvl="0" indent="-342900">
              <a:spcBef>
                <a:spcPts val="1800"/>
              </a:spcBef>
              <a:buFont typeface="Arial" panose="020B0604020202020204" pitchFamily="34" charset="0"/>
              <a:buChar char="•"/>
              <a:defRPr/>
            </a:pPr>
            <a:r>
              <a:rPr lang="en-GB" sz="2400" dirty="0">
                <a:solidFill>
                  <a:prstClr val="black"/>
                </a:solidFill>
              </a:rPr>
              <a:t>The cognitive approach also uses </a:t>
            </a:r>
            <a:r>
              <a:rPr lang="en-GB" sz="2400" b="1" dirty="0">
                <a:solidFill>
                  <a:prstClr val="black"/>
                </a:solidFill>
              </a:rPr>
              <a:t>computer models</a:t>
            </a:r>
            <a:r>
              <a:rPr lang="en-GB" sz="2400" dirty="0">
                <a:solidFill>
                  <a:prstClr val="black"/>
                </a:solidFill>
              </a:rPr>
              <a:t>, where the mind is compared to a computer in the ‘</a:t>
            </a:r>
            <a:r>
              <a:rPr lang="en-GB" sz="2400" i="1" dirty="0">
                <a:solidFill>
                  <a:prstClr val="black"/>
                </a:solidFill>
              </a:rPr>
              <a:t>computer analogy</a:t>
            </a:r>
            <a:r>
              <a:rPr lang="en-GB" sz="2400" dirty="0">
                <a:solidFill>
                  <a:prstClr val="black"/>
                </a:solidFill>
              </a:rPr>
              <a:t>’ by suggesting that there are similarities in the way information is processed. </a:t>
            </a:r>
          </a:p>
        </p:txBody>
      </p:sp>
      <p:pic>
        <p:nvPicPr>
          <p:cNvPr id="8" name="Picture 7" descr="A green and gold circuit board brain&#10;&#10;Description automatically generated">
            <a:extLst>
              <a:ext uri="{FF2B5EF4-FFF2-40B4-BE49-F238E27FC236}">
                <a16:creationId xmlns:a16="http://schemas.microsoft.com/office/drawing/2014/main" id="{84A9E210-2DC4-4F40-65BC-802103C520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8431" y="2974622"/>
            <a:ext cx="3623712" cy="3080155"/>
          </a:xfrm>
          <a:prstGeom prst="rect">
            <a:avLst/>
          </a:prstGeom>
        </p:spPr>
      </p:pic>
      <p:sp>
        <p:nvSpPr>
          <p:cNvPr id="11" name="TextBox 10">
            <a:extLst>
              <a:ext uri="{FF2B5EF4-FFF2-40B4-BE49-F238E27FC236}">
                <a16:creationId xmlns:a16="http://schemas.microsoft.com/office/drawing/2014/main" id="{7BF4A65F-0DCE-4397-B71A-6CD0E0B428B9}"/>
              </a:ext>
            </a:extLst>
          </p:cNvPr>
          <p:cNvSpPr txBox="1"/>
          <p:nvPr/>
        </p:nvSpPr>
        <p:spPr>
          <a:xfrm>
            <a:off x="351440" y="3172632"/>
            <a:ext cx="7497159" cy="2908489"/>
          </a:xfrm>
          <a:prstGeom prst="rect">
            <a:avLst/>
          </a:prstGeom>
          <a:noFill/>
        </p:spPr>
        <p:txBody>
          <a:bodyPr wrap="square">
            <a:spAutoFit/>
          </a:bodyPr>
          <a:lstStyle/>
          <a:p>
            <a:pPr marL="342900" marR="0" lvl="0" indent="-342900"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omic Sans MS"/>
                <a:ea typeface="+mn-ea"/>
                <a:cs typeface="+mn-cs"/>
              </a:rPr>
              <a:t>These models use the concepts of a central processing unit (the brain), the concept of coding (to turn information into a usable format) and the use of ‘stores’ to hold information. </a:t>
            </a:r>
          </a:p>
          <a:p>
            <a:pPr marL="342900" marR="0" lvl="0" indent="-342900"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omic Sans MS"/>
                <a:ea typeface="+mn-ea"/>
                <a:cs typeface="+mn-cs"/>
              </a:rPr>
              <a:t>Such computational models of the mind have proved useful in the development of </a:t>
            </a:r>
            <a:r>
              <a:rPr kumimoji="0" lang="en-GB" sz="2400" b="1" i="1" u="none" strike="noStrike" kern="1200" cap="none" spc="0" normalizeH="0" baseline="0" noProof="0" dirty="0">
                <a:ln>
                  <a:noFill/>
                </a:ln>
                <a:solidFill>
                  <a:prstClr val="black"/>
                </a:solidFill>
                <a:effectLst/>
                <a:uLnTx/>
                <a:uFillTx/>
                <a:latin typeface="Comic Sans MS"/>
                <a:ea typeface="+mn-ea"/>
                <a:cs typeface="+mn-cs"/>
              </a:rPr>
              <a:t>thinking machines </a:t>
            </a:r>
            <a:r>
              <a:rPr kumimoji="0" lang="en-GB" sz="2400" b="0" i="0" u="none" strike="noStrike" kern="1200" cap="none" spc="0" normalizeH="0" baseline="0" noProof="0" dirty="0">
                <a:ln>
                  <a:noFill/>
                </a:ln>
                <a:solidFill>
                  <a:prstClr val="black"/>
                </a:solidFill>
                <a:effectLst/>
                <a:uLnTx/>
                <a:uFillTx/>
                <a:latin typeface="Comic Sans MS"/>
                <a:ea typeface="+mn-ea"/>
                <a:cs typeface="+mn-cs"/>
              </a:rPr>
              <a:t>or artificial intelligence (AI).</a:t>
            </a:r>
            <a:endParaRPr kumimoji="0" lang="en-GB" sz="2350" b="0" i="0" u="none" strike="noStrike" kern="1200" cap="none" spc="0" normalizeH="0" baseline="0" noProof="0" dirty="0">
              <a:ln>
                <a:noFill/>
              </a:ln>
              <a:solidFill>
                <a:prstClr val="black"/>
              </a:solidFill>
              <a:effectLst/>
              <a:uLnTx/>
              <a:uFillTx/>
              <a:latin typeface="Comic Sans MS"/>
              <a:ea typeface="+mn-ea"/>
              <a:cs typeface="+mn-cs"/>
            </a:endParaRPr>
          </a:p>
        </p:txBody>
      </p:sp>
      <p:sp>
        <p:nvSpPr>
          <p:cNvPr id="12" name="Rectangle 11">
            <a:extLst>
              <a:ext uri="{FF2B5EF4-FFF2-40B4-BE49-F238E27FC236}">
                <a16:creationId xmlns:a16="http://schemas.microsoft.com/office/drawing/2014/main" id="{89E0F4FC-8442-73CC-895E-21C3927D05BE}"/>
              </a:ext>
            </a:extLst>
          </p:cNvPr>
          <p:cNvSpPr/>
          <p:nvPr/>
        </p:nvSpPr>
        <p:spPr>
          <a:xfrm>
            <a:off x="0" y="6324098"/>
            <a:ext cx="12192000" cy="538649"/>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GB" sz="2380" b="1" u="sng" dirty="0">
                <a:solidFill>
                  <a:srgbClr val="002060"/>
                </a:solidFill>
                <a:latin typeface="Arial Narrow" panose="020B0606020202030204" pitchFamily="34" charset="0"/>
              </a:rPr>
              <a:t>THINK, PAIR, SHARE</a:t>
            </a:r>
            <a:r>
              <a:rPr lang="en-GB" sz="2380" b="1" dirty="0">
                <a:solidFill>
                  <a:srgbClr val="002060"/>
                </a:solidFill>
                <a:latin typeface="Arial Narrow" panose="020B0606020202030204" pitchFamily="34" charset="0"/>
              </a:rPr>
              <a:t>: Is the brain really like a computer? What do you think?</a:t>
            </a:r>
          </a:p>
        </p:txBody>
      </p:sp>
    </p:spTree>
    <p:extLst>
      <p:ext uri="{BB962C8B-B14F-4D97-AF65-F5344CB8AC3E}">
        <p14:creationId xmlns:p14="http://schemas.microsoft.com/office/powerpoint/2010/main" val="216926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heel(1)">
                                      <p:cBhvr>
                                        <p:cTn id="7" dur="2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1000"/>
                                        <p:tgtEl>
                                          <p:spTgt spid="11">
                                            <p:txEl>
                                              <p:pRg st="0" end="0"/>
                                            </p:txEl>
                                          </p:spTgt>
                                        </p:tgtEl>
                                      </p:cBhvr>
                                    </p:animEffect>
                                    <p:anim calcmode="lin" valueType="num">
                                      <p:cBhvr>
                                        <p:cTn id="13"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BC33A1-B95D-4450-B76E-5D1158A75F10}"/>
              </a:ext>
            </a:extLst>
          </p:cNvPr>
          <p:cNvSpPr txBox="1"/>
          <p:nvPr/>
        </p:nvSpPr>
        <p:spPr>
          <a:xfrm>
            <a:off x="0" y="0"/>
            <a:ext cx="12192000" cy="484748"/>
          </a:xfrm>
          <a:prstGeom prst="rect">
            <a:avLst/>
          </a:prstGeom>
          <a:solidFill>
            <a:srgbClr val="FFFF00"/>
          </a:solidFill>
          <a:ln w="952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50" b="1" i="0" u="sng" strike="noStrike" kern="1200" cap="none" spc="0" normalizeH="0" baseline="0" noProof="0" dirty="0">
                <a:ln>
                  <a:noFill/>
                </a:ln>
                <a:solidFill>
                  <a:srgbClr val="002060"/>
                </a:solidFill>
                <a:effectLst/>
                <a:uLnTx/>
                <a:uFillTx/>
                <a:latin typeface="Arial Narrow" panose="020B0606020202030204" pitchFamily="34" charset="0"/>
                <a:ea typeface="+mn-ea"/>
                <a:cs typeface="+mn-cs"/>
              </a:rPr>
              <a:t>VIDEO</a:t>
            </a:r>
            <a:r>
              <a:rPr kumimoji="0" lang="en-GB" sz="2450" b="1" i="0" u="none" strike="noStrike" kern="1200" cap="none" spc="0" normalizeH="0" baseline="0" noProof="0" dirty="0">
                <a:ln>
                  <a:noFill/>
                </a:ln>
                <a:solidFill>
                  <a:srgbClr val="002060"/>
                </a:solidFill>
                <a:effectLst/>
                <a:uLnTx/>
                <a:uFillTx/>
                <a:latin typeface="Arial Narrow" panose="020B0606020202030204" pitchFamily="34" charset="0"/>
                <a:ea typeface="+mn-ea"/>
                <a:cs typeface="+mn-cs"/>
              </a:rPr>
              <a:t>: Are Brains like Computers?</a:t>
            </a:r>
          </a:p>
        </p:txBody>
      </p:sp>
      <p:sp>
        <p:nvSpPr>
          <p:cNvPr id="4" name="Rectangle 3">
            <a:extLst>
              <a:ext uri="{FF2B5EF4-FFF2-40B4-BE49-F238E27FC236}">
                <a16:creationId xmlns:a16="http://schemas.microsoft.com/office/drawing/2014/main" id="{E347A108-4E78-48D1-B174-ACCCDB32378F}"/>
              </a:ext>
            </a:extLst>
          </p:cNvPr>
          <p:cNvSpPr/>
          <p:nvPr/>
        </p:nvSpPr>
        <p:spPr>
          <a:xfrm>
            <a:off x="0" y="0"/>
            <a:ext cx="12192000" cy="68580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mic Sans MS"/>
              <a:ea typeface="+mn-ea"/>
              <a:cs typeface="+mn-cs"/>
            </a:endParaRPr>
          </a:p>
        </p:txBody>
      </p:sp>
      <p:sp>
        <p:nvSpPr>
          <p:cNvPr id="6" name="TextBox 5">
            <a:extLst>
              <a:ext uri="{FF2B5EF4-FFF2-40B4-BE49-F238E27FC236}">
                <a16:creationId xmlns:a16="http://schemas.microsoft.com/office/drawing/2014/main" id="{630C9290-68D0-B0C7-DACF-28519D7B7C54}"/>
              </a:ext>
            </a:extLst>
          </p:cNvPr>
          <p:cNvSpPr txBox="1"/>
          <p:nvPr/>
        </p:nvSpPr>
        <p:spPr>
          <a:xfrm>
            <a:off x="101600" y="6437419"/>
            <a:ext cx="11971980" cy="369332"/>
          </a:xfrm>
          <a:prstGeom prst="rect">
            <a:avLst/>
          </a:prstGeom>
          <a:noFill/>
        </p:spPr>
        <p:txBody>
          <a:bodyPr wrap="square">
            <a:spAutoFit/>
          </a:bodyPr>
          <a:lstStyle/>
          <a:p>
            <a:pPr algn="r"/>
            <a:r>
              <a:rPr lang="en-GB" dirty="0"/>
              <a:t>https://www.youtube.com/watch?v=rjnRiEaud0Y</a:t>
            </a:r>
          </a:p>
        </p:txBody>
      </p:sp>
      <p:pic>
        <p:nvPicPr>
          <p:cNvPr id="5" name="Online Media 4" title="Are Brains like Computers?">
            <a:hlinkClick r:id="" action="ppaction://media"/>
            <a:extLst>
              <a:ext uri="{FF2B5EF4-FFF2-40B4-BE49-F238E27FC236}">
                <a16:creationId xmlns:a16="http://schemas.microsoft.com/office/drawing/2014/main" id="{75F84BBA-1BE4-1DC2-7A20-D9E09669AABF}"/>
              </a:ext>
            </a:extLst>
          </p:cNvPr>
          <p:cNvPicPr>
            <a:picLocks noRot="1" noChangeAspect="1"/>
          </p:cNvPicPr>
          <p:nvPr>
            <a:videoFile r:link="rId1"/>
          </p:nvPr>
        </p:nvPicPr>
        <p:blipFill>
          <a:blip r:embed="rId4"/>
          <a:stretch>
            <a:fillRect/>
          </a:stretch>
        </p:blipFill>
        <p:spPr>
          <a:xfrm>
            <a:off x="1301946" y="805545"/>
            <a:ext cx="9588107" cy="5413045"/>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spTree>
    <p:extLst>
      <p:ext uri="{BB962C8B-B14F-4D97-AF65-F5344CB8AC3E}">
        <p14:creationId xmlns:p14="http://schemas.microsoft.com/office/powerpoint/2010/main" val="391665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99E371-B26C-B175-42BE-C1AB1CC3DF3A}"/>
              </a:ext>
            </a:extLst>
          </p:cNvPr>
          <p:cNvSpPr/>
          <p:nvPr/>
        </p:nvSpPr>
        <p:spPr>
          <a:xfrm>
            <a:off x="0" y="0"/>
            <a:ext cx="12192000" cy="685450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omic Sans MS"/>
              <a:ea typeface="+mn-ea"/>
              <a:cs typeface="+mn-cs"/>
            </a:endParaRPr>
          </a:p>
        </p:txBody>
      </p:sp>
      <p:sp>
        <p:nvSpPr>
          <p:cNvPr id="5" name="Title 1">
            <a:extLst>
              <a:ext uri="{FF2B5EF4-FFF2-40B4-BE49-F238E27FC236}">
                <a16:creationId xmlns:a16="http://schemas.microsoft.com/office/drawing/2014/main" id="{A7912E5C-E470-2E16-56AC-1840F4FFF4CD}"/>
              </a:ext>
            </a:extLst>
          </p:cNvPr>
          <p:cNvSpPr>
            <a:spLocks noGrp="1"/>
          </p:cNvSpPr>
          <p:nvPr>
            <p:ph type="title"/>
          </p:nvPr>
        </p:nvSpPr>
        <p:spPr>
          <a:xfrm>
            <a:off x="351441" y="577446"/>
            <a:ext cx="11524505" cy="1228585"/>
          </a:xfrm>
          <a:solidFill>
            <a:srgbClr val="EDEA65"/>
          </a:solidFill>
          <a:ln w="28575">
            <a:solidFill>
              <a:schemeClr val="tx1"/>
            </a:solidFill>
          </a:ln>
        </p:spPr>
        <p:txBody>
          <a:bodyPr>
            <a:normAutofit/>
          </a:bodyPr>
          <a:lstStyle/>
          <a:p>
            <a:pPr algn="ctr"/>
            <a:r>
              <a:rPr lang="en-GB" sz="3350" b="1" dirty="0">
                <a:latin typeface="Arial Narrow" panose="020B0606020202030204" pitchFamily="34" charset="0"/>
              </a:rPr>
              <a:t>The Role of Schemata</a:t>
            </a:r>
          </a:p>
        </p:txBody>
      </p:sp>
      <p:sp>
        <p:nvSpPr>
          <p:cNvPr id="6" name="TextBox 5">
            <a:extLst>
              <a:ext uri="{FF2B5EF4-FFF2-40B4-BE49-F238E27FC236}">
                <a16:creationId xmlns:a16="http://schemas.microsoft.com/office/drawing/2014/main" id="{E00A224A-D489-5156-A342-7C46980026DA}"/>
              </a:ext>
            </a:extLst>
          </p:cNvPr>
          <p:cNvSpPr txBox="1"/>
          <p:nvPr/>
        </p:nvSpPr>
        <p:spPr>
          <a:xfrm>
            <a:off x="241436" y="314564"/>
            <a:ext cx="3307307" cy="461665"/>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The Cognitive Approach</a:t>
            </a:r>
          </a:p>
        </p:txBody>
      </p:sp>
      <p:sp>
        <p:nvSpPr>
          <p:cNvPr id="10" name="TextBox 9">
            <a:extLst>
              <a:ext uri="{FF2B5EF4-FFF2-40B4-BE49-F238E27FC236}">
                <a16:creationId xmlns:a16="http://schemas.microsoft.com/office/drawing/2014/main" id="{9CB4930C-4717-5049-03FD-6BDCE8F6F2F3}"/>
              </a:ext>
            </a:extLst>
          </p:cNvPr>
          <p:cNvSpPr txBox="1"/>
          <p:nvPr/>
        </p:nvSpPr>
        <p:spPr>
          <a:xfrm>
            <a:off x="351441" y="1915646"/>
            <a:ext cx="7595130" cy="3699474"/>
          </a:xfrm>
          <a:prstGeom prst="rect">
            <a:avLst/>
          </a:prstGeom>
          <a:noFill/>
        </p:spPr>
        <p:txBody>
          <a:bodyPr wrap="square">
            <a:spAutoFit/>
          </a:bodyPr>
          <a:lstStyle/>
          <a:p>
            <a:pPr marL="342900" lvl="0" indent="-342900">
              <a:spcBef>
                <a:spcPts val="2400"/>
              </a:spcBef>
              <a:buFont typeface="Arial" panose="020B0604020202020204" pitchFamily="34" charset="0"/>
              <a:buChar char="•"/>
              <a:defRPr/>
            </a:pPr>
            <a:r>
              <a:rPr lang="en-GB" sz="2430" dirty="0">
                <a:solidFill>
                  <a:prstClr val="black"/>
                </a:solidFill>
              </a:rPr>
              <a:t>Cognitive processing can often be affected by a person’s beliefs of expectations, often referred to as a </a:t>
            </a:r>
            <a:r>
              <a:rPr lang="en-GB" sz="2430" b="1" dirty="0">
                <a:solidFill>
                  <a:prstClr val="black"/>
                </a:solidFill>
              </a:rPr>
              <a:t>schema</a:t>
            </a:r>
            <a:r>
              <a:rPr lang="en-GB" sz="2430" dirty="0">
                <a:solidFill>
                  <a:prstClr val="black"/>
                </a:solidFill>
              </a:rPr>
              <a:t>. </a:t>
            </a:r>
          </a:p>
          <a:p>
            <a:pPr marL="342900" lvl="0" indent="-342900">
              <a:spcBef>
                <a:spcPts val="2400"/>
              </a:spcBef>
              <a:buFont typeface="Arial" panose="020B0604020202020204" pitchFamily="34" charset="0"/>
              <a:buChar char="•"/>
              <a:defRPr/>
            </a:pPr>
            <a:r>
              <a:rPr lang="en-GB" sz="2430" dirty="0">
                <a:solidFill>
                  <a:prstClr val="black"/>
                </a:solidFill>
              </a:rPr>
              <a:t>Schema are ‘packages’ of ideas and information developed through experience.</a:t>
            </a:r>
          </a:p>
          <a:p>
            <a:pPr marL="342900" lvl="0" indent="-342900">
              <a:spcBef>
                <a:spcPts val="2400"/>
              </a:spcBef>
              <a:buFont typeface="Arial" panose="020B0604020202020204" pitchFamily="34" charset="0"/>
              <a:buChar char="•"/>
              <a:defRPr/>
            </a:pPr>
            <a:r>
              <a:rPr lang="en-GB" sz="2430" dirty="0">
                <a:solidFill>
                  <a:prstClr val="black"/>
                </a:solidFill>
              </a:rPr>
              <a:t>Schemata act as a </a:t>
            </a:r>
            <a:r>
              <a:rPr lang="en-GB" sz="2430" b="1" dirty="0">
                <a:solidFill>
                  <a:prstClr val="black"/>
                </a:solidFill>
              </a:rPr>
              <a:t>mental framework </a:t>
            </a:r>
            <a:r>
              <a:rPr lang="en-GB" sz="2430" dirty="0">
                <a:solidFill>
                  <a:prstClr val="black"/>
                </a:solidFill>
              </a:rPr>
              <a:t>for the interpretations of incoming information received by the cognitive system. </a:t>
            </a:r>
          </a:p>
        </p:txBody>
      </p:sp>
      <p:sp>
        <p:nvSpPr>
          <p:cNvPr id="12" name="Rectangle 11">
            <a:extLst>
              <a:ext uri="{FF2B5EF4-FFF2-40B4-BE49-F238E27FC236}">
                <a16:creationId xmlns:a16="http://schemas.microsoft.com/office/drawing/2014/main" id="{89E0F4FC-8442-73CC-895E-21C3927D05BE}"/>
              </a:ext>
            </a:extLst>
          </p:cNvPr>
          <p:cNvSpPr/>
          <p:nvPr/>
        </p:nvSpPr>
        <p:spPr>
          <a:xfrm>
            <a:off x="351441" y="6021151"/>
            <a:ext cx="11524505" cy="538649"/>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600"/>
              </a:spcBef>
            </a:pPr>
            <a:r>
              <a:rPr lang="en-GB" sz="2400" b="1" dirty="0">
                <a:solidFill>
                  <a:srgbClr val="002060"/>
                </a:solidFill>
                <a:latin typeface="Arial Narrow" panose="020B0606020202030204" pitchFamily="34" charset="0"/>
              </a:rPr>
              <a:t>For example, when you think of a chair, what do you think of?</a:t>
            </a:r>
            <a:endParaRPr kumimoji="0" lang="en-GB" sz="2400" b="1" i="0" u="none" strike="noStrike" kern="1200" cap="none" spc="0" normalizeH="0" baseline="0" noProof="0" dirty="0">
              <a:ln>
                <a:noFill/>
              </a:ln>
              <a:solidFill>
                <a:srgbClr val="002060"/>
              </a:solidFill>
              <a:effectLst/>
              <a:uLnTx/>
              <a:uFillTx/>
              <a:latin typeface="Arial Narrow" panose="020B0606020202030204" pitchFamily="34" charset="0"/>
            </a:endParaRPr>
          </a:p>
        </p:txBody>
      </p:sp>
      <p:pic>
        <p:nvPicPr>
          <p:cNvPr id="2" name="Picture 1">
            <a:extLst>
              <a:ext uri="{FF2B5EF4-FFF2-40B4-BE49-F238E27FC236}">
                <a16:creationId xmlns:a16="http://schemas.microsoft.com/office/drawing/2014/main" id="{E10F4A5F-E9AA-6F53-6B48-955FFD8C9938}"/>
              </a:ext>
            </a:extLst>
          </p:cNvPr>
          <p:cNvPicPr>
            <a:picLocks noChangeAspect="1"/>
          </p:cNvPicPr>
          <p:nvPr/>
        </p:nvPicPr>
        <p:blipFill rotWithShape="1">
          <a:blip r:embed="rId3"/>
          <a:srcRect l="9497" t="4905" r="9213" b="4946"/>
          <a:stretch/>
        </p:blipFill>
        <p:spPr>
          <a:xfrm>
            <a:off x="8298012" y="2107488"/>
            <a:ext cx="3346012" cy="3710648"/>
          </a:xfrm>
          <a:prstGeom prst="rect">
            <a:avLst/>
          </a:prstGeom>
        </p:spPr>
      </p:pic>
    </p:spTree>
    <p:extLst>
      <p:ext uri="{BB962C8B-B14F-4D97-AF65-F5344CB8AC3E}">
        <p14:creationId xmlns:p14="http://schemas.microsoft.com/office/powerpoint/2010/main" val="288776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heel(1)">
                                      <p:cBhvr>
                                        <p:cTn id="7" dur="2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heel(1)">
                                      <p:cBhvr>
                                        <p:cTn id="12" dur="20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heel(1)">
                                      <p:cBhvr>
                                        <p:cTn id="17" dur="20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89FBB3C-F1EE-46F0-8AB8-F23293BFB369}"/>
              </a:ext>
            </a:extLst>
          </p:cNvPr>
          <p:cNvSpPr/>
          <p:nvPr/>
        </p:nvSpPr>
        <p:spPr>
          <a:xfrm>
            <a:off x="0" y="0"/>
            <a:ext cx="12192000" cy="685450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omic Sans MS"/>
              <a:ea typeface="+mn-ea"/>
              <a:cs typeface="+mn-cs"/>
            </a:endParaRPr>
          </a:p>
        </p:txBody>
      </p:sp>
      <p:pic>
        <p:nvPicPr>
          <p:cNvPr id="11" name="Picture 10">
            <a:extLst>
              <a:ext uri="{FF2B5EF4-FFF2-40B4-BE49-F238E27FC236}">
                <a16:creationId xmlns:a16="http://schemas.microsoft.com/office/drawing/2014/main" id="{57393EF7-D2FD-4521-A3CE-B93C517EB7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6138" y="944237"/>
            <a:ext cx="3562173" cy="5670332"/>
          </a:xfrm>
          <a:prstGeom prst="rect">
            <a:avLst/>
          </a:prstGeom>
        </p:spPr>
      </p:pic>
      <p:sp>
        <p:nvSpPr>
          <p:cNvPr id="12" name="TextBox 11">
            <a:extLst>
              <a:ext uri="{FF2B5EF4-FFF2-40B4-BE49-F238E27FC236}">
                <a16:creationId xmlns:a16="http://schemas.microsoft.com/office/drawing/2014/main" id="{79D6AA02-DF25-4B1A-8F02-C3E4E9824101}"/>
              </a:ext>
            </a:extLst>
          </p:cNvPr>
          <p:cNvSpPr txBox="1"/>
          <p:nvPr/>
        </p:nvSpPr>
        <p:spPr>
          <a:xfrm>
            <a:off x="2864654" y="4424515"/>
            <a:ext cx="2344993" cy="523220"/>
          </a:xfrm>
          <a:prstGeom prst="rect">
            <a:avLst/>
          </a:prstGeom>
          <a:noFill/>
        </p:spPr>
        <p:txBody>
          <a:bodyPr wrap="square" rtlCol="0">
            <a:spAutoFit/>
          </a:bodyPr>
          <a:lstStyle/>
          <a:p>
            <a:pPr algn="ctr"/>
            <a:r>
              <a:rPr lang="en-GB" sz="2800" b="1" i="1" dirty="0">
                <a:latin typeface="Calibri Light" panose="020F0302020204030204" pitchFamily="34" charset="0"/>
                <a:ea typeface="Calibri Light" panose="020F0302020204030204" pitchFamily="34" charset="0"/>
                <a:cs typeface="Calibri Light" panose="020F0302020204030204" pitchFamily="34" charset="0"/>
              </a:rPr>
              <a:t>Four legs</a:t>
            </a:r>
          </a:p>
        </p:txBody>
      </p:sp>
      <p:sp>
        <p:nvSpPr>
          <p:cNvPr id="14" name="TextBox 13">
            <a:extLst>
              <a:ext uri="{FF2B5EF4-FFF2-40B4-BE49-F238E27FC236}">
                <a16:creationId xmlns:a16="http://schemas.microsoft.com/office/drawing/2014/main" id="{4797239A-5BAD-4518-9E75-FBFFBA78AB96}"/>
              </a:ext>
            </a:extLst>
          </p:cNvPr>
          <p:cNvSpPr txBox="1"/>
          <p:nvPr/>
        </p:nvSpPr>
        <p:spPr>
          <a:xfrm>
            <a:off x="6766115" y="2092161"/>
            <a:ext cx="4568531" cy="523220"/>
          </a:xfrm>
          <a:prstGeom prst="rect">
            <a:avLst/>
          </a:prstGeom>
          <a:noFill/>
        </p:spPr>
        <p:txBody>
          <a:bodyPr wrap="square" rtlCol="0">
            <a:spAutoFit/>
          </a:bodyPr>
          <a:lstStyle/>
          <a:p>
            <a:pPr algn="ctr"/>
            <a:r>
              <a:rPr lang="en-GB" sz="2800" b="1" i="1" dirty="0">
                <a:latin typeface="Calibri Light" panose="020F0302020204030204" pitchFamily="34" charset="0"/>
                <a:ea typeface="Calibri Light" panose="020F0302020204030204" pitchFamily="34" charset="0"/>
                <a:cs typeface="Calibri Light" panose="020F0302020204030204" pitchFamily="34" charset="0"/>
              </a:rPr>
              <a:t>Something you sit on</a:t>
            </a:r>
          </a:p>
        </p:txBody>
      </p:sp>
      <p:sp>
        <p:nvSpPr>
          <p:cNvPr id="15" name="TextBox 14">
            <a:extLst>
              <a:ext uri="{FF2B5EF4-FFF2-40B4-BE49-F238E27FC236}">
                <a16:creationId xmlns:a16="http://schemas.microsoft.com/office/drawing/2014/main" id="{E90CE7BC-B12B-4A30-B1AE-3662E83401AA}"/>
              </a:ext>
            </a:extLst>
          </p:cNvPr>
          <p:cNvSpPr txBox="1"/>
          <p:nvPr/>
        </p:nvSpPr>
        <p:spPr>
          <a:xfrm>
            <a:off x="1534134" y="1609504"/>
            <a:ext cx="3342966" cy="523220"/>
          </a:xfrm>
          <a:prstGeom prst="rect">
            <a:avLst/>
          </a:prstGeom>
          <a:noFill/>
        </p:spPr>
        <p:txBody>
          <a:bodyPr wrap="square" rtlCol="0">
            <a:spAutoFit/>
          </a:bodyPr>
          <a:lstStyle/>
          <a:p>
            <a:pPr algn="ctr"/>
            <a:r>
              <a:rPr lang="en-GB" sz="2800" b="1" i="1" dirty="0">
                <a:latin typeface="Calibri Light" panose="020F0302020204030204" pitchFamily="34" charset="0"/>
                <a:ea typeface="Calibri Light" panose="020F0302020204030204" pitchFamily="34" charset="0"/>
                <a:cs typeface="Calibri Light" panose="020F0302020204030204" pitchFamily="34" charset="0"/>
              </a:rPr>
              <a:t>Has a backrest</a:t>
            </a:r>
          </a:p>
        </p:txBody>
      </p:sp>
      <p:sp>
        <p:nvSpPr>
          <p:cNvPr id="16" name="TextBox 15">
            <a:extLst>
              <a:ext uri="{FF2B5EF4-FFF2-40B4-BE49-F238E27FC236}">
                <a16:creationId xmlns:a16="http://schemas.microsoft.com/office/drawing/2014/main" id="{EC915C81-A97A-4EA6-98F5-DD0020950621}"/>
              </a:ext>
            </a:extLst>
          </p:cNvPr>
          <p:cNvSpPr txBox="1"/>
          <p:nvPr/>
        </p:nvSpPr>
        <p:spPr>
          <a:xfrm>
            <a:off x="7269665" y="4707542"/>
            <a:ext cx="3342966" cy="523220"/>
          </a:xfrm>
          <a:prstGeom prst="rect">
            <a:avLst/>
          </a:prstGeom>
          <a:noFill/>
        </p:spPr>
        <p:txBody>
          <a:bodyPr wrap="square" rtlCol="0">
            <a:spAutoFit/>
          </a:bodyPr>
          <a:lstStyle/>
          <a:p>
            <a:pPr algn="ctr"/>
            <a:r>
              <a:rPr lang="en-GB" sz="2800" b="1" i="1" dirty="0">
                <a:latin typeface="Calibri Light" panose="020F0302020204030204" pitchFamily="34" charset="0"/>
                <a:ea typeface="Calibri Light" panose="020F0302020204030204" pitchFamily="34" charset="0"/>
                <a:cs typeface="Calibri Light" panose="020F0302020204030204" pitchFamily="34" charset="0"/>
              </a:rPr>
              <a:t>Wooden</a:t>
            </a:r>
          </a:p>
        </p:txBody>
      </p:sp>
      <p:sp>
        <p:nvSpPr>
          <p:cNvPr id="17" name="TextBox 16">
            <a:extLst>
              <a:ext uri="{FF2B5EF4-FFF2-40B4-BE49-F238E27FC236}">
                <a16:creationId xmlns:a16="http://schemas.microsoft.com/office/drawing/2014/main" id="{992C766D-EFDC-481C-90F1-FFD18CC3D830}"/>
              </a:ext>
            </a:extLst>
          </p:cNvPr>
          <p:cNvSpPr txBox="1"/>
          <p:nvPr/>
        </p:nvSpPr>
        <p:spPr>
          <a:xfrm>
            <a:off x="285681" y="199696"/>
            <a:ext cx="2578973" cy="461665"/>
          </a:xfrm>
          <a:prstGeom prst="rect">
            <a:avLst/>
          </a:prstGeom>
          <a:solidFill>
            <a:schemeClr val="bg1"/>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Schema for a chair</a:t>
            </a:r>
          </a:p>
        </p:txBody>
      </p:sp>
    </p:spTree>
    <p:extLst>
      <p:ext uri="{BB962C8B-B14F-4D97-AF65-F5344CB8AC3E}">
        <p14:creationId xmlns:p14="http://schemas.microsoft.com/office/powerpoint/2010/main" val="44949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99E371-B26C-B175-42BE-C1AB1CC3DF3A}"/>
              </a:ext>
            </a:extLst>
          </p:cNvPr>
          <p:cNvSpPr/>
          <p:nvPr/>
        </p:nvSpPr>
        <p:spPr>
          <a:xfrm>
            <a:off x="0" y="0"/>
            <a:ext cx="12192000" cy="685450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omic Sans MS"/>
              <a:ea typeface="+mn-ea"/>
              <a:cs typeface="+mn-cs"/>
            </a:endParaRPr>
          </a:p>
        </p:txBody>
      </p:sp>
      <p:sp>
        <p:nvSpPr>
          <p:cNvPr id="5" name="Title 1">
            <a:extLst>
              <a:ext uri="{FF2B5EF4-FFF2-40B4-BE49-F238E27FC236}">
                <a16:creationId xmlns:a16="http://schemas.microsoft.com/office/drawing/2014/main" id="{A7912E5C-E470-2E16-56AC-1840F4FFF4CD}"/>
              </a:ext>
            </a:extLst>
          </p:cNvPr>
          <p:cNvSpPr>
            <a:spLocks noGrp="1"/>
          </p:cNvSpPr>
          <p:nvPr>
            <p:ph type="title"/>
          </p:nvPr>
        </p:nvSpPr>
        <p:spPr>
          <a:xfrm>
            <a:off x="351441" y="577446"/>
            <a:ext cx="11524505" cy="1228585"/>
          </a:xfrm>
          <a:solidFill>
            <a:srgbClr val="EDEA65"/>
          </a:solidFill>
          <a:ln w="28575">
            <a:solidFill>
              <a:schemeClr val="tx1"/>
            </a:solidFill>
          </a:ln>
        </p:spPr>
        <p:txBody>
          <a:bodyPr>
            <a:normAutofit/>
          </a:bodyPr>
          <a:lstStyle/>
          <a:p>
            <a:pPr algn="ctr"/>
            <a:r>
              <a:rPr lang="en-GB" sz="3350" b="1" dirty="0">
                <a:latin typeface="Arial Narrow" panose="020B0606020202030204" pitchFamily="34" charset="0"/>
              </a:rPr>
              <a:t>The Role of Schemata</a:t>
            </a:r>
          </a:p>
        </p:txBody>
      </p:sp>
      <p:sp>
        <p:nvSpPr>
          <p:cNvPr id="6" name="TextBox 5">
            <a:extLst>
              <a:ext uri="{FF2B5EF4-FFF2-40B4-BE49-F238E27FC236}">
                <a16:creationId xmlns:a16="http://schemas.microsoft.com/office/drawing/2014/main" id="{E00A224A-D489-5156-A342-7C46980026DA}"/>
              </a:ext>
            </a:extLst>
          </p:cNvPr>
          <p:cNvSpPr txBox="1"/>
          <p:nvPr/>
        </p:nvSpPr>
        <p:spPr>
          <a:xfrm>
            <a:off x="241436" y="314564"/>
            <a:ext cx="3307307" cy="461665"/>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latin typeface="Arial Narrow" panose="020B0606020202030204" pitchFamily="34" charset="0"/>
                <a:ea typeface="+mn-ea"/>
                <a:cs typeface="+mn-cs"/>
              </a:rPr>
              <a:t>The Cognitive Approach</a:t>
            </a:r>
          </a:p>
        </p:txBody>
      </p:sp>
      <p:sp>
        <p:nvSpPr>
          <p:cNvPr id="10" name="TextBox 9">
            <a:extLst>
              <a:ext uri="{FF2B5EF4-FFF2-40B4-BE49-F238E27FC236}">
                <a16:creationId xmlns:a16="http://schemas.microsoft.com/office/drawing/2014/main" id="{9CB4930C-4717-5049-03FD-6BDCE8F6F2F3}"/>
              </a:ext>
            </a:extLst>
          </p:cNvPr>
          <p:cNvSpPr txBox="1"/>
          <p:nvPr/>
        </p:nvSpPr>
        <p:spPr>
          <a:xfrm>
            <a:off x="351440" y="1904760"/>
            <a:ext cx="10087959" cy="1200329"/>
          </a:xfrm>
          <a:prstGeom prst="rect">
            <a:avLst/>
          </a:prstGeom>
          <a:noFill/>
        </p:spPr>
        <p:txBody>
          <a:bodyPr wrap="square">
            <a:spAutoFit/>
          </a:bodyPr>
          <a:lstStyle/>
          <a:p>
            <a:pPr marL="342900" lvl="0" indent="-342900">
              <a:spcBef>
                <a:spcPts val="2400"/>
              </a:spcBef>
              <a:buFont typeface="Arial" panose="020B0604020202020204" pitchFamily="34" charset="0"/>
              <a:buChar char="•"/>
              <a:defRPr/>
            </a:pPr>
            <a:r>
              <a:rPr lang="en-GB" sz="2400" dirty="0">
                <a:solidFill>
                  <a:prstClr val="black"/>
                </a:solidFill>
              </a:rPr>
              <a:t>Babies are born with a simple motor schema for innate behaviours such as sucking and grasping objects and shaping the hand around the object in coordination with visual input.</a:t>
            </a:r>
          </a:p>
        </p:txBody>
      </p:sp>
      <p:sp>
        <p:nvSpPr>
          <p:cNvPr id="12" name="Rectangle 11">
            <a:extLst>
              <a:ext uri="{FF2B5EF4-FFF2-40B4-BE49-F238E27FC236}">
                <a16:creationId xmlns:a16="http://schemas.microsoft.com/office/drawing/2014/main" id="{89E0F4FC-8442-73CC-895E-21C3927D05BE}"/>
              </a:ext>
            </a:extLst>
          </p:cNvPr>
          <p:cNvSpPr/>
          <p:nvPr/>
        </p:nvSpPr>
        <p:spPr>
          <a:xfrm>
            <a:off x="0" y="6323515"/>
            <a:ext cx="12192000" cy="538649"/>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600"/>
              </a:spcBef>
            </a:pPr>
            <a:r>
              <a:rPr kumimoji="0" lang="en-GB" sz="2400" b="1" i="0" u="sng" strike="noStrike" kern="1200" cap="none" spc="0" normalizeH="0" baseline="0" noProof="0" dirty="0">
                <a:ln>
                  <a:noFill/>
                </a:ln>
                <a:solidFill>
                  <a:srgbClr val="002060"/>
                </a:solidFill>
                <a:effectLst/>
                <a:uLnTx/>
                <a:uFillTx/>
                <a:latin typeface="Arial Narrow" panose="020B0606020202030204" pitchFamily="34" charset="0"/>
                <a:ea typeface="+mn-ea"/>
                <a:cs typeface="+mn-cs"/>
              </a:rPr>
              <a:t>THINK, PAIR, SHARE</a:t>
            </a:r>
            <a:r>
              <a:rPr lang="en-GB" sz="2400" b="1" dirty="0">
                <a:solidFill>
                  <a:srgbClr val="002060"/>
                </a:solidFill>
                <a:latin typeface="Arial Narrow" panose="020B0606020202030204" pitchFamily="34" charset="0"/>
              </a:rPr>
              <a:t>: How do we learn/acquire different schemata?</a:t>
            </a:r>
          </a:p>
        </p:txBody>
      </p:sp>
      <p:pic>
        <p:nvPicPr>
          <p:cNvPr id="3" name="Picture 2">
            <a:extLst>
              <a:ext uri="{FF2B5EF4-FFF2-40B4-BE49-F238E27FC236}">
                <a16:creationId xmlns:a16="http://schemas.microsoft.com/office/drawing/2014/main" id="{94CCDD3E-4076-339F-3E79-A45A21C0F4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745392" y="885624"/>
            <a:ext cx="2688823" cy="2090075"/>
          </a:xfrm>
          <a:prstGeom prst="rect">
            <a:avLst/>
          </a:prstGeom>
        </p:spPr>
      </p:pic>
      <p:pic>
        <p:nvPicPr>
          <p:cNvPr id="7" name="Picture 6">
            <a:extLst>
              <a:ext uri="{FF2B5EF4-FFF2-40B4-BE49-F238E27FC236}">
                <a16:creationId xmlns:a16="http://schemas.microsoft.com/office/drawing/2014/main" id="{1C5BE3D3-B454-9155-7598-FE679D944A9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333" b="95343" l="9804" r="89706">
                        <a14:foregroundMark x1="67320" y1="95833" x2="50327" y2="86520"/>
                        <a14:foregroundMark x1="57843" y1="18137" x2="61928" y2="25245"/>
                        <a14:foregroundMark x1="57026" y1="9314" x2="62745" y2="10294"/>
                        <a14:foregroundMark x1="56046" y1="9559" x2="64216" y2="11520"/>
                        <a14:foregroundMark x1="55556" y1="8333" x2="64542" y2="12010"/>
                        <a14:foregroundMark x1="64869" y1="10049" x2="62255" y2="8333"/>
                      </a14:backgroundRemoval>
                    </a14:imgEffect>
                  </a14:imgLayer>
                </a14:imgProps>
              </a:ext>
            </a:extLst>
          </a:blip>
          <a:srcRect b="5296"/>
          <a:stretch/>
        </p:blipFill>
        <p:spPr>
          <a:xfrm>
            <a:off x="7543800" y="2787089"/>
            <a:ext cx="5361214" cy="3384868"/>
          </a:xfrm>
          <a:prstGeom prst="rect">
            <a:avLst/>
          </a:prstGeom>
        </p:spPr>
      </p:pic>
      <p:sp>
        <p:nvSpPr>
          <p:cNvPr id="9" name="TextBox 8">
            <a:extLst>
              <a:ext uri="{FF2B5EF4-FFF2-40B4-BE49-F238E27FC236}">
                <a16:creationId xmlns:a16="http://schemas.microsoft.com/office/drawing/2014/main" id="{1D6F9BB1-0B5A-23FC-6115-D0C918828FA9}"/>
              </a:ext>
            </a:extLst>
          </p:cNvPr>
          <p:cNvSpPr txBox="1"/>
          <p:nvPr/>
        </p:nvSpPr>
        <p:spPr>
          <a:xfrm>
            <a:off x="351440" y="3214704"/>
            <a:ext cx="9674303" cy="156966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24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omic Sans MS"/>
                <a:ea typeface="+mn-ea"/>
                <a:cs typeface="+mn-cs"/>
              </a:rPr>
              <a:t>As we get older, our schema becomes more detailed and sophisticated. Adults have developed mental representations for everything from the concept of psychology to a schema for </a:t>
            </a:r>
            <a:r>
              <a:rPr kumimoji="0" lang="en-GB" sz="2400" b="0" i="1" u="none" strike="noStrike" kern="1200" cap="none" spc="0" normalizeH="0" baseline="0" noProof="0" dirty="0">
                <a:ln>
                  <a:noFill/>
                </a:ln>
                <a:solidFill>
                  <a:prstClr val="black"/>
                </a:solidFill>
                <a:effectLst/>
                <a:uLnTx/>
                <a:uFillTx/>
                <a:latin typeface="Comic Sans MS"/>
                <a:ea typeface="+mn-ea"/>
                <a:cs typeface="+mn-cs"/>
              </a:rPr>
              <a:t>what happens in a restaurant </a:t>
            </a:r>
            <a:r>
              <a:rPr kumimoji="0" lang="en-GB" sz="2400" b="0" i="0" u="none" strike="noStrike" kern="1200" cap="none" spc="0" normalizeH="0" baseline="0" noProof="0" dirty="0">
                <a:ln>
                  <a:noFill/>
                </a:ln>
                <a:solidFill>
                  <a:prstClr val="black"/>
                </a:solidFill>
                <a:effectLst/>
                <a:uLnTx/>
                <a:uFillTx/>
                <a:latin typeface="Comic Sans MS"/>
                <a:ea typeface="+mn-ea"/>
                <a:cs typeface="+mn-cs"/>
              </a:rPr>
              <a:t>or </a:t>
            </a:r>
            <a:r>
              <a:rPr kumimoji="0" lang="en-GB" sz="2400" b="0" i="1" u="none" strike="noStrike" kern="1200" cap="none" spc="0" normalizeH="0" baseline="0" noProof="0" dirty="0">
                <a:ln>
                  <a:noFill/>
                </a:ln>
                <a:solidFill>
                  <a:prstClr val="black"/>
                </a:solidFill>
                <a:effectLst/>
                <a:uLnTx/>
                <a:uFillTx/>
                <a:latin typeface="Comic Sans MS"/>
                <a:ea typeface="+mn-ea"/>
                <a:cs typeface="+mn-cs"/>
              </a:rPr>
              <a:t>what a typical zombie looks like</a:t>
            </a:r>
            <a:r>
              <a:rPr kumimoji="0" lang="en-GB" sz="2400" b="0" i="0" u="none" strike="noStrike" kern="1200" cap="none" spc="0" normalizeH="0" baseline="0" noProof="0" dirty="0">
                <a:ln>
                  <a:noFill/>
                </a:ln>
                <a:solidFill>
                  <a:prstClr val="black"/>
                </a:solidFill>
                <a:effectLst/>
                <a:uLnTx/>
                <a:uFillTx/>
                <a:latin typeface="Comic Sans MS"/>
                <a:ea typeface="+mn-ea"/>
                <a:cs typeface="+mn-cs"/>
              </a:rPr>
              <a:t>.</a:t>
            </a:r>
          </a:p>
        </p:txBody>
      </p:sp>
      <p:sp>
        <p:nvSpPr>
          <p:cNvPr id="13" name="TextBox 12">
            <a:extLst>
              <a:ext uri="{FF2B5EF4-FFF2-40B4-BE49-F238E27FC236}">
                <a16:creationId xmlns:a16="http://schemas.microsoft.com/office/drawing/2014/main" id="{64A23802-6E13-2929-C693-F6353D5A3406}"/>
              </a:ext>
            </a:extLst>
          </p:cNvPr>
          <p:cNvSpPr txBox="1"/>
          <p:nvPr/>
        </p:nvSpPr>
        <p:spPr>
          <a:xfrm>
            <a:off x="351440" y="4936842"/>
            <a:ext cx="9042932" cy="120032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24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omic Sans MS"/>
                <a:ea typeface="+mn-ea"/>
                <a:cs typeface="+mn-cs"/>
              </a:rPr>
              <a:t>Schemata enables us to process lots of information quickly, this acts as a sort of mental shortcut that prevents us from being overwhelmed by environmental stimuli.</a:t>
            </a:r>
          </a:p>
        </p:txBody>
      </p:sp>
    </p:spTree>
    <p:extLst>
      <p:ext uri="{BB962C8B-B14F-4D97-AF65-F5344CB8AC3E}">
        <p14:creationId xmlns:p14="http://schemas.microsoft.com/office/powerpoint/2010/main" val="272076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9"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13A59EB86685459DDDBAE59B64CC04" ma:contentTypeVersion="17" ma:contentTypeDescription="Create a new document." ma:contentTypeScope="" ma:versionID="7f84b52c365f969b9900d191970dd785">
  <xsd:schema xmlns:xsd="http://www.w3.org/2001/XMLSchema" xmlns:xs="http://www.w3.org/2001/XMLSchema" xmlns:p="http://schemas.microsoft.com/office/2006/metadata/properties" xmlns:ns2="ad89ce95-d1b6-4d5e-b677-7cca411aa0d9" xmlns:ns3="506e4013-1c0c-4111-9426-d4a345a2e8ca" targetNamespace="http://schemas.microsoft.com/office/2006/metadata/properties" ma:root="true" ma:fieldsID="274510aaa2cbc702d7d92c40fcba3b82" ns2:_="" ns3:_="">
    <xsd:import namespace="ad89ce95-d1b6-4d5e-b677-7cca411aa0d9"/>
    <xsd:import namespace="506e4013-1c0c-4111-9426-d4a345a2e8c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89ce95-d1b6-4d5e-b677-7cca411aa0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ad0ac55-8370-45de-8d35-391d2d053443"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06e4013-1c0c-4111-9426-d4a345a2e8c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2c15fa1e-c926-42ca-bfe6-b20ae44258bd}" ma:internalName="TaxCatchAll" ma:showField="CatchAllData" ma:web="506e4013-1c0c-4111-9426-d4a345a2e8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06e4013-1c0c-4111-9426-d4a345a2e8ca" xsi:nil="true"/>
    <lcf76f155ced4ddcb4097134ff3c332f xmlns="ad89ce95-d1b6-4d5e-b677-7cca411aa0d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C68B588-0193-4B9B-A3B6-554BEB96B29F}"/>
</file>

<file path=customXml/itemProps2.xml><?xml version="1.0" encoding="utf-8"?>
<ds:datastoreItem xmlns:ds="http://schemas.openxmlformats.org/officeDocument/2006/customXml" ds:itemID="{67912D3D-CCA0-4BE7-BD47-4DDD82F32429}"/>
</file>

<file path=customXml/itemProps3.xml><?xml version="1.0" encoding="utf-8"?>
<ds:datastoreItem xmlns:ds="http://schemas.openxmlformats.org/officeDocument/2006/customXml" ds:itemID="{1F36FC21-657E-4D3C-8A4E-BF0DEB1EF55B}"/>
</file>

<file path=docProps/app.xml><?xml version="1.0" encoding="utf-8"?>
<Properties xmlns="http://schemas.openxmlformats.org/officeDocument/2006/extended-properties" xmlns:vt="http://schemas.openxmlformats.org/officeDocument/2006/docPropsVTypes">
  <TotalTime>2243</TotalTime>
  <Words>2834</Words>
  <Application>Microsoft Office PowerPoint</Application>
  <PresentationFormat>Widescreen</PresentationFormat>
  <Paragraphs>218</Paragraphs>
  <Slides>28</Slides>
  <Notes>26</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28</vt:i4>
      </vt:variant>
    </vt:vector>
  </HeadingPairs>
  <TitlesOfParts>
    <vt:vector size="40" baseType="lpstr">
      <vt:lpstr>Aharoni</vt:lpstr>
      <vt:lpstr>Arial</vt:lpstr>
      <vt:lpstr>Arial Narrow</vt:lpstr>
      <vt:lpstr>Arial Rounded MT Bold</vt:lpstr>
      <vt:lpstr>Bradley Hand ITC</vt:lpstr>
      <vt:lpstr>Calibri</vt:lpstr>
      <vt:lpstr>Calibri Light</vt:lpstr>
      <vt:lpstr>Cavolini</vt:lpstr>
      <vt:lpstr>Comic Sans MS</vt:lpstr>
      <vt:lpstr>Office Theme</vt:lpstr>
      <vt:lpstr>1_Office Theme</vt:lpstr>
      <vt:lpstr>2_Office Theme</vt:lpstr>
      <vt:lpstr>PowerPoint Presentation</vt:lpstr>
      <vt:lpstr>PowerPoint Presentation</vt:lpstr>
      <vt:lpstr>Key Assumptions of The Cognitive Approach</vt:lpstr>
      <vt:lpstr>Theoretical Models</vt:lpstr>
      <vt:lpstr>Computer Models</vt:lpstr>
      <vt:lpstr>PowerPoint Presentation</vt:lpstr>
      <vt:lpstr>The Role of Schemata</vt:lpstr>
      <vt:lpstr>PowerPoint Presentation</vt:lpstr>
      <vt:lpstr>The Role of Schemata</vt:lpstr>
      <vt:lpstr>The Role of Schemata</vt:lpstr>
      <vt:lpstr>The Emergence of Cognitive Neuroscience</vt:lpstr>
      <vt:lpstr>The Emergence of Cognitive Neuroscience</vt:lpstr>
      <vt:lpstr>The Emergence of Cognitive Neuroscience</vt:lpstr>
      <vt:lpstr>The Emergence of Cognitive Neuroscience</vt:lpstr>
      <vt:lpstr>PowerPoint Presentation</vt:lpstr>
      <vt:lpstr>PowerPoint Presentation</vt:lpstr>
      <vt:lpstr>PowerPoint Presentation</vt:lpstr>
      <vt:lpstr>PowerPoint Presentation</vt:lpstr>
      <vt:lpstr>PowerPoint Presentation</vt:lpstr>
      <vt:lpstr>SCIENTIFIC AND OBJECTIVE METHODS</vt:lpstr>
      <vt:lpstr>MACHINE REDUCTIONISM</vt:lpstr>
      <vt:lpstr>LACK OF APPLICATION TO EVERYDAY LIFE</vt:lpstr>
      <vt:lpstr>REAL-LIFE APPLICATION</vt:lpstr>
      <vt:lpstr>LESS DETERMINISTIC THAT OTHER APPROACHES</vt:lpstr>
      <vt:lpstr>PowerPoint Presentation</vt:lpstr>
      <vt:lpstr>PowerPoint Presentation</vt:lpstr>
      <vt:lpstr>PLENARY: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Key Assumptions of the Cognitive Approach</dc:title>
  <dc:creator>jordana.lynn.bullock@gmail.com</dc:creator>
  <cp:lastModifiedBy>Jordana-Lynn Bullock</cp:lastModifiedBy>
  <cp:revision>40</cp:revision>
  <dcterms:created xsi:type="dcterms:W3CDTF">2022-03-29T11:08:16Z</dcterms:created>
  <dcterms:modified xsi:type="dcterms:W3CDTF">2024-03-27T13:07:49Z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0x010100EC13A59EB86685459DDDBAE59B64CC04</vt:lpwstr>
  </property>
</Properties>
</file>