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7"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Source Sans Pro" panose="020B05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kq+oEfNSwojrEsiXtWHpxFLGR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DA056C-EB30-4C6F-97C8-1E71FB9B6561}">
  <a:tblStyle styleId="{C6DA056C-EB30-4C6F-97C8-1E71FB9B656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63CC4AC-CDAE-4EA6-85B2-22D9FF50FBB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545" autoAdjust="0"/>
  </p:normalViewPr>
  <p:slideViewPr>
    <p:cSldViewPr snapToGrid="0">
      <p:cViewPr varScale="1">
        <p:scale>
          <a:sx n="34" d="100"/>
          <a:sy n="34" d="100"/>
        </p:scale>
        <p:origin x="18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apply-online-for-student-fina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heffield.ac.uk/undergraduate/fees-funding/addition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document/d/1rG6zXjoIe7VtFuMe4w89CLKIucG6rREXtY0gkESCzmc/edit?usp=drive_link"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docs.google.com/document/d/1X3EAmwpuhlNoEzUQMAdUA-lwZQcAFboH1gyRjLobdG4/edit" TargetMode="External"/><Relationship Id="rId5" Type="http://schemas.openxmlformats.org/officeDocument/2006/relationships/hyperlink" Target="https://docs.google.com/document/d/1sc1lzUtF2VDGxKEPOjGcYdsumQBx5ss5gOPSlSe8Mts/edit?usp=drive_link" TargetMode="External"/><Relationship Id="rId4" Type="http://schemas.openxmlformats.org/officeDocument/2006/relationships/hyperlink" Target="https://docs.google.com/document/d/1DJLuGglguHlHymjUgjYgx4o2BX9petZJNLuEQzeeru4/edit?usp=drive_link"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udentfinance.campaign.gov.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543ac5b0e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So your student loan is made up of your tuition fee loan and your maintenance loan combined at the end of your degree.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Repayments start the April after you leave university and only when you are earning over </a:t>
            </a:r>
            <a:r>
              <a:rPr lang="en-GB" b="1">
                <a:solidFill>
                  <a:schemeClr val="dk1"/>
                </a:solidFill>
              </a:rPr>
              <a:t>£25,000</a:t>
            </a:r>
            <a:r>
              <a:rPr lang="en-GB">
                <a:solidFill>
                  <a:schemeClr val="dk1"/>
                </a:solidFill>
              </a:rPr>
              <a:t>. This means that for whatever reason in your working life your salary goes under the threshold amount, you will stop paying your student loan.</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When you start to repay your student loan, there will be interest charged however it is important to mention that the interest rate is much lower than a bank loan.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And anything that is unpaid after 40 years is written off.</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77" name="Google Shape;177;g1e543ac5b0e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b899b05856_0_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So your student loan is made up of your tuition fee loan and your maintenance loan combined at the end of your degree.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Repayments start the April after you leave university and only when you are earning over </a:t>
            </a:r>
            <a:r>
              <a:rPr lang="en-GB" b="1">
                <a:solidFill>
                  <a:schemeClr val="dk1"/>
                </a:solidFill>
              </a:rPr>
              <a:t>£25,000</a:t>
            </a:r>
            <a:r>
              <a:rPr lang="en-GB">
                <a:solidFill>
                  <a:schemeClr val="dk1"/>
                </a:solidFill>
              </a:rPr>
              <a:t>. </a:t>
            </a:r>
            <a:r>
              <a:rPr lang="en-GB" sz="1200">
                <a:solidFill>
                  <a:srgbClr val="363F49"/>
                </a:solidFill>
              </a:rPr>
              <a:t>Repayments are currently calculated as 9% of any income above this.</a:t>
            </a:r>
            <a:r>
              <a:rPr lang="en-GB">
                <a:solidFill>
                  <a:schemeClr val="dk1"/>
                </a:solidFill>
              </a:rPr>
              <a:t>This means that for whatever reason in your working life your salary goes under the threshold amount, you will stop paying your student loan.</a:t>
            </a:r>
            <a:endParaRPr>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i="1">
                <a:solidFill>
                  <a:srgbClr val="410098"/>
                </a:solidFill>
              </a:rPr>
              <a:t>Eg income = £28,000. Income above £25,000 = £3,000. 9% of £3,000 = £270, £22.50 a month.</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When you start to repay your student loan, there will be interest charged however it is important to mention that the interest rate is much lower than a bank loan.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And anything that is unpaid after 40 years is written off.</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sz="1200">
              <a:solidFill>
                <a:srgbClr val="363F49"/>
              </a:solidFill>
            </a:endParaRPr>
          </a:p>
          <a:p>
            <a:pPr marL="457200" lvl="0" indent="0" algn="l" rtl="0">
              <a:lnSpc>
                <a:spcPct val="115000"/>
              </a:lnSpc>
              <a:spcBef>
                <a:spcPts val="0"/>
              </a:spcBef>
              <a:spcAft>
                <a:spcPts val="0"/>
              </a:spcAft>
              <a:buSzPts val="1100"/>
              <a:buNone/>
            </a:pPr>
            <a:endParaRPr sz="1200" i="1">
              <a:solidFill>
                <a:srgbClr val="410098"/>
              </a:solidFill>
            </a:endParaRPr>
          </a:p>
          <a:p>
            <a:pPr marL="457200" lvl="0" indent="-304800" algn="l" rtl="0">
              <a:lnSpc>
                <a:spcPct val="115000"/>
              </a:lnSpc>
              <a:spcBef>
                <a:spcPts val="0"/>
              </a:spcBef>
              <a:spcAft>
                <a:spcPts val="0"/>
              </a:spcAft>
              <a:buClr>
                <a:schemeClr val="dk1"/>
              </a:buClr>
              <a:buSzPts val="1200"/>
              <a:buChar char="●"/>
            </a:pPr>
            <a:r>
              <a:rPr lang="en-GB" sz="1200">
                <a:solidFill>
                  <a:srgbClr val="363F49"/>
                </a:solidFill>
              </a:rPr>
              <a:t>The interest rate will normally be based on the Retail Price Index (RPI).</a:t>
            </a:r>
            <a:endParaRPr sz="1200">
              <a:solidFill>
                <a:srgbClr val="363F49"/>
              </a:solidFill>
            </a:endParaRPr>
          </a:p>
          <a:p>
            <a:pPr marL="0" lvl="0" indent="0" algn="l" rtl="0">
              <a:lnSpc>
                <a:spcPct val="115000"/>
              </a:lnSpc>
              <a:spcBef>
                <a:spcPts val="0"/>
              </a:spcBef>
              <a:spcAft>
                <a:spcPts val="0"/>
              </a:spcAft>
              <a:buSzPts val="1100"/>
              <a:buNone/>
            </a:pPr>
            <a:endParaRPr sz="1200">
              <a:solidFill>
                <a:srgbClr val="363F49"/>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The student loan from the government is different to usual loans. The loan is never passed on to anyone else; no one else will ever be responsible for paying it back. Also, it doesn’t have a negative effect on your credit rating – so when you apply for mortgages or credit cards in the future, the balance of your student loan won’t be considered. </a:t>
            </a:r>
            <a:endParaRPr sz="1200">
              <a:solidFill>
                <a:schemeClr val="dk1"/>
              </a:solidFill>
            </a:endParaRPr>
          </a:p>
          <a:p>
            <a:pPr marL="0" lvl="0" indent="0" algn="l" rtl="0">
              <a:lnSpc>
                <a:spcPct val="115000"/>
              </a:lnSpc>
              <a:spcBef>
                <a:spcPts val="0"/>
              </a:spcBef>
              <a:spcAft>
                <a:spcPts val="0"/>
              </a:spcAft>
              <a:buSzPts val="1100"/>
              <a:buNone/>
            </a:pPr>
            <a:endParaRPr sz="6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sz="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300" u="sng">
                <a:solidFill>
                  <a:schemeClr val="hlink"/>
                </a:solidFill>
                <a:latin typeface="Arial"/>
                <a:ea typeface="Arial"/>
                <a:cs typeface="Arial"/>
                <a:sym typeface="Arial"/>
                <a:hlinkClick r:id="rId3"/>
              </a:rPr>
              <a:t>https://www.gov.uk/apply-online-for-student-finance</a:t>
            </a:r>
            <a:endParaRPr sz="1300" u="sng">
              <a:solidFill>
                <a:schemeClr val="hlink"/>
              </a:solidFill>
              <a:latin typeface="Arial"/>
              <a:ea typeface="Arial"/>
              <a:cs typeface="Arial"/>
              <a:sym typeface="Aria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88" name="Google Shape;188;g1b899b05856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d6a30839e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GB" sz="1200">
                <a:solidFill>
                  <a:schemeClr val="dk1"/>
                </a:solidFill>
              </a:rPr>
              <a:t>The interest rate is based on the Retail Price Index or RPI, which measures changes to the cost of living in the UK. The interest rate is updated once a year in September, using the RPI from March of that year.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RPI (retail price index) is essentially a measure of inflation</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GB" sz="1200">
                <a:solidFill>
                  <a:schemeClr val="dk1"/>
                </a:solidFill>
              </a:rPr>
              <a:t>It’s important to remember that the amount of interest you’re charged doesn’t affect the amount you’ll repay each month. </a:t>
            </a:r>
            <a:r>
              <a:rPr lang="en-GB" sz="1200" b="1">
                <a:solidFill>
                  <a:schemeClr val="dk1"/>
                </a:solidFill>
              </a:rPr>
              <a:t>How much interest you’re charged depends on your circumstances. </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99" name="Google Shape;199;g1d6a30839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899b05856_0_7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Your student loan is designed to be affordable and the amount you pay is in reflection to the amount you earn. Therefore if you wage increases – your loan will increase. Likewise, if your wage reduces, your loan will reduce.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So if you earned £28,000 per year, with a monthly income of £2,333 before tax, you would pay £5 per month for your student loan repayments.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08" name="Google Shape;208;g1b899b05856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b899b05856_0_7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b899b05856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b899b05856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1b899b0585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c7f95bfde8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solidFill>
                  <a:schemeClr val="dk1"/>
                </a:solidFill>
              </a:rPr>
              <a:t>Firstly I’m going to talk about how Student Finance works in the UK.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GB">
                <a:solidFill>
                  <a:schemeClr val="dk1"/>
                </a:solidFill>
              </a:rPr>
              <a:t>One thing I’d like to mention first of all is that funding for HE gets confirmed year on year by the government and even though we can’t predict the future, one thing we can always guarantee, is that support will always be in place so that students can go to university.</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GB">
                <a:solidFill>
                  <a:schemeClr val="dk1"/>
                </a:solidFill>
              </a:rPr>
              <a:t>So the information that I am going to present to you today is based on the most up to date information we have at the moment.</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301" name="Google Shape;301;g1c7f95bfde8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b899b05856_0_7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g1b899b05856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e5539a9b1a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The other main area of support available is from the University, from us if you choose to come to study here.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Our support can change each year too.</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A key thing about support from our University is that the awards </a:t>
            </a:r>
            <a:r>
              <a:rPr lang="en-GB" b="1">
                <a:solidFill>
                  <a:schemeClr val="dk1"/>
                </a:solidFill>
              </a:rPr>
              <a:t>don’t have to be repaid</a:t>
            </a:r>
            <a:r>
              <a:rPr lang="en-GB">
                <a:solidFill>
                  <a:schemeClr val="dk1"/>
                </a:solidFill>
              </a:rPr>
              <a:t> and they won’t affect the amount of student loan that you can get.</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GB">
                <a:solidFill>
                  <a:schemeClr val="dk1"/>
                </a:solidFill>
              </a:rPr>
              <a:t>The funding comes in two forms: bursaries and scholarships</a:t>
            </a:r>
            <a:endParaRPr/>
          </a:p>
        </p:txBody>
      </p:sp>
      <p:sp>
        <p:nvSpPr>
          <p:cNvPr id="237" name="Google Shape;237;g1e5539a9b1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e5539a9b1a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e5539a9b1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You’ll see as we go through the presentation that some figures (mainly related to government funding) are for 2023 entry.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Unfortunately, some funding is confirmed quite late in the cycle so we can’t tell you today exactly how much money will be available for the academic year 2024-2025.</a:t>
            </a:r>
            <a:endParaRPr>
              <a:solidFill>
                <a:schemeClr val="dk1"/>
              </a:solidFill>
            </a:endParaRPr>
          </a:p>
          <a:p>
            <a:pPr marL="0" lvl="0" indent="0" algn="l" rtl="0">
              <a:lnSpc>
                <a:spcPct val="115000"/>
              </a:lnSpc>
              <a:spcBef>
                <a:spcPts val="0"/>
              </a:spcBef>
              <a:spcAft>
                <a:spcPts val="0"/>
              </a:spcAft>
              <a:buSzPts val="1100"/>
              <a:buNone/>
            </a:pPr>
            <a:r>
              <a:rPr lang="en-GB">
                <a:solidFill>
                  <a:schemeClr val="dk1"/>
                </a:solidFill>
              </a:rPr>
              <a:t>We are not expecting any huge changes for entry in 2024, the information we give you today should provide you with a reasonably good idea of what funding is likely to be available. As soon as information is available, it will be updated on our web pages.</a:t>
            </a: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e5539a9b1a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There are additional elements to our bursary scheme which factor in your postcode and the grades you have achieved.</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If your income is £25,000 or less </a:t>
            </a:r>
            <a:r>
              <a:rPr lang="en-GB" b="1">
                <a:solidFill>
                  <a:schemeClr val="dk1"/>
                </a:solidFill>
                <a:latin typeface="Calibri"/>
                <a:ea typeface="Calibri"/>
                <a:cs typeface="Calibri"/>
                <a:sym typeface="Calibri"/>
              </a:rPr>
              <a:t>and</a:t>
            </a:r>
            <a:r>
              <a:rPr lang="en-GB">
                <a:solidFill>
                  <a:schemeClr val="dk1"/>
                </a:solidFill>
                <a:latin typeface="Calibri"/>
                <a:ea typeface="Calibri"/>
                <a:cs typeface="Calibri"/>
                <a:sym typeface="Calibri"/>
              </a:rPr>
              <a:t> you live in one of the more deprived areas in the country, you could receive an additional £250 per year.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rgbClr val="410098"/>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a:solidFill>
                  <a:srgbClr val="410098"/>
                </a:solidFill>
                <a:latin typeface="Arial"/>
                <a:ea typeface="Arial"/>
                <a:cs typeface="Arial"/>
                <a:sym typeface="Arial"/>
              </a:rPr>
              <a:t>If you live within the Sheffield City Region in an area where it’s not common for people to go to university </a:t>
            </a:r>
            <a:r>
              <a:rPr lang="en-GB" b="1">
                <a:solidFill>
                  <a:srgbClr val="410098"/>
                </a:solidFill>
                <a:latin typeface="Arial"/>
                <a:ea typeface="Arial"/>
                <a:cs typeface="Arial"/>
                <a:sym typeface="Arial"/>
              </a:rPr>
              <a:t>and</a:t>
            </a:r>
            <a:r>
              <a:rPr lang="en-GB">
                <a:solidFill>
                  <a:srgbClr val="410098"/>
                </a:solidFill>
                <a:latin typeface="Arial"/>
                <a:ea typeface="Arial"/>
                <a:cs typeface="Arial"/>
                <a:sym typeface="Arial"/>
              </a:rPr>
              <a:t> achieve ABB or higher at A Level, </a:t>
            </a:r>
            <a:r>
              <a:rPr lang="en-GB" b="1">
                <a:solidFill>
                  <a:srgbClr val="410098"/>
                </a:solidFill>
                <a:latin typeface="Arial"/>
                <a:ea typeface="Arial"/>
                <a:cs typeface="Arial"/>
                <a:sym typeface="Arial"/>
              </a:rPr>
              <a:t>you will receive £250 </a:t>
            </a:r>
            <a:r>
              <a:rPr lang="en-GB">
                <a:solidFill>
                  <a:srgbClr val="410098"/>
                </a:solidFill>
                <a:latin typeface="Arial"/>
                <a:ea typeface="Arial"/>
                <a:cs typeface="Arial"/>
                <a:sym typeface="Arial"/>
              </a:rPr>
              <a:t>on top of any other financial support that you receive. This award does not take household income into account.</a:t>
            </a:r>
            <a:endParaRPr>
              <a:solidFill>
                <a:srgbClr val="410098"/>
              </a:solidFill>
              <a:latin typeface="Arial"/>
              <a:ea typeface="Arial"/>
              <a:cs typeface="Arial"/>
              <a:sym typeface="Arial"/>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But you can only receive </a:t>
            </a:r>
            <a:r>
              <a:rPr lang="en-GB" b="1">
                <a:solidFill>
                  <a:schemeClr val="dk1"/>
                </a:solidFill>
                <a:latin typeface="Calibri"/>
                <a:ea typeface="Calibri"/>
                <a:cs typeface="Calibri"/>
                <a:sym typeface="Calibri"/>
              </a:rPr>
              <a:t>one or other these two postcode awards, not both</a:t>
            </a:r>
            <a:r>
              <a:rPr lang="en-GB">
                <a:solidFill>
                  <a:schemeClr val="dk1"/>
                </a:solidFill>
                <a:latin typeface="Calibri"/>
                <a:ea typeface="Calibri"/>
                <a:cs typeface="Calibri"/>
                <a:sym typeface="Calibri"/>
              </a:rPr>
              <a:t>, so our maximum bursary which consider household income and postcode for next year is £1,250 per year.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59" name="Google Shape;259;g1e5539a9b1a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e5539a9b1a_0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We also have enhanced bursaries available for students who:</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rPr>
              <a:t>●</a:t>
            </a:r>
            <a:r>
              <a:rPr lang="en-GB">
                <a:solidFill>
                  <a:schemeClr val="dk1"/>
                </a:solidFill>
                <a:latin typeface="Calibri"/>
                <a:ea typeface="Calibri"/>
                <a:cs typeface="Calibri"/>
                <a:sym typeface="Calibri"/>
              </a:rPr>
              <a:t>Have come from care (known as care leavers)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rPr>
              <a:t>●</a:t>
            </a:r>
            <a:r>
              <a:rPr lang="en-GB">
                <a:solidFill>
                  <a:schemeClr val="dk1"/>
                </a:solidFill>
                <a:latin typeface="Calibri"/>
                <a:ea typeface="Calibri"/>
                <a:cs typeface="Calibri"/>
                <a:sym typeface="Calibri"/>
              </a:rPr>
              <a:t>Are estranged from their families (in other words, who have no contact and won’t be able to rely on financial support from them)</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rPr>
              <a:t>●</a:t>
            </a:r>
            <a:r>
              <a:rPr lang="en-GB">
                <a:solidFill>
                  <a:schemeClr val="dk1"/>
                </a:solidFill>
                <a:latin typeface="Calibri"/>
                <a:ea typeface="Calibri"/>
                <a:cs typeface="Calibri"/>
                <a:sym typeface="Calibri"/>
              </a:rPr>
              <a:t>Have caring responsibilities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rPr>
              <a:t>●</a:t>
            </a:r>
            <a:endParaRPr>
              <a:solidFill>
                <a:schemeClr val="dk1"/>
              </a:solidFill>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These are </a:t>
            </a:r>
            <a:r>
              <a:rPr lang="en-GB" b="1">
                <a:solidFill>
                  <a:schemeClr val="dk1"/>
                </a:solidFill>
                <a:latin typeface="Calibri"/>
                <a:ea typeface="Calibri"/>
                <a:cs typeface="Calibri"/>
                <a:sym typeface="Calibri"/>
              </a:rPr>
              <a:t>instead</a:t>
            </a:r>
            <a:r>
              <a:rPr lang="en-GB">
                <a:solidFill>
                  <a:schemeClr val="dk1"/>
                </a:solidFill>
                <a:latin typeface="Calibri"/>
                <a:ea typeface="Calibri"/>
                <a:cs typeface="Calibri"/>
                <a:sym typeface="Calibri"/>
              </a:rPr>
              <a:t> of University of Sheffield Bursary Scheme.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Care leavers and students estranged from their families can apply for an enhanced support of up to £10,000 per year - half that amount for part-time students. If a care leaver or an estranged student, you must be under 25 on the first day of your course. The reason it is ‘up to’ is because how the award is paid depends on where you choose to live. If you live in University accommodation you will receive a bursary of £4,500 in two instalments, plus have your accommodation fees paid by the University. If you choose to live in private accommodation, you’ll receive £10,000 in four instalments.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rPr>
              <a:t>•</a:t>
            </a:r>
            <a:endParaRPr>
              <a:solidFill>
                <a:schemeClr val="dk1"/>
              </a:solidFill>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Students who have caring responsibilities can apply for enhanced support of £4,500 per year - and again, half that amount for part-time students.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72" name="Google Shape;272;g1e5539a9b1a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e5539a9b1a_0_4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We also have a range of scholarships available.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Whilst you are automatically assessed for a bursary, you need to </a:t>
            </a:r>
            <a:r>
              <a:rPr lang="en-GB" b="1">
                <a:solidFill>
                  <a:schemeClr val="dk1"/>
                </a:solidFill>
                <a:latin typeface="Calibri"/>
                <a:ea typeface="Calibri"/>
                <a:cs typeface="Calibri"/>
                <a:sym typeface="Calibri"/>
              </a:rPr>
              <a:t>apply</a:t>
            </a:r>
            <a:r>
              <a:rPr lang="en-GB">
                <a:solidFill>
                  <a:schemeClr val="dk1"/>
                </a:solidFill>
                <a:latin typeface="Calibri"/>
                <a:ea typeface="Calibri"/>
                <a:cs typeface="Calibri"/>
                <a:sym typeface="Calibri"/>
              </a:rPr>
              <a:t> for a scholarship – and there a limited number available.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As with bursaries, there are some criteria to meet, and they may be related to your household income, your background, your grades, or your course. There are deadlines to apply for these scholarships, and there are no guarantees that you will be awarded one.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The screen shows a number of awards we have available centrally </a:t>
            </a:r>
            <a:r>
              <a:rPr lang="en-GB" b="1">
                <a:solidFill>
                  <a:schemeClr val="dk1"/>
                </a:solidFill>
                <a:latin typeface="Calibri"/>
                <a:ea typeface="Calibri"/>
                <a:cs typeface="Calibri"/>
                <a:sym typeface="Calibri"/>
              </a:rPr>
              <a:t>and most scholarships are open </a:t>
            </a:r>
            <a:r>
              <a:rPr lang="en-GB">
                <a:solidFill>
                  <a:schemeClr val="dk1"/>
                </a:solidFill>
                <a:latin typeface="Calibri"/>
                <a:ea typeface="Calibri"/>
                <a:cs typeface="Calibri"/>
                <a:sym typeface="Calibri"/>
              </a:rPr>
              <a:t>to the majority of students on the majority of courses. More information is available online – ESS and GSES usually open around November.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Types of scholarships available: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Experience sheffield scholarship</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Global summer experience scholarship</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Sports scholarships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a:solidFill>
                  <a:schemeClr val="dk1"/>
                </a:solidFill>
                <a:latin typeface="Calibri"/>
                <a:ea typeface="Calibri"/>
                <a:cs typeface="Calibri"/>
                <a:sym typeface="Calibri"/>
              </a:rPr>
              <a:t>Departmental awards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GB" sz="1500">
                <a:solidFill>
                  <a:srgbClr val="410099"/>
                </a:solidFill>
              </a:rPr>
              <a:t>See more at: </a:t>
            </a:r>
            <a:r>
              <a:rPr lang="en-GB" sz="1500" u="sng">
                <a:solidFill>
                  <a:schemeClr val="hlink"/>
                </a:solidFill>
                <a:hlinkClick r:id="rId3"/>
              </a:rPr>
              <a:t>www.sheffield.ac.uk/undergraduate/fees-funding/additional</a:t>
            </a:r>
            <a:r>
              <a:rPr lang="en-GB" sz="1500">
                <a:solidFill>
                  <a:srgbClr val="410099"/>
                </a:solidFill>
              </a:rPr>
              <a:t> </a:t>
            </a:r>
            <a:endParaRPr sz="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p:txBody>
      </p:sp>
      <p:sp>
        <p:nvSpPr>
          <p:cNvPr id="286" name="Google Shape;286;g1e5539a9b1a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b899b05856_0_7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An easy way to check for what you are eligible for is to complete the student finance calculator using the link above.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This will give you an idea of how much you will get if you do choose to come to university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323" name="Google Shape;323;g1b899b05856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b899b05856_0_8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If you are concerned about having enough money during your time at university, another great way to get extra cash is to get a part time job alongside your studies. A large number of students will look to supplement their student loan with part-time work. Not only does it provide an income stream, but it also provides invaluable experience and confidence. The Student Jobshop can help students find part time work during term time, vacations and for placement years. The University is also a regular employer of students in a variety of roles with generous pay.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171450" lvl="0" indent="-171450" algn="l" rtl="0">
              <a:lnSpc>
                <a:spcPct val="100000"/>
              </a:lnSpc>
              <a:spcBef>
                <a:spcPts val="0"/>
              </a:spcBef>
              <a:spcAft>
                <a:spcPts val="0"/>
              </a:spcAft>
              <a:buClr>
                <a:schemeClr val="dk1"/>
              </a:buClr>
              <a:buSzPts val="1100"/>
              <a:buChar char="•"/>
            </a:pPr>
            <a:r>
              <a:rPr lang="en-GB">
                <a:solidFill>
                  <a:schemeClr val="dk1"/>
                </a:solidFill>
              </a:rPr>
              <a:t>Most courses enable you to do this and it is something that is encouraged in order to gain experience and confidence to add these experiences to your CV.</a:t>
            </a:r>
            <a:endParaRPr>
              <a:solidFill>
                <a:schemeClr val="dk1"/>
              </a:solidFill>
            </a:endParaRPr>
          </a:p>
          <a:p>
            <a:pPr marL="171450" lvl="0" indent="-171450" algn="l" rtl="0">
              <a:lnSpc>
                <a:spcPct val="100000"/>
              </a:lnSpc>
              <a:spcBef>
                <a:spcPts val="0"/>
              </a:spcBef>
              <a:spcAft>
                <a:spcPts val="0"/>
              </a:spcAft>
              <a:buClr>
                <a:schemeClr val="dk1"/>
              </a:buClr>
              <a:buSzPts val="1100"/>
              <a:buChar char="•"/>
            </a:pPr>
            <a:r>
              <a:rPr lang="en-GB">
                <a:solidFill>
                  <a:schemeClr val="dk1"/>
                </a:solidFill>
              </a:rPr>
              <a:t>The Student Jobshop can help students find part time work during term time, vacations and for placement years. </a:t>
            </a:r>
            <a:endParaRPr>
              <a:solidFill>
                <a:schemeClr val="dk1"/>
              </a:solidFill>
            </a:endParaRPr>
          </a:p>
          <a:p>
            <a:pPr marL="171450" lvl="0" indent="-171450" algn="l" rtl="0">
              <a:lnSpc>
                <a:spcPct val="100000"/>
              </a:lnSpc>
              <a:spcBef>
                <a:spcPts val="0"/>
              </a:spcBef>
              <a:spcAft>
                <a:spcPts val="0"/>
              </a:spcAft>
              <a:buClr>
                <a:schemeClr val="dk1"/>
              </a:buClr>
              <a:buSzPts val="1100"/>
              <a:buChar char="•"/>
            </a:pPr>
            <a:r>
              <a:rPr lang="en-GB">
                <a:solidFill>
                  <a:schemeClr val="dk1"/>
                </a:solidFill>
              </a:rPr>
              <a:t>The University is a regular employer of students too and pay generously for work to be carried out to work around your studying and exams at uni.</a:t>
            </a:r>
            <a:endParaRPr>
              <a:solidFill>
                <a:schemeClr val="dk1"/>
              </a:solidFill>
            </a:endParaRPr>
          </a:p>
          <a:p>
            <a:pPr marL="0" lvl="0" indent="0" algn="l" rtl="0">
              <a:lnSpc>
                <a:spcPct val="100000"/>
              </a:lnSpc>
              <a:spcBef>
                <a:spcPts val="0"/>
              </a:spcBef>
              <a:spcAft>
                <a:spcPts val="0"/>
              </a:spcAft>
              <a:buSzPts val="1100"/>
              <a:buNone/>
            </a:pPr>
            <a:endParaRPr/>
          </a:p>
        </p:txBody>
      </p:sp>
      <p:sp>
        <p:nvSpPr>
          <p:cNvPr id="333" name="Google Shape;333;g1b899b05856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c7f95bfde8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800"/>
              <a:buFont typeface="Arial"/>
              <a:buNone/>
            </a:pPr>
            <a:r>
              <a:rPr lang="en-GB">
                <a:solidFill>
                  <a:schemeClr val="dk1"/>
                </a:solidFill>
                <a:latin typeface="Arial"/>
                <a:ea typeface="Arial"/>
                <a:cs typeface="Arial"/>
                <a:sym typeface="Arial"/>
              </a:rPr>
              <a:t>Apart from tuition, what else do you need to pay for?</a:t>
            </a:r>
            <a:endParaRPr/>
          </a:p>
        </p:txBody>
      </p:sp>
      <p:sp>
        <p:nvSpPr>
          <p:cNvPr id="349" name="Google Shape;349;g1c7f95bfde8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c7f95bfde8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1c7f95bfde8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b9306899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1b9306899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b93068994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g1b93068994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b93068994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g1b93068994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c7f95bfd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sz="1200">
                <a:solidFill>
                  <a:schemeClr val="dk1"/>
                </a:solidFill>
              </a:rPr>
              <a:t>So what will it cost?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sz="12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200">
                <a:solidFill>
                  <a:schemeClr val="dk1"/>
                </a:solidFill>
              </a:rPr>
              <a:t>Tuition fee - £9,250 per year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a:solidFill>
                  <a:schemeClr val="dk1"/>
                </a:solidFill>
              </a:rPr>
              <a:t>Sometimes essential kit/ trips are covered in tuition fees - this is a good question to ask if you’re still to make decisions on firm and insurance choices</a:t>
            </a:r>
            <a:endParaRPr sz="120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sz="12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200">
                <a:solidFill>
                  <a:schemeClr val="dk1"/>
                </a:solidFill>
              </a:rPr>
              <a:t>Maintenance costs – including accommodation/rent, study materials, food and drink, social activities, and any bills you have. </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GB">
                <a:solidFill>
                  <a:schemeClr val="dk1"/>
                </a:solidFill>
              </a:rPr>
              <a:t>The tuition fee for home fee-paying students is £9,250 (frozen fee rate for 2024-25).</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Fees are reduced for the year if you decide to do a year or term abroad or if you do a year in industry. Fees could increase with inflation each year. There is a link there where you can find more information about tuition fees.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05" name="Google Shape;105;g1c7f95bfd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b93068994e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g1b93068994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b93068994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sz="1200">
                <a:solidFill>
                  <a:schemeClr val="dk1"/>
                </a:solidFill>
              </a:rPr>
              <a:t>The key is to make sure you do this BEFORE you go to university!</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sz="12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200">
                <a:solidFill>
                  <a:schemeClr val="dk1"/>
                </a:solidFill>
              </a:rPr>
              <a:t>You will know all of these figures before you pack up your things and head to your new home – you want to know how much you can realistically afford to spend each month.</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sz="12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200">
                <a:solidFill>
                  <a:schemeClr val="dk1"/>
                </a:solidFill>
              </a:rPr>
              <a:t>If this calculation doesn’t leave you with much to spend, you need to seriously consider getting part time work, which can be a very positive part of your university experience providing you don’t work so much that it negatively affects your studies.</a:t>
            </a:r>
            <a:endParaRPr sz="1200">
              <a:solidFill>
                <a:schemeClr val="dk1"/>
              </a:solidFill>
            </a:endParaRPr>
          </a:p>
          <a:p>
            <a:pPr marL="0" lvl="0" indent="0" algn="l" rtl="0">
              <a:lnSpc>
                <a:spcPct val="100000"/>
              </a:lnSpc>
              <a:spcBef>
                <a:spcPts val="0"/>
              </a:spcBef>
              <a:spcAft>
                <a:spcPts val="0"/>
              </a:spcAft>
              <a:buSzPts val="1100"/>
              <a:buNone/>
            </a:pPr>
            <a:endParaRPr/>
          </a:p>
        </p:txBody>
      </p:sp>
      <p:sp>
        <p:nvSpPr>
          <p:cNvPr id="427" name="Google Shape;427;g1b93068994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c7f95bfde8_0_4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Apps like monzo can be a good way to track spending</a:t>
            </a:r>
            <a:endParaRPr/>
          </a:p>
        </p:txBody>
      </p:sp>
      <p:sp>
        <p:nvSpPr>
          <p:cNvPr id="436" name="Google Shape;436;g1c7f95bfde8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743c1e141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Information Sheet 1 - Budget Planning - Meet Ahmed</a:t>
            </a:r>
            <a:r>
              <a:rPr lang="en-GB">
                <a:solidFill>
                  <a:srgbClr val="FF0000"/>
                </a:solidFill>
                <a:latin typeface="Source Sans Pro"/>
                <a:ea typeface="Source Sans Pro"/>
                <a:cs typeface="Source Sans Pro"/>
                <a:sym typeface="Source Sans Pro"/>
              </a:rPr>
              <a:t> and </a:t>
            </a:r>
            <a:r>
              <a:rPr lang="en-GB"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Information Sheet 2 - Budget Planning - Average Costs</a:t>
            </a:r>
            <a:r>
              <a:rPr lang="en-GB">
                <a:solidFill>
                  <a:srgbClr val="FF0000"/>
                </a:solidFill>
                <a:latin typeface="Source Sans Pro"/>
                <a:ea typeface="Source Sans Pro"/>
                <a:cs typeface="Source Sans Pro"/>
                <a:sym typeface="Source Sans Pro"/>
              </a:rPr>
              <a:t> </a:t>
            </a:r>
            <a:r>
              <a:rPr lang="en-GB"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Handout - Budget Planning</a:t>
            </a:r>
            <a:r>
              <a:rPr lang="en-GB">
                <a:solidFill>
                  <a:srgbClr val="FF0000"/>
                </a:solidFill>
                <a:latin typeface="Source Sans Pro"/>
                <a:ea typeface="Source Sans Pro"/>
                <a:cs typeface="Source Sans Pro"/>
                <a:sym typeface="Source Sans Pro"/>
              </a:rPr>
              <a:t> - display these on the screen </a:t>
            </a:r>
            <a:endParaRPr>
              <a:solidFill>
                <a:srgbClr val="FF00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0000"/>
              </a:solidFill>
              <a:latin typeface="Source Sans Pro"/>
              <a:ea typeface="Source Sans Pro"/>
              <a:cs typeface="Source Sans Pro"/>
              <a:sym typeface="Source Sans Pro"/>
            </a:endParaRPr>
          </a:p>
          <a:p>
            <a:pPr marL="0" lvl="0" indent="0" algn="l" rtl="0">
              <a:spcBef>
                <a:spcPts val="0"/>
              </a:spcBef>
              <a:spcAft>
                <a:spcPts val="0"/>
              </a:spcAft>
              <a:buNone/>
            </a:pPr>
            <a:r>
              <a:rPr lang="en-GB">
                <a:solidFill>
                  <a:srgbClr val="FF0000"/>
                </a:solidFill>
                <a:latin typeface="Source Sans Pro"/>
                <a:ea typeface="Source Sans Pro"/>
                <a:cs typeface="Source Sans Pro"/>
                <a:sym typeface="Source Sans Pro"/>
              </a:rPr>
              <a:t>Facilitators will need </a:t>
            </a:r>
            <a:r>
              <a:rPr lang="en-GB" u="sng">
                <a:solidFill>
                  <a:srgbClr val="1155CC"/>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Facilitator Handout - Budget Planning</a:t>
            </a:r>
            <a:r>
              <a:rPr lang="en-GB">
                <a:solidFill>
                  <a:srgbClr val="FF0000"/>
                </a:solidFill>
                <a:latin typeface="Source Sans Pro"/>
                <a:ea typeface="Source Sans Pro"/>
                <a:cs typeface="Source Sans Pro"/>
                <a:sym typeface="Source Sans Pro"/>
              </a:rPr>
              <a:t>.</a:t>
            </a:r>
            <a:endParaRPr>
              <a:solidFill>
                <a:srgbClr val="FF0000"/>
              </a:solidFill>
              <a:latin typeface="Source Sans Pro"/>
              <a:ea typeface="Source Sans Pro"/>
              <a:cs typeface="Source Sans Pro"/>
              <a:sym typeface="Source Sans Pro"/>
            </a:endParaRPr>
          </a:p>
          <a:p>
            <a:pPr marL="457200" lvl="0" indent="-298450" algn="l" rtl="0">
              <a:spcBef>
                <a:spcPts val="0"/>
              </a:spcBef>
              <a:spcAft>
                <a:spcPts val="0"/>
              </a:spcAft>
              <a:buClr>
                <a:schemeClr val="dk1"/>
              </a:buClr>
              <a:buSzPts val="1100"/>
              <a:buFont typeface="Source Sans Pro"/>
              <a:buChar char="-"/>
            </a:pPr>
            <a:r>
              <a:rPr lang="en-GB">
                <a:solidFill>
                  <a:schemeClr val="dk1"/>
                </a:solidFill>
                <a:latin typeface="Source Sans Pro"/>
                <a:ea typeface="Source Sans Pro"/>
                <a:cs typeface="Source Sans Pro"/>
                <a:sym typeface="Source Sans Pro"/>
              </a:rPr>
              <a:t>Read through the introduction about budgeting on </a:t>
            </a:r>
            <a:r>
              <a:rPr lang="en-GB"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the handout</a:t>
            </a:r>
            <a:r>
              <a:rPr lang="en-GB">
                <a:solidFill>
                  <a:schemeClr val="dk1"/>
                </a:solidFill>
                <a:latin typeface="Source Sans Pro"/>
                <a:ea typeface="Source Sans Pro"/>
                <a:cs typeface="Source Sans Pro"/>
                <a:sym typeface="Source Sans Pro"/>
              </a:rPr>
              <a:t> with the students and make sure all students understand the basic concept of budgeting and prioritising need over want.</a:t>
            </a:r>
            <a:endParaRPr>
              <a:solidFill>
                <a:schemeClr val="dk1"/>
              </a:solidFill>
              <a:latin typeface="Source Sans Pro"/>
              <a:ea typeface="Source Sans Pro"/>
              <a:cs typeface="Source Sans Pro"/>
              <a:sym typeface="Source Sans Pro"/>
            </a:endParaRPr>
          </a:p>
          <a:p>
            <a:pPr marL="457200" lvl="0" indent="-298450" algn="l" rtl="0">
              <a:spcBef>
                <a:spcPts val="0"/>
              </a:spcBef>
              <a:spcAft>
                <a:spcPts val="0"/>
              </a:spcAft>
              <a:buClr>
                <a:schemeClr val="dk1"/>
              </a:buClr>
              <a:buSzPts val="1100"/>
              <a:buFont typeface="Source Sans Pro"/>
              <a:buChar char="-"/>
            </a:pPr>
            <a:r>
              <a:rPr lang="en-GB">
                <a:solidFill>
                  <a:schemeClr val="dk1"/>
                </a:solidFill>
                <a:latin typeface="Source Sans Pro"/>
                <a:ea typeface="Source Sans Pro"/>
                <a:cs typeface="Source Sans Pro"/>
                <a:sym typeface="Source Sans Pro"/>
              </a:rPr>
              <a:t>Read through the scenario on </a:t>
            </a:r>
            <a:r>
              <a:rPr lang="en-GB"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Information Sheet 1</a:t>
            </a:r>
            <a:r>
              <a:rPr lang="en-GB">
                <a:solidFill>
                  <a:schemeClr val="dk1"/>
                </a:solidFill>
                <a:latin typeface="Source Sans Pro"/>
                <a:ea typeface="Source Sans Pro"/>
                <a:cs typeface="Source Sans Pro"/>
                <a:sym typeface="Source Sans Pro"/>
              </a:rPr>
              <a:t> with the students and check they understand the basic concept of the maintenance loan.</a:t>
            </a:r>
            <a:endParaRPr>
              <a:solidFill>
                <a:schemeClr val="dk1"/>
              </a:solidFill>
              <a:latin typeface="Source Sans Pro"/>
              <a:ea typeface="Source Sans Pro"/>
              <a:cs typeface="Source Sans Pro"/>
              <a:sym typeface="Source Sans Pro"/>
            </a:endParaRPr>
          </a:p>
          <a:p>
            <a:pPr marL="457200" lvl="0" indent="-298450" algn="l" rtl="0">
              <a:spcBef>
                <a:spcPts val="0"/>
              </a:spcBef>
              <a:spcAft>
                <a:spcPts val="0"/>
              </a:spcAft>
              <a:buClr>
                <a:schemeClr val="dk1"/>
              </a:buClr>
              <a:buSzPts val="1100"/>
              <a:buFont typeface="Source Sans Pro"/>
              <a:buChar char="-"/>
            </a:pPr>
            <a:r>
              <a:rPr lang="en-GB">
                <a:solidFill>
                  <a:schemeClr val="dk1"/>
                </a:solidFill>
                <a:latin typeface="Source Sans Pro"/>
                <a:ea typeface="Source Sans Pro"/>
                <a:cs typeface="Source Sans Pro"/>
                <a:sym typeface="Source Sans Pro"/>
              </a:rPr>
              <a:t>Students use the information in the scenario and </a:t>
            </a:r>
            <a:r>
              <a:rPr lang="en-GB"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Information Sheet 2</a:t>
            </a:r>
            <a:r>
              <a:rPr lang="en-GB">
                <a:solidFill>
                  <a:schemeClr val="dk1"/>
                </a:solidFill>
                <a:latin typeface="Source Sans Pro"/>
                <a:ea typeface="Source Sans Pro"/>
                <a:cs typeface="Source Sans Pro"/>
                <a:sym typeface="Source Sans Pro"/>
              </a:rPr>
              <a:t>  to complete the budgeting table on </a:t>
            </a:r>
            <a:r>
              <a:rPr lang="en-GB"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their handout</a:t>
            </a:r>
            <a:r>
              <a:rPr lang="en-GB">
                <a:solidFill>
                  <a:schemeClr val="dk1"/>
                </a:solidFill>
                <a:latin typeface="Source Sans Pro"/>
                <a:ea typeface="Source Sans Pro"/>
                <a:cs typeface="Source Sans Pro"/>
                <a:sym typeface="Source Sans Pro"/>
              </a:rPr>
              <a:t> (instructions and tips are included on the handout). See </a:t>
            </a:r>
            <a:r>
              <a:rPr lang="en-GB" u="sng">
                <a:solidFill>
                  <a:srgbClr val="1155CC"/>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the facilitator’s handout</a:t>
            </a:r>
            <a:r>
              <a:rPr lang="en-GB">
                <a:solidFill>
                  <a:schemeClr val="dk1"/>
                </a:solidFill>
                <a:latin typeface="Source Sans Pro"/>
                <a:ea typeface="Source Sans Pro"/>
                <a:cs typeface="Source Sans Pro"/>
                <a:sym typeface="Source Sans Pro"/>
              </a:rPr>
              <a:t> for the basic completed table.</a:t>
            </a:r>
            <a:endParaRPr>
              <a:solidFill>
                <a:schemeClr val="dk1"/>
              </a:solidFill>
              <a:latin typeface="Source Sans Pro"/>
              <a:ea typeface="Source Sans Pro"/>
              <a:cs typeface="Source Sans Pro"/>
              <a:sym typeface="Source Sans Pro"/>
            </a:endParaRPr>
          </a:p>
          <a:p>
            <a:pPr marL="457200" lvl="0" indent="-298450" algn="l" rtl="0">
              <a:spcBef>
                <a:spcPts val="0"/>
              </a:spcBef>
              <a:spcAft>
                <a:spcPts val="0"/>
              </a:spcAft>
              <a:buClr>
                <a:schemeClr val="dk1"/>
              </a:buClr>
              <a:buSzPts val="1100"/>
              <a:buFont typeface="Source Sans Pro"/>
              <a:buChar char="-"/>
            </a:pPr>
            <a:r>
              <a:rPr lang="en-GB">
                <a:solidFill>
                  <a:schemeClr val="dk1"/>
                </a:solidFill>
                <a:latin typeface="Source Sans Pro"/>
                <a:ea typeface="Source Sans Pro"/>
                <a:cs typeface="Source Sans Pro"/>
                <a:sym typeface="Source Sans Pro"/>
              </a:rPr>
              <a:t>If students finish, there are a couple of questions for them on </a:t>
            </a:r>
            <a:r>
              <a:rPr lang="en-GB"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the handout</a:t>
            </a:r>
            <a:r>
              <a:rPr lang="en-GB">
                <a:solidFill>
                  <a:schemeClr val="dk1"/>
                </a:solidFill>
                <a:latin typeface="Source Sans Pro"/>
                <a:ea typeface="Source Sans Pro"/>
                <a:cs typeface="Source Sans Pro"/>
                <a:sym typeface="Source Sans Pro"/>
              </a:rPr>
              <a:t> to consider after the budgeting table.</a:t>
            </a:r>
            <a:endParaRPr>
              <a:latin typeface="Source Sans Pro"/>
              <a:ea typeface="Source Sans Pro"/>
              <a:cs typeface="Source Sans Pro"/>
              <a:sym typeface="Source Sans Pro"/>
            </a:endParaRPr>
          </a:p>
        </p:txBody>
      </p:sp>
      <p:sp>
        <p:nvSpPr>
          <p:cNvPr id="444" name="Google Shape;444;g2743c1e141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743c1e14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Apps like monzo can be a good way to track spending</a:t>
            </a:r>
            <a:endParaRPr/>
          </a:p>
        </p:txBody>
      </p:sp>
      <p:sp>
        <p:nvSpPr>
          <p:cNvPr id="456" name="Google Shape;456;g2743c1e14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791c8526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g2791c8526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791c85263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g2791c85263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791c85263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2791c85263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c7f95bfde8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Firstly I’m going to talk about how Student Finance works in the UK.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One thing I’d like to mention first of all is that funding for HE gets confirmed year on year by the government and even though we can’t predict the future, one thing we can always guarantee, is that support will always be in place so that students can go to university.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So the information that I am going to present to you today is based on the most up to date information we have at the moment.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There are some grants provided by the government but it is mostly loans</a:t>
            </a:r>
            <a:endParaRPr/>
          </a:p>
        </p:txBody>
      </p:sp>
      <p:sp>
        <p:nvSpPr>
          <p:cNvPr id="117" name="Google Shape;117;g1c7f95bfde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543ac5b0e_4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1e543ac5b0e_4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So for your tuition fee loan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You receive the set amount to cover the amount your university has set out as their fee amount. You don’t physically receive this money, it goes straight to the university in three installments to pay off the fee every year of your course.</a:t>
            </a:r>
            <a:endParaRPr>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Universities can’t increase fees until 2025</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You don’t have to pay anything upfront and the money is not linked to household income or where you live.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35" name="Google Shape;1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7f95bfde8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Then as I mentioned previously, you receive a maintenance loan and this counts towards your living costs.</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So your maintenance loan is based on household income, unlike the tuition fee loan. Your receive this money in 3 instalments – 1. at the start of your course 2. around Christmas and 3. at Easter.</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This money contributes towards your accommodation, travel, books etc and everyone who attends university gets something, however you may find that it does not cover it all. You will be able to check the amount of Maintenance Loan you’re eligible for, depending on your household income, on the Student Finance website, or when you make you application for Student Finance online.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One thing I’d like to mention, if you choose you study abroad or do a year in industry as part of your degree, your tuition fee is reduced and you will still receive your maintenance loan.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
        <p:nvSpPr>
          <p:cNvPr id="146" name="Google Shape;146;g1c7f95bfde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GB" sz="1000">
                <a:solidFill>
                  <a:schemeClr val="dk1"/>
                </a:solidFill>
              </a:rPr>
              <a:t>These are the figures that relate to 2023 entry – government funding is not usually confirmed until after December / in early spring.</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The loan is based on household income – the lower your income, the more you receive, but everyone who is eligible can receive some support.</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The minimum amount you’ll receive if living at home is £3,698; if your household income is £58,291 or more, then this is what you’ll receive.</a:t>
            </a:r>
            <a:endParaRPr sz="1000">
              <a:solidFill>
                <a:schemeClr val="dk1"/>
              </a:solidFill>
            </a:endParaRPr>
          </a:p>
          <a:p>
            <a:pPr marL="0" lvl="0" indent="0" algn="l" rtl="0">
              <a:lnSpc>
                <a:spcPct val="115000"/>
              </a:lnSpc>
              <a:spcBef>
                <a:spcPts val="0"/>
              </a:spcBef>
              <a:spcAft>
                <a:spcPts val="0"/>
              </a:spcAft>
              <a:buSzPts val="1100"/>
              <a:buNone/>
            </a:pP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The minimum amount you’ll receive if living away from home (outside London) is £4,651; if your household income is £62,343 or more, then this is what you’ll receive.</a:t>
            </a:r>
            <a:endParaRPr sz="1000">
              <a:solidFill>
                <a:schemeClr val="dk1"/>
              </a:solidFill>
            </a:endParaRPr>
          </a:p>
          <a:p>
            <a:pPr marL="0" lvl="0" indent="0" algn="l" rtl="0">
              <a:lnSpc>
                <a:spcPct val="115000"/>
              </a:lnSpc>
              <a:spcBef>
                <a:spcPts val="0"/>
              </a:spcBef>
              <a:spcAft>
                <a:spcPts val="0"/>
              </a:spcAft>
              <a:buSzPts val="1100"/>
              <a:buNone/>
            </a:pP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If you’re 60 or over on the first day of the first academic year of your course, </a:t>
            </a:r>
            <a:r>
              <a:rPr lang="en-GB" sz="1000" b="1">
                <a:solidFill>
                  <a:schemeClr val="dk1"/>
                </a:solidFill>
              </a:rPr>
              <a:t>full-time students only</a:t>
            </a:r>
            <a:r>
              <a:rPr lang="en-GB" sz="1000">
                <a:solidFill>
                  <a:schemeClr val="dk1"/>
                </a:solidFill>
              </a:rPr>
              <a:t>, you can apply for a Loan for Living Costs of up to £4,221, depending on your household income. Your loan will be reduced by £1 for every £4.51 of household income over £25,000, up to £43,812. If your household income is more than this you won’t get any Loan for Living Costs.</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b899b05856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You apply for your student loan through the student finance England website and not through UCAS. You complete your application online around the March before your year of entry. Applications open in March 2023.</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The system is very straight forward and much simpler to what it was say 5 years ago. Even if you are not sure about if or when you want to go to university, you still need to make your application as you are not tied into anything if you choose not to attend that year. Can easily edit your application if you don’t go to your first choice University</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Important to meet the deadline too = SFE guarantee to have all your finance in place by the time you start your course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You do not need to have a firm place at a university to student finance- apply earlier</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DSA- Currently it is talking 3 months+ to process a DSA application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UCAS will normally send updates ‘student finance applications are now open’ - applications for any government funding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Tuition fee loan needs to be applied for every year of study - useful to apply with an email address that you will be able to access after you have left school/ college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Perhaps a professional email address you have made for your UCAS application</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GB" u="sng">
                <a:solidFill>
                  <a:schemeClr val="hlink"/>
                </a:solidFill>
                <a:hlinkClick r:id="rId3"/>
              </a:rPr>
              <a:t>https://studentfinance.campaign.gov.uk/</a:t>
            </a:r>
            <a:r>
              <a:rPr lang="en-GB">
                <a:solidFill>
                  <a:schemeClr val="dk1"/>
                </a:solidFill>
              </a:rPr>
              <a:t> is a good website for parents supporting anyone applying</a:t>
            </a:r>
            <a:endParaRPr/>
          </a:p>
        </p:txBody>
      </p:sp>
      <p:sp>
        <p:nvSpPr>
          <p:cNvPr id="167" name="Google Shape;167;g1b899b0585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02eH473euK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hyperlink" Target="http://www.youtube.com/watch?v=02eH473euK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www.sheffield.ac.uk/new-students/tuition-fe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barclayslifeskills.com/help-others/lessons/money-skills-lesson-one-recognising-your-money-personality/" TargetMode="External"/><Relationship Id="rId13" Type="http://schemas.openxmlformats.org/officeDocument/2006/relationships/hyperlink" Target="https://barclayslifeskills.com/help-others/lessons/budgeting-and-planning-for-the-future/" TargetMode="External"/><Relationship Id="rId3" Type="http://schemas.openxmlformats.org/officeDocument/2006/relationships/hyperlink" Target="https://www.hsbc.co.uk/financial-education/young-adults/" TargetMode="External"/><Relationship Id="rId7" Type="http://schemas.openxmlformats.org/officeDocument/2006/relationships/hyperlink" Target="https://barclayslifeskills.com/help-others/lessons/managing-money-and-budgeting/" TargetMode="External"/><Relationship Id="rId12" Type="http://schemas.openxmlformats.org/officeDocument/2006/relationships/hyperlink" Target="https://barclayslifeskills.com/help-others/lessons/the-budget-gam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barclayslifeskills.com/help-others/lessons/financial-survival-skills/" TargetMode="External"/><Relationship Id="rId11" Type="http://schemas.openxmlformats.org/officeDocument/2006/relationships/image" Target="../media/image6.png"/><Relationship Id="rId5" Type="http://schemas.openxmlformats.org/officeDocument/2006/relationships/hyperlink" Target="https://barclayslifeskills.com/help-others/" TargetMode="External"/><Relationship Id="rId15" Type="http://schemas.openxmlformats.org/officeDocument/2006/relationships/hyperlink" Target="https://barclayslifeskills.com/help-others/lessons/university-finances/" TargetMode="External"/><Relationship Id="rId10" Type="http://schemas.openxmlformats.org/officeDocument/2006/relationships/hyperlink" Target="https://barclayslifeskills.com/help-others/lessons/planning-for-financial-independence/" TargetMode="External"/><Relationship Id="rId4" Type="http://schemas.openxmlformats.org/officeDocument/2006/relationships/hyperlink" Target="https://www.hsbc.co.uk/content/dam/hsbc/gb/pdf/what-type-of-spender-are-you.pdf" TargetMode="External"/><Relationship Id="rId9" Type="http://schemas.openxmlformats.org/officeDocument/2006/relationships/hyperlink" Target="https://barclayslifeskills.com/help-others/lessons/money-skills-lesson-two-value-for-money/" TargetMode="External"/><Relationship Id="rId14" Type="http://schemas.openxmlformats.org/officeDocument/2006/relationships/hyperlink" Target="https://barclayslifeskills.com/help-others/lessons/paying-rent-bills-and-other-expens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ov.uk/student-finance/who-qualif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v.uk/apply-online-for-student-fin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96348" y="536713"/>
            <a:ext cx="10962861" cy="5744817"/>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85" name="Google Shape;85;p1"/>
          <p:cNvSpPr txBox="1"/>
          <p:nvPr/>
        </p:nvSpPr>
        <p:spPr>
          <a:xfrm>
            <a:off x="816502" y="4501847"/>
            <a:ext cx="5745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
          <p:cNvPicPr preferRelativeResize="0"/>
          <p:nvPr/>
        </p:nvPicPr>
        <p:blipFill rotWithShape="1">
          <a:blip r:embed="rId4">
            <a:alphaModFix/>
          </a:blip>
          <a:srcRect/>
          <a:stretch/>
        </p:blipFill>
        <p:spPr>
          <a:xfrm>
            <a:off x="9515529" y="5307660"/>
            <a:ext cx="1602109" cy="550834"/>
          </a:xfrm>
          <a:prstGeom prst="rect">
            <a:avLst/>
          </a:prstGeom>
          <a:noFill/>
          <a:ln>
            <a:noFill/>
          </a:ln>
        </p:spPr>
      </p:pic>
      <p:sp>
        <p:nvSpPr>
          <p:cNvPr id="87" name="Google Shape;87;p1"/>
          <p:cNvSpPr/>
          <p:nvPr/>
        </p:nvSpPr>
        <p:spPr>
          <a:xfrm>
            <a:off x="596350" y="2312625"/>
            <a:ext cx="5892300" cy="10188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
          <p:cNvSpPr txBox="1"/>
          <p:nvPr/>
        </p:nvSpPr>
        <p:spPr>
          <a:xfrm>
            <a:off x="743300" y="2406525"/>
            <a:ext cx="5892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i="0" u="none" strike="noStrike" cap="none">
                <a:solidFill>
                  <a:srgbClr val="410099"/>
                </a:solidFill>
                <a:latin typeface="Source Sans Pro"/>
                <a:ea typeface="Source Sans Pro"/>
                <a:cs typeface="Source Sans Pro"/>
                <a:sym typeface="Source Sans Pro"/>
              </a:rPr>
              <a:t>Student </a:t>
            </a:r>
            <a:r>
              <a:rPr lang="en-GB" sz="4800">
                <a:solidFill>
                  <a:srgbClr val="410099"/>
                </a:solidFill>
                <a:latin typeface="Source Sans Pro"/>
                <a:ea typeface="Source Sans Pro"/>
                <a:cs typeface="Source Sans Pro"/>
                <a:sym typeface="Source Sans Pro"/>
              </a:rPr>
              <a:t>f</a:t>
            </a:r>
            <a:r>
              <a:rPr lang="en-GB" sz="4800" i="0" u="none" strike="noStrike" cap="none">
                <a:solidFill>
                  <a:srgbClr val="410099"/>
                </a:solidFill>
                <a:latin typeface="Source Sans Pro"/>
                <a:ea typeface="Source Sans Pro"/>
                <a:cs typeface="Source Sans Pro"/>
                <a:sym typeface="Source Sans Pro"/>
              </a:rPr>
              <a:t>inance and</a:t>
            </a:r>
            <a:r>
              <a:rPr lang="en-GB" sz="4800" b="0" i="0" u="none" strike="noStrike" cap="none">
                <a:solidFill>
                  <a:srgbClr val="410099"/>
                </a:solidFill>
                <a:latin typeface="Arial"/>
                <a:ea typeface="Arial"/>
                <a:cs typeface="Arial"/>
                <a:sym typeface="Arial"/>
              </a:rPr>
              <a:t> </a:t>
            </a:r>
            <a:endParaRPr sz="1400" b="0" i="0" u="none" strike="noStrike" cap="none">
              <a:solidFill>
                <a:srgbClr val="410099"/>
              </a:solidFill>
              <a:latin typeface="Arial"/>
              <a:ea typeface="Arial"/>
              <a:cs typeface="Arial"/>
              <a:sym typeface="Arial"/>
            </a:endParaRPr>
          </a:p>
        </p:txBody>
      </p:sp>
      <p:sp>
        <p:nvSpPr>
          <p:cNvPr id="89" name="Google Shape;89;p1"/>
          <p:cNvSpPr txBox="1"/>
          <p:nvPr/>
        </p:nvSpPr>
        <p:spPr>
          <a:xfrm>
            <a:off x="816500" y="4501850"/>
            <a:ext cx="6274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400" i="0" u="none" strike="noStrike" cap="none" dirty="0">
                <a:solidFill>
                  <a:srgbClr val="FFFFFF"/>
                </a:solidFill>
                <a:latin typeface="Source Sans Pro"/>
                <a:ea typeface="Source Sans Pro"/>
                <a:cs typeface="Source Sans Pro"/>
                <a:sym typeface="Source Sans Pro"/>
              </a:rPr>
              <a:t>Joe Doherty</a:t>
            </a:r>
            <a:endParaRPr sz="2400" i="0" u="none" strike="noStrike" cap="none" dirty="0">
              <a:solidFill>
                <a:srgbClr val="FFFF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800"/>
              <a:buFont typeface="Arial"/>
              <a:buNone/>
            </a:pPr>
            <a:r>
              <a:rPr lang="en-GB" sz="2400" i="0" u="none" strike="noStrike" cap="none" dirty="0">
                <a:solidFill>
                  <a:srgbClr val="FFFFFF"/>
                </a:solidFill>
                <a:latin typeface="Source Sans Pro"/>
                <a:ea typeface="Source Sans Pro"/>
                <a:cs typeface="Source Sans Pro"/>
                <a:sym typeface="Source Sans Pro"/>
              </a:rPr>
              <a:t>Student Recruitment Officer </a:t>
            </a:r>
            <a:endParaRPr sz="2400" i="0" u="none" strike="noStrike" cap="none" dirty="0">
              <a:solidFill>
                <a:srgbClr val="FFFFFF"/>
              </a:solidFill>
              <a:latin typeface="Source Sans Pro"/>
              <a:ea typeface="Source Sans Pro"/>
              <a:cs typeface="Source Sans Pro"/>
              <a:sym typeface="Source Sans Pro"/>
            </a:endParaRPr>
          </a:p>
        </p:txBody>
      </p:sp>
      <p:sp>
        <p:nvSpPr>
          <p:cNvPr id="90" name="Google Shape;90;p1"/>
          <p:cNvSpPr/>
          <p:nvPr/>
        </p:nvSpPr>
        <p:spPr>
          <a:xfrm>
            <a:off x="596350" y="3331425"/>
            <a:ext cx="6347400" cy="10188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txBox="1"/>
          <p:nvPr/>
        </p:nvSpPr>
        <p:spPr>
          <a:xfrm>
            <a:off x="669850" y="3425313"/>
            <a:ext cx="6347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a:solidFill>
                  <a:srgbClr val="410099"/>
                </a:solidFill>
                <a:latin typeface="Source Sans Pro"/>
                <a:ea typeface="Source Sans Pro"/>
                <a:cs typeface="Source Sans Pro"/>
                <a:sym typeface="Source Sans Pro"/>
              </a:rPr>
              <a:t>managing your money.</a:t>
            </a:r>
            <a:endParaRPr sz="1400" b="0" i="0" u="none" strike="noStrike" cap="none">
              <a:solidFill>
                <a:srgbClr val="410099"/>
              </a:solidFill>
              <a:latin typeface="Arial"/>
              <a:ea typeface="Arial"/>
              <a:cs typeface="Arial"/>
              <a:sym typeface="Arial"/>
            </a:endParaRPr>
          </a:p>
        </p:txBody>
      </p:sp>
      <p:pic>
        <p:nvPicPr>
          <p:cNvPr id="92" name="Google Shape;92;p1" descr="Logo&#10;&#10;Description automatically generated"/>
          <p:cNvPicPr preferRelativeResize="0"/>
          <p:nvPr/>
        </p:nvPicPr>
        <p:blipFill rotWithShape="1">
          <a:blip r:embed="rId5">
            <a:alphaModFix/>
          </a:blip>
          <a:srcRect/>
          <a:stretch/>
        </p:blipFill>
        <p:spPr>
          <a:xfrm>
            <a:off x="279999" y="-92490"/>
            <a:ext cx="3690975" cy="26188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e543ac5b0e_4_0"/>
          <p:cNvSpPr/>
          <p:nvPr/>
        </p:nvSpPr>
        <p:spPr>
          <a:xfrm>
            <a:off x="596348" y="534166"/>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80" name="Google Shape;180;g1e543ac5b0e_4_0"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
        <p:nvSpPr>
          <p:cNvPr id="181" name="Google Shape;181;g1e543ac5b0e_4_0"/>
          <p:cNvSpPr txBox="1"/>
          <p:nvPr/>
        </p:nvSpPr>
        <p:spPr>
          <a:xfrm>
            <a:off x="1453737" y="2739906"/>
            <a:ext cx="6781200" cy="122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GB" sz="3100" b="1" i="0" u="none" strike="noStrike" cap="none">
                <a:solidFill>
                  <a:schemeClr val="lt1"/>
                </a:solidFill>
                <a:latin typeface="Source Sans Pro"/>
                <a:ea typeface="Source Sans Pro"/>
                <a:cs typeface="Source Sans Pro"/>
                <a:sym typeface="Source Sans Pro"/>
              </a:rPr>
              <a:t>1</a:t>
            </a:r>
            <a:r>
              <a:rPr lang="en-GB" sz="4000">
                <a:solidFill>
                  <a:schemeClr val="lt1"/>
                </a:solidFill>
                <a:latin typeface="Source Sans Pro"/>
                <a:ea typeface="Source Sans Pro"/>
                <a:cs typeface="Source Sans Pro"/>
                <a:sym typeface="Source Sans Pro"/>
              </a:rPr>
              <a:t> </a:t>
            </a:r>
            <a:r>
              <a:rPr lang="en-GB" sz="2400" i="0" u="none" strike="noStrike" cap="none">
                <a:solidFill>
                  <a:schemeClr val="lt1"/>
                </a:solidFill>
                <a:latin typeface="Source Sans Pro"/>
                <a:ea typeface="Source Sans Pro"/>
                <a:cs typeface="Source Sans Pro"/>
                <a:sym typeface="Source Sans Pro"/>
              </a:rPr>
              <a:t>You only start repaying after you graduate.</a:t>
            </a:r>
            <a:r>
              <a:rPr lang="en-GB" sz="2400" b="0" i="0" u="none" strike="noStrike" cap="none">
                <a:solidFill>
                  <a:schemeClr val="lt1"/>
                </a:solidFill>
                <a:latin typeface="Arial"/>
                <a:ea typeface="Arial"/>
                <a:cs typeface="Arial"/>
                <a:sym typeface="Arial"/>
              </a:rPr>
              <a:t>  </a:t>
            </a:r>
            <a:endParaRPr sz="2400" b="0" i="0" u="none" strike="noStrike" cap="none">
              <a:solidFill>
                <a:schemeClr val="lt1"/>
              </a:solidFill>
              <a:latin typeface="Arial"/>
              <a:ea typeface="Arial"/>
              <a:cs typeface="Arial"/>
              <a:sym typeface="Arial"/>
            </a:endParaRPr>
          </a:p>
        </p:txBody>
      </p:sp>
      <p:sp>
        <p:nvSpPr>
          <p:cNvPr id="182" name="Google Shape;182;g1e543ac5b0e_4_0"/>
          <p:cNvSpPr txBox="1"/>
          <p:nvPr/>
        </p:nvSpPr>
        <p:spPr>
          <a:xfrm>
            <a:off x="1453728" y="3507450"/>
            <a:ext cx="8693100" cy="76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GB" sz="3100" b="1" i="0" u="none" strike="noStrike" cap="none">
                <a:solidFill>
                  <a:schemeClr val="lt1"/>
                </a:solidFill>
                <a:latin typeface="Source Sans Pro"/>
                <a:ea typeface="Source Sans Pro"/>
                <a:cs typeface="Source Sans Pro"/>
                <a:sym typeface="Source Sans Pro"/>
              </a:rPr>
              <a:t>2</a:t>
            </a:r>
            <a:r>
              <a:rPr lang="en-GB" sz="3700" b="1" i="0" u="none" strike="noStrike" cap="none">
                <a:solidFill>
                  <a:schemeClr val="lt1"/>
                </a:solidFill>
                <a:latin typeface="Source Sans Pro"/>
                <a:ea typeface="Source Sans Pro"/>
                <a:cs typeface="Source Sans Pro"/>
                <a:sym typeface="Source Sans Pro"/>
              </a:rPr>
              <a:t> </a:t>
            </a:r>
            <a:r>
              <a:rPr lang="en-GB" sz="2400" i="0" u="none" strike="noStrike" cap="none">
                <a:solidFill>
                  <a:schemeClr val="lt1"/>
                </a:solidFill>
                <a:latin typeface="Source Sans Pro"/>
                <a:ea typeface="Source Sans Pro"/>
                <a:cs typeface="Source Sans Pro"/>
                <a:sym typeface="Source Sans Pro"/>
              </a:rPr>
              <a:t>The amount you pay each month depends on  what you earn, not what you owe.</a:t>
            </a:r>
            <a:endParaRPr sz="2400" i="0" u="none" strike="noStrike" cap="none">
              <a:solidFill>
                <a:schemeClr val="lt1"/>
              </a:solidFill>
              <a:latin typeface="Source Sans Pro"/>
              <a:ea typeface="Source Sans Pro"/>
              <a:cs typeface="Source Sans Pro"/>
              <a:sym typeface="Source Sans Pro"/>
            </a:endParaRPr>
          </a:p>
        </p:txBody>
      </p:sp>
      <p:sp>
        <p:nvSpPr>
          <p:cNvPr id="183" name="Google Shape;183;g1e543ac5b0e_4_0"/>
          <p:cNvSpPr txBox="1"/>
          <p:nvPr/>
        </p:nvSpPr>
        <p:spPr>
          <a:xfrm>
            <a:off x="1453725" y="4552775"/>
            <a:ext cx="8407500" cy="135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3100" b="1" i="0" u="none" strike="noStrike" cap="none">
                <a:solidFill>
                  <a:schemeClr val="lt1"/>
                </a:solidFill>
                <a:latin typeface="Source Sans Pro"/>
                <a:ea typeface="Source Sans Pro"/>
                <a:cs typeface="Source Sans Pro"/>
                <a:sym typeface="Source Sans Pro"/>
              </a:rPr>
              <a:t>3</a:t>
            </a:r>
            <a:r>
              <a:rPr lang="en-GB" sz="3700" b="1" i="0" u="none" strike="noStrike" cap="none">
                <a:solidFill>
                  <a:schemeClr val="lt1"/>
                </a:solidFill>
                <a:latin typeface="Source Sans Pro"/>
                <a:ea typeface="Source Sans Pro"/>
                <a:cs typeface="Source Sans Pro"/>
                <a:sym typeface="Source Sans Pro"/>
              </a:rPr>
              <a:t> </a:t>
            </a:r>
            <a:r>
              <a:rPr lang="en-GB" sz="2400" i="0" u="none" strike="noStrike" cap="none">
                <a:solidFill>
                  <a:schemeClr val="lt1"/>
                </a:solidFill>
                <a:latin typeface="Source Sans Pro"/>
                <a:ea typeface="Source Sans Pro"/>
                <a:cs typeface="Source Sans Pro"/>
                <a:sym typeface="Source Sans Pro"/>
              </a:rPr>
              <a:t>You don’t pay anything until you earn more than £25k a year. </a:t>
            </a:r>
            <a:r>
              <a:rPr lang="en-GB" sz="2400" b="1" i="0" u="none" strike="noStrike" cap="none">
                <a:solidFill>
                  <a:srgbClr val="000000"/>
                </a:solidFill>
                <a:latin typeface="Source Sans Pro"/>
                <a:ea typeface="Source Sans Pro"/>
                <a:cs typeface="Source Sans Pro"/>
                <a:sym typeface="Source Sans Pro"/>
              </a:rPr>
              <a:t> </a:t>
            </a:r>
            <a:endParaRPr sz="2400" b="1" i="0" u="none" strike="noStrike" cap="none">
              <a:solidFill>
                <a:srgbClr val="000000"/>
              </a:solidFill>
              <a:latin typeface="Source Sans Pro"/>
              <a:ea typeface="Source Sans Pro"/>
              <a:cs typeface="Source Sans Pro"/>
              <a:sym typeface="Source Sans Pro"/>
            </a:endParaRPr>
          </a:p>
        </p:txBody>
      </p:sp>
      <p:sp>
        <p:nvSpPr>
          <p:cNvPr id="184" name="Google Shape;184;g1e543ac5b0e_4_0"/>
          <p:cNvSpPr txBox="1"/>
          <p:nvPr/>
        </p:nvSpPr>
        <p:spPr>
          <a:xfrm>
            <a:off x="1453725" y="2026150"/>
            <a:ext cx="99138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3200" b="1" i="0" u="none" strike="noStrike" cap="none">
                <a:solidFill>
                  <a:schemeClr val="lt1"/>
                </a:solidFill>
                <a:latin typeface="Source Sans Pro"/>
                <a:ea typeface="Source Sans Pro"/>
                <a:cs typeface="Source Sans Pro"/>
                <a:sym typeface="Source Sans Pro"/>
              </a:rPr>
              <a:t>Student loan repayment</a:t>
            </a:r>
            <a:r>
              <a:rPr lang="en-GB" sz="3200" b="1">
                <a:solidFill>
                  <a:schemeClr val="lt1"/>
                </a:solidFill>
                <a:latin typeface="Source Sans Pro"/>
                <a:ea typeface="Source Sans Pro"/>
                <a:cs typeface="Source Sans Pro"/>
                <a:sym typeface="Source Sans Pro"/>
              </a:rPr>
              <a:t>s - 3 things to know</a:t>
            </a:r>
            <a:endParaRPr sz="3200" b="0" i="0" u="none" strike="noStrike" cap="none">
              <a:solidFill>
                <a:srgbClr val="000000"/>
              </a:solidFill>
              <a:latin typeface="Calibri"/>
              <a:ea typeface="Calibri"/>
              <a:cs typeface="Calibri"/>
              <a:sym typeface="Calibri"/>
            </a:endParaRPr>
          </a:p>
        </p:txBody>
      </p:sp>
      <p:sp>
        <p:nvSpPr>
          <p:cNvPr id="185" name="Google Shape;185;g1e543ac5b0e_4_0"/>
          <p:cNvSpPr/>
          <p:nvPr/>
        </p:nvSpPr>
        <p:spPr>
          <a:xfrm>
            <a:off x="596348" y="536713"/>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b899b05856_0_698"/>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91" name="Google Shape;191;g1b899b05856_0_698"/>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92" name="Google Shape;192;g1b899b05856_0_698"/>
          <p:cNvSpPr txBox="1"/>
          <p:nvPr/>
        </p:nvSpPr>
        <p:spPr>
          <a:xfrm>
            <a:off x="1815675" y="2093600"/>
            <a:ext cx="5512800" cy="73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3200" b="1" i="0" u="none" strike="noStrike" cap="none">
                <a:solidFill>
                  <a:schemeClr val="lt1"/>
                </a:solidFill>
                <a:latin typeface="Source Sans Pro"/>
                <a:ea typeface="Source Sans Pro"/>
                <a:cs typeface="Source Sans Pro"/>
                <a:sym typeface="Source Sans Pro"/>
              </a:rPr>
              <a:t>Student loan repayment</a:t>
            </a:r>
            <a:endParaRPr sz="3200" b="1" i="0" u="none" strike="noStrike" cap="none">
              <a:solidFill>
                <a:schemeClr val="lt1"/>
              </a:solidFill>
              <a:latin typeface="Source Sans Pro"/>
              <a:ea typeface="Source Sans Pro"/>
              <a:cs typeface="Source Sans Pro"/>
              <a:sym typeface="Source Sans Pro"/>
            </a:endParaRPr>
          </a:p>
        </p:txBody>
      </p:sp>
      <p:cxnSp>
        <p:nvCxnSpPr>
          <p:cNvPr id="193" name="Google Shape;193;g1b899b05856_0_698"/>
          <p:cNvCxnSpPr/>
          <p:nvPr/>
        </p:nvCxnSpPr>
        <p:spPr>
          <a:xfrm>
            <a:off x="5922028" y="3131846"/>
            <a:ext cx="0" cy="2495700"/>
          </a:xfrm>
          <a:prstGeom prst="straightConnector1">
            <a:avLst/>
          </a:prstGeom>
          <a:noFill/>
          <a:ln w="9525" cap="flat" cmpd="sng">
            <a:solidFill>
              <a:schemeClr val="lt1"/>
            </a:solidFill>
            <a:prstDash val="solid"/>
            <a:miter lim="800000"/>
            <a:headEnd type="none" w="sm" len="sm"/>
            <a:tailEnd type="none" w="sm" len="sm"/>
          </a:ln>
        </p:spPr>
      </p:cxnSp>
      <p:sp>
        <p:nvSpPr>
          <p:cNvPr id="194" name="Google Shape;194;g1b899b05856_0_698"/>
          <p:cNvSpPr txBox="1"/>
          <p:nvPr/>
        </p:nvSpPr>
        <p:spPr>
          <a:xfrm>
            <a:off x="1944950" y="3429000"/>
            <a:ext cx="3307200" cy="190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a:solidFill>
                  <a:srgbClr val="F8F8F8"/>
                </a:solidFill>
                <a:latin typeface="Source Sans Pro"/>
                <a:ea typeface="Source Sans Pro"/>
                <a:cs typeface="Source Sans Pro"/>
                <a:sym typeface="Source Sans Pro"/>
              </a:rPr>
              <a:t>Tuition fee loan </a:t>
            </a:r>
            <a:endParaRPr sz="2400" b="1" i="0" u="none" strike="noStrike" cap="none">
              <a:solidFill>
                <a:srgbClr val="F8F8F8"/>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a:solidFill>
                  <a:srgbClr val="F8F8F8"/>
                </a:solidFill>
                <a:latin typeface="Source Sans Pro"/>
                <a:ea typeface="Source Sans Pro"/>
                <a:cs typeface="Source Sans Pro"/>
                <a:sym typeface="Source Sans Pro"/>
              </a:rPr>
              <a:t>+</a:t>
            </a:r>
            <a:endParaRPr sz="2400" b="1" i="0" u="none" strike="noStrike" cap="none">
              <a:solidFill>
                <a:srgbClr val="F8F8F8"/>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a:solidFill>
                  <a:srgbClr val="F8F8F8"/>
                </a:solidFill>
                <a:latin typeface="Source Sans Pro"/>
                <a:ea typeface="Source Sans Pro"/>
                <a:cs typeface="Source Sans Pro"/>
                <a:sym typeface="Source Sans Pro"/>
              </a:rPr>
              <a:t>Maintenance loan</a:t>
            </a:r>
            <a:endParaRPr sz="2400" b="1" i="0" u="none" strike="noStrike" cap="none">
              <a:solidFill>
                <a:srgbClr val="F8F8F8"/>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a:solidFill>
                  <a:srgbClr val="F8F8F8"/>
                </a:solidFill>
                <a:latin typeface="Source Sans Pro"/>
                <a:ea typeface="Source Sans Pro"/>
                <a:cs typeface="Source Sans Pro"/>
                <a:sym typeface="Source Sans Pro"/>
              </a:rPr>
              <a:t>= Student loan</a:t>
            </a:r>
            <a:endParaRPr sz="2400" b="1" i="0" u="none" strike="noStrike" cap="none">
              <a:solidFill>
                <a:srgbClr val="F8F8F8"/>
              </a:solidFill>
              <a:latin typeface="Source Sans Pro"/>
              <a:ea typeface="Source Sans Pro"/>
              <a:cs typeface="Source Sans Pro"/>
              <a:sym typeface="Source Sans Pro"/>
            </a:endParaRPr>
          </a:p>
        </p:txBody>
      </p:sp>
      <p:sp>
        <p:nvSpPr>
          <p:cNvPr id="195" name="Google Shape;195;g1b899b05856_0_698"/>
          <p:cNvSpPr txBox="1"/>
          <p:nvPr/>
        </p:nvSpPr>
        <p:spPr>
          <a:xfrm>
            <a:off x="6384950" y="3131850"/>
            <a:ext cx="4764000" cy="435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000" b="1" i="0" u="none" strike="noStrike" cap="none">
                <a:solidFill>
                  <a:schemeClr val="lt1"/>
                </a:solidFill>
                <a:latin typeface="Source Sans Pro"/>
                <a:ea typeface="Source Sans Pro"/>
                <a:cs typeface="Source Sans Pro"/>
                <a:sym typeface="Source Sans Pro"/>
              </a:rPr>
              <a:t>Repayment starts:</a:t>
            </a:r>
            <a:endParaRPr sz="2000" b="1"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The April after you leave university </a:t>
            </a:r>
            <a:endParaRPr sz="2000" i="0" u="none" strike="noStrike" cap="none">
              <a:solidFill>
                <a:schemeClr val="lt1"/>
              </a:solidFill>
              <a:latin typeface="Source Sans Pro"/>
              <a:ea typeface="Source Sans Pro"/>
              <a:cs typeface="Source Sans Pro"/>
              <a:sym typeface="Source Sans Pro"/>
            </a:endParaRPr>
          </a:p>
          <a:p>
            <a:pPr marL="457200" marR="0" lvl="0" indent="-355600" algn="l" rtl="0">
              <a:lnSpc>
                <a:spcPct val="100000"/>
              </a:lnSpc>
              <a:spcBef>
                <a:spcPts val="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When you are earning over £25,000 a year</a:t>
            </a:r>
            <a:endParaRPr sz="2000" i="0" u="none" strike="noStrike" cap="none">
              <a:solidFill>
                <a:schemeClr val="lt1"/>
              </a:solidFill>
              <a:latin typeface="Source Sans Pro"/>
              <a:ea typeface="Source Sans Pro"/>
              <a:cs typeface="Source Sans Pro"/>
              <a:sym typeface="Source Sans Pro"/>
            </a:endParaRPr>
          </a:p>
          <a:p>
            <a:pPr marL="457200" marR="0" lvl="0" indent="-355600" algn="l" rtl="0">
              <a:lnSpc>
                <a:spcPct val="100000"/>
              </a:lnSpc>
              <a:spcBef>
                <a:spcPts val="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Interest will be generated on a student loan when the first installment is paid. </a:t>
            </a:r>
            <a:endParaRPr sz="2000" i="0" u="none" strike="noStrike" cap="none">
              <a:solidFill>
                <a:schemeClr val="lt1"/>
              </a:solidFill>
              <a:latin typeface="Source Sans Pro"/>
              <a:ea typeface="Source Sans Pro"/>
              <a:cs typeface="Source Sans Pro"/>
              <a:sym typeface="Source Sans Pro"/>
            </a:endParaRPr>
          </a:p>
          <a:p>
            <a:pPr marL="457200" marR="0" lvl="0" indent="-355600" algn="l" rtl="0">
              <a:lnSpc>
                <a:spcPct val="100000"/>
              </a:lnSpc>
              <a:spcBef>
                <a:spcPts val="0"/>
              </a:spcBef>
              <a:spcAft>
                <a:spcPts val="0"/>
              </a:spcAft>
              <a:buClr>
                <a:schemeClr val="lt1"/>
              </a:buClr>
              <a:buSzPts val="2000"/>
              <a:buFont typeface="Arial"/>
              <a:buChar char="●"/>
            </a:pPr>
            <a:r>
              <a:rPr lang="en-GB" sz="2000" i="0" u="none" strike="noStrike" cap="none">
                <a:solidFill>
                  <a:schemeClr val="lt1"/>
                </a:solidFill>
                <a:latin typeface="Source Sans Pro"/>
                <a:ea typeface="Source Sans Pro"/>
                <a:cs typeface="Source Sans Pro"/>
                <a:sym typeface="Source Sans Pro"/>
              </a:rPr>
              <a:t>Anything unpaid after 40</a:t>
            </a:r>
            <a:r>
              <a:rPr lang="en-GB" sz="2000" b="1" i="0" u="none" strike="noStrike" cap="none">
                <a:solidFill>
                  <a:schemeClr val="lt1"/>
                </a:solidFill>
                <a:latin typeface="Source Sans Pro"/>
                <a:ea typeface="Source Sans Pro"/>
                <a:cs typeface="Source Sans Pro"/>
                <a:sym typeface="Source Sans Pro"/>
              </a:rPr>
              <a:t> years is written off </a:t>
            </a:r>
            <a:endParaRPr sz="1200" b="0" i="0" u="none" strike="noStrike" cap="none">
              <a:solidFill>
                <a:schemeClr val="lt1"/>
              </a:solidFill>
              <a:latin typeface="Arial"/>
              <a:ea typeface="Arial"/>
              <a:cs typeface="Arial"/>
              <a:sym typeface="Arial"/>
            </a:endParaRPr>
          </a:p>
        </p:txBody>
      </p:sp>
      <p:pic>
        <p:nvPicPr>
          <p:cNvPr id="196" name="Google Shape;196;g1b899b05856_0_698"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d6a30839e4_0_5"/>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02" name="Google Shape;202;g1d6a30839e4_0_5"/>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203" name="Google Shape;203;g1d6a30839e4_0_5"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
        <p:nvSpPr>
          <p:cNvPr id="204" name="Google Shape;204;g1d6a30839e4_0_5"/>
          <p:cNvSpPr txBox="1"/>
          <p:nvPr/>
        </p:nvSpPr>
        <p:spPr>
          <a:xfrm>
            <a:off x="1301325" y="2772925"/>
            <a:ext cx="9685200" cy="3129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A student entering a three-year course could see their debt reduced by up to £11,500 at the point at which they become eligible to repay</a:t>
            </a:r>
            <a:endParaRPr sz="2000" i="0" u="none" strike="noStrike" cap="none">
              <a:solidFill>
                <a:schemeClr val="lt1"/>
              </a:solidFill>
              <a:latin typeface="Source Sans Pro"/>
              <a:ea typeface="Source Sans Pro"/>
              <a:cs typeface="Source Sans Pro"/>
              <a:sym typeface="Source Sans Pro"/>
            </a:endParaRPr>
          </a:p>
          <a:p>
            <a:pPr marL="457200" marR="0" lvl="0" indent="-355600" algn="l" rtl="0">
              <a:lnSpc>
                <a:spcPct val="100000"/>
              </a:lnSpc>
              <a:spcBef>
                <a:spcPts val="100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In real terms, students now won’t repay more than they borrow</a:t>
            </a:r>
            <a:endParaRPr sz="2000" i="0" u="none" strike="noStrike" cap="none">
              <a:solidFill>
                <a:schemeClr val="lt1"/>
              </a:solidFill>
              <a:latin typeface="Source Sans Pro"/>
              <a:ea typeface="Source Sans Pro"/>
              <a:cs typeface="Source Sans Pro"/>
              <a:sym typeface="Source Sans Pro"/>
            </a:endParaRPr>
          </a:p>
          <a:p>
            <a:pPr marL="457200" marR="0" lvl="0" indent="-355600" algn="l" rtl="0">
              <a:lnSpc>
                <a:spcPct val="100000"/>
              </a:lnSpc>
              <a:spcBef>
                <a:spcPts val="100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This is updated every September, using the RPI from the previous March. </a:t>
            </a:r>
            <a:endParaRPr sz="2000" i="0" u="none" strike="noStrike" cap="none">
              <a:solidFill>
                <a:schemeClr val="lt1"/>
              </a:solidFill>
              <a:latin typeface="Source Sans Pro"/>
              <a:ea typeface="Source Sans Pro"/>
              <a:cs typeface="Source Sans Pro"/>
              <a:sym typeface="Source Sans Pro"/>
            </a:endParaRPr>
          </a:p>
          <a:p>
            <a:pPr marL="457200" marR="0" lvl="0" indent="-355600" algn="l" rtl="0">
              <a:lnSpc>
                <a:spcPct val="100000"/>
              </a:lnSpc>
              <a:spcBef>
                <a:spcPts val="1000"/>
              </a:spcBef>
              <a:spcAft>
                <a:spcPts val="0"/>
              </a:spcAft>
              <a:buClr>
                <a:schemeClr val="lt1"/>
              </a:buClr>
              <a:buSzPts val="2000"/>
              <a:buFont typeface="Source Sans Pro"/>
              <a:buChar char="●"/>
            </a:pPr>
            <a:r>
              <a:rPr lang="en-GB" sz="2000" i="0" u="none" strike="noStrike" cap="none">
                <a:solidFill>
                  <a:schemeClr val="lt1"/>
                </a:solidFill>
                <a:latin typeface="Source Sans Pro"/>
                <a:ea typeface="Source Sans Pro"/>
                <a:cs typeface="Source Sans Pro"/>
                <a:sym typeface="Source Sans Pro"/>
              </a:rPr>
              <a:t>The amount of interest you’re charged doesn’t affect the amount you’ll repay each month.</a:t>
            </a:r>
            <a:endParaRPr sz="2000" i="0" u="none" strike="noStrike" cap="none">
              <a:solidFill>
                <a:schemeClr val="lt1"/>
              </a:solidFill>
              <a:latin typeface="Source Sans Pro"/>
              <a:ea typeface="Source Sans Pro"/>
              <a:cs typeface="Source Sans Pro"/>
              <a:sym typeface="Source Sans Pro"/>
            </a:endParaRPr>
          </a:p>
          <a:p>
            <a:pPr marL="457200" lvl="0" indent="-355600" algn="l" rtl="0">
              <a:spcBef>
                <a:spcPts val="0"/>
              </a:spcBef>
              <a:spcAft>
                <a:spcPts val="0"/>
              </a:spcAft>
              <a:buClr>
                <a:schemeClr val="lt1"/>
              </a:buClr>
              <a:buSzPts val="2000"/>
              <a:buChar char="●"/>
            </a:pPr>
            <a:r>
              <a:rPr lang="en-GB" sz="2000">
                <a:solidFill>
                  <a:schemeClr val="lt1"/>
                </a:solidFill>
                <a:latin typeface="Source Sans Pro"/>
                <a:ea typeface="Source Sans Pro"/>
                <a:cs typeface="Source Sans Pro"/>
                <a:sym typeface="Source Sans Pro"/>
              </a:rPr>
              <a:t>Interest is charged on your student loan from when the first installment is paid. The interest rate is set at RPI. </a:t>
            </a:r>
            <a:endParaRPr sz="2000">
              <a:solidFill>
                <a:schemeClr val="lt1"/>
              </a:solidFill>
            </a:endParaRPr>
          </a:p>
          <a:p>
            <a:pPr marL="457200" marR="0" lvl="0" indent="0" algn="l" rtl="0">
              <a:lnSpc>
                <a:spcPct val="100000"/>
              </a:lnSpc>
              <a:spcBef>
                <a:spcPts val="1000"/>
              </a:spcBef>
              <a:spcAft>
                <a:spcPts val="1000"/>
              </a:spcAft>
              <a:buClr>
                <a:srgbClr val="000000"/>
              </a:buClr>
              <a:buSzPts val="1200"/>
              <a:buFont typeface="Arial"/>
              <a:buNone/>
            </a:pPr>
            <a:br>
              <a:rPr lang="en-GB" sz="1200" b="0" i="0" u="none" strike="noStrike" cap="none">
                <a:solidFill>
                  <a:schemeClr val="lt1"/>
                </a:solidFill>
                <a:latin typeface="Arial"/>
                <a:ea typeface="Arial"/>
                <a:cs typeface="Arial"/>
                <a:sym typeface="Arial"/>
              </a:rPr>
            </a:br>
            <a:endParaRPr sz="1200" b="0" i="0" u="none" strike="noStrike" cap="none">
              <a:solidFill>
                <a:schemeClr val="lt1"/>
              </a:solidFill>
              <a:latin typeface="Arial"/>
              <a:ea typeface="Arial"/>
              <a:cs typeface="Arial"/>
              <a:sym typeface="Arial"/>
            </a:endParaRPr>
          </a:p>
        </p:txBody>
      </p:sp>
      <p:sp>
        <p:nvSpPr>
          <p:cNvPr id="205" name="Google Shape;205;g1d6a30839e4_0_5"/>
          <p:cNvSpPr txBox="1"/>
          <p:nvPr/>
        </p:nvSpPr>
        <p:spPr>
          <a:xfrm>
            <a:off x="1301325" y="1941925"/>
            <a:ext cx="343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i="0" u="none" strike="noStrike" cap="none">
                <a:solidFill>
                  <a:srgbClr val="F8F8F8"/>
                </a:solidFill>
                <a:latin typeface="Source Sans Pro"/>
                <a:ea typeface="Source Sans Pro"/>
                <a:cs typeface="Source Sans Pro"/>
                <a:sym typeface="Source Sans Pro"/>
              </a:rPr>
              <a:t>Interest</a:t>
            </a:r>
            <a:endParaRPr sz="3200" b="1" i="0" u="none" strike="noStrike" cap="none">
              <a:solidFill>
                <a:srgbClr val="F8F8F8"/>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b899b05856_0_729"/>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11" name="Google Shape;211;g1b899b05856_0_729"/>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12" name="Google Shape;212;g1b899b05856_0_729"/>
          <p:cNvSpPr txBox="1"/>
          <p:nvPr/>
        </p:nvSpPr>
        <p:spPr>
          <a:xfrm>
            <a:off x="822000" y="4751950"/>
            <a:ext cx="9829200" cy="1399500"/>
          </a:xfrm>
          <a:prstGeom prst="rect">
            <a:avLst/>
          </a:prstGeom>
          <a:noFill/>
          <a:ln>
            <a:noFill/>
          </a:ln>
        </p:spPr>
        <p:txBody>
          <a:bodyPr spcFirstLastPara="1" wrap="square" lIns="0" tIns="45700" rIns="0" bIns="45700" anchor="t" anchorCtr="0">
            <a:noAutofit/>
          </a:bodyPr>
          <a:lstStyle/>
          <a:p>
            <a:pPr marL="457200" marR="0" lvl="0" indent="0" algn="l" rtl="0">
              <a:lnSpc>
                <a:spcPct val="100000"/>
              </a:lnSpc>
              <a:spcBef>
                <a:spcPts val="0"/>
              </a:spcBef>
              <a:spcAft>
                <a:spcPts val="0"/>
              </a:spcAft>
              <a:buClr>
                <a:srgbClr val="000000"/>
              </a:buClr>
              <a:buSzPts val="2700"/>
              <a:buFont typeface="Arial"/>
              <a:buNone/>
            </a:pPr>
            <a:r>
              <a:rPr lang="en-GB" sz="2400" i="0" u="none" strike="noStrike" cap="none">
                <a:solidFill>
                  <a:schemeClr val="lt1"/>
                </a:solidFill>
                <a:latin typeface="Source Sans Pro"/>
                <a:ea typeface="Source Sans Pro"/>
                <a:cs typeface="Source Sans Pro"/>
                <a:sym typeface="Source Sans Pro"/>
              </a:rPr>
              <a:t>Repayments are always based on </a:t>
            </a:r>
            <a:r>
              <a:rPr lang="en-GB" sz="2400" b="1" i="0" u="none" strike="noStrike" cap="none">
                <a:solidFill>
                  <a:schemeClr val="lt1"/>
                </a:solidFill>
                <a:latin typeface="Source Sans Pro"/>
                <a:ea typeface="Source Sans Pro"/>
                <a:cs typeface="Source Sans Pro"/>
                <a:sym typeface="Source Sans Pro"/>
              </a:rPr>
              <a:t>what you earn</a:t>
            </a:r>
            <a:r>
              <a:rPr lang="en-GB" sz="2400" i="0" u="none" strike="noStrike" cap="none">
                <a:solidFill>
                  <a:schemeClr val="lt1"/>
                </a:solidFill>
                <a:latin typeface="Source Sans Pro"/>
                <a:ea typeface="Source Sans Pro"/>
                <a:cs typeface="Source Sans Pro"/>
                <a:sym typeface="Source Sans Pro"/>
              </a:rPr>
              <a:t>- not what you owe. Most people </a:t>
            </a:r>
            <a:r>
              <a:rPr lang="en-GB" sz="2400" b="1" i="0" u="none" strike="noStrike" cap="none">
                <a:solidFill>
                  <a:schemeClr val="lt1"/>
                </a:solidFill>
                <a:latin typeface="Source Sans Pro"/>
                <a:ea typeface="Source Sans Pro"/>
                <a:cs typeface="Source Sans Pro"/>
                <a:sym typeface="Source Sans Pro"/>
              </a:rPr>
              <a:t>never pay it all back.</a:t>
            </a:r>
            <a:endParaRPr sz="2400" b="1" i="0" u="none" strike="noStrike" cap="none">
              <a:solidFill>
                <a:schemeClr val="lt1"/>
              </a:solidFill>
              <a:latin typeface="Source Sans Pro"/>
              <a:ea typeface="Source Sans Pro"/>
              <a:cs typeface="Source Sans Pro"/>
              <a:sym typeface="Source Sans Pro"/>
            </a:endParaRPr>
          </a:p>
        </p:txBody>
      </p:sp>
      <p:sp>
        <p:nvSpPr>
          <p:cNvPr id="213" name="Google Shape;213;g1b899b05856_0_729"/>
          <p:cNvSpPr txBox="1"/>
          <p:nvPr/>
        </p:nvSpPr>
        <p:spPr>
          <a:xfrm>
            <a:off x="822000" y="3849425"/>
            <a:ext cx="9829200" cy="834300"/>
          </a:xfrm>
          <a:prstGeom prst="rect">
            <a:avLst/>
          </a:prstGeom>
          <a:noFill/>
          <a:ln>
            <a:noFill/>
          </a:ln>
        </p:spPr>
        <p:txBody>
          <a:bodyPr spcFirstLastPara="1" wrap="square" lIns="0" tIns="45700" rIns="0" bIns="45700" anchor="t" anchorCtr="0">
            <a:noAutofit/>
          </a:bodyPr>
          <a:lstStyle/>
          <a:p>
            <a:pPr marL="457200" marR="0" lvl="0" indent="0" algn="l" rtl="0">
              <a:lnSpc>
                <a:spcPct val="100000"/>
              </a:lnSpc>
              <a:spcBef>
                <a:spcPts val="0"/>
              </a:spcBef>
              <a:spcAft>
                <a:spcPts val="0"/>
              </a:spcAft>
              <a:buClr>
                <a:srgbClr val="000000"/>
              </a:buClr>
              <a:buSzPts val="2700"/>
              <a:buFont typeface="Arial"/>
              <a:buNone/>
            </a:pPr>
            <a:r>
              <a:rPr lang="en-GB" sz="2400" i="0" u="none" strike="noStrike" cap="none">
                <a:solidFill>
                  <a:schemeClr val="lt1"/>
                </a:solidFill>
                <a:latin typeface="Source Sans Pro"/>
                <a:ea typeface="Source Sans Pro"/>
                <a:cs typeface="Source Sans Pro"/>
                <a:sym typeface="Source Sans Pro"/>
              </a:rPr>
              <a:t>Repayments are calculated as 9% of anything earned above £25,000</a:t>
            </a:r>
            <a:endParaRPr sz="2400" i="0" u="none" strike="noStrike" cap="none">
              <a:solidFill>
                <a:schemeClr val="lt1"/>
              </a:solidFill>
              <a:latin typeface="Source Sans Pro"/>
              <a:ea typeface="Source Sans Pro"/>
              <a:cs typeface="Source Sans Pro"/>
              <a:sym typeface="Source Sans Pro"/>
            </a:endParaRPr>
          </a:p>
        </p:txBody>
      </p:sp>
      <p:pic>
        <p:nvPicPr>
          <p:cNvPr id="214" name="Google Shape;214;g1b899b05856_0_729"/>
          <p:cNvPicPr preferRelativeResize="0"/>
          <p:nvPr/>
        </p:nvPicPr>
        <p:blipFill rotWithShape="1">
          <a:blip r:embed="rId3">
            <a:alphaModFix/>
          </a:blip>
          <a:srcRect/>
          <a:stretch/>
        </p:blipFill>
        <p:spPr>
          <a:xfrm>
            <a:off x="5431424" y="1173350"/>
            <a:ext cx="5901348" cy="2354226"/>
          </a:xfrm>
          <a:prstGeom prst="rect">
            <a:avLst/>
          </a:prstGeom>
          <a:noFill/>
          <a:ln>
            <a:noFill/>
          </a:ln>
        </p:spPr>
      </p:pic>
      <p:sp>
        <p:nvSpPr>
          <p:cNvPr id="215" name="Google Shape;215;g1b899b05856_0_729"/>
          <p:cNvSpPr txBox="1"/>
          <p:nvPr/>
        </p:nvSpPr>
        <p:spPr>
          <a:xfrm>
            <a:off x="1163200" y="2190063"/>
            <a:ext cx="3876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a:solidFill>
                  <a:srgbClr val="F8F8F8"/>
                </a:solidFill>
                <a:latin typeface="Source Sans Pro"/>
                <a:ea typeface="Source Sans Pro"/>
                <a:cs typeface="Source Sans Pro"/>
                <a:sym typeface="Source Sans Pro"/>
              </a:rPr>
              <a:t>Repayments</a:t>
            </a:r>
            <a:endParaRPr sz="3200" b="1" i="0" u="none" strike="noStrike" cap="none">
              <a:solidFill>
                <a:srgbClr val="F8F8F8"/>
              </a:solidFill>
              <a:latin typeface="Source Sans Pro"/>
              <a:ea typeface="Source Sans Pro"/>
              <a:cs typeface="Source Sans Pro"/>
              <a:sym typeface="Source Sans Pro"/>
            </a:endParaRPr>
          </a:p>
        </p:txBody>
      </p:sp>
      <p:pic>
        <p:nvPicPr>
          <p:cNvPr id="216" name="Google Shape;216;g1b899b05856_0_729" descr="Logo&#10;&#10;Description automatically generated"/>
          <p:cNvPicPr preferRelativeResize="0"/>
          <p:nvPr/>
        </p:nvPicPr>
        <p:blipFill rotWithShape="1">
          <a:blip r:embed="rId4">
            <a:alphaModFix/>
          </a:blip>
          <a:srcRect/>
          <a:stretch/>
        </p:blipFill>
        <p:spPr>
          <a:xfrm>
            <a:off x="279999" y="-92490"/>
            <a:ext cx="3690975" cy="26188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b899b05856_0_74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22" name="Google Shape;222;g1b899b05856_0_740"/>
          <p:cNvSpPr txBox="1"/>
          <p:nvPr/>
        </p:nvSpPr>
        <p:spPr>
          <a:xfrm>
            <a:off x="2330025" y="3071400"/>
            <a:ext cx="718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400" b="1" i="0" u="none" strike="noStrike" cap="none">
              <a:solidFill>
                <a:srgbClr val="410099"/>
              </a:solidFill>
              <a:latin typeface="Arial"/>
              <a:ea typeface="Arial"/>
              <a:cs typeface="Arial"/>
              <a:sym typeface="Arial"/>
            </a:endParaRPr>
          </a:p>
        </p:txBody>
      </p:sp>
      <p:sp>
        <p:nvSpPr>
          <p:cNvPr id="223" name="Google Shape;223;g1b899b05856_0_740"/>
          <p:cNvSpPr/>
          <p:nvPr/>
        </p:nvSpPr>
        <p:spPr>
          <a:xfrm>
            <a:off x="1046075" y="2881275"/>
            <a:ext cx="10224900" cy="3332700"/>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Monthly student finance repayments are managed by your employer.</a:t>
            </a:r>
            <a:endParaRPr sz="2400" i="0" u="none" strike="noStrike" cap="none">
              <a:solidFill>
                <a:srgbClr val="410099"/>
              </a:solidFill>
              <a:latin typeface="Source Sans Pro"/>
              <a:ea typeface="Source Sans Pro"/>
              <a:cs typeface="Source Sans Pro"/>
              <a:sym typeface="Source Sans Pro"/>
            </a:endParaRPr>
          </a:p>
          <a:p>
            <a:pPr marL="914400" marR="0" lvl="0" indent="0" algn="l" rtl="0">
              <a:lnSpc>
                <a:spcPct val="100000"/>
              </a:lnSpc>
              <a:spcBef>
                <a:spcPts val="0"/>
              </a:spcBef>
              <a:spcAft>
                <a:spcPts val="0"/>
              </a:spcAft>
              <a:buNone/>
            </a:pP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The money will </a:t>
            </a:r>
            <a:r>
              <a:rPr lang="en-GB" sz="2400" b="1" i="0" u="none" strike="noStrike" cap="none">
                <a:solidFill>
                  <a:srgbClr val="410099"/>
                </a:solidFill>
                <a:latin typeface="Source Sans Pro"/>
                <a:ea typeface="Source Sans Pro"/>
                <a:cs typeface="Source Sans Pro"/>
                <a:sym typeface="Source Sans Pro"/>
              </a:rPr>
              <a:t>come out of your wages</a:t>
            </a:r>
            <a:r>
              <a:rPr lang="en-GB" sz="2400" i="0" u="none" strike="noStrike" cap="none">
                <a:solidFill>
                  <a:srgbClr val="410099"/>
                </a:solidFill>
                <a:latin typeface="Source Sans Pro"/>
                <a:ea typeface="Source Sans Pro"/>
                <a:cs typeface="Source Sans Pro"/>
                <a:sym typeface="Source Sans Pro"/>
              </a:rPr>
              <a:t> before they even get to you. </a:t>
            </a:r>
            <a:endParaRPr sz="2400">
              <a:solidFill>
                <a:srgbClr val="410099"/>
              </a:solidFill>
              <a:latin typeface="Source Sans Pro"/>
              <a:ea typeface="Source Sans Pro"/>
              <a:cs typeface="Source Sans Pro"/>
              <a:sym typeface="Source Sans Pro"/>
            </a:endParaRPr>
          </a:p>
          <a:p>
            <a:pPr marL="457200" marR="0" lvl="0" indent="0" algn="l" rtl="0">
              <a:lnSpc>
                <a:spcPct val="100000"/>
              </a:lnSpc>
              <a:spcBef>
                <a:spcPts val="0"/>
              </a:spcBef>
              <a:spcAft>
                <a:spcPts val="0"/>
              </a:spcAft>
              <a:buNone/>
            </a:pPr>
            <a:endParaRPr sz="2400">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If you’re self employed, HMRC will work out how much you need to pay from your tax return, and you’ll pay at the same time you pay your tax. </a:t>
            </a:r>
            <a:endParaRPr sz="2400" i="0" u="none" strike="noStrike" cap="none">
              <a:solidFill>
                <a:srgbClr val="410099"/>
              </a:solidFill>
              <a:latin typeface="Source Sans Pro"/>
              <a:ea typeface="Source Sans Pro"/>
              <a:cs typeface="Source Sans Pro"/>
              <a:sym typeface="Source Sans Pro"/>
            </a:endParaRPr>
          </a:p>
        </p:txBody>
      </p:sp>
      <p:sp>
        <p:nvSpPr>
          <p:cNvPr id="224" name="Google Shape;224;g1b899b05856_0_740"/>
          <p:cNvSpPr txBox="1"/>
          <p:nvPr/>
        </p:nvSpPr>
        <p:spPr>
          <a:xfrm>
            <a:off x="1046075" y="2316500"/>
            <a:ext cx="455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i="0" u="none" strike="noStrike" cap="none">
                <a:solidFill>
                  <a:srgbClr val="410098"/>
                </a:solidFill>
                <a:latin typeface="Source Sans Pro"/>
                <a:ea typeface="Source Sans Pro"/>
                <a:cs typeface="Source Sans Pro"/>
                <a:sym typeface="Source Sans Pro"/>
              </a:rPr>
              <a:t>How will I pay?</a:t>
            </a:r>
            <a:endParaRPr sz="3200" b="1" i="0" u="none" strike="noStrike" cap="none">
              <a:solidFill>
                <a:srgbClr val="410098"/>
              </a:solidFill>
              <a:latin typeface="Source Sans Pro"/>
              <a:ea typeface="Source Sans Pro"/>
              <a:cs typeface="Source Sans Pro"/>
              <a:sym typeface="Source Sans Pro"/>
            </a:endParaRPr>
          </a:p>
        </p:txBody>
      </p:sp>
      <p:pic>
        <p:nvPicPr>
          <p:cNvPr id="225" name="Google Shape;225;g1b899b05856_0_740"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b899b05856_0_75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31" name="Google Shape;231;g1b899b05856_0_750"/>
          <p:cNvSpPr txBox="1"/>
          <p:nvPr/>
        </p:nvSpPr>
        <p:spPr>
          <a:xfrm>
            <a:off x="2330025" y="3071400"/>
            <a:ext cx="718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400" b="1" i="0" u="none" strike="noStrike" cap="none">
              <a:solidFill>
                <a:srgbClr val="410099"/>
              </a:solidFill>
              <a:latin typeface="Arial"/>
              <a:ea typeface="Arial"/>
              <a:cs typeface="Arial"/>
              <a:sym typeface="Arial"/>
            </a:endParaRPr>
          </a:p>
        </p:txBody>
      </p:sp>
      <p:sp>
        <p:nvSpPr>
          <p:cNvPr id="232" name="Google Shape;232;g1b899b05856_0_750"/>
          <p:cNvSpPr txBox="1"/>
          <p:nvPr/>
        </p:nvSpPr>
        <p:spPr>
          <a:xfrm>
            <a:off x="1225500" y="2080500"/>
            <a:ext cx="6239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i="0" u="none" strike="noStrike" cap="none">
                <a:solidFill>
                  <a:srgbClr val="410099"/>
                </a:solidFill>
                <a:latin typeface="Source Sans Pro"/>
                <a:ea typeface="Source Sans Pro"/>
                <a:cs typeface="Source Sans Pro"/>
                <a:sym typeface="Source Sans Pro"/>
              </a:rPr>
              <a:t>Can I pay if off early?</a:t>
            </a:r>
            <a:endParaRPr sz="3200" b="1" i="0" u="none" strike="noStrike" cap="none">
              <a:solidFill>
                <a:srgbClr val="410099"/>
              </a:solidFill>
              <a:latin typeface="Source Sans Pro"/>
              <a:ea typeface="Source Sans Pro"/>
              <a:cs typeface="Source Sans Pro"/>
              <a:sym typeface="Source Sans Pro"/>
            </a:endParaRPr>
          </a:p>
        </p:txBody>
      </p:sp>
      <p:sp>
        <p:nvSpPr>
          <p:cNvPr id="233" name="Google Shape;233;g1b899b05856_0_750"/>
          <p:cNvSpPr txBox="1"/>
          <p:nvPr/>
        </p:nvSpPr>
        <p:spPr>
          <a:xfrm>
            <a:off x="1225500" y="2881625"/>
            <a:ext cx="9741000" cy="31401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Yes you can, but you need to ask yourself if it’s really a wise use of your money</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The majority of people will never pay off their student loan, and as it is a manageable deduction from your wages you may barely even notice you’re paying it off. </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You can make a repayment to the Student Loans Company at any time, with no penalty for early repayment. </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There are no debt collectors for student loans!</a:t>
            </a:r>
            <a:endParaRPr sz="2400" i="0" u="none" strike="noStrike" cap="none">
              <a:solidFill>
                <a:srgbClr val="410099"/>
              </a:solidFill>
              <a:latin typeface="Source Sans Pro"/>
              <a:ea typeface="Source Sans Pro"/>
              <a:cs typeface="Source Sans Pro"/>
              <a:sym typeface="Source Sans Pro"/>
            </a:endParaRPr>
          </a:p>
        </p:txBody>
      </p:sp>
      <p:pic>
        <p:nvPicPr>
          <p:cNvPr id="234" name="Google Shape;234;g1b899b05856_0_750"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g1c7f95bfde8_0_194"/>
          <p:cNvSpPr/>
          <p:nvPr/>
        </p:nvSpPr>
        <p:spPr>
          <a:xfrm>
            <a:off x="596348" y="536713"/>
            <a:ext cx="10962900" cy="5744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304" name="Google Shape;304;g1c7f95bfde8_0_194"/>
          <p:cNvPicPr preferRelativeResize="0"/>
          <p:nvPr/>
        </p:nvPicPr>
        <p:blipFill rotWithShape="1">
          <a:blip r:embed="rId4">
            <a:alphaModFix/>
          </a:blip>
          <a:srcRect t="10716" b="10715"/>
          <a:stretch/>
        </p:blipFill>
        <p:spPr>
          <a:xfrm>
            <a:off x="614575" y="536825"/>
            <a:ext cx="10962852" cy="5744798"/>
          </a:xfrm>
          <a:prstGeom prst="rect">
            <a:avLst/>
          </a:prstGeom>
          <a:noFill/>
          <a:ln>
            <a:noFill/>
          </a:ln>
        </p:spPr>
      </p:pic>
      <p:sp>
        <p:nvSpPr>
          <p:cNvPr id="305" name="Google Shape;305;g1c7f95bfde8_0_194"/>
          <p:cNvSpPr/>
          <p:nvPr/>
        </p:nvSpPr>
        <p:spPr>
          <a:xfrm>
            <a:off x="1077300" y="5287850"/>
            <a:ext cx="7956600" cy="5853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306" name="Google Shape;306;g1c7f95bfde8_0_194"/>
          <p:cNvSpPr txBox="1"/>
          <p:nvPr/>
        </p:nvSpPr>
        <p:spPr>
          <a:xfrm>
            <a:off x="1164376" y="5349650"/>
            <a:ext cx="7764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410098"/>
                </a:solidFill>
                <a:latin typeface="Source Sans Pro"/>
                <a:ea typeface="Source Sans Pro"/>
                <a:cs typeface="Source Sans Pro"/>
                <a:sym typeface="Source Sans Pro"/>
              </a:rPr>
              <a:t>What are some other sources of income whilst studying?</a:t>
            </a:r>
            <a:endParaRPr sz="1400" b="1" i="0" u="none" strike="noStrike" cap="none">
              <a:solidFill>
                <a:srgbClr val="410098"/>
              </a:solidFill>
              <a:latin typeface="Source Sans Pro"/>
              <a:ea typeface="Source Sans Pro"/>
              <a:cs typeface="Source Sans Pro"/>
              <a:sym typeface="Source Sans Pro"/>
            </a:endParaRPr>
          </a:p>
        </p:txBody>
      </p:sp>
      <p:pic>
        <p:nvPicPr>
          <p:cNvPr id="307" name="Google Shape;307;g1c7f95bfde8_0_194" descr="Logo&#10;&#10;Description automatically generated"/>
          <p:cNvPicPr preferRelativeResize="0"/>
          <p:nvPr/>
        </p:nvPicPr>
        <p:blipFill rotWithShape="1">
          <a:blip r:embed="rId5">
            <a:alphaModFix/>
          </a:blip>
          <a:srcRect/>
          <a:stretch/>
        </p:blipFill>
        <p:spPr>
          <a:xfrm>
            <a:off x="279999" y="-92490"/>
            <a:ext cx="3690975" cy="26188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b899b05856_0_764"/>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13" name="Google Shape;313;g1b899b05856_0_764"/>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14" name="Google Shape;314;g1b899b05856_0_764"/>
          <p:cNvSpPr txBox="1"/>
          <p:nvPr/>
        </p:nvSpPr>
        <p:spPr>
          <a:xfrm>
            <a:off x="4923450" y="3127800"/>
            <a:ext cx="2345100" cy="6024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3200" b="1" i="0" u="none" strike="noStrike" cap="none">
                <a:solidFill>
                  <a:srgbClr val="410099"/>
                </a:solidFill>
                <a:latin typeface="Source Sans Pro"/>
                <a:ea typeface="Source Sans Pro"/>
                <a:cs typeface="Source Sans Pro"/>
                <a:sym typeface="Source Sans Pro"/>
              </a:rPr>
              <a:t>Money</a:t>
            </a:r>
            <a:endParaRPr sz="3200" i="0" u="none" strike="noStrike" cap="none">
              <a:solidFill>
                <a:srgbClr val="410099"/>
              </a:solidFill>
              <a:latin typeface="Source Sans Pro"/>
              <a:ea typeface="Source Sans Pro"/>
              <a:cs typeface="Source Sans Pro"/>
              <a:sym typeface="Source Sans Pro"/>
            </a:endParaRPr>
          </a:p>
        </p:txBody>
      </p:sp>
      <p:sp>
        <p:nvSpPr>
          <p:cNvPr id="315" name="Google Shape;315;g1b899b05856_0_764"/>
          <p:cNvSpPr txBox="1"/>
          <p:nvPr/>
        </p:nvSpPr>
        <p:spPr>
          <a:xfrm>
            <a:off x="7250350" y="1754500"/>
            <a:ext cx="2345100" cy="5037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Scholarships</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rPr>
            </a:br>
            <a:endParaRPr sz="2400" i="0" u="none" strike="noStrike" cap="none">
              <a:solidFill>
                <a:schemeClr val="lt1"/>
              </a:solidFill>
            </a:endParaRPr>
          </a:p>
        </p:txBody>
      </p:sp>
      <p:sp>
        <p:nvSpPr>
          <p:cNvPr id="316" name="Google Shape;316;g1b899b05856_0_764"/>
          <p:cNvSpPr txBox="1"/>
          <p:nvPr/>
        </p:nvSpPr>
        <p:spPr>
          <a:xfrm>
            <a:off x="8038800" y="4053925"/>
            <a:ext cx="1790700" cy="5037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Bursaries</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rPr>
            </a:br>
            <a:endParaRPr sz="2400" i="0" u="none" strike="noStrike" cap="none">
              <a:solidFill>
                <a:schemeClr val="lt1"/>
              </a:solidFill>
            </a:endParaRPr>
          </a:p>
        </p:txBody>
      </p:sp>
      <p:sp>
        <p:nvSpPr>
          <p:cNvPr id="317" name="Google Shape;317;g1b899b05856_0_764"/>
          <p:cNvSpPr txBox="1"/>
          <p:nvPr/>
        </p:nvSpPr>
        <p:spPr>
          <a:xfrm>
            <a:off x="2604950" y="1906701"/>
            <a:ext cx="2811300" cy="5037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Part time work</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rPr>
            </a:br>
            <a:endParaRPr sz="2400" i="0" u="none" strike="noStrike" cap="none">
              <a:solidFill>
                <a:schemeClr val="lt1"/>
              </a:solidFill>
            </a:endParaRPr>
          </a:p>
        </p:txBody>
      </p:sp>
      <p:sp>
        <p:nvSpPr>
          <p:cNvPr id="318" name="Google Shape;318;g1b899b05856_0_764"/>
          <p:cNvSpPr txBox="1"/>
          <p:nvPr/>
        </p:nvSpPr>
        <p:spPr>
          <a:xfrm>
            <a:off x="1204050" y="3673825"/>
            <a:ext cx="3094500" cy="8403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Disabled students allowance</a:t>
            </a:r>
            <a:endParaRPr sz="2400" i="0" u="none" strike="noStrike" cap="none">
              <a:solidFill>
                <a:srgbClr val="410098"/>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br>
              <a:rPr lang="en-GB" sz="2400" i="0" u="none" strike="noStrike" cap="none">
                <a:solidFill>
                  <a:schemeClr val="lt1"/>
                </a:solidFill>
              </a:rPr>
            </a:br>
            <a:endParaRPr sz="2400" i="0" u="none" strike="noStrike" cap="none">
              <a:solidFill>
                <a:schemeClr val="lt1"/>
              </a:solidFill>
            </a:endParaRPr>
          </a:p>
        </p:txBody>
      </p:sp>
      <p:sp>
        <p:nvSpPr>
          <p:cNvPr id="319" name="Google Shape;319;g1b899b05856_0_764"/>
          <p:cNvSpPr txBox="1"/>
          <p:nvPr/>
        </p:nvSpPr>
        <p:spPr>
          <a:xfrm>
            <a:off x="4905250" y="4656325"/>
            <a:ext cx="2345100" cy="8403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Work for the University</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rPr>
            </a:br>
            <a:endParaRPr sz="2400" i="0" u="none" strike="noStrike" cap="none">
              <a:solidFill>
                <a:schemeClr val="lt1"/>
              </a:solidFill>
            </a:endParaRPr>
          </a:p>
        </p:txBody>
      </p:sp>
      <p:pic>
        <p:nvPicPr>
          <p:cNvPr id="320" name="Google Shape;320;g1b899b05856_0_764"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g1e5539a9b1a_0_98"/>
          <p:cNvSpPr/>
          <p:nvPr/>
        </p:nvSpPr>
        <p:spPr>
          <a:xfrm>
            <a:off x="614569" y="556591"/>
            <a:ext cx="10962900" cy="5744700"/>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40" name="Google Shape;240;g1e5539a9b1a_0_98"/>
          <p:cNvSpPr txBox="1"/>
          <p:nvPr/>
        </p:nvSpPr>
        <p:spPr>
          <a:xfrm>
            <a:off x="1137599" y="2178621"/>
            <a:ext cx="368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1400" b="1" i="0" u="none" strike="noStrike" cap="none">
              <a:solidFill>
                <a:srgbClr val="410099"/>
              </a:solidFill>
              <a:latin typeface="Arial"/>
              <a:ea typeface="Arial"/>
              <a:cs typeface="Arial"/>
              <a:sym typeface="Arial"/>
            </a:endParaRPr>
          </a:p>
        </p:txBody>
      </p:sp>
      <p:sp>
        <p:nvSpPr>
          <p:cNvPr id="241" name="Google Shape;241;g1e5539a9b1a_0_98"/>
          <p:cNvSpPr txBox="1"/>
          <p:nvPr/>
        </p:nvSpPr>
        <p:spPr>
          <a:xfrm>
            <a:off x="1137599" y="2706130"/>
            <a:ext cx="953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10099"/>
              </a:solidFill>
              <a:latin typeface="Arial"/>
              <a:ea typeface="Arial"/>
              <a:cs typeface="Arial"/>
              <a:sym typeface="Arial"/>
            </a:endParaRPr>
          </a:p>
        </p:txBody>
      </p:sp>
      <p:sp>
        <p:nvSpPr>
          <p:cNvPr id="242" name="Google Shape;242;g1e5539a9b1a_0_98"/>
          <p:cNvSpPr/>
          <p:nvPr/>
        </p:nvSpPr>
        <p:spPr>
          <a:xfrm>
            <a:off x="1137600" y="1846025"/>
            <a:ext cx="8535600" cy="1460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800"/>
              <a:buFont typeface="Arial"/>
              <a:buNone/>
            </a:pPr>
            <a:r>
              <a:rPr lang="en-GB" sz="3400" b="1" i="0" u="none" strike="noStrike" cap="none">
                <a:solidFill>
                  <a:srgbClr val="410099"/>
                </a:solidFill>
                <a:latin typeface="Source Sans Pro"/>
                <a:ea typeface="Source Sans Pro"/>
                <a:cs typeface="Source Sans Pro"/>
                <a:sym typeface="Source Sans Pro"/>
              </a:rPr>
              <a:t>Funding from the University of Sheffield</a:t>
            </a:r>
            <a:endParaRPr sz="3400" b="1" i="0" u="none" strike="noStrike" cap="none">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g1e5539a9b1a_0_98"/>
          <p:cNvSpPr txBox="1"/>
          <p:nvPr/>
        </p:nvSpPr>
        <p:spPr>
          <a:xfrm>
            <a:off x="1137600" y="2841525"/>
            <a:ext cx="9539400" cy="302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410098"/>
              </a:buClr>
              <a:buSzPts val="2400"/>
              <a:buFont typeface="Source Sans Pro"/>
              <a:buChar char="●"/>
            </a:pPr>
            <a:r>
              <a:rPr lang="en-GB" sz="2400" i="0" u="none" strike="noStrike" cap="none">
                <a:solidFill>
                  <a:srgbClr val="410098"/>
                </a:solidFill>
                <a:latin typeface="Source Sans Pro"/>
                <a:ea typeface="Source Sans Pro"/>
                <a:cs typeface="Source Sans Pro"/>
                <a:sym typeface="Source Sans Pro"/>
              </a:rPr>
              <a:t>The other main area of support available is from the University, from us if you choose to come to study here.</a:t>
            </a:r>
            <a:endParaRPr sz="2400" i="0" u="none" strike="noStrike" cap="none">
              <a:solidFill>
                <a:srgbClr val="410098"/>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8"/>
              </a:buClr>
              <a:buSzPts val="2400"/>
              <a:buFont typeface="Source Sans Pro"/>
              <a:buChar char="●"/>
            </a:pPr>
            <a:r>
              <a:rPr lang="en-GB" sz="2400" i="0" u="none" strike="noStrike" cap="none">
                <a:solidFill>
                  <a:srgbClr val="410098"/>
                </a:solidFill>
                <a:latin typeface="Source Sans Pro"/>
                <a:ea typeface="Source Sans Pro"/>
                <a:cs typeface="Source Sans Pro"/>
                <a:sym typeface="Source Sans Pro"/>
              </a:rPr>
              <a:t>Our support can change each year too.</a:t>
            </a:r>
            <a:endParaRPr sz="2400" i="0" u="none" strike="noStrike" cap="none">
              <a:solidFill>
                <a:srgbClr val="410098"/>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8"/>
              </a:buClr>
              <a:buSzPts val="2400"/>
              <a:buFont typeface="Arial"/>
              <a:buChar char="●"/>
            </a:pPr>
            <a:r>
              <a:rPr lang="en-GB" sz="2400" i="0" u="none" strike="noStrike" cap="none">
                <a:solidFill>
                  <a:srgbClr val="410098"/>
                </a:solidFill>
                <a:latin typeface="Source Sans Pro"/>
                <a:ea typeface="Source Sans Pro"/>
                <a:cs typeface="Source Sans Pro"/>
                <a:sym typeface="Source Sans Pro"/>
              </a:rPr>
              <a:t>A key thing about support from our University is that the awards </a:t>
            </a:r>
            <a:r>
              <a:rPr lang="en-GB" sz="2400" b="1" i="0" u="none" strike="noStrike" cap="none">
                <a:solidFill>
                  <a:srgbClr val="410098"/>
                </a:solidFill>
                <a:latin typeface="Source Sans Pro"/>
                <a:ea typeface="Source Sans Pro"/>
                <a:cs typeface="Source Sans Pro"/>
                <a:sym typeface="Source Sans Pro"/>
              </a:rPr>
              <a:t>don’t have to be repaid</a:t>
            </a:r>
            <a:r>
              <a:rPr lang="en-GB" sz="2400" i="0" u="none" strike="noStrike" cap="none">
                <a:solidFill>
                  <a:srgbClr val="410098"/>
                </a:solidFill>
                <a:latin typeface="Source Sans Pro"/>
                <a:ea typeface="Source Sans Pro"/>
                <a:cs typeface="Source Sans Pro"/>
                <a:sym typeface="Source Sans Pro"/>
              </a:rPr>
              <a:t> and they won’t affect the amount of student loan that you can get.</a:t>
            </a:r>
            <a:endParaRPr sz="2400" i="0" u="none" strike="noStrike" cap="none">
              <a:solidFill>
                <a:srgbClr val="410098"/>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8"/>
              </a:buClr>
              <a:buSzPts val="2400"/>
              <a:buFont typeface="Arial"/>
              <a:buChar char="●"/>
            </a:pPr>
            <a:r>
              <a:rPr lang="en-GB" sz="2400" i="0" u="none" strike="noStrike" cap="none">
                <a:solidFill>
                  <a:srgbClr val="410098"/>
                </a:solidFill>
                <a:latin typeface="Source Sans Pro"/>
                <a:ea typeface="Source Sans Pro"/>
                <a:cs typeface="Source Sans Pro"/>
                <a:sym typeface="Source Sans Pro"/>
              </a:rPr>
              <a:t>The funding comes in two forms: </a:t>
            </a:r>
            <a:r>
              <a:rPr lang="en-GB" sz="2400" b="1" i="0" u="none" strike="noStrike" cap="none">
                <a:solidFill>
                  <a:srgbClr val="410098"/>
                </a:solidFill>
                <a:latin typeface="Source Sans Pro"/>
                <a:ea typeface="Source Sans Pro"/>
                <a:cs typeface="Source Sans Pro"/>
                <a:sym typeface="Source Sans Pro"/>
              </a:rPr>
              <a:t>bursaries and scholarships</a:t>
            </a:r>
            <a:endParaRPr sz="2400" b="1"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44" name="Google Shape;244;g1e5539a9b1a_0_98" descr="Logo, company name&#10;&#10;Description automatically generated"/>
          <p:cNvPicPr preferRelativeResize="0"/>
          <p:nvPr/>
        </p:nvPicPr>
        <p:blipFill rotWithShape="1">
          <a:blip r:embed="rId4">
            <a:alphaModFix/>
          </a:blip>
          <a:srcRect/>
          <a:stretch/>
        </p:blipFill>
        <p:spPr>
          <a:xfrm>
            <a:off x="311131" y="-17360"/>
            <a:ext cx="3576204" cy="2537401"/>
          </a:xfrm>
          <a:prstGeom prst="rect">
            <a:avLst/>
          </a:prstGeom>
          <a:noFill/>
          <a:ln>
            <a:noFill/>
          </a:ln>
        </p:spPr>
      </p:pic>
      <p:cxnSp>
        <p:nvCxnSpPr>
          <p:cNvPr id="245" name="Google Shape;245;g1e5539a9b1a_0_98"/>
          <p:cNvCxnSpPr/>
          <p:nvPr/>
        </p:nvCxnSpPr>
        <p:spPr>
          <a:xfrm rot="10800000">
            <a:off x="3530175" y="3802375"/>
            <a:ext cx="0" cy="38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1e5539a9b1a_0_183"/>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251" name="Google Shape;251;g1e5539a9b1a_0_183"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
        <p:nvSpPr>
          <p:cNvPr id="252" name="Google Shape;252;g1e5539a9b1a_0_183"/>
          <p:cNvSpPr txBox="1"/>
          <p:nvPr/>
        </p:nvSpPr>
        <p:spPr>
          <a:xfrm>
            <a:off x="1110825" y="2081525"/>
            <a:ext cx="7128000" cy="1028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3200" b="1" i="0" u="none" strike="noStrike" cap="none">
                <a:solidFill>
                  <a:srgbClr val="410099"/>
                </a:solidFill>
                <a:latin typeface="Source Sans Pro"/>
                <a:ea typeface="Source Sans Pro"/>
                <a:cs typeface="Source Sans Pro"/>
                <a:sym typeface="Source Sans Pro"/>
              </a:rPr>
              <a:t>Sheffield Bursary Scheme</a:t>
            </a:r>
            <a:endParaRPr sz="3200" b="1"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10099"/>
              </a:solidFill>
              <a:latin typeface="Arial"/>
              <a:ea typeface="Arial"/>
              <a:cs typeface="Arial"/>
              <a:sym typeface="Arial"/>
            </a:endParaRPr>
          </a:p>
        </p:txBody>
      </p:sp>
      <p:sp>
        <p:nvSpPr>
          <p:cNvPr id="253" name="Google Shape;253;g1e5539a9b1a_0_183"/>
          <p:cNvSpPr/>
          <p:nvPr/>
        </p:nvSpPr>
        <p:spPr>
          <a:xfrm>
            <a:off x="827752" y="3381453"/>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54" name="Google Shape;254;g1e5539a9b1a_0_183"/>
          <p:cNvSpPr/>
          <p:nvPr/>
        </p:nvSpPr>
        <p:spPr>
          <a:xfrm>
            <a:off x="3876234" y="4743364"/>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55" name="Google Shape;255;g1e5539a9b1a_0_183"/>
          <p:cNvSpPr txBox="1"/>
          <p:nvPr/>
        </p:nvSpPr>
        <p:spPr>
          <a:xfrm>
            <a:off x="1022825" y="3181575"/>
            <a:ext cx="11481600" cy="26445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15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This is non-repayable and you will receive it each year.</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The University uses the details submitted to Student Finance and UCAS.</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There are </a:t>
            </a:r>
            <a:r>
              <a:rPr lang="en-GB" sz="2400" b="1" i="0" u="none" strike="noStrike" cap="none">
                <a:solidFill>
                  <a:srgbClr val="410099"/>
                </a:solidFill>
                <a:latin typeface="Source Sans Pro"/>
                <a:ea typeface="Source Sans Pro"/>
                <a:cs typeface="Source Sans Pro"/>
                <a:sym typeface="Source Sans Pro"/>
              </a:rPr>
              <a:t>3</a:t>
            </a:r>
            <a:r>
              <a:rPr lang="en-GB" sz="2400" i="0" u="none" strike="noStrike" cap="none">
                <a:solidFill>
                  <a:srgbClr val="410099"/>
                </a:solidFill>
                <a:latin typeface="Source Sans Pro"/>
                <a:ea typeface="Source Sans Pro"/>
                <a:cs typeface="Source Sans Pro"/>
                <a:sym typeface="Source Sans Pro"/>
              </a:rPr>
              <a:t> main areas of eligibility.</a:t>
            </a:r>
            <a:endParaRPr sz="2400" i="0" u="none" strike="noStrike" cap="none">
              <a:solidFill>
                <a:srgbClr val="410099"/>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410098"/>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410098"/>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41009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410099"/>
              </a:solidFill>
              <a:latin typeface="Arial"/>
              <a:ea typeface="Arial"/>
              <a:cs typeface="Arial"/>
              <a:sym typeface="Arial"/>
            </a:endParaRPr>
          </a:p>
        </p:txBody>
      </p:sp>
      <p:sp>
        <p:nvSpPr>
          <p:cNvPr id="256" name="Google Shape;256;g1e5539a9b1a_0_183"/>
          <p:cNvSpPr txBox="1"/>
          <p:nvPr/>
        </p:nvSpPr>
        <p:spPr>
          <a:xfrm>
            <a:off x="539725" y="5143578"/>
            <a:ext cx="4572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1009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p:nvPr/>
        </p:nvSpPr>
        <p:spPr>
          <a:xfrm>
            <a:off x="596348" y="556591"/>
            <a:ext cx="10962861" cy="5749653"/>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98" name="Google Shape;98;p4"/>
          <p:cNvSpPr/>
          <p:nvPr/>
        </p:nvSpPr>
        <p:spPr>
          <a:xfrm>
            <a:off x="596348" y="556591"/>
            <a:ext cx="10962861" cy="5744817"/>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99" name="Google Shape;99;p4"/>
          <p:cNvSpPr txBox="1"/>
          <p:nvPr/>
        </p:nvSpPr>
        <p:spPr>
          <a:xfrm>
            <a:off x="1073254" y="2051275"/>
            <a:ext cx="5983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Source Sans Pro"/>
                <a:ea typeface="Source Sans Pro"/>
                <a:cs typeface="Source Sans Pro"/>
                <a:sym typeface="Source Sans Pro"/>
              </a:rPr>
              <a:t>What will we cover today </a:t>
            </a:r>
            <a:endParaRPr sz="3200" i="0" u="none" strike="noStrike" cap="none">
              <a:solidFill>
                <a:srgbClr val="000000"/>
              </a:solidFill>
              <a:latin typeface="Source Sans Pro"/>
              <a:ea typeface="Source Sans Pro"/>
              <a:cs typeface="Source Sans Pro"/>
              <a:sym typeface="Source Sans Pro"/>
            </a:endParaRPr>
          </a:p>
        </p:txBody>
      </p:sp>
      <p:sp>
        <p:nvSpPr>
          <p:cNvPr id="100" name="Google Shape;100;p4"/>
          <p:cNvSpPr txBox="1"/>
          <p:nvPr/>
        </p:nvSpPr>
        <p:spPr>
          <a:xfrm>
            <a:off x="1223319" y="2721825"/>
            <a:ext cx="79701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GB" sz="2400" i="0" u="none" strike="noStrike" cap="none">
                <a:solidFill>
                  <a:schemeClr val="lt1"/>
                </a:solidFill>
                <a:latin typeface="Source Sans Pro"/>
                <a:ea typeface="Source Sans Pro"/>
                <a:cs typeface="Source Sans Pro"/>
                <a:sym typeface="Source Sans Pro"/>
              </a:rPr>
              <a:t>1. Student finance</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r>
              <a:rPr lang="en-GB" sz="2400" i="0" u="none" strike="noStrike" cap="none">
                <a:solidFill>
                  <a:schemeClr val="lt1"/>
                </a:solidFill>
                <a:latin typeface="Source Sans Pro"/>
                <a:ea typeface="Source Sans Pro"/>
                <a:cs typeface="Source Sans Pro"/>
                <a:sym typeface="Source Sans Pro"/>
              </a:rPr>
              <a:t>2. Support from universities</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r>
              <a:rPr lang="en-GB" sz="2400" i="0" u="none" strike="noStrike" cap="none">
                <a:solidFill>
                  <a:schemeClr val="lt1"/>
                </a:solidFill>
                <a:latin typeface="Source Sans Pro"/>
                <a:ea typeface="Source Sans Pro"/>
                <a:cs typeface="Source Sans Pro"/>
                <a:sym typeface="Source Sans Pro"/>
              </a:rPr>
              <a:t>3. Managing your money</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txBox="1"/>
          <p:nvPr/>
        </p:nvSpPr>
        <p:spPr>
          <a:xfrm>
            <a:off x="1073250" y="4687975"/>
            <a:ext cx="9422400" cy="10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400" b="1">
                <a:solidFill>
                  <a:srgbClr val="FFFFFF"/>
                </a:solidFill>
                <a:latin typeface="Source Sans Pro"/>
                <a:ea typeface="Source Sans Pro"/>
                <a:cs typeface="Source Sans Pro"/>
                <a:sym typeface="Source Sans Pro"/>
              </a:rPr>
              <a:t>*</a:t>
            </a:r>
            <a:r>
              <a:rPr lang="en-GB" sz="2400" b="1" i="0" u="none" strike="noStrike" cap="none">
                <a:solidFill>
                  <a:srgbClr val="FFFFFF"/>
                </a:solidFill>
                <a:latin typeface="Source Sans Pro"/>
                <a:ea typeface="Source Sans Pro"/>
                <a:cs typeface="Source Sans Pro"/>
                <a:sym typeface="Source Sans Pro"/>
              </a:rPr>
              <a:t>Some figures included in today’s presentation relate to 2023 entry</a:t>
            </a:r>
            <a:endParaRPr sz="2400" i="0" u="none" strike="noStrike" cap="none">
              <a:solidFill>
                <a:srgbClr val="000000"/>
              </a:solidFill>
              <a:latin typeface="Source Sans Pro"/>
              <a:ea typeface="Source Sans Pro"/>
              <a:cs typeface="Source Sans Pro"/>
              <a:sym typeface="Source Sans Pro"/>
            </a:endParaRPr>
          </a:p>
        </p:txBody>
      </p:sp>
      <p:pic>
        <p:nvPicPr>
          <p:cNvPr id="102" name="Google Shape;102;p4"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g1e5539a9b1a_0_285"/>
          <p:cNvSpPr/>
          <p:nvPr/>
        </p:nvSpPr>
        <p:spPr>
          <a:xfrm>
            <a:off x="596348" y="536713"/>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62" name="Google Shape;262;g1e5539a9b1a_0_285"/>
          <p:cNvSpPr/>
          <p:nvPr/>
        </p:nvSpPr>
        <p:spPr>
          <a:xfrm>
            <a:off x="827752" y="3381453"/>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63" name="Google Shape;263;g1e5539a9b1a_0_285"/>
          <p:cNvSpPr/>
          <p:nvPr/>
        </p:nvSpPr>
        <p:spPr>
          <a:xfrm>
            <a:off x="3876234" y="4743364"/>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64" name="Google Shape;264;g1e5539a9b1a_0_285"/>
          <p:cNvSpPr txBox="1"/>
          <p:nvPr/>
        </p:nvSpPr>
        <p:spPr>
          <a:xfrm>
            <a:off x="827738" y="2626175"/>
            <a:ext cx="5468400" cy="4078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2200" b="1" i="0" u="none" strike="noStrike" cap="none">
                <a:solidFill>
                  <a:srgbClr val="410098"/>
                </a:solidFill>
                <a:latin typeface="Source Sans Pro"/>
                <a:ea typeface="Source Sans Pro"/>
                <a:cs typeface="Source Sans Pro"/>
                <a:sym typeface="Source Sans Pro"/>
              </a:rPr>
              <a:t>1)</a:t>
            </a:r>
            <a:r>
              <a:rPr lang="en-GB" sz="1600" i="0" u="none" strike="noStrike" cap="none">
                <a:solidFill>
                  <a:srgbClr val="410098"/>
                </a:solidFill>
                <a:latin typeface="Source Sans Pro"/>
                <a:ea typeface="Source Sans Pro"/>
                <a:cs typeface="Source Sans Pro"/>
                <a:sym typeface="Source Sans Pro"/>
              </a:rPr>
              <a:t> Some of the bursary is based on your household income. </a:t>
            </a:r>
            <a:endParaRPr sz="1600" i="0" u="none" strike="noStrike" cap="none">
              <a:solidFill>
                <a:srgbClr val="410098"/>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100"/>
              <a:buFont typeface="Arial"/>
              <a:buNone/>
            </a:pPr>
            <a:r>
              <a:rPr lang="en-GB" sz="2200" b="1" i="0" u="none" strike="noStrike" cap="none">
                <a:solidFill>
                  <a:srgbClr val="410098"/>
                </a:solidFill>
                <a:latin typeface="Source Sans Pro"/>
                <a:ea typeface="Source Sans Pro"/>
                <a:cs typeface="Source Sans Pro"/>
                <a:sym typeface="Source Sans Pro"/>
              </a:rPr>
              <a:t>2)</a:t>
            </a:r>
            <a:r>
              <a:rPr lang="en-GB" sz="2300" i="0" u="none" strike="noStrike" cap="none">
                <a:solidFill>
                  <a:srgbClr val="410098"/>
                </a:solidFill>
                <a:latin typeface="Source Sans Pro"/>
                <a:ea typeface="Source Sans Pro"/>
                <a:cs typeface="Source Sans Pro"/>
                <a:sym typeface="Source Sans Pro"/>
              </a:rPr>
              <a:t> </a:t>
            </a:r>
            <a:r>
              <a:rPr lang="en-GB" sz="1600" i="0" u="none" strike="noStrike" cap="none">
                <a:solidFill>
                  <a:srgbClr val="410098"/>
                </a:solidFill>
                <a:latin typeface="Source Sans Pro"/>
                <a:ea typeface="Source Sans Pro"/>
                <a:cs typeface="Source Sans Pro"/>
                <a:sym typeface="Source Sans Pro"/>
              </a:rPr>
              <a:t>If your household income is £25,000 or less per year </a:t>
            </a:r>
            <a:r>
              <a:rPr lang="en-GB" sz="1600" b="1" i="0" u="none" strike="noStrike" cap="none">
                <a:solidFill>
                  <a:srgbClr val="410098"/>
                </a:solidFill>
                <a:latin typeface="Source Sans Pro"/>
                <a:ea typeface="Source Sans Pro"/>
                <a:cs typeface="Source Sans Pro"/>
                <a:sym typeface="Source Sans Pro"/>
              </a:rPr>
              <a:t>and</a:t>
            </a:r>
            <a:r>
              <a:rPr lang="en-GB" sz="1600" i="0" u="none" strike="noStrike" cap="none">
                <a:solidFill>
                  <a:srgbClr val="410098"/>
                </a:solidFill>
                <a:latin typeface="Source Sans Pro"/>
                <a:ea typeface="Source Sans Pro"/>
                <a:cs typeface="Source Sans Pro"/>
                <a:sym typeface="Source Sans Pro"/>
              </a:rPr>
              <a:t> you live in one of the country’s most deprived areas (as defined by the government), </a:t>
            </a:r>
            <a:r>
              <a:rPr lang="en-GB" sz="1600" b="1" i="0" u="none" strike="noStrike" cap="none">
                <a:solidFill>
                  <a:srgbClr val="410098"/>
                </a:solidFill>
                <a:latin typeface="Source Sans Pro"/>
                <a:ea typeface="Source Sans Pro"/>
                <a:cs typeface="Source Sans Pro"/>
                <a:sym typeface="Source Sans Pro"/>
              </a:rPr>
              <a:t>you could receive £250</a:t>
            </a:r>
            <a:r>
              <a:rPr lang="en-GB" sz="1600" i="0" u="none" strike="noStrike" cap="none">
                <a:solidFill>
                  <a:srgbClr val="410098"/>
                </a:solidFill>
                <a:latin typeface="Source Sans Pro"/>
                <a:ea typeface="Source Sans Pro"/>
                <a:cs typeface="Source Sans Pro"/>
                <a:sym typeface="Source Sans Pro"/>
              </a:rPr>
              <a:t> on top of any other financial support that you receive.</a:t>
            </a:r>
            <a:endParaRPr sz="1600" i="0" u="none" strike="noStrike" cap="none">
              <a:solidFill>
                <a:schemeClr val="dk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100"/>
              <a:buFont typeface="Arial"/>
              <a:buNone/>
            </a:pPr>
            <a:r>
              <a:rPr lang="en-GB" sz="2200" b="1" i="0" u="none" strike="noStrike" cap="none">
                <a:solidFill>
                  <a:srgbClr val="410098"/>
                </a:solidFill>
                <a:latin typeface="Source Sans Pro"/>
                <a:ea typeface="Source Sans Pro"/>
                <a:cs typeface="Source Sans Pro"/>
                <a:sym typeface="Source Sans Pro"/>
              </a:rPr>
              <a:t>3)</a:t>
            </a:r>
            <a:r>
              <a:rPr lang="en-GB" sz="1600" i="0" u="none" strike="noStrike" cap="none">
                <a:solidFill>
                  <a:srgbClr val="410098"/>
                </a:solidFill>
                <a:latin typeface="Source Sans Pro"/>
                <a:ea typeface="Source Sans Pro"/>
                <a:cs typeface="Source Sans Pro"/>
                <a:sym typeface="Source Sans Pro"/>
              </a:rPr>
              <a:t> If you live within the Sheffield City Region in an area where it’s not common for people to go to university </a:t>
            </a:r>
            <a:r>
              <a:rPr lang="en-GB" sz="1600" b="1" i="0" u="none" strike="noStrike" cap="none">
                <a:solidFill>
                  <a:srgbClr val="410098"/>
                </a:solidFill>
                <a:latin typeface="Source Sans Pro"/>
                <a:ea typeface="Source Sans Pro"/>
                <a:cs typeface="Source Sans Pro"/>
                <a:sym typeface="Source Sans Pro"/>
              </a:rPr>
              <a:t>and</a:t>
            </a:r>
            <a:r>
              <a:rPr lang="en-GB" sz="1600" i="0" u="none" strike="noStrike" cap="none">
                <a:solidFill>
                  <a:srgbClr val="410098"/>
                </a:solidFill>
                <a:latin typeface="Source Sans Pro"/>
                <a:ea typeface="Source Sans Pro"/>
                <a:cs typeface="Source Sans Pro"/>
                <a:sym typeface="Source Sans Pro"/>
              </a:rPr>
              <a:t> achieve ABB or higher at A Level, </a:t>
            </a:r>
            <a:r>
              <a:rPr lang="en-GB" sz="1600" b="1" i="0" u="none" strike="noStrike" cap="none">
                <a:solidFill>
                  <a:srgbClr val="410098"/>
                </a:solidFill>
                <a:latin typeface="Source Sans Pro"/>
                <a:ea typeface="Source Sans Pro"/>
                <a:cs typeface="Source Sans Pro"/>
                <a:sym typeface="Source Sans Pro"/>
              </a:rPr>
              <a:t>you could receive £250 </a:t>
            </a:r>
            <a:r>
              <a:rPr lang="en-GB" sz="1600" i="0" u="none" strike="noStrike" cap="none">
                <a:solidFill>
                  <a:srgbClr val="410098"/>
                </a:solidFill>
                <a:latin typeface="Source Sans Pro"/>
                <a:ea typeface="Source Sans Pro"/>
                <a:cs typeface="Source Sans Pro"/>
                <a:sym typeface="Source Sans Pro"/>
              </a:rPr>
              <a:t>on top of any other financial support that you receive. This award does not take household income into account.</a:t>
            </a:r>
            <a:endParaRPr sz="1600" i="0" u="none" strike="noStrike" cap="none">
              <a:solidFill>
                <a:srgbClr val="410098"/>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41009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410099"/>
              </a:solidFill>
              <a:latin typeface="Arial"/>
              <a:ea typeface="Arial"/>
              <a:cs typeface="Arial"/>
              <a:sym typeface="Arial"/>
            </a:endParaRPr>
          </a:p>
        </p:txBody>
      </p:sp>
      <p:sp>
        <p:nvSpPr>
          <p:cNvPr id="265" name="Google Shape;265;g1e5539a9b1a_0_285"/>
          <p:cNvSpPr txBox="1"/>
          <p:nvPr/>
        </p:nvSpPr>
        <p:spPr>
          <a:xfrm>
            <a:off x="539725" y="5143578"/>
            <a:ext cx="4572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10099"/>
              </a:solidFill>
              <a:latin typeface="Arial"/>
              <a:ea typeface="Arial"/>
              <a:cs typeface="Arial"/>
              <a:sym typeface="Arial"/>
            </a:endParaRPr>
          </a:p>
        </p:txBody>
      </p:sp>
      <p:graphicFrame>
        <p:nvGraphicFramePr>
          <p:cNvPr id="266" name="Google Shape;266;g1e5539a9b1a_0_285"/>
          <p:cNvGraphicFramePr/>
          <p:nvPr/>
        </p:nvGraphicFramePr>
        <p:xfrm>
          <a:off x="6487450" y="2626182"/>
          <a:ext cx="4757300" cy="3050461"/>
        </p:xfrm>
        <a:graphic>
          <a:graphicData uri="http://schemas.openxmlformats.org/drawingml/2006/table">
            <a:tbl>
              <a:tblPr>
                <a:noFill/>
                <a:tableStyleId>{C6DA056C-EB30-4C6F-97C8-1E71FB9B6561}</a:tableStyleId>
              </a:tblPr>
              <a:tblGrid>
                <a:gridCol w="2378650">
                  <a:extLst>
                    <a:ext uri="{9D8B030D-6E8A-4147-A177-3AD203B41FA5}">
                      <a16:colId xmlns:a16="http://schemas.microsoft.com/office/drawing/2014/main" val="20000"/>
                    </a:ext>
                  </a:extLst>
                </a:gridCol>
                <a:gridCol w="2378650">
                  <a:extLst>
                    <a:ext uri="{9D8B030D-6E8A-4147-A177-3AD203B41FA5}">
                      <a16:colId xmlns:a16="http://schemas.microsoft.com/office/drawing/2014/main" val="20001"/>
                    </a:ext>
                  </a:extLst>
                </a:gridCol>
              </a:tblGrid>
              <a:tr h="862775">
                <a:tc>
                  <a:txBody>
                    <a:bodyPr/>
                    <a:lstStyle/>
                    <a:p>
                      <a:pPr marL="0" marR="0" lvl="0" indent="0" algn="ctr"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Open Sans"/>
                          <a:ea typeface="Open Sans"/>
                          <a:cs typeface="Open Sans"/>
                          <a:sym typeface="Open Sans"/>
                        </a:rPr>
                        <a:t>Household income</a:t>
                      </a:r>
                      <a:endParaRPr sz="2000" b="1"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Open Sans"/>
                          <a:ea typeface="Open Sans"/>
                          <a:cs typeface="Open Sans"/>
                          <a:sym typeface="Open Sans"/>
                        </a:rPr>
                        <a:t>Bursary per year</a:t>
                      </a:r>
                      <a:endParaRPr sz="2000" b="1"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extLst>
                  <a:ext uri="{0D108BD9-81ED-4DB2-BD59-A6C34878D82A}">
                    <a16:rowId xmlns:a16="http://schemas.microsoft.com/office/drawing/2014/main" val="10000"/>
                  </a:ext>
                </a:extLst>
              </a:tr>
              <a:tr h="501950">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Open Sans"/>
                          <a:ea typeface="Open Sans"/>
                          <a:cs typeface="Open Sans"/>
                          <a:sym typeface="Open Sans"/>
                        </a:rPr>
                        <a:t>£0 – £25,000</a:t>
                      </a:r>
                      <a:endParaRPr sz="2000"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Open Sans"/>
                          <a:ea typeface="Open Sans"/>
                          <a:cs typeface="Open Sans"/>
                          <a:sym typeface="Open Sans"/>
                        </a:rPr>
                        <a:t>£1,000</a:t>
                      </a:r>
                      <a:endParaRPr sz="2000"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extLst>
                  <a:ext uri="{0D108BD9-81ED-4DB2-BD59-A6C34878D82A}">
                    <a16:rowId xmlns:a16="http://schemas.microsoft.com/office/drawing/2014/main" val="10001"/>
                  </a:ext>
                </a:extLst>
              </a:tr>
              <a:tr h="838175">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Open Sans"/>
                          <a:ea typeface="Open Sans"/>
                          <a:cs typeface="Open Sans"/>
                          <a:sym typeface="Open Sans"/>
                        </a:rPr>
                        <a:t>£25,001 – £30,000</a:t>
                      </a:r>
                      <a:endParaRPr sz="2000"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Open Sans"/>
                          <a:ea typeface="Open Sans"/>
                          <a:cs typeface="Open Sans"/>
                          <a:sym typeface="Open Sans"/>
                        </a:rPr>
                        <a:t>£500</a:t>
                      </a:r>
                      <a:endParaRPr sz="2000"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extLst>
                  <a:ext uri="{0D108BD9-81ED-4DB2-BD59-A6C34878D82A}">
                    <a16:rowId xmlns:a16="http://schemas.microsoft.com/office/drawing/2014/main" val="10002"/>
                  </a:ext>
                </a:extLst>
              </a:tr>
              <a:tr h="838175">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Open Sans"/>
                          <a:ea typeface="Open Sans"/>
                          <a:cs typeface="Open Sans"/>
                          <a:sym typeface="Open Sans"/>
                        </a:rPr>
                        <a:t>£30,001 – £40,000</a:t>
                      </a:r>
                      <a:endParaRPr sz="2000"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Open Sans"/>
                          <a:ea typeface="Open Sans"/>
                          <a:cs typeface="Open Sans"/>
                          <a:sym typeface="Open Sans"/>
                        </a:rPr>
                        <a:t>£250</a:t>
                      </a:r>
                      <a:endParaRPr sz="2000" u="none" strike="noStrike" cap="none">
                        <a:solidFill>
                          <a:srgbClr val="410099"/>
                        </a:solidFill>
                        <a:latin typeface="Open Sans"/>
                        <a:ea typeface="Open Sans"/>
                        <a:cs typeface="Open Sans"/>
                        <a:sym typeface="Open Sans"/>
                      </a:endParaRPr>
                    </a:p>
                  </a:txBody>
                  <a:tcPr marL="91425" marR="91425" marT="91425" marB="91425">
                    <a:lnL w="9525" cap="flat" cmpd="sng">
                      <a:solidFill>
                        <a:srgbClr val="410099"/>
                      </a:solidFill>
                      <a:prstDash val="solid"/>
                      <a:round/>
                      <a:headEnd type="none" w="sm" len="sm"/>
                      <a:tailEnd type="none" w="sm" len="sm"/>
                    </a:lnL>
                    <a:lnR w="9525" cap="flat" cmpd="sng">
                      <a:solidFill>
                        <a:srgbClr val="410099"/>
                      </a:solidFill>
                      <a:prstDash val="solid"/>
                      <a:round/>
                      <a:headEnd type="none" w="sm" len="sm"/>
                      <a:tailEnd type="none" w="sm" len="sm"/>
                    </a:lnR>
                    <a:lnT w="9525" cap="flat" cmpd="sng">
                      <a:solidFill>
                        <a:srgbClr val="410099"/>
                      </a:solidFill>
                      <a:prstDash val="solid"/>
                      <a:round/>
                      <a:headEnd type="none" w="sm" len="sm"/>
                      <a:tailEnd type="none" w="sm" len="sm"/>
                    </a:lnT>
                    <a:lnB w="9525" cap="flat" cmpd="sng">
                      <a:solidFill>
                        <a:srgbClr val="4100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7" name="Google Shape;267;g1e5539a9b1a_0_285"/>
          <p:cNvSpPr txBox="1"/>
          <p:nvPr/>
        </p:nvSpPr>
        <p:spPr>
          <a:xfrm>
            <a:off x="6579950" y="2032486"/>
            <a:ext cx="4572300" cy="593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GB" sz="1700" i="1" u="none" strike="noStrike" cap="none">
                <a:solidFill>
                  <a:srgbClr val="410098"/>
                </a:solidFill>
                <a:latin typeface="Source Sans Pro"/>
                <a:ea typeface="Source Sans Pro"/>
                <a:cs typeface="Source Sans Pro"/>
                <a:sym typeface="Source Sans Pro"/>
              </a:rPr>
              <a:t>You can get </a:t>
            </a:r>
            <a:r>
              <a:rPr lang="en-GB" sz="1700" b="1" i="1" u="none" strike="noStrike" cap="none">
                <a:solidFill>
                  <a:srgbClr val="410098"/>
                </a:solidFill>
                <a:latin typeface="Source Sans Pro"/>
                <a:ea typeface="Source Sans Pro"/>
                <a:cs typeface="Source Sans Pro"/>
                <a:sym typeface="Source Sans Pro"/>
              </a:rPr>
              <a:t>either</a:t>
            </a:r>
            <a:r>
              <a:rPr lang="en-GB" sz="1700" i="1" u="none" strike="noStrike" cap="none">
                <a:solidFill>
                  <a:srgbClr val="410098"/>
                </a:solidFill>
                <a:latin typeface="Source Sans Pro"/>
                <a:ea typeface="Source Sans Pro"/>
                <a:cs typeface="Source Sans Pro"/>
                <a:sym typeface="Source Sans Pro"/>
              </a:rPr>
              <a:t> of these awards </a:t>
            </a:r>
            <a:r>
              <a:rPr lang="en-GB" sz="1700" b="1" i="1" u="none" strike="noStrike" cap="none">
                <a:solidFill>
                  <a:srgbClr val="410098"/>
                </a:solidFill>
                <a:latin typeface="Source Sans Pro"/>
                <a:ea typeface="Source Sans Pro"/>
                <a:cs typeface="Source Sans Pro"/>
                <a:sym typeface="Source Sans Pro"/>
              </a:rPr>
              <a:t>but not both</a:t>
            </a:r>
            <a:r>
              <a:rPr lang="en-GB" sz="1700" i="1" u="none" strike="noStrike" cap="none">
                <a:solidFill>
                  <a:srgbClr val="410098"/>
                </a:solidFill>
                <a:latin typeface="Source Sans Pro"/>
                <a:ea typeface="Source Sans Pro"/>
                <a:cs typeface="Source Sans Pro"/>
                <a:sym typeface="Source Sans Pro"/>
              </a:rPr>
              <a:t>.</a:t>
            </a:r>
            <a:endParaRPr sz="1700" i="1"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8" name="Google Shape;268;g1e5539a9b1a_0_285"/>
          <p:cNvSpPr txBox="1"/>
          <p:nvPr/>
        </p:nvSpPr>
        <p:spPr>
          <a:xfrm>
            <a:off x="827750" y="2032475"/>
            <a:ext cx="47574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410098"/>
                </a:solidFill>
                <a:latin typeface="Source Sans Pro"/>
                <a:ea typeface="Source Sans Pro"/>
                <a:cs typeface="Source Sans Pro"/>
                <a:sym typeface="Source Sans Pro"/>
              </a:rPr>
              <a:t>Sheffield Bursary Scheme</a:t>
            </a:r>
            <a:endParaRPr sz="2400" b="1">
              <a:solidFill>
                <a:srgbClr val="410098"/>
              </a:solidFill>
              <a:latin typeface="Source Sans Pro"/>
              <a:ea typeface="Source Sans Pro"/>
              <a:cs typeface="Source Sans Pro"/>
              <a:sym typeface="Source Sans Pro"/>
            </a:endParaRPr>
          </a:p>
        </p:txBody>
      </p:sp>
      <p:pic>
        <p:nvPicPr>
          <p:cNvPr id="269" name="Google Shape;269;g1e5539a9b1a_0_285"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pic>
        <p:nvPicPr>
          <p:cNvPr id="274" name="Google Shape;274;g1e5539a9b1a_0_303"/>
          <p:cNvPicPr preferRelativeResize="0"/>
          <p:nvPr/>
        </p:nvPicPr>
        <p:blipFill rotWithShape="1">
          <a:blip r:embed="rId3">
            <a:alphaModFix/>
          </a:blip>
          <a:srcRect/>
          <a:stretch/>
        </p:blipFill>
        <p:spPr>
          <a:xfrm>
            <a:off x="6578241" y="2742175"/>
            <a:ext cx="4956307" cy="3539251"/>
          </a:xfrm>
          <a:prstGeom prst="rect">
            <a:avLst/>
          </a:prstGeom>
          <a:noFill/>
          <a:ln>
            <a:noFill/>
          </a:ln>
        </p:spPr>
      </p:pic>
      <p:pic>
        <p:nvPicPr>
          <p:cNvPr id="275" name="Google Shape;275;g1e5539a9b1a_0_303"/>
          <p:cNvPicPr preferRelativeResize="0"/>
          <p:nvPr/>
        </p:nvPicPr>
        <p:blipFill rotWithShape="1">
          <a:blip r:embed="rId4">
            <a:alphaModFix/>
          </a:blip>
          <a:srcRect/>
          <a:stretch/>
        </p:blipFill>
        <p:spPr>
          <a:xfrm>
            <a:off x="7607656" y="3525908"/>
            <a:ext cx="3926894" cy="2755516"/>
          </a:xfrm>
          <a:prstGeom prst="rect">
            <a:avLst/>
          </a:prstGeom>
          <a:noFill/>
          <a:ln>
            <a:noFill/>
          </a:ln>
        </p:spPr>
      </p:pic>
      <p:sp>
        <p:nvSpPr>
          <p:cNvPr id="276" name="Google Shape;276;g1e5539a9b1a_0_303"/>
          <p:cNvSpPr/>
          <p:nvPr/>
        </p:nvSpPr>
        <p:spPr>
          <a:xfrm>
            <a:off x="596348" y="536713"/>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277" name="Google Shape;277;g1e5539a9b1a_0_303" descr="Logo, company name&#10;&#10;Description automatically generated"/>
          <p:cNvPicPr preferRelativeResize="0"/>
          <p:nvPr/>
        </p:nvPicPr>
        <p:blipFill rotWithShape="1">
          <a:blip r:embed="rId5">
            <a:alphaModFix/>
          </a:blip>
          <a:srcRect/>
          <a:stretch/>
        </p:blipFill>
        <p:spPr>
          <a:xfrm>
            <a:off x="311131" y="-17360"/>
            <a:ext cx="3576204" cy="2537401"/>
          </a:xfrm>
          <a:prstGeom prst="rect">
            <a:avLst/>
          </a:prstGeom>
          <a:noFill/>
          <a:ln>
            <a:noFill/>
          </a:ln>
        </p:spPr>
      </p:pic>
      <p:sp>
        <p:nvSpPr>
          <p:cNvPr id="278" name="Google Shape;278;g1e5539a9b1a_0_303"/>
          <p:cNvSpPr/>
          <p:nvPr/>
        </p:nvSpPr>
        <p:spPr>
          <a:xfrm>
            <a:off x="827752" y="3381453"/>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79" name="Google Shape;279;g1e5539a9b1a_0_303"/>
          <p:cNvSpPr/>
          <p:nvPr/>
        </p:nvSpPr>
        <p:spPr>
          <a:xfrm>
            <a:off x="3876234" y="4743364"/>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80" name="Google Shape;280;g1e5539a9b1a_0_303"/>
          <p:cNvSpPr txBox="1"/>
          <p:nvPr/>
        </p:nvSpPr>
        <p:spPr>
          <a:xfrm>
            <a:off x="1096125" y="2934372"/>
            <a:ext cx="5223300" cy="41667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rgbClr val="410098"/>
              </a:buClr>
              <a:buSzPts val="1800"/>
              <a:buFont typeface="Source Sans Pro"/>
              <a:buChar char="●"/>
            </a:pPr>
            <a:r>
              <a:rPr lang="en-GB" sz="1800" i="0" u="none" strike="noStrike" cap="none">
                <a:solidFill>
                  <a:srgbClr val="410098"/>
                </a:solidFill>
                <a:latin typeface="Source Sans Pro"/>
                <a:ea typeface="Source Sans Pro"/>
                <a:cs typeface="Source Sans Pro"/>
                <a:sym typeface="Source Sans Pro"/>
              </a:rPr>
              <a:t>These replace the University of Sheffield Bursary scheme.</a:t>
            </a:r>
            <a:endParaRPr sz="1800" i="0" u="none" strike="noStrike" cap="none">
              <a:solidFill>
                <a:srgbClr val="410098"/>
              </a:solidFill>
              <a:latin typeface="Source Sans Pro"/>
              <a:ea typeface="Source Sans Pro"/>
              <a:cs typeface="Source Sans Pro"/>
              <a:sym typeface="Source Sans Pro"/>
            </a:endParaRPr>
          </a:p>
          <a:p>
            <a:pPr marL="457200" marR="0" lvl="0" indent="-342900" algn="l" rtl="0">
              <a:lnSpc>
                <a:spcPct val="115000"/>
              </a:lnSpc>
              <a:spcBef>
                <a:spcPts val="0"/>
              </a:spcBef>
              <a:spcAft>
                <a:spcPts val="0"/>
              </a:spcAft>
              <a:buClr>
                <a:srgbClr val="410098"/>
              </a:buClr>
              <a:buSzPts val="1800"/>
              <a:buFont typeface="Source Sans Pro"/>
              <a:buChar char="●"/>
            </a:pPr>
            <a:r>
              <a:rPr lang="en-GB" sz="1800" i="0" u="none" strike="noStrike" cap="none">
                <a:solidFill>
                  <a:srgbClr val="410098"/>
                </a:solidFill>
                <a:latin typeface="Source Sans Pro"/>
                <a:ea typeface="Source Sans Pro"/>
                <a:cs typeface="Source Sans Pro"/>
                <a:sym typeface="Source Sans Pro"/>
              </a:rPr>
              <a:t>Care leavers and students estranged from their families can apply for enhanced support of up to £10,000 per year (up to £5,000 for part-time students).*</a:t>
            </a:r>
            <a:endParaRPr sz="1800" i="0" u="none" strike="noStrike" cap="none">
              <a:solidFill>
                <a:srgbClr val="410098"/>
              </a:solidFill>
              <a:latin typeface="Source Sans Pro"/>
              <a:ea typeface="Source Sans Pro"/>
              <a:cs typeface="Source Sans Pro"/>
              <a:sym typeface="Source Sans Pro"/>
            </a:endParaRPr>
          </a:p>
          <a:p>
            <a:pPr marL="457200" marR="0" lvl="0" indent="-342900" algn="l" rtl="0">
              <a:lnSpc>
                <a:spcPct val="115000"/>
              </a:lnSpc>
              <a:spcBef>
                <a:spcPts val="0"/>
              </a:spcBef>
              <a:spcAft>
                <a:spcPts val="0"/>
              </a:spcAft>
              <a:buClr>
                <a:srgbClr val="410098"/>
              </a:buClr>
              <a:buSzPts val="1800"/>
              <a:buFont typeface="Source Sans Pro"/>
              <a:buChar char="●"/>
            </a:pPr>
            <a:r>
              <a:rPr lang="en-GB" sz="1800" i="0" u="none" strike="noStrike" cap="none">
                <a:solidFill>
                  <a:srgbClr val="410098"/>
                </a:solidFill>
                <a:latin typeface="Source Sans Pro"/>
                <a:ea typeface="Source Sans Pro"/>
                <a:cs typeface="Source Sans Pro"/>
                <a:sym typeface="Source Sans Pro"/>
              </a:rPr>
              <a:t>Students who have caring responsibilities can apply for enhanced support of £4,500 per year (£2,250 for part-time students). </a:t>
            </a:r>
            <a:endParaRPr sz="1800" i="0" u="none" strike="noStrike" cap="none">
              <a:solidFill>
                <a:srgbClr val="410098"/>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100"/>
              <a:buFont typeface="Arial"/>
              <a:buNone/>
            </a:pPr>
            <a:endParaRPr sz="2200" b="1" i="0" u="none" strike="noStrike" cap="none">
              <a:solidFill>
                <a:srgbClr val="410098"/>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41009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410099"/>
              </a:solidFill>
              <a:latin typeface="Arial"/>
              <a:ea typeface="Arial"/>
              <a:cs typeface="Arial"/>
              <a:sym typeface="Arial"/>
            </a:endParaRPr>
          </a:p>
        </p:txBody>
      </p:sp>
      <p:sp>
        <p:nvSpPr>
          <p:cNvPr id="281" name="Google Shape;281;g1e5539a9b1a_0_303"/>
          <p:cNvSpPr txBox="1"/>
          <p:nvPr/>
        </p:nvSpPr>
        <p:spPr>
          <a:xfrm>
            <a:off x="6770250" y="1962023"/>
            <a:ext cx="4572300" cy="708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i="1" u="none" strike="noStrike" cap="none">
                <a:solidFill>
                  <a:srgbClr val="410098"/>
                </a:solidFill>
                <a:latin typeface="Source Sans Pro"/>
                <a:ea typeface="Source Sans Pro"/>
                <a:cs typeface="Source Sans Pro"/>
                <a:sym typeface="Source Sans Pro"/>
              </a:rPr>
              <a:t>*Care leavers and estranged students </a:t>
            </a:r>
            <a:r>
              <a:rPr lang="en-GB" sz="1600" b="1" i="1" u="none" strike="noStrike" cap="none">
                <a:solidFill>
                  <a:srgbClr val="410098"/>
                </a:solidFill>
                <a:latin typeface="Source Sans Pro"/>
                <a:ea typeface="Source Sans Pro"/>
                <a:cs typeface="Source Sans Pro"/>
                <a:sym typeface="Source Sans Pro"/>
              </a:rPr>
              <a:t>must be under 25</a:t>
            </a:r>
            <a:r>
              <a:rPr lang="en-GB" sz="1600" i="1" u="none" strike="noStrike" cap="none">
                <a:solidFill>
                  <a:srgbClr val="410098"/>
                </a:solidFill>
                <a:latin typeface="Source Sans Pro"/>
                <a:ea typeface="Source Sans Pro"/>
                <a:cs typeface="Source Sans Pro"/>
                <a:sym typeface="Source Sans Pro"/>
              </a:rPr>
              <a:t> on the first day of their course.</a:t>
            </a:r>
            <a:endParaRPr sz="1600" i="1" u="none" strike="noStrike" cap="none">
              <a:solidFill>
                <a:srgbClr val="410098"/>
              </a:solidFill>
              <a:latin typeface="Source Sans Pro"/>
              <a:ea typeface="Source Sans Pro"/>
              <a:cs typeface="Source Sans Pro"/>
              <a:sym typeface="Source Sans Pro"/>
            </a:endParaRPr>
          </a:p>
          <a:p>
            <a:pPr marL="0" marR="0" lvl="0" indent="0" algn="ctr" rtl="0">
              <a:lnSpc>
                <a:spcPct val="115000"/>
              </a:lnSpc>
              <a:spcBef>
                <a:spcPts val="0"/>
              </a:spcBef>
              <a:spcAft>
                <a:spcPts val="0"/>
              </a:spcAft>
              <a:buClr>
                <a:srgbClr val="000000"/>
              </a:buClr>
              <a:buSzPts val="1700"/>
              <a:buFont typeface="Arial"/>
              <a:buNone/>
            </a:pPr>
            <a:endParaRPr sz="1700" b="0" i="1" u="none" strike="noStrike" cap="none">
              <a:solidFill>
                <a:srgbClr val="41009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2" name="Google Shape;282;g1e5539a9b1a_0_303"/>
          <p:cNvSpPr/>
          <p:nvPr/>
        </p:nvSpPr>
        <p:spPr>
          <a:xfrm>
            <a:off x="1256875" y="2138675"/>
            <a:ext cx="3105000" cy="5181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FFFFFF"/>
              </a:solidFill>
              <a:latin typeface="Calibri"/>
              <a:ea typeface="Calibri"/>
              <a:cs typeface="Calibri"/>
              <a:sym typeface="Calibri"/>
            </a:endParaRPr>
          </a:p>
        </p:txBody>
      </p:sp>
      <p:sp>
        <p:nvSpPr>
          <p:cNvPr id="283" name="Google Shape;283;g1e5539a9b1a_0_303"/>
          <p:cNvSpPr txBox="1"/>
          <p:nvPr/>
        </p:nvSpPr>
        <p:spPr>
          <a:xfrm>
            <a:off x="1361900" y="2166875"/>
            <a:ext cx="3222300" cy="461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400" b="1">
                <a:solidFill>
                  <a:srgbClr val="410099"/>
                </a:solidFill>
                <a:latin typeface="Source Sans Pro"/>
                <a:ea typeface="Source Sans Pro"/>
                <a:cs typeface="Source Sans Pro"/>
                <a:sym typeface="Source Sans Pro"/>
              </a:rPr>
              <a:t>Enhanced bursaries</a:t>
            </a:r>
            <a:endParaRPr sz="2100" b="1" i="0" u="none" strike="noStrike" cap="none">
              <a:solidFill>
                <a:srgbClr val="41009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7"/>
        <p:cNvGrpSpPr/>
        <p:nvPr/>
      </p:nvGrpSpPr>
      <p:grpSpPr>
        <a:xfrm>
          <a:off x="0" y="0"/>
          <a:ext cx="0" cy="0"/>
          <a:chOff x="0" y="0"/>
          <a:chExt cx="0" cy="0"/>
        </a:xfrm>
      </p:grpSpPr>
      <p:sp>
        <p:nvSpPr>
          <p:cNvPr id="288" name="Google Shape;288;g1e5539a9b1a_0_415"/>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89" name="Google Shape;289;g1e5539a9b1a_0_415"/>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90" name="Google Shape;290;g1e5539a9b1a_0_415"/>
          <p:cNvSpPr/>
          <p:nvPr/>
        </p:nvSpPr>
        <p:spPr>
          <a:xfrm>
            <a:off x="827752" y="3381453"/>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91" name="Google Shape;291;g1e5539a9b1a_0_415"/>
          <p:cNvSpPr/>
          <p:nvPr/>
        </p:nvSpPr>
        <p:spPr>
          <a:xfrm>
            <a:off x="3876234" y="4743364"/>
            <a:ext cx="412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410099"/>
              </a:solidFill>
              <a:latin typeface="Calibri"/>
              <a:ea typeface="Calibri"/>
              <a:cs typeface="Calibri"/>
              <a:sym typeface="Calibri"/>
            </a:endParaRPr>
          </a:p>
        </p:txBody>
      </p:sp>
      <p:sp>
        <p:nvSpPr>
          <p:cNvPr id="292" name="Google Shape;292;g1e5539a9b1a_0_415"/>
          <p:cNvSpPr txBox="1"/>
          <p:nvPr/>
        </p:nvSpPr>
        <p:spPr>
          <a:xfrm>
            <a:off x="539725" y="5143578"/>
            <a:ext cx="4572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10099"/>
              </a:solidFill>
              <a:latin typeface="Arial"/>
              <a:ea typeface="Arial"/>
              <a:cs typeface="Arial"/>
              <a:sym typeface="Arial"/>
            </a:endParaRPr>
          </a:p>
        </p:txBody>
      </p:sp>
      <p:sp>
        <p:nvSpPr>
          <p:cNvPr id="293" name="Google Shape;293;g1e5539a9b1a_0_415"/>
          <p:cNvSpPr txBox="1"/>
          <p:nvPr/>
        </p:nvSpPr>
        <p:spPr>
          <a:xfrm>
            <a:off x="0" y="4406475"/>
            <a:ext cx="2817300" cy="24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4" name="Google Shape;294;g1e5539a9b1a_0_415"/>
          <p:cNvSpPr txBox="1"/>
          <p:nvPr/>
        </p:nvSpPr>
        <p:spPr>
          <a:xfrm>
            <a:off x="3006800" y="4423800"/>
            <a:ext cx="2817300" cy="24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5" name="Google Shape;295;g1e5539a9b1a_0_415"/>
          <p:cNvSpPr txBox="1"/>
          <p:nvPr/>
        </p:nvSpPr>
        <p:spPr>
          <a:xfrm>
            <a:off x="304800" y="4711275"/>
            <a:ext cx="2817300" cy="24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6" name="Google Shape;296;g1e5539a9b1a_0_415"/>
          <p:cNvSpPr txBox="1"/>
          <p:nvPr/>
        </p:nvSpPr>
        <p:spPr>
          <a:xfrm>
            <a:off x="0" y="0"/>
            <a:ext cx="30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2800"/>
              </a:spcBef>
              <a:spcAft>
                <a:spcPts val="0"/>
              </a:spcAft>
              <a:buClr>
                <a:srgbClr val="000000"/>
              </a:buClr>
              <a:buSzPts val="1800"/>
              <a:buFont typeface="Arial"/>
              <a:buNone/>
            </a:pPr>
            <a:endParaRPr sz="1800" b="0" i="0" u="none" strike="noStrike" cap="none">
              <a:solidFill>
                <a:srgbClr val="FFFFFF"/>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endParaRPr>
          </a:p>
        </p:txBody>
      </p:sp>
      <p:pic>
        <p:nvPicPr>
          <p:cNvPr id="297" name="Google Shape;297;g1e5539a9b1a_0_415" descr="Hear how the Experience Sheffield Scholarship helped Solomon make the most of his time at Sheffield.&#10;&#10;We're offering over 200 Experience Sheffield Scholarships worth £3,600 each for home and EU students starting their studies in September 2022. If you're eligible you'll be invited to apply once you receive an offer from us.&#10;&#10;You must meet the criteria below to be eligible to apply:&#10;&#10;-Have a household income of £50,000 or less.&#10;-Received an academic offer to study a full-time, undergraduate course at the University of Sheffield starting in September 2022.&#10;-Be eligible to pay the home rate of fees.&#10;&#10;Applications open now:&#10;https://www.sheffield.ac.uk/undergraduate/fees-funding/experience-sheffield" title="Experience Sheffield Scholarships | University of Sheffield">
            <a:hlinkClick r:id="rId4"/>
          </p:cNvPr>
          <p:cNvPicPr preferRelativeResize="0"/>
          <p:nvPr/>
        </p:nvPicPr>
        <p:blipFill rotWithShape="1">
          <a:blip r:embed="rId5">
            <a:alphaModFix/>
          </a:blip>
          <a:srcRect/>
          <a:stretch/>
        </p:blipFill>
        <p:spPr>
          <a:xfrm>
            <a:off x="2741088" y="2039337"/>
            <a:ext cx="6709825" cy="3774275"/>
          </a:xfrm>
          <a:prstGeom prst="rect">
            <a:avLst/>
          </a:prstGeom>
          <a:noFill/>
          <a:ln>
            <a:noFill/>
          </a:ln>
        </p:spPr>
      </p:pic>
      <p:pic>
        <p:nvPicPr>
          <p:cNvPr id="298" name="Google Shape;298;g1e5539a9b1a_0_415" descr="Logo&#10;&#10;Description automatically generated"/>
          <p:cNvPicPr preferRelativeResize="0"/>
          <p:nvPr/>
        </p:nvPicPr>
        <p:blipFill rotWithShape="1">
          <a:blip r:embed="rId6">
            <a:alphaModFix/>
          </a:blip>
          <a:srcRect/>
          <a:stretch/>
        </p:blipFill>
        <p:spPr>
          <a:xfrm>
            <a:off x="279999" y="-92490"/>
            <a:ext cx="3690975" cy="26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b899b05856_0_798"/>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26" name="Google Shape;326;g1b899b05856_0_798"/>
          <p:cNvSpPr/>
          <p:nvPr/>
        </p:nvSpPr>
        <p:spPr>
          <a:xfrm>
            <a:off x="5963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27" name="Google Shape;327;g1b899b05856_0_798"/>
          <p:cNvSpPr txBox="1"/>
          <p:nvPr/>
        </p:nvSpPr>
        <p:spPr>
          <a:xfrm>
            <a:off x="6654325" y="2055675"/>
            <a:ext cx="3819000" cy="5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GB" sz="1900" i="0" u="none" strike="noStrike" cap="none">
                <a:solidFill>
                  <a:schemeClr val="lt1"/>
                </a:solidFill>
                <a:latin typeface="Source Sans Pro"/>
                <a:ea typeface="Source Sans Pro"/>
                <a:cs typeface="Source Sans Pro"/>
                <a:sym typeface="Source Sans Pro"/>
              </a:rPr>
              <a:t>sheffield.ac.uk/funding/calculator</a:t>
            </a:r>
            <a:endParaRPr sz="1200">
              <a:solidFill>
                <a:schemeClr val="lt1"/>
              </a:solidFill>
            </a:endParaRPr>
          </a:p>
        </p:txBody>
      </p:sp>
      <p:pic>
        <p:nvPicPr>
          <p:cNvPr id="328" name="Google Shape;328;g1b899b05856_0_798"/>
          <p:cNvPicPr preferRelativeResize="0"/>
          <p:nvPr/>
        </p:nvPicPr>
        <p:blipFill rotWithShape="1">
          <a:blip r:embed="rId3">
            <a:alphaModFix/>
          </a:blip>
          <a:srcRect l="20469" t="25856" r="42123" b="34599"/>
          <a:stretch/>
        </p:blipFill>
        <p:spPr>
          <a:xfrm>
            <a:off x="5732524" y="2556075"/>
            <a:ext cx="5305901" cy="3132300"/>
          </a:xfrm>
          <a:prstGeom prst="rect">
            <a:avLst/>
          </a:prstGeom>
          <a:noFill/>
          <a:ln>
            <a:noFill/>
          </a:ln>
        </p:spPr>
      </p:pic>
      <p:sp>
        <p:nvSpPr>
          <p:cNvPr id="329" name="Google Shape;329;g1b899b05856_0_798"/>
          <p:cNvSpPr txBox="1"/>
          <p:nvPr/>
        </p:nvSpPr>
        <p:spPr>
          <a:xfrm>
            <a:off x="1330775" y="3089200"/>
            <a:ext cx="39816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200" b="1" i="0" u="none" strike="noStrike" cap="none">
                <a:solidFill>
                  <a:srgbClr val="F8F8F8"/>
                </a:solidFill>
                <a:latin typeface="Source Sans Pro"/>
                <a:ea typeface="Source Sans Pro"/>
                <a:cs typeface="Source Sans Pro"/>
                <a:sym typeface="Source Sans Pro"/>
              </a:rPr>
              <a:t>How much will you get?</a:t>
            </a:r>
            <a:endParaRPr sz="3200" b="1" i="0" u="none" strike="noStrike" cap="none">
              <a:solidFill>
                <a:srgbClr val="F8F8F8"/>
              </a:solidFill>
              <a:latin typeface="Source Sans Pro"/>
              <a:ea typeface="Source Sans Pro"/>
              <a:cs typeface="Source Sans Pro"/>
              <a:sym typeface="Source Sans Pro"/>
            </a:endParaRPr>
          </a:p>
        </p:txBody>
      </p:sp>
      <p:pic>
        <p:nvPicPr>
          <p:cNvPr id="330" name="Google Shape;330;g1b899b05856_0_798" descr="Logo&#10;&#10;Description automatically generated"/>
          <p:cNvPicPr preferRelativeResize="0"/>
          <p:nvPr/>
        </p:nvPicPr>
        <p:blipFill rotWithShape="1">
          <a:blip r:embed="rId4">
            <a:alphaModFix/>
          </a:blip>
          <a:srcRect/>
          <a:stretch/>
        </p:blipFill>
        <p:spPr>
          <a:xfrm>
            <a:off x="279999" y="-92490"/>
            <a:ext cx="3690975" cy="26188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b899b05856_0_821"/>
          <p:cNvSpPr/>
          <p:nvPr/>
        </p:nvSpPr>
        <p:spPr>
          <a:xfrm>
            <a:off x="596348" y="556591"/>
            <a:ext cx="10962900" cy="5749800"/>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36" name="Google Shape;336;g1b899b05856_0_821"/>
          <p:cNvSpPr/>
          <p:nvPr/>
        </p:nvSpPr>
        <p:spPr>
          <a:xfrm>
            <a:off x="596348" y="3526533"/>
            <a:ext cx="2775000" cy="2775000"/>
          </a:xfrm>
          <a:prstGeom prst="rect">
            <a:avLst/>
          </a:prstGeom>
          <a:solidFill>
            <a:srgbClr val="96D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337" name="Google Shape;337;g1b899b05856_0_821"/>
          <p:cNvSpPr/>
          <p:nvPr/>
        </p:nvSpPr>
        <p:spPr>
          <a:xfrm>
            <a:off x="3325669" y="3526533"/>
            <a:ext cx="2775000" cy="2775000"/>
          </a:xfrm>
          <a:prstGeom prst="rect">
            <a:avLst/>
          </a:prstGeom>
          <a:solidFill>
            <a:srgbClr val="3BD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g1b899b05856_0_821"/>
          <p:cNvSpPr/>
          <p:nvPr/>
        </p:nvSpPr>
        <p:spPr>
          <a:xfrm>
            <a:off x="6054990" y="3526533"/>
            <a:ext cx="2775000" cy="2775000"/>
          </a:xfrm>
          <a:prstGeom prst="rect">
            <a:avLst/>
          </a:prstGeom>
          <a:solidFill>
            <a:srgbClr val="C028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g1b899b05856_0_821"/>
          <p:cNvSpPr/>
          <p:nvPr/>
        </p:nvSpPr>
        <p:spPr>
          <a:xfrm>
            <a:off x="8784311" y="3526533"/>
            <a:ext cx="2775000" cy="2775000"/>
          </a:xfrm>
          <a:prstGeom prst="rect">
            <a:avLst/>
          </a:prstGeom>
          <a:solidFill>
            <a:srgbClr val="F935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g1b899b05856_0_821"/>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1b899b05856_0_821"/>
          <p:cNvSpPr txBox="1"/>
          <p:nvPr/>
        </p:nvSpPr>
        <p:spPr>
          <a:xfrm>
            <a:off x="1258669" y="2328875"/>
            <a:ext cx="4872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Source Sans Pro"/>
                <a:ea typeface="Source Sans Pro"/>
                <a:cs typeface="Source Sans Pro"/>
                <a:sym typeface="Source Sans Pro"/>
              </a:rPr>
              <a:t>Part- time work</a:t>
            </a:r>
            <a:r>
              <a:rPr lang="en-GB" sz="3200" b="0" i="0" u="none" strike="noStrike" cap="none">
                <a:solidFill>
                  <a:schemeClr val="lt1"/>
                </a:solidFill>
                <a:latin typeface="Arial"/>
                <a:ea typeface="Arial"/>
                <a:cs typeface="Arial"/>
                <a:sym typeface="Arial"/>
              </a:rPr>
              <a:t> </a:t>
            </a:r>
            <a:endParaRPr sz="3200" b="0" i="0" u="none" strike="noStrike" cap="none">
              <a:solidFill>
                <a:srgbClr val="000000"/>
              </a:solidFill>
              <a:latin typeface="Arial"/>
              <a:ea typeface="Arial"/>
              <a:cs typeface="Arial"/>
              <a:sym typeface="Arial"/>
            </a:endParaRPr>
          </a:p>
        </p:txBody>
      </p:sp>
      <p:sp>
        <p:nvSpPr>
          <p:cNvPr id="342" name="Google Shape;342;g1b899b05856_0_821"/>
          <p:cNvSpPr txBox="1"/>
          <p:nvPr/>
        </p:nvSpPr>
        <p:spPr>
          <a:xfrm>
            <a:off x="1003900" y="3759625"/>
            <a:ext cx="19599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400" b="1" i="0" u="none" strike="noStrike" cap="none">
                <a:solidFill>
                  <a:srgbClr val="410099"/>
                </a:solidFill>
                <a:latin typeface="Source Sans Pro"/>
                <a:ea typeface="Source Sans Pro"/>
                <a:cs typeface="Source Sans Pro"/>
                <a:sym typeface="Source Sans Pro"/>
              </a:rPr>
              <a:t>Supplement the student loan</a:t>
            </a:r>
            <a:endParaRPr sz="2400" b="1" i="0" u="none" strike="noStrike" cap="none">
              <a:solidFill>
                <a:srgbClr val="410099"/>
              </a:solidFill>
              <a:latin typeface="Source Sans Pro"/>
              <a:ea typeface="Source Sans Pro"/>
              <a:cs typeface="Source Sans Pro"/>
              <a:sym typeface="Source Sans Pro"/>
            </a:endParaRPr>
          </a:p>
        </p:txBody>
      </p:sp>
      <p:sp>
        <p:nvSpPr>
          <p:cNvPr id="343" name="Google Shape;343;g1b899b05856_0_821"/>
          <p:cNvSpPr txBox="1"/>
          <p:nvPr/>
        </p:nvSpPr>
        <p:spPr>
          <a:xfrm>
            <a:off x="3615925" y="3759625"/>
            <a:ext cx="21945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400" b="1" i="0" u="none" strike="noStrike" cap="none">
                <a:solidFill>
                  <a:srgbClr val="410099"/>
                </a:solidFill>
                <a:latin typeface="Source Sans Pro"/>
                <a:ea typeface="Source Sans Pro"/>
                <a:cs typeface="Source Sans Pro"/>
                <a:sym typeface="Source Sans Pro"/>
              </a:rPr>
              <a:t>Income and invaluable experience plus confidence</a:t>
            </a:r>
            <a:endParaRPr sz="2400" b="1" i="0" u="none" strike="noStrike" cap="none">
              <a:solidFill>
                <a:srgbClr val="410099"/>
              </a:solidFill>
              <a:latin typeface="Source Sans Pro"/>
              <a:ea typeface="Source Sans Pro"/>
              <a:cs typeface="Source Sans Pro"/>
              <a:sym typeface="Source Sans Pro"/>
            </a:endParaRPr>
          </a:p>
        </p:txBody>
      </p:sp>
      <p:sp>
        <p:nvSpPr>
          <p:cNvPr id="344" name="Google Shape;344;g1b899b05856_0_821"/>
          <p:cNvSpPr txBox="1"/>
          <p:nvPr/>
        </p:nvSpPr>
        <p:spPr>
          <a:xfrm>
            <a:off x="6462527" y="3759625"/>
            <a:ext cx="19599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400" b="1" i="0" u="none" strike="noStrike" cap="none">
                <a:solidFill>
                  <a:schemeClr val="lt1"/>
                </a:solidFill>
                <a:latin typeface="Source Sans Pro"/>
                <a:ea typeface="Source Sans Pro"/>
                <a:cs typeface="Source Sans Pro"/>
                <a:sym typeface="Source Sans Pro"/>
              </a:rPr>
              <a:t>The Student Jobshop can help students find part time work</a:t>
            </a:r>
            <a:endParaRPr sz="2400" b="1" i="0" u="none" strike="noStrike" cap="none">
              <a:solidFill>
                <a:schemeClr val="lt1"/>
              </a:solidFill>
              <a:latin typeface="Source Sans Pro"/>
              <a:ea typeface="Source Sans Pro"/>
              <a:cs typeface="Source Sans Pro"/>
              <a:sym typeface="Source Sans Pro"/>
            </a:endParaRPr>
          </a:p>
        </p:txBody>
      </p:sp>
      <p:sp>
        <p:nvSpPr>
          <p:cNvPr id="345" name="Google Shape;345;g1b899b05856_0_821"/>
          <p:cNvSpPr txBox="1"/>
          <p:nvPr/>
        </p:nvSpPr>
        <p:spPr>
          <a:xfrm>
            <a:off x="9191840" y="3759625"/>
            <a:ext cx="19599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400" b="1" i="0" u="none" strike="noStrike" cap="none">
                <a:solidFill>
                  <a:schemeClr val="lt1"/>
                </a:solidFill>
                <a:latin typeface="Source Sans Pro"/>
                <a:ea typeface="Source Sans Pro"/>
                <a:cs typeface="Source Sans Pro"/>
                <a:sym typeface="Source Sans Pro"/>
              </a:rPr>
              <a:t>The University is also a regular employer of students</a:t>
            </a:r>
            <a:endParaRPr sz="2400" b="1" i="0" u="none" strike="noStrike" cap="none">
              <a:solidFill>
                <a:schemeClr val="lt1"/>
              </a:solidFill>
              <a:latin typeface="Source Sans Pro"/>
              <a:ea typeface="Source Sans Pro"/>
              <a:cs typeface="Source Sans Pro"/>
              <a:sym typeface="Source Sans Pro"/>
            </a:endParaRPr>
          </a:p>
        </p:txBody>
      </p:sp>
      <p:pic>
        <p:nvPicPr>
          <p:cNvPr id="346" name="Google Shape;346;g1b899b05856_0_821"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0"/>
        <p:cNvGrpSpPr/>
        <p:nvPr/>
      </p:nvGrpSpPr>
      <p:grpSpPr>
        <a:xfrm>
          <a:off x="0" y="0"/>
          <a:ext cx="0" cy="0"/>
          <a:chOff x="0" y="0"/>
          <a:chExt cx="0" cy="0"/>
        </a:xfrm>
      </p:grpSpPr>
      <p:pic>
        <p:nvPicPr>
          <p:cNvPr id="351" name="Google Shape;351;g1c7f95bfde8_0_294"/>
          <p:cNvPicPr preferRelativeResize="0"/>
          <p:nvPr/>
        </p:nvPicPr>
        <p:blipFill rotWithShape="1">
          <a:blip r:embed="rId4">
            <a:alphaModFix/>
          </a:blip>
          <a:srcRect t="17237" b="17243"/>
          <a:stretch/>
        </p:blipFill>
        <p:spPr>
          <a:xfrm>
            <a:off x="614575" y="536825"/>
            <a:ext cx="10962852" cy="5744798"/>
          </a:xfrm>
          <a:prstGeom prst="rect">
            <a:avLst/>
          </a:prstGeom>
          <a:noFill/>
          <a:ln>
            <a:noFill/>
          </a:ln>
        </p:spPr>
      </p:pic>
      <p:sp>
        <p:nvSpPr>
          <p:cNvPr id="352" name="Google Shape;352;g1c7f95bfde8_0_294"/>
          <p:cNvSpPr/>
          <p:nvPr/>
        </p:nvSpPr>
        <p:spPr>
          <a:xfrm>
            <a:off x="596348" y="536713"/>
            <a:ext cx="10962900" cy="5744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53" name="Google Shape;353;g1c7f95bfde8_0_294"/>
          <p:cNvSpPr/>
          <p:nvPr/>
        </p:nvSpPr>
        <p:spPr>
          <a:xfrm>
            <a:off x="596350" y="5348725"/>
            <a:ext cx="6231000" cy="9327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354" name="Google Shape;354;g1c7f95bfde8_0_294"/>
          <p:cNvSpPr txBox="1"/>
          <p:nvPr/>
        </p:nvSpPr>
        <p:spPr>
          <a:xfrm>
            <a:off x="681975" y="5387425"/>
            <a:ext cx="7079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4800" i="0" u="none" strike="noStrike" cap="none">
                <a:solidFill>
                  <a:srgbClr val="410098"/>
                </a:solidFill>
                <a:latin typeface="Source Sans Pro"/>
                <a:ea typeface="Source Sans Pro"/>
                <a:cs typeface="Source Sans Pro"/>
                <a:sym typeface="Source Sans Pro"/>
              </a:rPr>
              <a:t>Managing your money.</a:t>
            </a:r>
            <a:r>
              <a:rPr lang="en-GB" sz="2400" b="0" i="0" u="none" strike="noStrike" cap="none">
                <a:solidFill>
                  <a:srgbClr val="251D5D"/>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pic>
        <p:nvPicPr>
          <p:cNvPr id="355" name="Google Shape;355;g1c7f95bfde8_0_294" descr="Logo&#10;&#10;Description automatically generated"/>
          <p:cNvPicPr preferRelativeResize="0"/>
          <p:nvPr/>
        </p:nvPicPr>
        <p:blipFill rotWithShape="1">
          <a:blip r:embed="rId5">
            <a:alphaModFix/>
          </a:blip>
          <a:srcRect/>
          <a:stretch/>
        </p:blipFill>
        <p:spPr>
          <a:xfrm>
            <a:off x="279999" y="-92490"/>
            <a:ext cx="3690975" cy="26188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1c7f95bfde8_0_384"/>
          <p:cNvSpPr/>
          <p:nvPr/>
        </p:nvSpPr>
        <p:spPr>
          <a:xfrm>
            <a:off x="596348" y="556591"/>
            <a:ext cx="10962900" cy="5749800"/>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61" name="Google Shape;361;g1c7f95bfde8_0_384"/>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62" name="Google Shape;362;g1c7f95bfde8_0_384"/>
          <p:cNvSpPr txBox="1"/>
          <p:nvPr/>
        </p:nvSpPr>
        <p:spPr>
          <a:xfrm>
            <a:off x="1346075" y="2940100"/>
            <a:ext cx="96408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200" b="1" i="0" u="none" strike="noStrike" cap="none">
                <a:solidFill>
                  <a:srgbClr val="F8F8F8"/>
                </a:solidFill>
                <a:latin typeface="Source Sans Pro"/>
                <a:ea typeface="Source Sans Pro"/>
                <a:cs typeface="Source Sans Pro"/>
                <a:sym typeface="Source Sans Pro"/>
              </a:rPr>
              <a:t>Apart from tuition, what do you need to pay for at university?</a:t>
            </a:r>
            <a:endParaRPr sz="3200" b="1" i="0" u="none" strike="noStrike" cap="none">
              <a:solidFill>
                <a:srgbClr val="F8F8F8"/>
              </a:solidFill>
              <a:latin typeface="Source Sans Pro"/>
              <a:ea typeface="Source Sans Pro"/>
              <a:cs typeface="Source Sans Pro"/>
              <a:sym typeface="Source Sans Pro"/>
            </a:endParaRPr>
          </a:p>
        </p:txBody>
      </p:sp>
      <p:pic>
        <p:nvPicPr>
          <p:cNvPr id="363" name="Google Shape;363;g1c7f95bfde8_0_384"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b93068994e_0_0"/>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69" name="Google Shape;369;g1b93068994e_0_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70" name="Google Shape;370;g1b93068994e_0_0"/>
          <p:cNvSpPr txBox="1"/>
          <p:nvPr/>
        </p:nvSpPr>
        <p:spPr>
          <a:xfrm>
            <a:off x="5211250" y="3070900"/>
            <a:ext cx="1767000" cy="6033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3200" b="1" i="0" u="none" strike="noStrike" cap="none">
                <a:solidFill>
                  <a:srgbClr val="410099"/>
                </a:solidFill>
                <a:latin typeface="Source Sans Pro"/>
                <a:ea typeface="Source Sans Pro"/>
                <a:cs typeface="Source Sans Pro"/>
                <a:sym typeface="Source Sans Pro"/>
              </a:rPr>
              <a:t>Bills</a:t>
            </a:r>
            <a:endParaRPr sz="3200" i="0" u="none" strike="noStrike" cap="none">
              <a:solidFill>
                <a:srgbClr val="410099"/>
              </a:solidFill>
              <a:latin typeface="Source Sans Pro"/>
              <a:ea typeface="Source Sans Pro"/>
              <a:cs typeface="Source Sans Pro"/>
              <a:sym typeface="Source Sans Pro"/>
            </a:endParaRPr>
          </a:p>
        </p:txBody>
      </p:sp>
      <p:sp>
        <p:nvSpPr>
          <p:cNvPr id="371" name="Google Shape;371;g1b93068994e_0_0"/>
          <p:cNvSpPr txBox="1"/>
          <p:nvPr/>
        </p:nvSpPr>
        <p:spPr>
          <a:xfrm>
            <a:off x="7642175" y="2264576"/>
            <a:ext cx="2498400" cy="4698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Gas/Electric</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72" name="Google Shape;372;g1b93068994e_0_0"/>
          <p:cNvSpPr txBox="1"/>
          <p:nvPr/>
        </p:nvSpPr>
        <p:spPr>
          <a:xfrm>
            <a:off x="7970875" y="4254575"/>
            <a:ext cx="1485600" cy="5538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Phone</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73" name="Google Shape;373;g1b93068994e_0_0"/>
          <p:cNvSpPr txBox="1"/>
          <p:nvPr/>
        </p:nvSpPr>
        <p:spPr>
          <a:xfrm>
            <a:off x="2892150" y="2264575"/>
            <a:ext cx="1438200" cy="4698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Rent</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74" name="Google Shape;374;g1b93068994e_0_0"/>
          <p:cNvSpPr txBox="1"/>
          <p:nvPr/>
        </p:nvSpPr>
        <p:spPr>
          <a:xfrm>
            <a:off x="2040575" y="3203975"/>
            <a:ext cx="1343700" cy="5538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Internet</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2400" i="0" u="none" strike="noStrike" cap="none">
              <a:solidFill>
                <a:schemeClr val="lt1"/>
              </a:solidFill>
              <a:latin typeface="Source Sans Pro"/>
              <a:ea typeface="Source Sans Pro"/>
              <a:cs typeface="Source Sans Pro"/>
              <a:sym typeface="Source Sans Pro"/>
            </a:endParaRPr>
          </a:p>
        </p:txBody>
      </p:sp>
      <p:sp>
        <p:nvSpPr>
          <p:cNvPr id="375" name="Google Shape;375;g1b93068994e_0_0"/>
          <p:cNvSpPr txBox="1"/>
          <p:nvPr/>
        </p:nvSpPr>
        <p:spPr>
          <a:xfrm>
            <a:off x="5031900" y="5042700"/>
            <a:ext cx="2098800" cy="4983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Council Tax</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76" name="Google Shape;376;g1b93068994e_0_0"/>
          <p:cNvSpPr txBox="1"/>
          <p:nvPr/>
        </p:nvSpPr>
        <p:spPr>
          <a:xfrm>
            <a:off x="5065200" y="1314475"/>
            <a:ext cx="1983000" cy="8421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dirty="0">
                <a:solidFill>
                  <a:srgbClr val="410098"/>
                </a:solidFill>
                <a:latin typeface="Source Sans Pro"/>
                <a:ea typeface="Source Sans Pro"/>
                <a:cs typeface="Source Sans Pro"/>
                <a:sym typeface="Source Sans Pro"/>
              </a:rPr>
              <a:t>Contents insurance</a:t>
            </a:r>
            <a:endParaRPr sz="2400" i="0" u="none" strike="noStrike" cap="none" dirty="0">
              <a:solidFill>
                <a:srgbClr val="410098"/>
              </a:solidFill>
              <a:latin typeface="Source Sans Pro"/>
              <a:ea typeface="Source Sans Pro"/>
              <a:cs typeface="Source Sans Pro"/>
              <a:sym typeface="Source Sans Pro"/>
            </a:endParaRPr>
          </a:p>
        </p:txBody>
      </p:sp>
      <p:sp>
        <p:nvSpPr>
          <p:cNvPr id="377" name="Google Shape;377;g1b93068994e_0_0"/>
          <p:cNvSpPr txBox="1"/>
          <p:nvPr/>
        </p:nvSpPr>
        <p:spPr>
          <a:xfrm>
            <a:off x="2997750" y="4389050"/>
            <a:ext cx="1343700" cy="4698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Water</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78" name="Google Shape;378;g1b93068994e_0_0"/>
          <p:cNvSpPr txBox="1"/>
          <p:nvPr/>
        </p:nvSpPr>
        <p:spPr>
          <a:xfrm>
            <a:off x="8340500" y="3154600"/>
            <a:ext cx="1920600" cy="469800"/>
          </a:xfrm>
          <a:prstGeom prst="rect">
            <a:avLst/>
          </a:prstGeom>
          <a:solidFill>
            <a:srgbClr val="96DAEA"/>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TV license</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pic>
        <p:nvPicPr>
          <p:cNvPr id="379" name="Google Shape;379;g1b93068994e_0_0"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fade">
                                      <p:cBhvr>
                                        <p:cTn id="10" dur="500"/>
                                        <p:tgtEl>
                                          <p:spTgt spid="3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
                                        </p:tgtEl>
                                        <p:attrNameLst>
                                          <p:attrName>style.visibility</p:attrName>
                                        </p:attrNameLst>
                                      </p:cBhvr>
                                      <p:to>
                                        <p:strVal val="visible"/>
                                      </p:to>
                                    </p:set>
                                    <p:animEffect transition="in" filter="fade">
                                      <p:cBhvr>
                                        <p:cTn id="13" dur="500"/>
                                        <p:tgtEl>
                                          <p:spTgt spid="3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2"/>
                                        </p:tgtEl>
                                        <p:attrNameLst>
                                          <p:attrName>style.visibility</p:attrName>
                                        </p:attrNameLst>
                                      </p:cBhvr>
                                      <p:to>
                                        <p:strVal val="visible"/>
                                      </p:to>
                                    </p:set>
                                    <p:animEffect transition="in" filter="fade">
                                      <p:cBhvr>
                                        <p:cTn id="16" dur="500"/>
                                        <p:tgtEl>
                                          <p:spTgt spid="3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5"/>
                                        </p:tgtEl>
                                        <p:attrNameLst>
                                          <p:attrName>style.visibility</p:attrName>
                                        </p:attrNameLst>
                                      </p:cBhvr>
                                      <p:to>
                                        <p:strVal val="visible"/>
                                      </p:to>
                                    </p:set>
                                    <p:animEffect transition="in" filter="fade">
                                      <p:cBhvr>
                                        <p:cTn id="19" dur="500"/>
                                        <p:tgtEl>
                                          <p:spTgt spid="3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7"/>
                                        </p:tgtEl>
                                        <p:attrNameLst>
                                          <p:attrName>style.visibility</p:attrName>
                                        </p:attrNameLst>
                                      </p:cBhvr>
                                      <p:to>
                                        <p:strVal val="visible"/>
                                      </p:to>
                                    </p:set>
                                    <p:animEffect transition="in" filter="fade">
                                      <p:cBhvr>
                                        <p:cTn id="22" dur="500"/>
                                        <p:tgtEl>
                                          <p:spTgt spid="3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4"/>
                                        </p:tgtEl>
                                        <p:attrNameLst>
                                          <p:attrName>style.visibility</p:attrName>
                                        </p:attrNameLst>
                                      </p:cBhvr>
                                      <p:to>
                                        <p:strVal val="visible"/>
                                      </p:to>
                                    </p:set>
                                    <p:animEffect transition="in" filter="fade">
                                      <p:cBhvr>
                                        <p:cTn id="25" dur="500"/>
                                        <p:tgtEl>
                                          <p:spTgt spid="3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3"/>
                                        </p:tgtEl>
                                        <p:attrNameLst>
                                          <p:attrName>style.visibility</p:attrName>
                                        </p:attrNameLst>
                                      </p:cBhvr>
                                      <p:to>
                                        <p:strVal val="visible"/>
                                      </p:to>
                                    </p:set>
                                    <p:animEffect transition="in" filter="fade">
                                      <p:cBhvr>
                                        <p:cTn id="28"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2" grpId="0" animBg="1"/>
      <p:bldP spid="373" grpId="0" animBg="1"/>
      <p:bldP spid="374" grpId="0" animBg="1"/>
      <p:bldP spid="375" grpId="0" animBg="1"/>
      <p:bldP spid="376" grpId="0" animBg="1"/>
      <p:bldP spid="377" grpId="0" animBg="1"/>
      <p:bldP spid="3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1b93068994e_0_12"/>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85" name="Google Shape;385;g1b93068994e_0_12"/>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86" name="Google Shape;386;g1b93068994e_0_12"/>
          <p:cNvSpPr txBox="1"/>
          <p:nvPr/>
        </p:nvSpPr>
        <p:spPr>
          <a:xfrm>
            <a:off x="5038525" y="2826400"/>
            <a:ext cx="2631300" cy="11082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3200" b="1" i="0" u="none" strike="noStrike" cap="none">
                <a:solidFill>
                  <a:srgbClr val="410098"/>
                </a:solidFill>
                <a:latin typeface="Source Sans Pro"/>
                <a:ea typeface="Source Sans Pro"/>
                <a:cs typeface="Source Sans Pro"/>
                <a:sym typeface="Source Sans Pro"/>
              </a:rPr>
              <a:t>Essential items</a:t>
            </a:r>
            <a:endParaRPr sz="3200" i="0" u="none" strike="noStrike" cap="none">
              <a:solidFill>
                <a:srgbClr val="410098"/>
              </a:solidFill>
              <a:latin typeface="Source Sans Pro"/>
              <a:ea typeface="Source Sans Pro"/>
              <a:cs typeface="Source Sans Pro"/>
              <a:sym typeface="Source Sans Pro"/>
            </a:endParaRPr>
          </a:p>
        </p:txBody>
      </p:sp>
      <p:sp>
        <p:nvSpPr>
          <p:cNvPr id="387" name="Google Shape;387;g1b93068994e_0_12"/>
          <p:cNvSpPr txBox="1"/>
          <p:nvPr/>
        </p:nvSpPr>
        <p:spPr>
          <a:xfrm>
            <a:off x="8115450" y="1581175"/>
            <a:ext cx="1901400" cy="8547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Course materials</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88" name="Google Shape;388;g1b93068994e_0_12"/>
          <p:cNvSpPr txBox="1"/>
          <p:nvPr/>
        </p:nvSpPr>
        <p:spPr>
          <a:xfrm>
            <a:off x="8188800" y="4446275"/>
            <a:ext cx="1754700" cy="5109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strike="noStrike" cap="none">
                <a:solidFill>
                  <a:srgbClr val="410098"/>
                </a:solidFill>
                <a:latin typeface="Source Sans Pro"/>
                <a:ea typeface="Source Sans Pro"/>
                <a:cs typeface="Source Sans Pro"/>
                <a:sym typeface="Source Sans Pro"/>
              </a:rPr>
              <a:t>Laundry</a:t>
            </a:r>
            <a:endParaRPr sz="2400" i="0"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89" name="Google Shape;389;g1b93068994e_0_12"/>
          <p:cNvSpPr txBox="1"/>
          <p:nvPr/>
        </p:nvSpPr>
        <p:spPr>
          <a:xfrm>
            <a:off x="2495175" y="2127325"/>
            <a:ext cx="1815300" cy="8166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Food and drink</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90" name="Google Shape;390;g1b93068994e_0_12"/>
          <p:cNvSpPr txBox="1"/>
          <p:nvPr/>
        </p:nvSpPr>
        <p:spPr>
          <a:xfrm>
            <a:off x="2495175" y="4262825"/>
            <a:ext cx="1841400" cy="8547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Household items</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91" name="Google Shape;391;g1b93068994e_0_12"/>
          <p:cNvSpPr txBox="1"/>
          <p:nvPr/>
        </p:nvSpPr>
        <p:spPr>
          <a:xfrm>
            <a:off x="5446525" y="5083175"/>
            <a:ext cx="1815300" cy="5109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rgbClr val="410098"/>
                </a:solidFill>
                <a:latin typeface="Source Sans Pro"/>
                <a:ea typeface="Source Sans Pro"/>
                <a:cs typeface="Source Sans Pro"/>
                <a:sym typeface="Source Sans Pro"/>
              </a:rPr>
              <a:t>Transport</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392" name="Google Shape;392;g1b93068994e_0_12"/>
          <p:cNvSpPr txBox="1"/>
          <p:nvPr/>
        </p:nvSpPr>
        <p:spPr>
          <a:xfrm>
            <a:off x="5476825" y="1416825"/>
            <a:ext cx="1463400" cy="510900"/>
          </a:xfrm>
          <a:prstGeom prst="rect">
            <a:avLst/>
          </a:prstGeom>
          <a:solidFill>
            <a:srgbClr val="3BD4AE"/>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dirty="0">
                <a:solidFill>
                  <a:srgbClr val="410098"/>
                </a:solidFill>
                <a:latin typeface="Source Sans Pro"/>
                <a:ea typeface="Source Sans Pro"/>
                <a:cs typeface="Source Sans Pro"/>
                <a:sym typeface="Source Sans Pro"/>
              </a:rPr>
              <a:t>Toiletries</a:t>
            </a:r>
            <a:endParaRPr sz="2400" i="0" u="none" strike="noStrike" cap="none" dirty="0">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dirty="0">
                <a:solidFill>
                  <a:schemeClr val="lt1"/>
                </a:solidFill>
                <a:latin typeface="Source Sans Pro"/>
                <a:ea typeface="Source Sans Pro"/>
                <a:cs typeface="Source Sans Pro"/>
                <a:sym typeface="Source Sans Pro"/>
              </a:rPr>
            </a:br>
            <a:endParaRPr sz="2400" i="0" u="none" strike="noStrike" cap="none" dirty="0">
              <a:solidFill>
                <a:schemeClr val="lt1"/>
              </a:solidFill>
              <a:latin typeface="Source Sans Pro"/>
              <a:ea typeface="Source Sans Pro"/>
              <a:cs typeface="Source Sans Pro"/>
              <a:sym typeface="Source Sans Pro"/>
            </a:endParaRPr>
          </a:p>
        </p:txBody>
      </p:sp>
      <p:pic>
        <p:nvPicPr>
          <p:cNvPr id="393" name="Google Shape;393;g1b93068994e_0_12"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7"/>
                                        </p:tgtEl>
                                        <p:attrNameLst>
                                          <p:attrName>style.visibility</p:attrName>
                                        </p:attrNameLst>
                                      </p:cBhvr>
                                      <p:to>
                                        <p:strVal val="visible"/>
                                      </p:to>
                                    </p:set>
                                    <p:animEffect transition="in" filter="fade">
                                      <p:cBhvr>
                                        <p:cTn id="10" dur="500"/>
                                        <p:tgtEl>
                                          <p:spTgt spid="3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8"/>
                                        </p:tgtEl>
                                        <p:attrNameLst>
                                          <p:attrName>style.visibility</p:attrName>
                                        </p:attrNameLst>
                                      </p:cBhvr>
                                      <p:to>
                                        <p:strVal val="visible"/>
                                      </p:to>
                                    </p:set>
                                    <p:animEffect transition="in" filter="fade">
                                      <p:cBhvr>
                                        <p:cTn id="13" dur="500"/>
                                        <p:tgtEl>
                                          <p:spTgt spid="3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1"/>
                                        </p:tgtEl>
                                        <p:attrNameLst>
                                          <p:attrName>style.visibility</p:attrName>
                                        </p:attrNameLst>
                                      </p:cBhvr>
                                      <p:to>
                                        <p:strVal val="visible"/>
                                      </p:to>
                                    </p:set>
                                    <p:animEffect transition="in" filter="fade">
                                      <p:cBhvr>
                                        <p:cTn id="16" dur="500"/>
                                        <p:tgtEl>
                                          <p:spTgt spid="3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0"/>
                                        </p:tgtEl>
                                        <p:attrNameLst>
                                          <p:attrName>style.visibility</p:attrName>
                                        </p:attrNameLst>
                                      </p:cBhvr>
                                      <p:to>
                                        <p:strVal val="visible"/>
                                      </p:to>
                                    </p:set>
                                    <p:animEffect transition="in" filter="fade">
                                      <p:cBhvr>
                                        <p:cTn id="19" dur="500"/>
                                        <p:tgtEl>
                                          <p:spTgt spid="3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9"/>
                                        </p:tgtEl>
                                        <p:attrNameLst>
                                          <p:attrName>style.visibility</p:attrName>
                                        </p:attrNameLst>
                                      </p:cBhvr>
                                      <p:to>
                                        <p:strVal val="visible"/>
                                      </p:to>
                                    </p:set>
                                    <p:animEffect transition="in" filter="fade">
                                      <p:cBhvr>
                                        <p:cTn id="22"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p:bldP spid="388" grpId="0" animBg="1"/>
      <p:bldP spid="389" grpId="0" animBg="1"/>
      <p:bldP spid="390" grpId="0" animBg="1"/>
      <p:bldP spid="391" grpId="0" animBg="1"/>
      <p:bldP spid="3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b93068994e_0_24"/>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99" name="Google Shape;399;g1b93068994e_0_24"/>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00" name="Google Shape;400;g1b93068994e_0_24"/>
          <p:cNvSpPr txBox="1"/>
          <p:nvPr/>
        </p:nvSpPr>
        <p:spPr>
          <a:xfrm>
            <a:off x="5017475" y="2989300"/>
            <a:ext cx="2009400" cy="627600"/>
          </a:xfrm>
          <a:prstGeom prst="rect">
            <a:avLst/>
          </a:prstGeom>
          <a:solidFill>
            <a:srgbClr val="981F92"/>
          </a:solid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3200" b="1" i="0" u="none" strike="noStrike" cap="none">
                <a:solidFill>
                  <a:schemeClr val="lt1"/>
                </a:solidFill>
                <a:latin typeface="Source Sans Pro"/>
                <a:ea typeface="Source Sans Pro"/>
                <a:cs typeface="Source Sans Pro"/>
                <a:sym typeface="Source Sans Pro"/>
              </a:rPr>
              <a:t>Extras</a:t>
            </a:r>
            <a:endParaRPr sz="3200" i="0" u="none" strike="noStrike" cap="none">
              <a:solidFill>
                <a:schemeClr val="lt1"/>
              </a:solidFill>
              <a:latin typeface="Source Sans Pro"/>
              <a:ea typeface="Source Sans Pro"/>
              <a:cs typeface="Source Sans Pro"/>
              <a:sym typeface="Source Sans Pro"/>
            </a:endParaRPr>
          </a:p>
        </p:txBody>
      </p:sp>
      <p:sp>
        <p:nvSpPr>
          <p:cNvPr id="401" name="Google Shape;401;g1b93068994e_0_24"/>
          <p:cNvSpPr txBox="1"/>
          <p:nvPr/>
        </p:nvSpPr>
        <p:spPr>
          <a:xfrm>
            <a:off x="7803600" y="4086850"/>
            <a:ext cx="1728900" cy="4914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Sports</a:t>
            </a:r>
            <a:endParaRPr sz="240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2" name="Google Shape;402;g1b93068994e_0_24"/>
          <p:cNvSpPr txBox="1"/>
          <p:nvPr/>
        </p:nvSpPr>
        <p:spPr>
          <a:xfrm>
            <a:off x="5975375" y="5030175"/>
            <a:ext cx="2496300" cy="4914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Subscriptions</a:t>
            </a:r>
            <a:endParaRPr sz="240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3" name="Google Shape;403;g1b93068994e_0_24"/>
          <p:cNvSpPr txBox="1"/>
          <p:nvPr/>
        </p:nvSpPr>
        <p:spPr>
          <a:xfrm>
            <a:off x="2301225" y="2192425"/>
            <a:ext cx="2226000" cy="4914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Nights out</a:t>
            </a:r>
            <a:endParaRPr sz="240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4" name="Google Shape;404;g1b93068994e_0_24"/>
          <p:cNvSpPr txBox="1"/>
          <p:nvPr/>
        </p:nvSpPr>
        <p:spPr>
          <a:xfrm>
            <a:off x="1823100" y="3586475"/>
            <a:ext cx="2496300" cy="8307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Shopping/ Entertainment</a:t>
            </a: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5" name="Google Shape;405;g1b93068994e_0_24"/>
          <p:cNvSpPr txBox="1"/>
          <p:nvPr/>
        </p:nvSpPr>
        <p:spPr>
          <a:xfrm>
            <a:off x="3181275" y="5096000"/>
            <a:ext cx="2164800" cy="491400"/>
          </a:xfrm>
          <a:prstGeom prst="rect">
            <a:avLst/>
          </a:prstGeom>
          <a:solidFill>
            <a:srgbClr val="981F92"/>
          </a:solid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Eating out</a:t>
            </a:r>
            <a:endParaRPr sz="240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6" name="Google Shape;406;g1b93068994e_0_24"/>
          <p:cNvSpPr txBox="1"/>
          <p:nvPr/>
        </p:nvSpPr>
        <p:spPr>
          <a:xfrm>
            <a:off x="7697050" y="1863700"/>
            <a:ext cx="1163100" cy="5652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Gym</a:t>
            </a:r>
            <a:endParaRPr sz="240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7" name="Google Shape;407;g1b93068994e_0_24"/>
          <p:cNvSpPr txBox="1"/>
          <p:nvPr/>
        </p:nvSpPr>
        <p:spPr>
          <a:xfrm>
            <a:off x="8036875" y="2757625"/>
            <a:ext cx="2009400" cy="8973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Hair and Beauty</a:t>
            </a:r>
            <a:endParaRPr sz="240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08" name="Google Shape;408;g1b93068994e_0_24"/>
          <p:cNvSpPr txBox="1"/>
          <p:nvPr/>
        </p:nvSpPr>
        <p:spPr>
          <a:xfrm>
            <a:off x="5186850" y="1423725"/>
            <a:ext cx="1818300" cy="491400"/>
          </a:xfrm>
          <a:prstGeom prst="rect">
            <a:avLst/>
          </a:prstGeom>
          <a:solidFill>
            <a:srgbClr val="981F92"/>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dirty="0">
                <a:solidFill>
                  <a:schemeClr val="lt1"/>
                </a:solidFill>
                <a:latin typeface="Source Sans Pro"/>
                <a:ea typeface="Source Sans Pro"/>
                <a:cs typeface="Source Sans Pro"/>
                <a:sym typeface="Source Sans Pro"/>
              </a:rPr>
              <a:t>Societies</a:t>
            </a:r>
            <a:endParaRPr sz="2400" i="0" u="none" strike="noStrike" cap="none" dirty="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dirty="0">
                <a:solidFill>
                  <a:schemeClr val="lt1"/>
                </a:solidFill>
                <a:latin typeface="Source Sans Pro"/>
                <a:ea typeface="Source Sans Pro"/>
                <a:cs typeface="Source Sans Pro"/>
                <a:sym typeface="Source Sans Pro"/>
              </a:rPr>
            </a:br>
            <a:endParaRPr sz="2400" i="0" u="none" strike="noStrike" cap="none" dirty="0">
              <a:solidFill>
                <a:schemeClr val="lt1"/>
              </a:solidFill>
              <a:latin typeface="Source Sans Pro"/>
              <a:ea typeface="Source Sans Pro"/>
              <a:cs typeface="Source Sans Pro"/>
              <a:sym typeface="Source Sans Pro"/>
            </a:endParaRPr>
          </a:p>
        </p:txBody>
      </p:sp>
      <p:pic>
        <p:nvPicPr>
          <p:cNvPr id="409" name="Google Shape;409;g1b93068994e_0_24"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6"/>
                                        </p:tgtEl>
                                        <p:attrNameLst>
                                          <p:attrName>style.visibility</p:attrName>
                                        </p:attrNameLst>
                                      </p:cBhvr>
                                      <p:to>
                                        <p:strVal val="visible"/>
                                      </p:to>
                                    </p:set>
                                    <p:animEffect transition="in" filter="fade">
                                      <p:cBhvr>
                                        <p:cTn id="10" dur="500"/>
                                        <p:tgtEl>
                                          <p:spTgt spid="4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7"/>
                                        </p:tgtEl>
                                        <p:attrNameLst>
                                          <p:attrName>style.visibility</p:attrName>
                                        </p:attrNameLst>
                                      </p:cBhvr>
                                      <p:to>
                                        <p:strVal val="visible"/>
                                      </p:to>
                                    </p:set>
                                    <p:animEffect transition="in" filter="fade">
                                      <p:cBhvr>
                                        <p:cTn id="13" dur="500"/>
                                        <p:tgtEl>
                                          <p:spTgt spid="4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1"/>
                                        </p:tgtEl>
                                        <p:attrNameLst>
                                          <p:attrName>style.visibility</p:attrName>
                                        </p:attrNameLst>
                                      </p:cBhvr>
                                      <p:to>
                                        <p:strVal val="visible"/>
                                      </p:to>
                                    </p:set>
                                    <p:animEffect transition="in" filter="fade">
                                      <p:cBhvr>
                                        <p:cTn id="16" dur="500"/>
                                        <p:tgtEl>
                                          <p:spTgt spid="4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2"/>
                                        </p:tgtEl>
                                        <p:attrNameLst>
                                          <p:attrName>style.visibility</p:attrName>
                                        </p:attrNameLst>
                                      </p:cBhvr>
                                      <p:to>
                                        <p:strVal val="visible"/>
                                      </p:to>
                                    </p:set>
                                    <p:animEffect transition="in" filter="fade">
                                      <p:cBhvr>
                                        <p:cTn id="19" dur="500"/>
                                        <p:tgtEl>
                                          <p:spTgt spid="4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5"/>
                                        </p:tgtEl>
                                        <p:attrNameLst>
                                          <p:attrName>style.visibility</p:attrName>
                                        </p:attrNameLst>
                                      </p:cBhvr>
                                      <p:to>
                                        <p:strVal val="visible"/>
                                      </p:to>
                                    </p:set>
                                    <p:animEffect transition="in" filter="fade">
                                      <p:cBhvr>
                                        <p:cTn id="22" dur="500"/>
                                        <p:tgtEl>
                                          <p:spTgt spid="40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3"/>
                                        </p:tgtEl>
                                        <p:attrNameLst>
                                          <p:attrName>style.visibility</p:attrName>
                                        </p:attrNameLst>
                                      </p:cBhvr>
                                      <p:to>
                                        <p:strVal val="visible"/>
                                      </p:to>
                                    </p:set>
                                    <p:animEffect transition="in" filter="fade">
                                      <p:cBhvr>
                                        <p:cTn id="28"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p:bldP spid="402" grpId="0" animBg="1"/>
      <p:bldP spid="403" grpId="0" animBg="1"/>
      <p:bldP spid="404" grpId="0" animBg="1"/>
      <p:bldP spid="405" grpId="0" animBg="1"/>
      <p:bldP spid="406" grpId="0" animBg="1"/>
      <p:bldP spid="407" grpId="0" animBg="1"/>
      <p:bldP spid="4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1c7f95bfde8_0_0"/>
          <p:cNvPicPr preferRelativeResize="0"/>
          <p:nvPr/>
        </p:nvPicPr>
        <p:blipFill rotWithShape="1">
          <a:blip r:embed="rId3">
            <a:alphaModFix/>
          </a:blip>
          <a:srcRect/>
          <a:stretch/>
        </p:blipFill>
        <p:spPr>
          <a:xfrm>
            <a:off x="6655608" y="2809375"/>
            <a:ext cx="4903633" cy="3501650"/>
          </a:xfrm>
          <a:prstGeom prst="rect">
            <a:avLst/>
          </a:prstGeom>
          <a:noFill/>
          <a:ln>
            <a:noFill/>
          </a:ln>
        </p:spPr>
      </p:pic>
      <p:sp>
        <p:nvSpPr>
          <p:cNvPr id="108" name="Google Shape;108;g1c7f95bfde8_0_0"/>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09" name="Google Shape;109;g1c7f95bfde8_0_0"/>
          <p:cNvSpPr txBox="1"/>
          <p:nvPr/>
        </p:nvSpPr>
        <p:spPr>
          <a:xfrm>
            <a:off x="1221975" y="2921825"/>
            <a:ext cx="5038800" cy="320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2000" b="1" i="0" u="none" strike="noStrike" cap="none">
                <a:solidFill>
                  <a:srgbClr val="410099"/>
                </a:solidFill>
                <a:latin typeface="Source Sans Pro"/>
                <a:ea typeface="Source Sans Pro"/>
                <a:cs typeface="Source Sans Pro"/>
                <a:sym typeface="Source Sans Pro"/>
              </a:rPr>
              <a:t>Tuition fee (£9,250 per year):</a:t>
            </a:r>
            <a:endParaRPr sz="200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GB" sz="2000" i="0" u="none" strike="noStrike" cap="none">
                <a:solidFill>
                  <a:srgbClr val="410099"/>
                </a:solidFill>
                <a:latin typeface="Source Sans Pro"/>
                <a:ea typeface="Source Sans Pro"/>
                <a:cs typeface="Source Sans Pro"/>
                <a:sym typeface="Source Sans Pro"/>
              </a:rPr>
              <a:t>Covers all essential course costs </a:t>
            </a:r>
            <a:endParaRPr sz="200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200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GB" sz="2000" b="1" i="0" u="none" strike="noStrike" cap="none">
                <a:solidFill>
                  <a:srgbClr val="410099"/>
                </a:solidFill>
                <a:latin typeface="Source Sans Pro"/>
                <a:ea typeface="Source Sans Pro"/>
                <a:cs typeface="Source Sans Pro"/>
                <a:sym typeface="Source Sans Pro"/>
              </a:rPr>
              <a:t>Maintenance costs: </a:t>
            </a:r>
            <a:endParaRPr sz="2000" b="1" i="0" u="none" strike="noStrike" cap="none">
              <a:solidFill>
                <a:srgbClr val="410099"/>
              </a:solidFill>
              <a:latin typeface="Source Sans Pro"/>
              <a:ea typeface="Source Sans Pro"/>
              <a:cs typeface="Source Sans Pro"/>
              <a:sym typeface="Source Sans Pro"/>
            </a:endParaRPr>
          </a:p>
          <a:p>
            <a:pPr marL="457200" marR="0" lvl="0" indent="-355600" algn="l" rtl="0">
              <a:lnSpc>
                <a:spcPct val="100000"/>
              </a:lnSpc>
              <a:spcBef>
                <a:spcPts val="0"/>
              </a:spcBef>
              <a:spcAft>
                <a:spcPts val="0"/>
              </a:spcAft>
              <a:buClr>
                <a:srgbClr val="410099"/>
              </a:buClr>
              <a:buSzPts val="2000"/>
              <a:buFont typeface="Source Sans Pro"/>
              <a:buChar char="●"/>
            </a:pPr>
            <a:r>
              <a:rPr lang="en-GB" sz="2000" i="0" u="none" strike="noStrike" cap="none">
                <a:solidFill>
                  <a:srgbClr val="410099"/>
                </a:solidFill>
                <a:latin typeface="Source Sans Pro"/>
                <a:ea typeface="Source Sans Pro"/>
                <a:cs typeface="Source Sans Pro"/>
                <a:sym typeface="Source Sans Pro"/>
              </a:rPr>
              <a:t>Accommodation </a:t>
            </a:r>
            <a:endParaRPr sz="2000" i="0" u="none" strike="noStrike" cap="none">
              <a:solidFill>
                <a:srgbClr val="410099"/>
              </a:solidFill>
              <a:latin typeface="Source Sans Pro"/>
              <a:ea typeface="Source Sans Pro"/>
              <a:cs typeface="Source Sans Pro"/>
              <a:sym typeface="Source Sans Pro"/>
            </a:endParaRPr>
          </a:p>
          <a:p>
            <a:pPr marL="457200" marR="0" lvl="0" indent="-355600" algn="l" rtl="0">
              <a:lnSpc>
                <a:spcPct val="100000"/>
              </a:lnSpc>
              <a:spcBef>
                <a:spcPts val="0"/>
              </a:spcBef>
              <a:spcAft>
                <a:spcPts val="0"/>
              </a:spcAft>
              <a:buClr>
                <a:srgbClr val="410099"/>
              </a:buClr>
              <a:buSzPts val="2000"/>
              <a:buFont typeface="Source Sans Pro"/>
              <a:buChar char="●"/>
            </a:pPr>
            <a:r>
              <a:rPr lang="en-GB" sz="2000" i="0" u="none" strike="noStrike" cap="none">
                <a:solidFill>
                  <a:srgbClr val="410099"/>
                </a:solidFill>
                <a:latin typeface="Source Sans Pro"/>
                <a:ea typeface="Source Sans Pro"/>
                <a:cs typeface="Source Sans Pro"/>
                <a:sym typeface="Source Sans Pro"/>
              </a:rPr>
              <a:t>Study materials </a:t>
            </a:r>
            <a:endParaRPr sz="2000" i="0" u="none" strike="noStrike" cap="none">
              <a:solidFill>
                <a:srgbClr val="410099"/>
              </a:solidFill>
              <a:latin typeface="Source Sans Pro"/>
              <a:ea typeface="Source Sans Pro"/>
              <a:cs typeface="Source Sans Pro"/>
              <a:sym typeface="Source Sans Pro"/>
            </a:endParaRPr>
          </a:p>
          <a:p>
            <a:pPr marL="457200" marR="0" lvl="0" indent="-355600" algn="l" rtl="0">
              <a:lnSpc>
                <a:spcPct val="100000"/>
              </a:lnSpc>
              <a:spcBef>
                <a:spcPts val="0"/>
              </a:spcBef>
              <a:spcAft>
                <a:spcPts val="0"/>
              </a:spcAft>
              <a:buClr>
                <a:srgbClr val="410099"/>
              </a:buClr>
              <a:buSzPts val="2000"/>
              <a:buFont typeface="Source Sans Pro"/>
              <a:buChar char="●"/>
            </a:pPr>
            <a:r>
              <a:rPr lang="en-GB" sz="2000" i="0" u="none" strike="noStrike" cap="none">
                <a:solidFill>
                  <a:srgbClr val="410099"/>
                </a:solidFill>
                <a:latin typeface="Source Sans Pro"/>
                <a:ea typeface="Source Sans Pro"/>
                <a:cs typeface="Source Sans Pro"/>
                <a:sym typeface="Source Sans Pro"/>
              </a:rPr>
              <a:t>Food and drink </a:t>
            </a:r>
            <a:endParaRPr sz="2000" i="0" u="none" strike="noStrike" cap="none">
              <a:solidFill>
                <a:srgbClr val="410099"/>
              </a:solidFill>
              <a:latin typeface="Source Sans Pro"/>
              <a:ea typeface="Source Sans Pro"/>
              <a:cs typeface="Source Sans Pro"/>
              <a:sym typeface="Source Sans Pro"/>
            </a:endParaRPr>
          </a:p>
          <a:p>
            <a:pPr marL="457200" marR="0" lvl="0" indent="-368300" algn="l" rtl="0">
              <a:lnSpc>
                <a:spcPct val="100000"/>
              </a:lnSpc>
              <a:spcBef>
                <a:spcPts val="0"/>
              </a:spcBef>
              <a:spcAft>
                <a:spcPts val="0"/>
              </a:spcAft>
              <a:buClr>
                <a:srgbClr val="410099"/>
              </a:buClr>
              <a:buSzPts val="2200"/>
              <a:buFont typeface="Source Sans Pro"/>
              <a:buChar char="●"/>
            </a:pPr>
            <a:r>
              <a:rPr lang="en-GB" sz="2000" i="0" u="none" strike="noStrike" cap="none">
                <a:solidFill>
                  <a:srgbClr val="410099"/>
                </a:solidFill>
                <a:latin typeface="Source Sans Pro"/>
                <a:ea typeface="Source Sans Pro"/>
                <a:cs typeface="Source Sans Pro"/>
                <a:sym typeface="Source Sans Pro"/>
              </a:rPr>
              <a:t>Social activitie</a:t>
            </a:r>
            <a:r>
              <a:rPr lang="en-GB" sz="2200" i="0" u="none" strike="noStrike" cap="none">
                <a:solidFill>
                  <a:srgbClr val="410099"/>
                </a:solidFill>
                <a:latin typeface="Source Sans Pro"/>
                <a:ea typeface="Source Sans Pro"/>
                <a:cs typeface="Source Sans Pro"/>
                <a:sym typeface="Source Sans Pro"/>
              </a:rPr>
              <a:t>s </a:t>
            </a:r>
            <a:endParaRPr sz="220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200">
              <a:solidFill>
                <a:srgbClr val="410099"/>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GB" sz="1800" u="sng">
                <a:solidFill>
                  <a:schemeClr val="hlink"/>
                </a:solidFill>
                <a:latin typeface="Source Sans Pro"/>
                <a:ea typeface="Source Sans Pro"/>
                <a:cs typeface="Source Sans Pro"/>
                <a:sym typeface="Source Sans Pro"/>
                <a:hlinkClick r:id="rId4"/>
              </a:rPr>
              <a:t>www.sheffield.ac.uk/new-students/tuition-fees</a:t>
            </a:r>
            <a:endParaRPr sz="2200" b="0" i="0" u="none" strike="noStrike" cap="none">
              <a:solidFill>
                <a:srgbClr val="410099"/>
              </a:solidFill>
              <a:latin typeface="Arial"/>
              <a:ea typeface="Arial"/>
              <a:cs typeface="Arial"/>
              <a:sym typeface="Arial"/>
            </a:endParaRPr>
          </a:p>
        </p:txBody>
      </p:sp>
      <p:pic>
        <p:nvPicPr>
          <p:cNvPr id="110" name="Google Shape;110;g1c7f95bfde8_0_0"/>
          <p:cNvPicPr preferRelativeResize="0"/>
          <p:nvPr/>
        </p:nvPicPr>
        <p:blipFill rotWithShape="1">
          <a:blip r:embed="rId5">
            <a:alphaModFix/>
          </a:blip>
          <a:srcRect l="2452" r="2459"/>
          <a:stretch/>
        </p:blipFill>
        <p:spPr>
          <a:xfrm>
            <a:off x="7052531" y="3151985"/>
            <a:ext cx="4506726" cy="3159033"/>
          </a:xfrm>
          <a:prstGeom prst="rect">
            <a:avLst/>
          </a:prstGeom>
          <a:noFill/>
          <a:ln>
            <a:noFill/>
          </a:ln>
        </p:spPr>
      </p:pic>
      <p:sp>
        <p:nvSpPr>
          <p:cNvPr id="111" name="Google Shape;111;g1c7f95bfde8_0_0"/>
          <p:cNvSpPr/>
          <p:nvPr/>
        </p:nvSpPr>
        <p:spPr>
          <a:xfrm>
            <a:off x="1221974" y="2146175"/>
            <a:ext cx="2770500" cy="585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 name="Google Shape;112;g1c7f95bfde8_0_0"/>
          <p:cNvSpPr txBox="1"/>
          <p:nvPr/>
        </p:nvSpPr>
        <p:spPr>
          <a:xfrm>
            <a:off x="1287429" y="2207975"/>
            <a:ext cx="2939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410099"/>
                </a:solidFill>
                <a:latin typeface="Arial"/>
                <a:ea typeface="Arial"/>
                <a:cs typeface="Arial"/>
                <a:sym typeface="Arial"/>
              </a:rPr>
              <a:t>What will it cost?</a:t>
            </a:r>
            <a:endParaRPr sz="1400" b="1" i="0" u="none" strike="noStrike" cap="none">
              <a:solidFill>
                <a:srgbClr val="410099"/>
              </a:solidFill>
              <a:latin typeface="Arial"/>
              <a:ea typeface="Arial"/>
              <a:cs typeface="Arial"/>
              <a:sym typeface="Arial"/>
            </a:endParaRPr>
          </a:p>
        </p:txBody>
      </p:sp>
      <p:sp>
        <p:nvSpPr>
          <p:cNvPr id="113" name="Google Shape;113;g1c7f95bfde8_0_0"/>
          <p:cNvSpPr txBox="1"/>
          <p:nvPr/>
        </p:nvSpPr>
        <p:spPr>
          <a:xfrm>
            <a:off x="5991488" y="1968175"/>
            <a:ext cx="5975400" cy="90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200" i="0" u="none" strike="noStrike" cap="none">
              <a:solidFill>
                <a:srgbClr val="000000"/>
              </a:solidFill>
              <a:latin typeface="Source Sans Pro"/>
              <a:ea typeface="Source Sans Pro"/>
              <a:cs typeface="Source Sans Pro"/>
              <a:sym typeface="Source Sans Pro"/>
            </a:endParaRPr>
          </a:p>
        </p:txBody>
      </p:sp>
      <p:pic>
        <p:nvPicPr>
          <p:cNvPr id="114" name="Google Shape;114;g1c7f95bfde8_0_0" descr="Logo, company name&#10;&#10;Description automatically generated"/>
          <p:cNvPicPr preferRelativeResize="0"/>
          <p:nvPr/>
        </p:nvPicPr>
        <p:blipFill rotWithShape="1">
          <a:blip r:embed="rId6">
            <a:alphaModFix/>
          </a:blip>
          <a:srcRect/>
          <a:stretch/>
        </p:blipFill>
        <p:spPr>
          <a:xfrm>
            <a:off x="311131" y="-17360"/>
            <a:ext cx="3576204" cy="25374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1b93068994e_0_36"/>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15" name="Google Shape;415;g1b93068994e_0_36"/>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16" name="Google Shape;416;g1b93068994e_0_36"/>
          <p:cNvSpPr txBox="1"/>
          <p:nvPr/>
        </p:nvSpPr>
        <p:spPr>
          <a:xfrm>
            <a:off x="4658950" y="3178622"/>
            <a:ext cx="2617800" cy="6522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3200" b="1" i="0" u="none" strike="noStrike" cap="none">
                <a:solidFill>
                  <a:schemeClr val="lt1"/>
                </a:solidFill>
                <a:latin typeface="Source Sans Pro"/>
                <a:ea typeface="Source Sans Pro"/>
                <a:cs typeface="Source Sans Pro"/>
                <a:sym typeface="Source Sans Pro"/>
              </a:rPr>
              <a:t>Big extras</a:t>
            </a:r>
            <a:endParaRPr sz="3200" i="0" u="none" strike="noStrike" cap="none">
              <a:solidFill>
                <a:schemeClr val="lt1"/>
              </a:solidFill>
              <a:latin typeface="Source Sans Pro"/>
              <a:ea typeface="Source Sans Pro"/>
              <a:cs typeface="Source Sans Pro"/>
              <a:sym typeface="Source Sans Pro"/>
            </a:endParaRPr>
          </a:p>
        </p:txBody>
      </p:sp>
      <p:sp>
        <p:nvSpPr>
          <p:cNvPr id="417" name="Google Shape;417;g1b93068994e_0_36"/>
          <p:cNvSpPr txBox="1"/>
          <p:nvPr/>
        </p:nvSpPr>
        <p:spPr>
          <a:xfrm>
            <a:off x="7986200" y="3615575"/>
            <a:ext cx="2233500" cy="9474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One-off purchases</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18" name="Google Shape;418;g1b93068994e_0_36"/>
          <p:cNvSpPr txBox="1"/>
          <p:nvPr/>
        </p:nvSpPr>
        <p:spPr>
          <a:xfrm>
            <a:off x="2288200" y="4125525"/>
            <a:ext cx="1717800" cy="5385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Festivals</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19" name="Google Shape;419;g1b93068994e_0_36"/>
          <p:cNvSpPr txBox="1"/>
          <p:nvPr/>
        </p:nvSpPr>
        <p:spPr>
          <a:xfrm>
            <a:off x="2600025" y="2085275"/>
            <a:ext cx="1863600" cy="5385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Birthdays</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20" name="Google Shape;420;g1b93068994e_0_36"/>
          <p:cNvSpPr txBox="1"/>
          <p:nvPr/>
        </p:nvSpPr>
        <p:spPr>
          <a:xfrm>
            <a:off x="4006000" y="4953275"/>
            <a:ext cx="4143600" cy="5385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Shopping/entertainment </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21" name="Google Shape;421;g1b93068994e_0_36"/>
          <p:cNvSpPr txBox="1"/>
          <p:nvPr/>
        </p:nvSpPr>
        <p:spPr>
          <a:xfrm>
            <a:off x="1675675" y="3105400"/>
            <a:ext cx="1863600" cy="4719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Christmas</a:t>
            </a: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22" name="Google Shape;422;g1b93068994e_0_36"/>
          <p:cNvSpPr txBox="1"/>
          <p:nvPr/>
        </p:nvSpPr>
        <p:spPr>
          <a:xfrm>
            <a:off x="7761875" y="2198975"/>
            <a:ext cx="2617800" cy="471900"/>
          </a:xfrm>
          <a:prstGeom prst="rect">
            <a:avLst/>
          </a:prstGeom>
          <a:solidFill>
            <a:srgbClr val="FF6371"/>
          </a:solidFill>
          <a:ln w="28575" cap="flat" cmpd="sng">
            <a:solidFill>
              <a:srgbClr val="F8F8F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Freshers week</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sp>
        <p:nvSpPr>
          <p:cNvPr id="423" name="Google Shape;423;g1b93068994e_0_36"/>
          <p:cNvSpPr txBox="1"/>
          <p:nvPr/>
        </p:nvSpPr>
        <p:spPr>
          <a:xfrm>
            <a:off x="5384950" y="1628650"/>
            <a:ext cx="1586400" cy="538500"/>
          </a:xfrm>
          <a:prstGeom prst="rect">
            <a:avLst/>
          </a:prstGeom>
          <a:solidFill>
            <a:srgbClr val="FF6371"/>
          </a:solid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Holidays</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latin typeface="Source Sans Pro"/>
                <a:ea typeface="Source Sans Pro"/>
                <a:cs typeface="Source Sans Pro"/>
                <a:sym typeface="Source Sans Pro"/>
              </a:rPr>
            </a:br>
            <a:endParaRPr sz="2400" i="0" u="none" strike="noStrike" cap="none">
              <a:solidFill>
                <a:schemeClr val="lt1"/>
              </a:solidFill>
              <a:latin typeface="Source Sans Pro"/>
              <a:ea typeface="Source Sans Pro"/>
              <a:cs typeface="Source Sans Pro"/>
              <a:sym typeface="Source Sans Pro"/>
            </a:endParaRPr>
          </a:p>
        </p:txBody>
      </p:sp>
      <p:pic>
        <p:nvPicPr>
          <p:cNvPr id="424" name="Google Shape;424;g1b93068994e_0_36"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7"/>
                                        </p:tgtEl>
                                        <p:attrNameLst>
                                          <p:attrName>style.visibility</p:attrName>
                                        </p:attrNameLst>
                                      </p:cBhvr>
                                      <p:to>
                                        <p:strVal val="visible"/>
                                      </p:to>
                                    </p:set>
                                    <p:animEffect transition="in" filter="fade">
                                      <p:cBhvr>
                                        <p:cTn id="13" dur="500"/>
                                        <p:tgtEl>
                                          <p:spTgt spid="4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0"/>
                                        </p:tgtEl>
                                        <p:attrNameLst>
                                          <p:attrName>style.visibility</p:attrName>
                                        </p:attrNameLst>
                                      </p:cBhvr>
                                      <p:to>
                                        <p:strVal val="visible"/>
                                      </p:to>
                                    </p:set>
                                    <p:animEffect transition="in" filter="fade">
                                      <p:cBhvr>
                                        <p:cTn id="16" dur="500"/>
                                        <p:tgtEl>
                                          <p:spTgt spid="4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8"/>
                                        </p:tgtEl>
                                        <p:attrNameLst>
                                          <p:attrName>style.visibility</p:attrName>
                                        </p:attrNameLst>
                                      </p:cBhvr>
                                      <p:to>
                                        <p:strVal val="visible"/>
                                      </p:to>
                                    </p:set>
                                    <p:animEffect transition="in" filter="fade">
                                      <p:cBhvr>
                                        <p:cTn id="19" dur="500"/>
                                        <p:tgtEl>
                                          <p:spTgt spid="4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1"/>
                                        </p:tgtEl>
                                        <p:attrNameLst>
                                          <p:attrName>style.visibility</p:attrName>
                                        </p:attrNameLst>
                                      </p:cBhvr>
                                      <p:to>
                                        <p:strVal val="visible"/>
                                      </p:to>
                                    </p:set>
                                    <p:animEffect transition="in" filter="fade">
                                      <p:cBhvr>
                                        <p:cTn id="22" dur="500"/>
                                        <p:tgtEl>
                                          <p:spTgt spid="4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9"/>
                                        </p:tgtEl>
                                        <p:attrNameLst>
                                          <p:attrName>style.visibility</p:attrName>
                                        </p:attrNameLst>
                                      </p:cBhvr>
                                      <p:to>
                                        <p:strVal val="visible"/>
                                      </p:to>
                                    </p:set>
                                    <p:animEffect transition="in" filter="fade">
                                      <p:cBhvr>
                                        <p:cTn id="2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8" grpId="0" animBg="1"/>
      <p:bldP spid="419" grpId="0" animBg="1"/>
      <p:bldP spid="420" grpId="0" animBg="1"/>
      <p:bldP spid="421" grpId="0" animBg="1"/>
      <p:bldP spid="422" grpId="0" animBg="1"/>
      <p:bldP spid="4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b93068994e_0_57"/>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30" name="Google Shape;430;g1b93068994e_0_57"/>
          <p:cNvSpPr txBox="1"/>
          <p:nvPr/>
        </p:nvSpPr>
        <p:spPr>
          <a:xfrm>
            <a:off x="1294025" y="3471625"/>
            <a:ext cx="37347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2400" i="0" u="none" strike="noStrike" cap="none">
                <a:solidFill>
                  <a:srgbClr val="410099"/>
                </a:solidFill>
                <a:latin typeface="Source Sans Pro"/>
                <a:ea typeface="Source Sans Pro"/>
                <a:cs typeface="Source Sans Pro"/>
                <a:sym typeface="Source Sans Pro"/>
              </a:rPr>
              <a:t>The most important factor is knowing what money you have coming in, and what money is guaranteed to go out</a:t>
            </a:r>
            <a:endParaRPr sz="2400" i="0" u="none" strike="noStrike" cap="none">
              <a:solidFill>
                <a:srgbClr val="410099"/>
              </a:solidFill>
              <a:latin typeface="Source Sans Pro"/>
              <a:ea typeface="Source Sans Pro"/>
              <a:cs typeface="Source Sans Pro"/>
              <a:sym typeface="Source Sans Pro"/>
            </a:endParaRPr>
          </a:p>
        </p:txBody>
      </p:sp>
      <p:sp>
        <p:nvSpPr>
          <p:cNvPr id="431" name="Google Shape;431;g1b93068994e_0_57"/>
          <p:cNvSpPr txBox="1"/>
          <p:nvPr/>
        </p:nvSpPr>
        <p:spPr>
          <a:xfrm>
            <a:off x="1320375" y="2254200"/>
            <a:ext cx="5545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i="0" u="none" strike="noStrike" cap="none">
                <a:solidFill>
                  <a:srgbClr val="410099"/>
                </a:solidFill>
                <a:latin typeface="Source Sans Pro"/>
                <a:ea typeface="Source Sans Pro"/>
                <a:cs typeface="Source Sans Pro"/>
                <a:sym typeface="Source Sans Pro"/>
              </a:rPr>
              <a:t>Managing your money</a:t>
            </a:r>
            <a:endParaRPr sz="3200" b="1" i="0" u="none" strike="noStrike" cap="none">
              <a:solidFill>
                <a:srgbClr val="410099"/>
              </a:solidFill>
              <a:latin typeface="Source Sans Pro"/>
              <a:ea typeface="Source Sans Pro"/>
              <a:cs typeface="Source Sans Pro"/>
              <a:sym typeface="Source Sans Pro"/>
            </a:endParaRPr>
          </a:p>
        </p:txBody>
      </p:sp>
      <p:graphicFrame>
        <p:nvGraphicFramePr>
          <p:cNvPr id="432" name="Google Shape;432;g1b93068994e_0_57"/>
          <p:cNvGraphicFramePr/>
          <p:nvPr/>
        </p:nvGraphicFramePr>
        <p:xfrm>
          <a:off x="5213625" y="3219765"/>
          <a:ext cx="6034625" cy="2597650"/>
        </p:xfrm>
        <a:graphic>
          <a:graphicData uri="http://schemas.openxmlformats.org/drawingml/2006/table">
            <a:tbl>
              <a:tblPr>
                <a:noFill/>
                <a:tableStyleId>{663CC4AC-CDAE-4EA6-85B2-22D9FF50FBB2}</a:tableStyleId>
              </a:tblPr>
              <a:tblGrid>
                <a:gridCol w="3155025">
                  <a:extLst>
                    <a:ext uri="{9D8B030D-6E8A-4147-A177-3AD203B41FA5}">
                      <a16:colId xmlns:a16="http://schemas.microsoft.com/office/drawing/2014/main" val="20000"/>
                    </a:ext>
                  </a:extLst>
                </a:gridCol>
                <a:gridCol w="2879600">
                  <a:extLst>
                    <a:ext uri="{9D8B030D-6E8A-4147-A177-3AD203B41FA5}">
                      <a16:colId xmlns:a16="http://schemas.microsoft.com/office/drawing/2014/main" val="20001"/>
                    </a:ext>
                  </a:extLst>
                </a:gridCol>
              </a:tblGrid>
              <a:tr h="1002225">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410099"/>
                          </a:solidFill>
                          <a:latin typeface="Arial"/>
                          <a:ea typeface="Arial"/>
                          <a:cs typeface="Arial"/>
                          <a:sym typeface="Arial"/>
                        </a:rPr>
                        <a:t>Incoming </a:t>
                      </a:r>
                      <a:endParaRPr sz="2400" b="1" u="none" strike="noStrike" cap="none">
                        <a:solidFill>
                          <a:srgbClr val="410099"/>
                        </a:solidFill>
                        <a:latin typeface="Arial"/>
                        <a:ea typeface="Arial"/>
                        <a:cs typeface="Arial"/>
                        <a:sym typeface="Arial"/>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410099"/>
                          </a:solidFill>
                          <a:latin typeface="Arial"/>
                          <a:ea typeface="Arial"/>
                          <a:cs typeface="Arial"/>
                          <a:sym typeface="Arial"/>
                        </a:rPr>
                        <a:t>Guaranteed outgoings</a:t>
                      </a:r>
                      <a:endParaRPr sz="2400" b="1" u="none" strike="noStrike" cap="none">
                        <a:solidFill>
                          <a:srgbClr val="410099"/>
                        </a:solidFill>
                        <a:latin typeface="Arial"/>
                        <a:ea typeface="Arial"/>
                        <a:cs typeface="Arial"/>
                        <a:sym typeface="Arial"/>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extLst>
                  <a:ext uri="{0D108BD9-81ED-4DB2-BD59-A6C34878D82A}">
                    <a16:rowId xmlns:a16="http://schemas.microsoft.com/office/drawing/2014/main" val="10000"/>
                  </a:ext>
                </a:extLst>
              </a:tr>
              <a:tr h="1595425">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10099"/>
                          </a:solidFill>
                          <a:latin typeface="Arial"/>
                          <a:ea typeface="Arial"/>
                          <a:cs typeface="Arial"/>
                          <a:sym typeface="Arial"/>
                        </a:rPr>
                        <a:t>Maintenance loan</a:t>
                      </a:r>
                      <a:endParaRPr sz="2400" u="none" strike="noStrike" cap="none">
                        <a:solidFill>
                          <a:srgbClr val="4100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10099"/>
                          </a:solidFill>
                          <a:latin typeface="Arial"/>
                          <a:ea typeface="Arial"/>
                          <a:cs typeface="Arial"/>
                          <a:sym typeface="Arial"/>
                        </a:rPr>
                        <a:t>Bursaries/scholarship</a:t>
                      </a:r>
                      <a:endParaRPr sz="2400" u="none" strike="noStrike" cap="none">
                        <a:solidFill>
                          <a:srgbClr val="4100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10099"/>
                          </a:solidFill>
                          <a:latin typeface="Arial"/>
                          <a:ea typeface="Arial"/>
                          <a:cs typeface="Arial"/>
                          <a:sym typeface="Arial"/>
                        </a:rPr>
                        <a:t>Parental support</a:t>
                      </a:r>
                      <a:endParaRPr sz="2400" u="none" strike="noStrike" cap="none">
                        <a:solidFill>
                          <a:srgbClr val="410099"/>
                        </a:solidFill>
                        <a:latin typeface="Arial"/>
                        <a:ea typeface="Arial"/>
                        <a:cs typeface="Arial"/>
                        <a:sym typeface="Arial"/>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10099"/>
                          </a:solidFill>
                          <a:latin typeface="Arial"/>
                          <a:ea typeface="Arial"/>
                          <a:cs typeface="Arial"/>
                          <a:sym typeface="Arial"/>
                        </a:rPr>
                        <a:t>Rent </a:t>
                      </a:r>
                      <a:endParaRPr sz="2400" u="none" strike="noStrike" cap="none">
                        <a:solidFill>
                          <a:srgbClr val="4100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10099"/>
                          </a:solidFill>
                          <a:latin typeface="Arial"/>
                          <a:ea typeface="Arial"/>
                          <a:cs typeface="Arial"/>
                          <a:sym typeface="Arial"/>
                        </a:rPr>
                        <a:t>Bills/ subscription</a:t>
                      </a:r>
                      <a:endParaRPr sz="2400" u="none" strike="noStrike" cap="none">
                        <a:solidFill>
                          <a:srgbClr val="410099"/>
                        </a:solidFill>
                        <a:latin typeface="Arial"/>
                        <a:ea typeface="Arial"/>
                        <a:cs typeface="Arial"/>
                        <a:sym typeface="Arial"/>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3" name="Google Shape;433;g1b93068994e_0_57"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c7f95bfde8_0_46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39" name="Google Shape;439;g1c7f95bfde8_0_468"/>
          <p:cNvSpPr txBox="1"/>
          <p:nvPr/>
        </p:nvSpPr>
        <p:spPr>
          <a:xfrm>
            <a:off x="1129875" y="3130100"/>
            <a:ext cx="93711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2400" i="0" u="none" strike="noStrike" cap="none">
                <a:solidFill>
                  <a:srgbClr val="410099"/>
                </a:solidFill>
                <a:latin typeface="Source Sans Pro"/>
                <a:ea typeface="Source Sans Pro"/>
                <a:cs typeface="Source Sans Pro"/>
                <a:sym typeface="Source Sans Pro"/>
              </a:rPr>
              <a:t>Managing your money is not as daunting as it may seem. You just need to find out the method that works best you! </a:t>
            </a:r>
            <a:endParaRPr sz="2400">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4800"/>
              <a:buFont typeface="Arial"/>
              <a:buNone/>
            </a:pPr>
            <a:endParaRPr sz="2400">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Spreadsheet</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Mobile apps</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Direct debit “wage”</a:t>
            </a:r>
            <a:endParaRPr sz="2400" i="0" u="none" strike="noStrike" cap="none">
              <a:solidFill>
                <a:srgbClr val="410099"/>
              </a:solidFill>
              <a:latin typeface="Source Sans Pro"/>
              <a:ea typeface="Source Sans Pro"/>
              <a:cs typeface="Source Sans Pro"/>
              <a:sym typeface="Source Sans Pro"/>
            </a:endParaRPr>
          </a:p>
        </p:txBody>
      </p:sp>
      <p:sp>
        <p:nvSpPr>
          <p:cNvPr id="440" name="Google Shape;440;g1c7f95bfde8_0_468"/>
          <p:cNvSpPr txBox="1"/>
          <p:nvPr/>
        </p:nvSpPr>
        <p:spPr>
          <a:xfrm>
            <a:off x="1129875" y="2254200"/>
            <a:ext cx="5675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i="0" u="none" strike="noStrike" cap="none">
                <a:solidFill>
                  <a:srgbClr val="410099"/>
                </a:solidFill>
                <a:latin typeface="Source Sans Pro"/>
                <a:ea typeface="Source Sans Pro"/>
                <a:cs typeface="Source Sans Pro"/>
                <a:sym typeface="Source Sans Pro"/>
              </a:rPr>
              <a:t>Managing your money</a:t>
            </a:r>
            <a:endParaRPr sz="3200" b="1" i="0" u="none" strike="noStrike" cap="none">
              <a:solidFill>
                <a:srgbClr val="410099"/>
              </a:solidFill>
              <a:latin typeface="Source Sans Pro"/>
              <a:ea typeface="Source Sans Pro"/>
              <a:cs typeface="Source Sans Pro"/>
              <a:sym typeface="Source Sans Pro"/>
            </a:endParaRPr>
          </a:p>
        </p:txBody>
      </p:sp>
      <p:pic>
        <p:nvPicPr>
          <p:cNvPr id="441" name="Google Shape;441;g1c7f95bfde8_0_468"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45"/>
        <p:cNvGrpSpPr/>
        <p:nvPr/>
      </p:nvGrpSpPr>
      <p:grpSpPr>
        <a:xfrm>
          <a:off x="0" y="0"/>
          <a:ext cx="0" cy="0"/>
          <a:chOff x="0" y="0"/>
          <a:chExt cx="0" cy="0"/>
        </a:xfrm>
      </p:grpSpPr>
      <p:sp>
        <p:nvSpPr>
          <p:cNvPr id="446" name="Google Shape;446;g2743c1e141a_0_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47" name="Google Shape;447;g2743c1e141a_0_8"/>
          <p:cNvSpPr/>
          <p:nvPr/>
        </p:nvSpPr>
        <p:spPr>
          <a:xfrm>
            <a:off x="1351950" y="2637850"/>
            <a:ext cx="4699200" cy="6999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g2743c1e141a_0_8"/>
          <p:cNvSpPr txBox="1"/>
          <p:nvPr/>
        </p:nvSpPr>
        <p:spPr>
          <a:xfrm>
            <a:off x="1462775" y="2687650"/>
            <a:ext cx="4468800" cy="585000"/>
          </a:xfrm>
          <a:prstGeom prst="rect">
            <a:avLst/>
          </a:prstGeom>
          <a:solidFill>
            <a:srgbClr val="4100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200" b="1">
                <a:solidFill>
                  <a:srgbClr val="96DAEA"/>
                </a:solidFill>
                <a:latin typeface="Source Sans Pro"/>
                <a:ea typeface="Source Sans Pro"/>
                <a:cs typeface="Source Sans Pro"/>
                <a:sym typeface="Source Sans Pro"/>
              </a:rPr>
              <a:t>Task - budget planning</a:t>
            </a:r>
            <a:r>
              <a:rPr lang="en-GB" sz="3200">
                <a:solidFill>
                  <a:srgbClr val="96DAEA"/>
                </a:solidFill>
                <a:latin typeface="Source Sans Pro"/>
                <a:ea typeface="Source Sans Pro"/>
                <a:cs typeface="Source Sans Pro"/>
                <a:sym typeface="Source Sans Pro"/>
              </a:rPr>
              <a:t> </a:t>
            </a:r>
            <a:endParaRPr sz="3200" i="0" u="none" strike="noStrike" cap="none">
              <a:solidFill>
                <a:srgbClr val="96DAEA"/>
              </a:solidFill>
              <a:latin typeface="Source Sans Pro"/>
              <a:ea typeface="Source Sans Pro"/>
              <a:cs typeface="Source Sans Pro"/>
              <a:sym typeface="Source Sans Pro"/>
            </a:endParaRPr>
          </a:p>
        </p:txBody>
      </p:sp>
      <p:sp>
        <p:nvSpPr>
          <p:cNvPr id="449" name="Google Shape;449;g2743c1e141a_0_8"/>
          <p:cNvSpPr/>
          <p:nvPr/>
        </p:nvSpPr>
        <p:spPr>
          <a:xfrm>
            <a:off x="1347575" y="3337750"/>
            <a:ext cx="4240500" cy="6999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g2743c1e141a_0_8"/>
          <p:cNvSpPr txBox="1"/>
          <p:nvPr/>
        </p:nvSpPr>
        <p:spPr>
          <a:xfrm>
            <a:off x="1462775" y="3337750"/>
            <a:ext cx="4125300" cy="8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a:solidFill>
                  <a:srgbClr val="410098"/>
                </a:solidFill>
                <a:latin typeface="Source Sans Pro"/>
                <a:ea typeface="Source Sans Pro"/>
                <a:cs typeface="Source Sans Pro"/>
                <a:sym typeface="Source Sans Pro"/>
              </a:rPr>
              <a:t>Now it’s your turn to</a:t>
            </a:r>
            <a:endParaRPr sz="3200" b="1">
              <a:solidFill>
                <a:srgbClr val="410098"/>
              </a:solidFill>
              <a:latin typeface="Source Sans Pro"/>
              <a:ea typeface="Source Sans Pro"/>
              <a:cs typeface="Source Sans Pro"/>
              <a:sym typeface="Source Sans Pro"/>
            </a:endParaRPr>
          </a:p>
          <a:p>
            <a:pPr marL="0" lvl="0" indent="0" algn="l" rtl="0">
              <a:spcBef>
                <a:spcPts val="0"/>
              </a:spcBef>
              <a:spcAft>
                <a:spcPts val="0"/>
              </a:spcAft>
              <a:buNone/>
            </a:pPr>
            <a:endParaRPr sz="3200">
              <a:latin typeface="Source Sans Pro"/>
              <a:ea typeface="Source Sans Pro"/>
              <a:cs typeface="Source Sans Pro"/>
              <a:sym typeface="Source Sans Pro"/>
            </a:endParaRPr>
          </a:p>
          <a:p>
            <a:pPr marL="0" lvl="0" indent="0" algn="l" rtl="0">
              <a:spcBef>
                <a:spcPts val="0"/>
              </a:spcBef>
              <a:spcAft>
                <a:spcPts val="0"/>
              </a:spcAft>
              <a:buNone/>
            </a:pPr>
            <a:r>
              <a:rPr lang="en-GB" sz="3200">
                <a:latin typeface="Source Sans Pro"/>
                <a:ea typeface="Source Sans Pro"/>
                <a:cs typeface="Source Sans Pro"/>
                <a:sym typeface="Source Sans Pro"/>
              </a:rPr>
              <a:t> </a:t>
            </a:r>
            <a:endParaRPr sz="3200">
              <a:latin typeface="Source Sans Pro"/>
              <a:ea typeface="Source Sans Pro"/>
              <a:cs typeface="Source Sans Pro"/>
              <a:sym typeface="Source Sans Pro"/>
            </a:endParaRPr>
          </a:p>
        </p:txBody>
      </p:sp>
      <p:sp>
        <p:nvSpPr>
          <p:cNvPr id="451" name="Google Shape;451;g2743c1e141a_0_8"/>
          <p:cNvSpPr/>
          <p:nvPr/>
        </p:nvSpPr>
        <p:spPr>
          <a:xfrm>
            <a:off x="1347575" y="4037650"/>
            <a:ext cx="4699200" cy="6999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g2743c1e141a_0_8"/>
          <p:cNvSpPr txBox="1"/>
          <p:nvPr/>
        </p:nvSpPr>
        <p:spPr>
          <a:xfrm>
            <a:off x="1462775" y="4037650"/>
            <a:ext cx="5020200" cy="6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a:solidFill>
                  <a:srgbClr val="410098"/>
                </a:solidFill>
                <a:latin typeface="Source Sans Pro"/>
                <a:ea typeface="Source Sans Pro"/>
                <a:cs typeface="Source Sans Pro"/>
                <a:sym typeface="Source Sans Pro"/>
              </a:rPr>
              <a:t>have a go at budgeting!</a:t>
            </a:r>
            <a:endParaRPr sz="3200">
              <a:latin typeface="Source Sans Pro"/>
              <a:ea typeface="Source Sans Pro"/>
              <a:cs typeface="Source Sans Pro"/>
              <a:sym typeface="Source Sans Pro"/>
            </a:endParaRPr>
          </a:p>
        </p:txBody>
      </p:sp>
      <p:pic>
        <p:nvPicPr>
          <p:cNvPr id="453" name="Google Shape;453;g2743c1e141a_0_8"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743c1e141a_0_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59" name="Google Shape;459;g2743c1e141a_0_0"/>
          <p:cNvSpPr/>
          <p:nvPr/>
        </p:nvSpPr>
        <p:spPr>
          <a:xfrm>
            <a:off x="1194525" y="2058350"/>
            <a:ext cx="4240500" cy="4617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g2743c1e141a_0_0"/>
          <p:cNvSpPr txBox="1"/>
          <p:nvPr/>
        </p:nvSpPr>
        <p:spPr>
          <a:xfrm>
            <a:off x="1275925" y="2058350"/>
            <a:ext cx="4997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2400" b="1">
                <a:solidFill>
                  <a:srgbClr val="410099"/>
                </a:solidFill>
                <a:latin typeface="Source Sans Pro"/>
                <a:ea typeface="Source Sans Pro"/>
                <a:cs typeface="Source Sans Pro"/>
                <a:sym typeface="Source Sans Pro"/>
              </a:rPr>
              <a:t>Banking tools and resources. </a:t>
            </a:r>
            <a:endParaRPr sz="2400" i="0" strike="noStrike" cap="none">
              <a:solidFill>
                <a:srgbClr val="410099"/>
              </a:solidFill>
              <a:latin typeface="Source Sans Pro"/>
              <a:ea typeface="Source Sans Pro"/>
              <a:cs typeface="Source Sans Pro"/>
              <a:sym typeface="Source Sans Pro"/>
            </a:endParaRPr>
          </a:p>
        </p:txBody>
      </p:sp>
      <p:sp>
        <p:nvSpPr>
          <p:cNvPr id="461" name="Google Shape;461;g2743c1e141a_0_0"/>
          <p:cNvSpPr txBox="1"/>
          <p:nvPr/>
        </p:nvSpPr>
        <p:spPr>
          <a:xfrm>
            <a:off x="1168775" y="2917625"/>
            <a:ext cx="6144300" cy="3203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GB" b="1">
                <a:solidFill>
                  <a:schemeClr val="dk1"/>
                </a:solidFill>
                <a:latin typeface="Source Sans Pro"/>
                <a:ea typeface="Source Sans Pro"/>
                <a:cs typeface="Source Sans Pro"/>
                <a:sym typeface="Source Sans Pro"/>
              </a:rPr>
              <a:t>HSBC</a:t>
            </a:r>
            <a:endParaRPr>
              <a:solidFill>
                <a:schemeClr val="dk1"/>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1"/>
              </a:buClr>
              <a:buSzPts val="1400"/>
              <a:buFont typeface="Source Sans Pro"/>
              <a:buChar char="●"/>
            </a:pPr>
            <a:r>
              <a:rPr lang="en-GB">
                <a:solidFill>
                  <a:schemeClr val="dk1"/>
                </a:solidFill>
                <a:latin typeface="Source Sans Pro"/>
                <a:ea typeface="Source Sans Pro"/>
                <a:cs typeface="Source Sans Pro"/>
                <a:sym typeface="Source Sans Pro"/>
              </a:rPr>
              <a:t>Financial education for young adults (resources for 16+) - </a:t>
            </a:r>
            <a:r>
              <a:rPr lang="en-GB"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here</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What Type of Spender Are You?</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GB" b="1">
                <a:solidFill>
                  <a:schemeClr val="dk1"/>
                </a:solidFill>
                <a:latin typeface="Source Sans Pro"/>
                <a:ea typeface="Source Sans Pro"/>
                <a:cs typeface="Source Sans Pro"/>
                <a:sym typeface="Source Sans Pro"/>
              </a:rPr>
              <a:t>Barclays</a:t>
            </a:r>
            <a:endParaRPr b="1">
              <a:solidFill>
                <a:schemeClr val="dk1"/>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LifeSkills</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Financial survival skills</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Managing money and budgeting</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Money skills lesson one: Recognising your money personality</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9">
                  <a:extLst>
                    <a:ext uri="{A12FA001-AC4F-418D-AE19-62706E023703}">
                      <ahyp:hlinkClr xmlns:ahyp="http://schemas.microsoft.com/office/drawing/2018/hyperlinkcolor" val="tx"/>
                    </a:ext>
                  </a:extLst>
                </a:hlinkClick>
              </a:rPr>
              <a:t>Money skills lesson two: Value for money</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10">
                  <a:extLst>
                    <a:ext uri="{A12FA001-AC4F-418D-AE19-62706E023703}">
                      <ahyp:hlinkClr xmlns:ahyp="http://schemas.microsoft.com/office/drawing/2018/hyperlinkcolor" val="tx"/>
                    </a:ext>
                  </a:extLst>
                </a:hlinkClick>
              </a:rPr>
              <a:t>Planning for financial independence lesson</a:t>
            </a:r>
            <a:endParaRPr>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500">
              <a:solidFill>
                <a:srgbClr val="410099"/>
              </a:solidFill>
            </a:endParaRPr>
          </a:p>
        </p:txBody>
      </p:sp>
      <p:pic>
        <p:nvPicPr>
          <p:cNvPr id="462" name="Google Shape;462;g2743c1e141a_0_0" descr="Logo, company name&#10;&#10;Description automatically generated"/>
          <p:cNvPicPr preferRelativeResize="0"/>
          <p:nvPr/>
        </p:nvPicPr>
        <p:blipFill rotWithShape="1">
          <a:blip r:embed="rId11">
            <a:alphaModFix/>
          </a:blip>
          <a:srcRect/>
          <a:stretch/>
        </p:blipFill>
        <p:spPr>
          <a:xfrm>
            <a:off x="311131" y="-17360"/>
            <a:ext cx="3576204" cy="2537401"/>
          </a:xfrm>
          <a:prstGeom prst="rect">
            <a:avLst/>
          </a:prstGeom>
          <a:noFill/>
          <a:ln>
            <a:noFill/>
          </a:ln>
        </p:spPr>
      </p:pic>
      <p:sp>
        <p:nvSpPr>
          <p:cNvPr id="463" name="Google Shape;463;g2743c1e141a_0_0"/>
          <p:cNvSpPr txBox="1"/>
          <p:nvPr/>
        </p:nvSpPr>
        <p:spPr>
          <a:xfrm>
            <a:off x="6413875" y="4378125"/>
            <a:ext cx="4932600" cy="1468500"/>
          </a:xfrm>
          <a:prstGeom prst="rect">
            <a:avLst/>
          </a:prstGeom>
          <a:noFill/>
          <a:ln>
            <a:noFill/>
          </a:ln>
        </p:spPr>
        <p:txBody>
          <a:bodyPr spcFirstLastPara="1" wrap="square" lIns="91425" tIns="45700" rIns="91425" bIns="45700" anchor="t" anchorCtr="0">
            <a:spAutoFit/>
          </a:bodyPr>
          <a:lstStyle/>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12">
                  <a:extLst>
                    <a:ext uri="{A12FA001-AC4F-418D-AE19-62706E023703}">
                      <ahyp:hlinkClr xmlns:ahyp="http://schemas.microsoft.com/office/drawing/2018/hyperlinkcolor" val="tx"/>
                    </a:ext>
                  </a:extLst>
                </a:hlinkClick>
              </a:rPr>
              <a:t>The budgeting money game</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13">
                  <a:extLst>
                    <a:ext uri="{A12FA001-AC4F-418D-AE19-62706E023703}">
                      <ahyp:hlinkClr xmlns:ahyp="http://schemas.microsoft.com/office/drawing/2018/hyperlinkcolor" val="tx"/>
                    </a:ext>
                  </a:extLst>
                </a:hlinkClick>
              </a:rPr>
              <a:t>Budgeting and planning for the future</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14">
                  <a:extLst>
                    <a:ext uri="{A12FA001-AC4F-418D-AE19-62706E023703}">
                      <ahyp:hlinkClr xmlns:ahyp="http://schemas.microsoft.com/office/drawing/2018/hyperlinkcolor" val="tx"/>
                    </a:ext>
                  </a:extLst>
                </a:hlinkClick>
              </a:rPr>
              <a:t>Paying rent, bills and other expenses</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GB" u="sng">
                <a:solidFill>
                  <a:srgbClr val="1155CC"/>
                </a:solidFill>
                <a:latin typeface="Source Sans Pro"/>
                <a:ea typeface="Source Sans Pro"/>
                <a:cs typeface="Source Sans Pro"/>
                <a:sym typeface="Source Sans Pro"/>
                <a:hlinkClick r:id="rId15">
                  <a:extLst>
                    <a:ext uri="{A12FA001-AC4F-418D-AE19-62706E023703}">
                      <ahyp:hlinkClr xmlns:ahyp="http://schemas.microsoft.com/office/drawing/2018/hyperlinkcolor" val="tx"/>
                    </a:ext>
                  </a:extLst>
                </a:hlinkClick>
              </a:rPr>
              <a:t>University finances</a:t>
            </a:r>
            <a:endParaRPr>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500">
              <a:solidFill>
                <a:srgbClr val="41009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5"/>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69" name="Google Shape;469;p15"/>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470" name="Google Shape;470;p15"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
        <p:nvSpPr>
          <p:cNvPr id="471" name="Google Shape;471;p15"/>
          <p:cNvSpPr txBox="1"/>
          <p:nvPr/>
        </p:nvSpPr>
        <p:spPr>
          <a:xfrm>
            <a:off x="1147525" y="2042525"/>
            <a:ext cx="6206100" cy="73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3200" b="1" i="0" u="none" strike="noStrike" cap="none">
                <a:solidFill>
                  <a:schemeClr val="lt1"/>
                </a:solidFill>
                <a:latin typeface="Source Sans Pro"/>
                <a:ea typeface="Source Sans Pro"/>
                <a:cs typeface="Source Sans Pro"/>
                <a:sym typeface="Source Sans Pro"/>
              </a:rPr>
              <a:t>The </a:t>
            </a:r>
            <a:r>
              <a:rPr lang="en-GB" sz="3200" b="1">
                <a:solidFill>
                  <a:schemeClr val="lt1"/>
                </a:solidFill>
                <a:latin typeface="Source Sans Pro"/>
                <a:ea typeface="Source Sans Pro"/>
                <a:cs typeface="Source Sans Pro"/>
                <a:sym typeface="Source Sans Pro"/>
              </a:rPr>
              <a:t>k</a:t>
            </a:r>
            <a:r>
              <a:rPr lang="en-GB" sz="3200" b="1" i="0" u="none" strike="noStrike" cap="none">
                <a:solidFill>
                  <a:schemeClr val="lt1"/>
                </a:solidFill>
                <a:latin typeface="Source Sans Pro"/>
                <a:ea typeface="Source Sans Pro"/>
                <a:cs typeface="Source Sans Pro"/>
                <a:sym typeface="Source Sans Pro"/>
              </a:rPr>
              <a:t>ey </a:t>
            </a:r>
            <a:r>
              <a:rPr lang="en-GB" sz="3200" b="1">
                <a:solidFill>
                  <a:schemeClr val="lt1"/>
                </a:solidFill>
                <a:latin typeface="Source Sans Pro"/>
                <a:ea typeface="Source Sans Pro"/>
                <a:cs typeface="Source Sans Pro"/>
                <a:sym typeface="Source Sans Pro"/>
              </a:rPr>
              <a:t>m</a:t>
            </a:r>
            <a:r>
              <a:rPr lang="en-GB" sz="3200" b="1" i="0" u="none" strike="noStrike" cap="none">
                <a:solidFill>
                  <a:schemeClr val="lt1"/>
                </a:solidFill>
                <a:latin typeface="Source Sans Pro"/>
                <a:ea typeface="Source Sans Pro"/>
                <a:cs typeface="Source Sans Pro"/>
                <a:sym typeface="Source Sans Pro"/>
              </a:rPr>
              <a:t>essage</a:t>
            </a:r>
            <a:endParaRPr sz="3200" b="1" i="0" u="none" strike="noStrike" cap="none">
              <a:solidFill>
                <a:schemeClr val="lt1"/>
              </a:solidFill>
              <a:latin typeface="Source Sans Pro"/>
              <a:ea typeface="Source Sans Pro"/>
              <a:cs typeface="Source Sans Pro"/>
              <a:sym typeface="Source Sans Pro"/>
            </a:endParaRPr>
          </a:p>
        </p:txBody>
      </p:sp>
      <p:cxnSp>
        <p:nvCxnSpPr>
          <p:cNvPr id="472" name="Google Shape;472;p15"/>
          <p:cNvCxnSpPr/>
          <p:nvPr/>
        </p:nvCxnSpPr>
        <p:spPr>
          <a:xfrm>
            <a:off x="6190978" y="3093396"/>
            <a:ext cx="0" cy="2495700"/>
          </a:xfrm>
          <a:prstGeom prst="straightConnector1">
            <a:avLst/>
          </a:prstGeom>
          <a:noFill/>
          <a:ln w="9525" cap="flat" cmpd="sng">
            <a:solidFill>
              <a:schemeClr val="lt1"/>
            </a:solidFill>
            <a:prstDash val="solid"/>
            <a:miter lim="800000"/>
            <a:headEnd type="none" w="sm" len="sm"/>
            <a:tailEnd type="none" w="sm" len="sm"/>
          </a:ln>
        </p:spPr>
      </p:cxnSp>
      <p:sp>
        <p:nvSpPr>
          <p:cNvPr id="473" name="Google Shape;473;p15"/>
          <p:cNvSpPr txBox="1"/>
          <p:nvPr/>
        </p:nvSpPr>
        <p:spPr>
          <a:xfrm>
            <a:off x="2403824" y="300375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If you go to university without a plan for your money, it will more than likely catch up on you at some point </a:t>
            </a:r>
            <a:endParaRPr sz="2400" i="0" u="none" strike="noStrike" cap="none">
              <a:solidFill>
                <a:schemeClr val="lt1"/>
              </a:solidFill>
              <a:latin typeface="Source Sans Pro"/>
              <a:ea typeface="Source Sans Pro"/>
              <a:cs typeface="Source Sans Pro"/>
              <a:sym typeface="Source Sans Pro"/>
            </a:endParaRPr>
          </a:p>
        </p:txBody>
      </p:sp>
      <p:sp>
        <p:nvSpPr>
          <p:cNvPr id="474" name="Google Shape;474;p15"/>
          <p:cNvSpPr txBox="1"/>
          <p:nvPr/>
        </p:nvSpPr>
        <p:spPr>
          <a:xfrm>
            <a:off x="7009938" y="300375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i="0" u="none" strike="noStrike" cap="none">
                <a:solidFill>
                  <a:schemeClr val="lt1"/>
                </a:solidFill>
                <a:latin typeface="Source Sans Pro"/>
                <a:ea typeface="Source Sans Pro"/>
                <a:cs typeface="Source Sans Pro"/>
                <a:sym typeface="Source Sans Pro"/>
              </a:rPr>
              <a:t>Budgeting is a skill for life, not just for student life, so the sooner you get good at it, the better!</a:t>
            </a:r>
            <a:endParaRPr sz="240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br>
              <a:rPr lang="en-GB" sz="2400" i="0" u="none" strike="noStrike" cap="none">
                <a:solidFill>
                  <a:schemeClr val="lt1"/>
                </a:solidFill>
              </a:rPr>
            </a:br>
            <a:endParaRPr sz="2400" i="0" u="none" strike="noStrike" cap="none">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Google Shape;479;g2791c852638_0_0"/>
          <p:cNvSpPr/>
          <p:nvPr/>
        </p:nvSpPr>
        <p:spPr>
          <a:xfrm>
            <a:off x="614569" y="556591"/>
            <a:ext cx="10962900" cy="5744700"/>
          </a:xfrm>
          <a:prstGeom prst="rect">
            <a:avLst/>
          </a:prstGeom>
          <a:solidFill>
            <a:srgbClr val="FFFFFF"/>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51D5D"/>
              </a:solidFill>
              <a:latin typeface="Calibri"/>
              <a:ea typeface="Calibri"/>
              <a:cs typeface="Calibri"/>
              <a:sym typeface="Calibri"/>
            </a:endParaRPr>
          </a:p>
        </p:txBody>
      </p:sp>
      <p:pic>
        <p:nvPicPr>
          <p:cNvPr id="480" name="Google Shape;480;g2791c852638_0_0" descr="Logo, company name&#10;&#10;Description automatically generated"/>
          <p:cNvPicPr preferRelativeResize="0"/>
          <p:nvPr/>
        </p:nvPicPr>
        <p:blipFill rotWithShape="1">
          <a:blip r:embed="rId4">
            <a:alphaModFix/>
          </a:blip>
          <a:srcRect/>
          <a:stretch/>
        </p:blipFill>
        <p:spPr>
          <a:xfrm>
            <a:off x="311131" y="-17360"/>
            <a:ext cx="3576204" cy="2537401"/>
          </a:xfrm>
          <a:prstGeom prst="rect">
            <a:avLst/>
          </a:prstGeom>
          <a:noFill/>
          <a:ln>
            <a:noFill/>
          </a:ln>
        </p:spPr>
      </p:pic>
      <p:sp>
        <p:nvSpPr>
          <p:cNvPr id="481" name="Google Shape;481;g2791c852638_0_0"/>
          <p:cNvSpPr txBox="1"/>
          <p:nvPr/>
        </p:nvSpPr>
        <p:spPr>
          <a:xfrm>
            <a:off x="1415625" y="1854400"/>
            <a:ext cx="3288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3200" b="1" i="0" u="none" strike="noStrike" cap="none">
                <a:solidFill>
                  <a:srgbClr val="410099"/>
                </a:solidFill>
                <a:latin typeface="Source Sans Pro"/>
                <a:ea typeface="Source Sans Pro"/>
                <a:cs typeface="Source Sans Pro"/>
                <a:sym typeface="Source Sans Pro"/>
              </a:rPr>
              <a:t>Access+</a:t>
            </a:r>
            <a:endParaRPr sz="2500" b="1" i="0" u="none" strike="noStrike" cap="none">
              <a:solidFill>
                <a:srgbClr val="410099"/>
              </a:solidFill>
              <a:latin typeface="Source Sans Pro"/>
              <a:ea typeface="Source Sans Pro"/>
              <a:cs typeface="Source Sans Pro"/>
              <a:sym typeface="Source Sans Pro"/>
            </a:endParaRPr>
          </a:p>
        </p:txBody>
      </p:sp>
      <p:sp>
        <p:nvSpPr>
          <p:cNvPr id="482" name="Google Shape;482;g2791c852638_0_0"/>
          <p:cNvSpPr txBox="1"/>
          <p:nvPr/>
        </p:nvSpPr>
        <p:spPr>
          <a:xfrm>
            <a:off x="1415625" y="2537400"/>
            <a:ext cx="9786900" cy="40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800" i="0" u="none" strike="noStrike" cap="none">
                <a:solidFill>
                  <a:srgbClr val="410099"/>
                </a:solidFill>
                <a:highlight>
                  <a:srgbClr val="FFFFFF"/>
                </a:highlight>
                <a:latin typeface="Source Sans Pro"/>
                <a:ea typeface="Source Sans Pro"/>
                <a:cs typeface="Source Sans Pro"/>
                <a:sym typeface="Source Sans Pro"/>
              </a:rPr>
              <a:t>You may be eligible for additional support through Access+ if:</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120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 live in an area with a low rate of participation in higher education</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You’re a care leaver</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You’re care experienced</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You’re estranged from family</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You’re a carer</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You’re a forced migrant</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 have parenting responsibilities </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You’re entitled to free school meals</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0" marR="0" lvl="0" indent="0" algn="l" rtl="0">
              <a:lnSpc>
                <a:spcPct val="100000"/>
              </a:lnSpc>
              <a:spcBef>
                <a:spcPts val="2000"/>
              </a:spcBef>
              <a:spcAft>
                <a:spcPts val="0"/>
              </a:spcAft>
              <a:buClr>
                <a:srgbClr val="000000"/>
              </a:buClr>
              <a:buSzPts val="1100"/>
              <a:buFont typeface="Arial"/>
              <a:buNone/>
            </a:pPr>
            <a:r>
              <a:rPr lang="en-GB" sz="1800" i="0" u="none" strike="noStrike" cap="none">
                <a:solidFill>
                  <a:srgbClr val="410099"/>
                </a:solidFill>
                <a:highlight>
                  <a:srgbClr val="FFFFFF"/>
                </a:highlight>
                <a:latin typeface="Source Sans Pro"/>
                <a:ea typeface="Source Sans Pro"/>
                <a:cs typeface="Source Sans Pro"/>
                <a:sym typeface="Source Sans Pro"/>
              </a:rPr>
              <a:t>To check eligibility criteria visit: www.sheffield.ac.uk/access-sheffield/eligibility</a:t>
            </a:r>
            <a:endParaRPr sz="180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2000"/>
              </a:spcBef>
              <a:spcAft>
                <a:spcPts val="0"/>
              </a:spcAft>
              <a:buClr>
                <a:srgbClr val="000000"/>
              </a:buClr>
              <a:buSzPts val="1500"/>
              <a:buFont typeface="Arial"/>
              <a:buNone/>
            </a:pPr>
            <a:endParaRPr sz="1500" i="0" u="none" strike="noStrike" cap="none">
              <a:solidFill>
                <a:srgbClr val="410099"/>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Google Shape;487;g2791c852638_0_7"/>
          <p:cNvSpPr/>
          <p:nvPr/>
        </p:nvSpPr>
        <p:spPr>
          <a:xfrm>
            <a:off x="614569" y="556591"/>
            <a:ext cx="10962900" cy="5744700"/>
          </a:xfrm>
          <a:prstGeom prst="rect">
            <a:avLst/>
          </a:prstGeom>
          <a:solidFill>
            <a:srgbClr val="FFFFFF"/>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51D5D"/>
              </a:solidFill>
              <a:latin typeface="Calibri"/>
              <a:ea typeface="Calibri"/>
              <a:cs typeface="Calibri"/>
              <a:sym typeface="Calibri"/>
            </a:endParaRPr>
          </a:p>
        </p:txBody>
      </p:sp>
      <p:pic>
        <p:nvPicPr>
          <p:cNvPr id="488" name="Google Shape;488;g2791c852638_0_7" descr="Logo, company name&#10;&#10;Description automatically generated"/>
          <p:cNvPicPr preferRelativeResize="0"/>
          <p:nvPr/>
        </p:nvPicPr>
        <p:blipFill rotWithShape="1">
          <a:blip r:embed="rId4">
            <a:alphaModFix/>
          </a:blip>
          <a:srcRect/>
          <a:stretch/>
        </p:blipFill>
        <p:spPr>
          <a:xfrm>
            <a:off x="311131" y="-17360"/>
            <a:ext cx="3576204" cy="2537401"/>
          </a:xfrm>
          <a:prstGeom prst="rect">
            <a:avLst/>
          </a:prstGeom>
          <a:noFill/>
          <a:ln>
            <a:noFill/>
          </a:ln>
        </p:spPr>
      </p:pic>
      <p:sp>
        <p:nvSpPr>
          <p:cNvPr id="489" name="Google Shape;489;g2791c852638_0_7"/>
          <p:cNvSpPr txBox="1"/>
          <p:nvPr/>
        </p:nvSpPr>
        <p:spPr>
          <a:xfrm>
            <a:off x="1232574" y="2189755"/>
            <a:ext cx="9539700" cy="3404700"/>
          </a:xfrm>
          <a:prstGeom prst="rect">
            <a:avLst/>
          </a:prstGeom>
          <a:noFill/>
          <a:ln>
            <a:noFill/>
          </a:ln>
        </p:spPr>
        <p:txBody>
          <a:bodyPr spcFirstLastPara="1" wrap="square" lIns="91425" tIns="45700" rIns="91425" bIns="45700" anchor="t" anchorCtr="0">
            <a:spAutoFit/>
          </a:bodyPr>
          <a:lstStyle/>
          <a:p>
            <a:pPr marL="0" marR="0" lvl="0" indent="0" algn="l" rtl="0">
              <a:lnSpc>
                <a:spcPct val="180000"/>
              </a:lnSpc>
              <a:spcBef>
                <a:spcPts val="0"/>
              </a:spcBef>
              <a:spcAft>
                <a:spcPts val="0"/>
              </a:spcAft>
              <a:buClr>
                <a:srgbClr val="000000"/>
              </a:buClr>
              <a:buSzPts val="1500"/>
              <a:buFont typeface="Arial"/>
              <a:buNone/>
            </a:pPr>
            <a:r>
              <a:rPr lang="en-GB" sz="1800" i="0" u="none" strike="noStrike" cap="none">
                <a:solidFill>
                  <a:srgbClr val="410099"/>
                </a:solidFill>
                <a:highlight>
                  <a:srgbClr val="FFFFFF"/>
                </a:highlight>
                <a:latin typeface="Source Sans Pro"/>
                <a:ea typeface="Source Sans Pro"/>
                <a:cs typeface="Source Sans Pro"/>
                <a:sym typeface="Source Sans Pro"/>
              </a:rPr>
              <a:t>As an</a:t>
            </a:r>
            <a:r>
              <a:rPr lang="en-GB" sz="1800" b="1" i="0" u="none" strike="noStrike" cap="none">
                <a:solidFill>
                  <a:srgbClr val="410099"/>
                </a:solidFill>
                <a:highlight>
                  <a:srgbClr val="FFFFFF"/>
                </a:highlight>
                <a:latin typeface="Source Sans Pro"/>
                <a:ea typeface="Source Sans Pro"/>
                <a:cs typeface="Source Sans Pro"/>
                <a:sym typeface="Source Sans Pro"/>
              </a:rPr>
              <a:t> </a:t>
            </a:r>
            <a:r>
              <a:rPr lang="en-GB" sz="2400" b="1" i="0" u="none" strike="noStrike" cap="none">
                <a:solidFill>
                  <a:srgbClr val="410099"/>
                </a:solidFill>
                <a:highlight>
                  <a:srgbClr val="FFFFFF"/>
                </a:highlight>
                <a:latin typeface="Source Sans Pro"/>
                <a:ea typeface="Source Sans Pro"/>
                <a:cs typeface="Source Sans Pro"/>
                <a:sym typeface="Source Sans Pro"/>
              </a:rPr>
              <a:t>Access+</a:t>
            </a:r>
            <a:r>
              <a:rPr lang="en-GB" sz="1800" i="0" u="none" strike="noStrike" cap="none">
                <a:solidFill>
                  <a:srgbClr val="410099"/>
                </a:solidFill>
                <a:highlight>
                  <a:srgbClr val="FFFFFF"/>
                </a:highlight>
                <a:latin typeface="Source Sans Pro"/>
                <a:ea typeface="Source Sans Pro"/>
                <a:cs typeface="Source Sans Pro"/>
                <a:sym typeface="Source Sans Pro"/>
              </a:rPr>
              <a:t> student, you’ll be eligible for wraparound support:</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60000"/>
              </a:lnSpc>
              <a:spcBef>
                <a:spcPts val="120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financial support; Funded Open Days, IT &amp; Equipment Bursaries, Sheffield Bursary</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60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a dedicated team on hand to answer your questions about university </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60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help with study skills and revision</a:t>
            </a:r>
            <a:endParaRPr sz="1800" i="0" u="none" strike="noStrike" cap="none">
              <a:solidFill>
                <a:srgbClr val="410099"/>
              </a:solidFill>
              <a:highlight>
                <a:srgbClr val="FFFFFF"/>
              </a:highlight>
              <a:latin typeface="Source Sans Pro"/>
              <a:ea typeface="Source Sans Pro"/>
              <a:cs typeface="Source Sans Pro"/>
              <a:sym typeface="Source Sans Pro"/>
            </a:endParaRPr>
          </a:p>
          <a:p>
            <a:pPr marL="457200" marR="0" lvl="0" indent="-330200" algn="l" rtl="0">
              <a:lnSpc>
                <a:spcPct val="160000"/>
              </a:lnSpc>
              <a:spcBef>
                <a:spcPts val="0"/>
              </a:spcBef>
              <a:spcAft>
                <a:spcPts val="0"/>
              </a:spcAft>
              <a:buClr>
                <a:srgbClr val="410099"/>
              </a:buClr>
              <a:buSzPts val="1800"/>
              <a:buFont typeface="Source Sans Pro"/>
              <a:buChar char="●"/>
            </a:pPr>
            <a:r>
              <a:rPr lang="en-GB" sz="1800" i="0" u="none" strike="noStrike" cap="none">
                <a:solidFill>
                  <a:srgbClr val="410099"/>
                </a:solidFill>
                <a:highlight>
                  <a:srgbClr val="FFFFFF"/>
                </a:highlight>
                <a:latin typeface="Source Sans Pro"/>
                <a:ea typeface="Source Sans Pro"/>
                <a:cs typeface="Source Sans Pro"/>
                <a:sym typeface="Source Sans Pro"/>
              </a:rPr>
              <a:t>A reduced grade offer equivalent to one grade below the standard A Level entry requirements e.g. if the formal entry requirements for your course are ABB and you meet the criteria, you’ll receive an alternative offer of BBB. </a:t>
            </a:r>
            <a:endParaRPr sz="1800" i="0" u="none" strike="noStrike" cap="none">
              <a:solidFill>
                <a:srgbClr val="410099"/>
              </a:solidFill>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791c852638_0_13"/>
          <p:cNvSpPr/>
          <p:nvPr/>
        </p:nvSpPr>
        <p:spPr>
          <a:xfrm>
            <a:off x="596348" y="556591"/>
            <a:ext cx="10962900" cy="5749800"/>
          </a:xfrm>
          <a:prstGeom prst="rect">
            <a:avLst/>
          </a:prstGeom>
          <a:solidFill>
            <a:srgbClr val="410099"/>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95" name="Google Shape;495;g2791c852638_0_13"/>
          <p:cNvSpPr/>
          <p:nvPr/>
        </p:nvSpPr>
        <p:spPr>
          <a:xfrm>
            <a:off x="5963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496" name="Google Shape;496;g2791c852638_0_13" descr="Logo&#10;&#10;Description automatically generated"/>
          <p:cNvPicPr preferRelativeResize="0"/>
          <p:nvPr/>
        </p:nvPicPr>
        <p:blipFill rotWithShape="1">
          <a:blip r:embed="rId3">
            <a:alphaModFix/>
          </a:blip>
          <a:srcRect/>
          <a:stretch/>
        </p:blipFill>
        <p:spPr>
          <a:xfrm>
            <a:off x="279999" y="-92490"/>
            <a:ext cx="3690975" cy="2618835"/>
          </a:xfrm>
          <a:prstGeom prst="rect">
            <a:avLst/>
          </a:prstGeom>
          <a:noFill/>
          <a:ln>
            <a:noFill/>
          </a:ln>
        </p:spPr>
      </p:pic>
      <p:sp>
        <p:nvSpPr>
          <p:cNvPr id="497" name="Google Shape;497;g2791c852638_0_13"/>
          <p:cNvSpPr/>
          <p:nvPr/>
        </p:nvSpPr>
        <p:spPr>
          <a:xfrm>
            <a:off x="596350" y="3526525"/>
            <a:ext cx="3719100" cy="2775000"/>
          </a:xfrm>
          <a:prstGeom prst="rect">
            <a:avLst/>
          </a:prstGeom>
          <a:solidFill>
            <a:srgbClr val="96D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498" name="Google Shape;498;g2791c852638_0_13"/>
          <p:cNvSpPr/>
          <p:nvPr/>
        </p:nvSpPr>
        <p:spPr>
          <a:xfrm>
            <a:off x="4315425" y="3526525"/>
            <a:ext cx="3564900" cy="2775000"/>
          </a:xfrm>
          <a:prstGeom prst="rect">
            <a:avLst/>
          </a:prstGeom>
          <a:solidFill>
            <a:srgbClr val="3BD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9" name="Google Shape;499;g2791c852638_0_13"/>
          <p:cNvSpPr/>
          <p:nvPr/>
        </p:nvSpPr>
        <p:spPr>
          <a:xfrm>
            <a:off x="7868150" y="3526525"/>
            <a:ext cx="3690900" cy="2775000"/>
          </a:xfrm>
          <a:prstGeom prst="rect">
            <a:avLst/>
          </a:prstGeom>
          <a:solidFill>
            <a:srgbClr val="C028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0" name="Google Shape;500;g2791c852638_0_13"/>
          <p:cNvSpPr txBox="1"/>
          <p:nvPr/>
        </p:nvSpPr>
        <p:spPr>
          <a:xfrm>
            <a:off x="1223319" y="2286000"/>
            <a:ext cx="4872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Source Sans Pro"/>
                <a:ea typeface="Source Sans Pro"/>
                <a:cs typeface="Source Sans Pro"/>
                <a:sym typeface="Source Sans Pro"/>
              </a:rPr>
              <a:t>Any questions?</a:t>
            </a:r>
            <a:endParaRPr sz="1400" b="1" i="0" u="none" strike="noStrike" cap="none">
              <a:solidFill>
                <a:srgbClr val="000000"/>
              </a:solidFill>
              <a:latin typeface="Source Sans Pro"/>
              <a:ea typeface="Source Sans Pro"/>
              <a:cs typeface="Source Sans Pro"/>
              <a:sym typeface="Source Sans Pro"/>
            </a:endParaRPr>
          </a:p>
        </p:txBody>
      </p:sp>
      <p:grpSp>
        <p:nvGrpSpPr>
          <p:cNvPr id="501" name="Google Shape;501;g2791c852638_0_13"/>
          <p:cNvGrpSpPr/>
          <p:nvPr/>
        </p:nvGrpSpPr>
        <p:grpSpPr>
          <a:xfrm>
            <a:off x="6728925" y="912188"/>
            <a:ext cx="4463013" cy="727662"/>
            <a:chOff x="6728925" y="912188"/>
            <a:chExt cx="4463013" cy="727662"/>
          </a:xfrm>
        </p:grpSpPr>
        <p:pic>
          <p:nvPicPr>
            <p:cNvPr id="502" name="Google Shape;502;g2791c852638_0_13"/>
            <p:cNvPicPr preferRelativeResize="0"/>
            <p:nvPr/>
          </p:nvPicPr>
          <p:blipFill>
            <a:blip r:embed="rId4">
              <a:alphaModFix/>
            </a:blip>
            <a:stretch>
              <a:fillRect/>
            </a:stretch>
          </p:blipFill>
          <p:spPr>
            <a:xfrm>
              <a:off x="10367950" y="1014250"/>
              <a:ext cx="345375" cy="352300"/>
            </a:xfrm>
            <a:prstGeom prst="rect">
              <a:avLst/>
            </a:prstGeom>
            <a:noFill/>
            <a:ln>
              <a:noFill/>
            </a:ln>
          </p:spPr>
        </p:pic>
        <p:pic>
          <p:nvPicPr>
            <p:cNvPr id="503" name="Google Shape;503;g2791c852638_0_13"/>
            <p:cNvPicPr preferRelativeResize="0"/>
            <p:nvPr/>
          </p:nvPicPr>
          <p:blipFill>
            <a:blip r:embed="rId5">
              <a:alphaModFix/>
            </a:blip>
            <a:stretch>
              <a:fillRect/>
            </a:stretch>
          </p:blipFill>
          <p:spPr>
            <a:xfrm>
              <a:off x="9033228" y="1014256"/>
              <a:ext cx="345375" cy="352292"/>
            </a:xfrm>
            <a:prstGeom prst="rect">
              <a:avLst/>
            </a:prstGeom>
            <a:noFill/>
            <a:ln>
              <a:noFill/>
            </a:ln>
          </p:spPr>
        </p:pic>
        <p:sp>
          <p:nvSpPr>
            <p:cNvPr id="504" name="Google Shape;504;g2791c852638_0_13"/>
            <p:cNvSpPr txBox="1"/>
            <p:nvPr/>
          </p:nvSpPr>
          <p:spPr>
            <a:xfrm>
              <a:off x="9889338" y="1424450"/>
              <a:ext cx="13026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800">
                  <a:solidFill>
                    <a:srgbClr val="FFFFFF"/>
                  </a:solidFill>
                  <a:latin typeface="Source Sans Pro"/>
                  <a:ea typeface="Source Sans Pro"/>
                  <a:cs typeface="Source Sans Pro"/>
                  <a:sym typeface="Source Sans Pro"/>
                </a:rPr>
                <a:t>@theuniversityofsheffield</a:t>
              </a:r>
              <a:endParaRPr sz="800" i="0" u="none" strike="noStrike" cap="none">
                <a:solidFill>
                  <a:srgbClr val="410099"/>
                </a:solidFill>
                <a:latin typeface="Source Sans Pro"/>
                <a:ea typeface="Source Sans Pro"/>
                <a:cs typeface="Source Sans Pro"/>
                <a:sym typeface="Source Sans Pro"/>
              </a:endParaRPr>
            </a:p>
          </p:txBody>
        </p:sp>
        <p:sp>
          <p:nvSpPr>
            <p:cNvPr id="505" name="Google Shape;505;g2791c852638_0_13"/>
            <p:cNvSpPr txBox="1"/>
            <p:nvPr/>
          </p:nvSpPr>
          <p:spPr>
            <a:xfrm>
              <a:off x="8554612" y="1424450"/>
              <a:ext cx="13026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800">
                  <a:solidFill>
                    <a:srgbClr val="FFFFFF"/>
                  </a:solidFill>
                  <a:latin typeface="Source Sans Pro"/>
                  <a:ea typeface="Source Sans Pro"/>
                  <a:cs typeface="Source Sans Pro"/>
                  <a:sym typeface="Source Sans Pro"/>
                </a:rPr>
                <a:t>The University of Sheffield</a:t>
              </a:r>
              <a:endParaRPr sz="800" i="0" u="none" strike="noStrike" cap="none">
                <a:solidFill>
                  <a:srgbClr val="410099"/>
                </a:solidFill>
                <a:latin typeface="Source Sans Pro"/>
                <a:ea typeface="Source Sans Pro"/>
                <a:cs typeface="Source Sans Pro"/>
                <a:sym typeface="Source Sans Pro"/>
              </a:endParaRPr>
            </a:p>
          </p:txBody>
        </p:sp>
        <p:sp>
          <p:nvSpPr>
            <p:cNvPr id="506" name="Google Shape;506;g2791c852638_0_13"/>
            <p:cNvSpPr txBox="1"/>
            <p:nvPr/>
          </p:nvSpPr>
          <p:spPr>
            <a:xfrm>
              <a:off x="7681662" y="1424450"/>
              <a:ext cx="7935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800">
                  <a:solidFill>
                    <a:srgbClr val="FFFFFF"/>
                  </a:solidFill>
                  <a:latin typeface="Source Sans Pro"/>
                  <a:ea typeface="Source Sans Pro"/>
                  <a:cs typeface="Source Sans Pro"/>
                  <a:sym typeface="Source Sans Pro"/>
                </a:rPr>
                <a:t>@sheffielduni</a:t>
              </a:r>
              <a:endParaRPr sz="800" i="0" u="none" strike="noStrike" cap="none">
                <a:solidFill>
                  <a:srgbClr val="410099"/>
                </a:solidFill>
                <a:latin typeface="Source Sans Pro"/>
                <a:ea typeface="Source Sans Pro"/>
                <a:cs typeface="Source Sans Pro"/>
                <a:sym typeface="Source Sans Pro"/>
              </a:endParaRPr>
            </a:p>
          </p:txBody>
        </p:sp>
        <p:pic>
          <p:nvPicPr>
            <p:cNvPr id="507" name="Google Shape;507;g2791c852638_0_13"/>
            <p:cNvPicPr preferRelativeResize="0"/>
            <p:nvPr/>
          </p:nvPicPr>
          <p:blipFill>
            <a:blip r:embed="rId6">
              <a:alphaModFix/>
            </a:blip>
            <a:stretch>
              <a:fillRect/>
            </a:stretch>
          </p:blipFill>
          <p:spPr>
            <a:xfrm>
              <a:off x="7905737" y="1013914"/>
              <a:ext cx="345374" cy="352963"/>
            </a:xfrm>
            <a:prstGeom prst="rect">
              <a:avLst/>
            </a:prstGeom>
            <a:noFill/>
            <a:ln>
              <a:noFill/>
            </a:ln>
          </p:spPr>
        </p:pic>
        <p:sp>
          <p:nvSpPr>
            <p:cNvPr id="508" name="Google Shape;508;g2791c852638_0_13"/>
            <p:cNvSpPr txBox="1"/>
            <p:nvPr/>
          </p:nvSpPr>
          <p:spPr>
            <a:xfrm>
              <a:off x="6728925" y="1424450"/>
              <a:ext cx="7935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800">
                  <a:solidFill>
                    <a:srgbClr val="FFFFFF"/>
                  </a:solidFill>
                  <a:latin typeface="Source Sans Pro"/>
                  <a:ea typeface="Source Sans Pro"/>
                  <a:cs typeface="Source Sans Pro"/>
                  <a:sym typeface="Source Sans Pro"/>
                </a:rPr>
                <a:t>@sheffielduni</a:t>
              </a:r>
              <a:endParaRPr sz="800" i="0" u="none" strike="noStrike" cap="none">
                <a:solidFill>
                  <a:srgbClr val="410099"/>
                </a:solidFill>
                <a:latin typeface="Source Sans Pro"/>
                <a:ea typeface="Source Sans Pro"/>
                <a:cs typeface="Source Sans Pro"/>
                <a:sym typeface="Source Sans Pro"/>
              </a:endParaRPr>
            </a:p>
          </p:txBody>
        </p:sp>
        <p:pic>
          <p:nvPicPr>
            <p:cNvPr id="509" name="Google Shape;509;g2791c852638_0_13"/>
            <p:cNvPicPr preferRelativeResize="0"/>
            <p:nvPr/>
          </p:nvPicPr>
          <p:blipFill rotWithShape="1">
            <a:blip r:embed="rId7">
              <a:alphaModFix/>
            </a:blip>
            <a:srcRect b="39128"/>
            <a:stretch/>
          </p:blipFill>
          <p:spPr>
            <a:xfrm>
              <a:off x="6728925" y="912188"/>
              <a:ext cx="793498" cy="482985"/>
            </a:xfrm>
            <a:prstGeom prst="rect">
              <a:avLst/>
            </a:prstGeom>
            <a:noFill/>
            <a:ln>
              <a:noFill/>
            </a:ln>
          </p:spPr>
        </p:pic>
      </p:grpSp>
      <p:sp>
        <p:nvSpPr>
          <p:cNvPr id="510" name="Google Shape;510;g2791c852638_0_13"/>
          <p:cNvSpPr txBox="1"/>
          <p:nvPr/>
        </p:nvSpPr>
        <p:spPr>
          <a:xfrm>
            <a:off x="844125" y="3762350"/>
            <a:ext cx="3251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800" b="1" i="0" u="none" strike="noStrike" cap="none">
                <a:solidFill>
                  <a:srgbClr val="410099"/>
                </a:solidFill>
                <a:latin typeface="Source Sans Pro"/>
                <a:ea typeface="Source Sans Pro"/>
                <a:cs typeface="Source Sans Pro"/>
                <a:sym typeface="Source Sans Pro"/>
              </a:rPr>
              <a:t>Sheffield Live</a:t>
            </a:r>
            <a:endParaRPr sz="100" b="1" i="0" u="none" strike="noStrike" cap="none">
              <a:solidFill>
                <a:srgbClr val="410099"/>
              </a:solidFill>
              <a:latin typeface="Source Sans Pro"/>
              <a:ea typeface="Source Sans Pro"/>
              <a:cs typeface="Source Sans Pro"/>
              <a:sym typeface="Source Sans Pro"/>
            </a:endParaRPr>
          </a:p>
        </p:txBody>
      </p:sp>
      <p:sp>
        <p:nvSpPr>
          <p:cNvPr id="511" name="Google Shape;511;g2791c852638_0_13"/>
          <p:cNvSpPr txBox="1"/>
          <p:nvPr/>
        </p:nvSpPr>
        <p:spPr>
          <a:xfrm>
            <a:off x="1124202" y="4663100"/>
            <a:ext cx="2635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800" i="0" u="none" strike="noStrike" cap="none">
                <a:solidFill>
                  <a:srgbClr val="410099"/>
                </a:solidFill>
                <a:latin typeface="Source Sans Pro"/>
                <a:ea typeface="Source Sans Pro"/>
                <a:cs typeface="Source Sans Pro"/>
                <a:sym typeface="Source Sans Pro"/>
              </a:rPr>
              <a:t>Insight into career opportunities, study skills and support. Our team will be on hand </a:t>
            </a:r>
            <a:endParaRPr sz="1800" i="0" u="none" strike="noStrike" cap="none">
              <a:solidFill>
                <a:srgbClr val="410099"/>
              </a:solidFill>
              <a:latin typeface="Source Sans Pro"/>
              <a:ea typeface="Source Sans Pro"/>
              <a:cs typeface="Source Sans Pro"/>
              <a:sym typeface="Source Sans Pro"/>
            </a:endParaRPr>
          </a:p>
        </p:txBody>
      </p:sp>
      <p:sp>
        <p:nvSpPr>
          <p:cNvPr id="512" name="Google Shape;512;g2791c852638_0_13"/>
          <p:cNvSpPr txBox="1"/>
          <p:nvPr/>
        </p:nvSpPr>
        <p:spPr>
          <a:xfrm>
            <a:off x="4176975" y="3762350"/>
            <a:ext cx="3841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800" b="1" i="0" u="none" strike="noStrike" cap="none">
                <a:solidFill>
                  <a:srgbClr val="FFFFFF"/>
                </a:solidFill>
                <a:latin typeface="Source Sans Pro"/>
                <a:ea typeface="Source Sans Pro"/>
                <a:cs typeface="Source Sans Pro"/>
                <a:sym typeface="Source Sans Pro"/>
              </a:rPr>
              <a:t>Taster </a:t>
            </a:r>
            <a:r>
              <a:rPr lang="en-GB" sz="2800" b="1">
                <a:solidFill>
                  <a:srgbClr val="FFFFFF"/>
                </a:solidFill>
                <a:latin typeface="Source Sans Pro"/>
                <a:ea typeface="Source Sans Pro"/>
                <a:cs typeface="Source Sans Pro"/>
                <a:sym typeface="Source Sans Pro"/>
              </a:rPr>
              <a:t>s</a:t>
            </a:r>
            <a:r>
              <a:rPr lang="en-GB" sz="2800" b="1" i="0" u="none" strike="noStrike" cap="none">
                <a:solidFill>
                  <a:srgbClr val="FFFFFF"/>
                </a:solidFill>
                <a:latin typeface="Source Sans Pro"/>
                <a:ea typeface="Source Sans Pro"/>
                <a:cs typeface="Source Sans Pro"/>
                <a:sym typeface="Source Sans Pro"/>
              </a:rPr>
              <a:t>essions</a:t>
            </a:r>
            <a:endParaRPr sz="2800" b="1" i="0" u="none" strike="noStrike" cap="none">
              <a:solidFill>
                <a:srgbClr val="FFFFFF"/>
              </a:solidFill>
              <a:latin typeface="Source Sans Pro"/>
              <a:ea typeface="Source Sans Pro"/>
              <a:cs typeface="Source Sans Pro"/>
              <a:sym typeface="Source Sans Pro"/>
            </a:endParaRPr>
          </a:p>
        </p:txBody>
      </p:sp>
      <p:sp>
        <p:nvSpPr>
          <p:cNvPr id="513" name="Google Shape;513;g2791c852638_0_13"/>
          <p:cNvSpPr txBox="1"/>
          <p:nvPr/>
        </p:nvSpPr>
        <p:spPr>
          <a:xfrm>
            <a:off x="4870075" y="4663100"/>
            <a:ext cx="2455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800" i="0" u="none" strike="noStrike" cap="none">
                <a:solidFill>
                  <a:srgbClr val="FFFFFF"/>
                </a:solidFill>
                <a:latin typeface="Source Sans Pro"/>
                <a:ea typeface="Source Sans Pro"/>
                <a:cs typeface="Source Sans Pro"/>
                <a:sym typeface="Source Sans Pro"/>
              </a:rPr>
              <a:t>Experience what it’s like to study your chosen subject at </a:t>
            </a:r>
            <a:r>
              <a:rPr lang="en-GB" sz="1800">
                <a:solidFill>
                  <a:srgbClr val="FFFFFF"/>
                </a:solidFill>
                <a:latin typeface="Source Sans Pro"/>
                <a:ea typeface="Source Sans Pro"/>
                <a:cs typeface="Source Sans Pro"/>
                <a:sym typeface="Source Sans Pro"/>
              </a:rPr>
              <a:t>t</a:t>
            </a:r>
            <a:r>
              <a:rPr lang="en-GB" sz="1800" i="0" u="none" strike="noStrike" cap="none">
                <a:solidFill>
                  <a:srgbClr val="FFFFFF"/>
                </a:solidFill>
                <a:latin typeface="Source Sans Pro"/>
                <a:ea typeface="Source Sans Pro"/>
                <a:cs typeface="Source Sans Pro"/>
                <a:sym typeface="Source Sans Pro"/>
              </a:rPr>
              <a:t>he University of Sheffield</a:t>
            </a:r>
            <a:r>
              <a:rPr lang="en-GB" sz="1800" i="0" u="none" strike="noStrike" cap="none">
                <a:solidFill>
                  <a:srgbClr val="410099"/>
                </a:solidFill>
                <a:latin typeface="Source Sans Pro"/>
                <a:ea typeface="Source Sans Pro"/>
                <a:cs typeface="Source Sans Pro"/>
                <a:sym typeface="Source Sans Pro"/>
              </a:rPr>
              <a:t> </a:t>
            </a:r>
            <a:endParaRPr sz="1800" i="0" u="none" strike="noStrike" cap="none">
              <a:solidFill>
                <a:srgbClr val="410099"/>
              </a:solidFill>
              <a:latin typeface="Source Sans Pro"/>
              <a:ea typeface="Source Sans Pro"/>
              <a:cs typeface="Source Sans Pro"/>
              <a:sym typeface="Source Sans Pro"/>
            </a:endParaRPr>
          </a:p>
        </p:txBody>
      </p:sp>
      <p:sp>
        <p:nvSpPr>
          <p:cNvPr id="514" name="Google Shape;514;g2791c852638_0_13"/>
          <p:cNvSpPr txBox="1"/>
          <p:nvPr/>
        </p:nvSpPr>
        <p:spPr>
          <a:xfrm>
            <a:off x="7799525" y="3762350"/>
            <a:ext cx="3868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800" b="1" i="0" u="none" strike="noStrike" cap="none">
                <a:solidFill>
                  <a:srgbClr val="FFFFFF"/>
                </a:solidFill>
                <a:latin typeface="Source Sans Pro"/>
                <a:ea typeface="Source Sans Pro"/>
                <a:cs typeface="Source Sans Pro"/>
                <a:sym typeface="Source Sans Pro"/>
              </a:rPr>
              <a:t>Chat to current students</a:t>
            </a:r>
            <a:endParaRPr sz="2800" b="1" i="0" u="none" strike="noStrike" cap="none">
              <a:solidFill>
                <a:srgbClr val="FFFFFF"/>
              </a:solidFill>
              <a:latin typeface="Source Sans Pro"/>
              <a:ea typeface="Source Sans Pro"/>
              <a:cs typeface="Source Sans Pro"/>
              <a:sym typeface="Source Sans Pro"/>
            </a:endParaRPr>
          </a:p>
        </p:txBody>
      </p:sp>
      <p:sp>
        <p:nvSpPr>
          <p:cNvPr id="515" name="Google Shape;515;g2791c852638_0_13"/>
          <p:cNvSpPr txBox="1"/>
          <p:nvPr/>
        </p:nvSpPr>
        <p:spPr>
          <a:xfrm>
            <a:off x="8747566" y="4724751"/>
            <a:ext cx="2164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800" i="0" u="none" strike="noStrike" cap="none">
                <a:solidFill>
                  <a:srgbClr val="FFFFFF"/>
                </a:solidFill>
                <a:latin typeface="Source Sans Pro"/>
                <a:ea typeface="Source Sans Pro"/>
                <a:cs typeface="Source Sans Pro"/>
                <a:sym typeface="Source Sans Pro"/>
              </a:rPr>
              <a:t>Start a conversation with our student ambassadors and staff</a:t>
            </a:r>
            <a:endParaRPr sz="180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g1c7f95bfde8_0_85"/>
          <p:cNvSpPr/>
          <p:nvPr/>
        </p:nvSpPr>
        <p:spPr>
          <a:xfrm>
            <a:off x="596348" y="536713"/>
            <a:ext cx="10962900" cy="5744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20" name="Google Shape;120;g1c7f95bfde8_0_85"/>
          <p:cNvPicPr preferRelativeResize="0"/>
          <p:nvPr/>
        </p:nvPicPr>
        <p:blipFill rotWithShape="1">
          <a:blip r:embed="rId4">
            <a:alphaModFix/>
          </a:blip>
          <a:srcRect/>
          <a:stretch/>
        </p:blipFill>
        <p:spPr>
          <a:xfrm>
            <a:off x="614575" y="536825"/>
            <a:ext cx="10962852" cy="5744798"/>
          </a:xfrm>
          <a:prstGeom prst="rect">
            <a:avLst/>
          </a:prstGeom>
          <a:noFill/>
          <a:ln>
            <a:noFill/>
          </a:ln>
        </p:spPr>
      </p:pic>
      <p:sp>
        <p:nvSpPr>
          <p:cNvPr id="121" name="Google Shape;121;g1c7f95bfde8_0_85"/>
          <p:cNvSpPr/>
          <p:nvPr/>
        </p:nvSpPr>
        <p:spPr>
          <a:xfrm>
            <a:off x="596351" y="5287825"/>
            <a:ext cx="8377500" cy="9936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122" name="Google Shape;122;g1c7f95bfde8_0_85"/>
          <p:cNvSpPr txBox="1"/>
          <p:nvPr/>
        </p:nvSpPr>
        <p:spPr>
          <a:xfrm>
            <a:off x="666979" y="5326525"/>
            <a:ext cx="8630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4800" i="0" u="none" strike="noStrike" cap="none">
                <a:solidFill>
                  <a:srgbClr val="410099"/>
                </a:solidFill>
                <a:latin typeface="Source Sans Pro"/>
                <a:ea typeface="Source Sans Pro"/>
                <a:cs typeface="Source Sans Pro"/>
                <a:sym typeface="Source Sans Pro"/>
              </a:rPr>
              <a:t>Support from the government</a:t>
            </a:r>
            <a:r>
              <a:rPr lang="en-GB" sz="4800">
                <a:solidFill>
                  <a:srgbClr val="410099"/>
                </a:solidFill>
                <a:latin typeface="Source Sans Pro"/>
                <a:ea typeface="Source Sans Pro"/>
                <a:cs typeface="Source Sans Pro"/>
                <a:sym typeface="Source Sans Pro"/>
              </a:rPr>
              <a:t>.</a:t>
            </a:r>
            <a:endParaRPr sz="4800" i="0" u="none" strike="noStrike" cap="none">
              <a:solidFill>
                <a:srgbClr val="410099"/>
              </a:solidFill>
              <a:latin typeface="Source Sans Pro"/>
              <a:ea typeface="Source Sans Pro"/>
              <a:cs typeface="Source Sans Pro"/>
              <a:sym typeface="Source Sans Pro"/>
            </a:endParaRPr>
          </a:p>
        </p:txBody>
      </p:sp>
      <p:pic>
        <p:nvPicPr>
          <p:cNvPr id="123" name="Google Shape;123;g1c7f95bfde8_0_85" descr="Logo&#10;&#10;Description automatically generated"/>
          <p:cNvPicPr preferRelativeResize="0"/>
          <p:nvPr/>
        </p:nvPicPr>
        <p:blipFill rotWithShape="1">
          <a:blip r:embed="rId5">
            <a:alphaModFix/>
          </a:blip>
          <a:srcRect/>
          <a:stretch/>
        </p:blipFill>
        <p:spPr>
          <a:xfrm>
            <a:off x="279999" y="-92490"/>
            <a:ext cx="3690975" cy="26188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e543ac5b0e_4_32"/>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29" name="Google Shape;129;g1e543ac5b0e_4_32"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
        <p:nvSpPr>
          <p:cNvPr id="130" name="Google Shape;130;g1e543ac5b0e_4_32"/>
          <p:cNvSpPr/>
          <p:nvPr/>
        </p:nvSpPr>
        <p:spPr>
          <a:xfrm>
            <a:off x="1256875" y="2926075"/>
            <a:ext cx="9687300" cy="33753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900"/>
              <a:buFont typeface="Arial"/>
              <a:buNone/>
            </a:pPr>
            <a:r>
              <a:rPr lang="en-GB" sz="2400" i="0" u="none" strike="noStrike" cap="none">
                <a:solidFill>
                  <a:srgbClr val="410099"/>
                </a:solidFill>
                <a:latin typeface="Source Sans Pro"/>
                <a:ea typeface="Source Sans Pro"/>
                <a:cs typeface="Source Sans Pro"/>
                <a:sym typeface="Source Sans Pro"/>
              </a:rPr>
              <a:t>Whether you qualify for student finance depends on:</a:t>
            </a:r>
            <a:endParaRPr sz="2400" i="0" u="none" strike="noStrike" cap="none">
              <a:solidFill>
                <a:srgbClr val="410099"/>
              </a:solidFill>
              <a:latin typeface="Source Sans Pro"/>
              <a:ea typeface="Source Sans Pro"/>
              <a:cs typeface="Source Sans Pro"/>
              <a:sym typeface="Source Sans Pro"/>
            </a:endParaRPr>
          </a:p>
          <a:p>
            <a:pPr marL="457200" marR="0" lvl="0" indent="0" algn="l" rtl="0">
              <a:lnSpc>
                <a:spcPct val="115000"/>
              </a:lnSpc>
              <a:spcBef>
                <a:spcPts val="0"/>
              </a:spcBef>
              <a:spcAft>
                <a:spcPts val="0"/>
              </a:spcAft>
              <a:buClr>
                <a:srgbClr val="000000"/>
              </a:buClr>
              <a:buSzPts val="1900"/>
              <a:buFont typeface="Arial"/>
              <a:buNone/>
            </a:pP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If you’ve studied a higher education course before</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15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Your nationality or residency status</a:t>
            </a:r>
            <a:endParaRPr sz="2400" i="0" u="none" strike="noStrike" cap="none">
              <a:solidFill>
                <a:srgbClr val="410099"/>
              </a:solidFill>
              <a:latin typeface="Source Sans Pro"/>
              <a:ea typeface="Source Sans Pro"/>
              <a:cs typeface="Source Sans Pro"/>
              <a:sym typeface="Source Sans Pro"/>
            </a:endParaRPr>
          </a:p>
          <a:p>
            <a:pPr marL="457200" marR="0" lvl="0" indent="0" algn="l" rtl="0">
              <a:lnSpc>
                <a:spcPct val="115000"/>
              </a:lnSpc>
              <a:spcBef>
                <a:spcPts val="0"/>
              </a:spcBef>
              <a:spcAft>
                <a:spcPts val="0"/>
              </a:spcAft>
              <a:buClr>
                <a:srgbClr val="000000"/>
              </a:buClr>
              <a:buSzPts val="1900"/>
              <a:buFont typeface="Arial"/>
              <a:buNone/>
            </a:pPr>
            <a:endParaRPr sz="2400" i="0" u="none" strike="noStrike" cap="none">
              <a:solidFill>
                <a:srgbClr val="410099"/>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rgbClr val="000000"/>
              </a:buClr>
              <a:buSzPts val="1900"/>
              <a:buFont typeface="Arial"/>
              <a:buNone/>
            </a:pPr>
            <a:r>
              <a:rPr lang="en-GB" sz="2400" i="0" u="none" strike="noStrike" cap="none">
                <a:solidFill>
                  <a:srgbClr val="410099"/>
                </a:solidFill>
                <a:latin typeface="Source Sans Pro"/>
                <a:ea typeface="Source Sans Pro"/>
                <a:cs typeface="Source Sans Pro"/>
                <a:sym typeface="Source Sans Pro"/>
              </a:rPr>
              <a:t>Visit  </a:t>
            </a:r>
            <a:r>
              <a:rPr lang="en-GB" sz="2400" i="0" u="sng" strike="noStrike" cap="none">
                <a:solidFill>
                  <a:srgbClr val="410099"/>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www.gov.uk/student-finance/who-qualifies</a:t>
            </a:r>
            <a:r>
              <a:rPr lang="en-GB" sz="2400" i="0" u="none" strike="noStrike" cap="none">
                <a:solidFill>
                  <a:srgbClr val="410099"/>
                </a:solidFill>
                <a:latin typeface="Source Sans Pro"/>
                <a:ea typeface="Source Sans Pro"/>
                <a:cs typeface="Source Sans Pro"/>
                <a:sym typeface="Source Sans Pro"/>
              </a:rPr>
              <a:t> to find out more information on eligibility criteria. </a:t>
            </a:r>
            <a:endParaRPr sz="2400" i="0" u="none" strike="noStrike" cap="none">
              <a:solidFill>
                <a:srgbClr val="410099"/>
              </a:solidFill>
              <a:latin typeface="Source Sans Pro"/>
              <a:ea typeface="Source Sans Pro"/>
              <a:cs typeface="Source Sans Pro"/>
              <a:sym typeface="Source Sans Pro"/>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410099"/>
              </a:solidFill>
              <a:latin typeface="Arial"/>
              <a:ea typeface="Arial"/>
              <a:cs typeface="Arial"/>
              <a:sym typeface="Arial"/>
            </a:endParaRPr>
          </a:p>
        </p:txBody>
      </p:sp>
      <p:sp>
        <p:nvSpPr>
          <p:cNvPr id="131" name="Google Shape;131;g1e543ac5b0e_4_32"/>
          <p:cNvSpPr/>
          <p:nvPr/>
        </p:nvSpPr>
        <p:spPr>
          <a:xfrm>
            <a:off x="1256875" y="2138675"/>
            <a:ext cx="1714500" cy="5181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FFFFFF"/>
              </a:solidFill>
              <a:latin typeface="Calibri"/>
              <a:ea typeface="Calibri"/>
              <a:cs typeface="Calibri"/>
              <a:sym typeface="Calibri"/>
            </a:endParaRPr>
          </a:p>
        </p:txBody>
      </p:sp>
      <p:sp>
        <p:nvSpPr>
          <p:cNvPr id="132" name="Google Shape;132;g1e543ac5b0e_4_32"/>
          <p:cNvSpPr txBox="1"/>
          <p:nvPr/>
        </p:nvSpPr>
        <p:spPr>
          <a:xfrm>
            <a:off x="1361900" y="2079475"/>
            <a:ext cx="20508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410099"/>
                </a:solidFill>
                <a:latin typeface="Source Sans Pro"/>
                <a:ea typeface="Source Sans Pro"/>
                <a:cs typeface="Source Sans Pro"/>
                <a:sym typeface="Source Sans Pro"/>
              </a:rPr>
              <a:t>Eligibility</a:t>
            </a:r>
            <a:r>
              <a:rPr lang="en-GB" sz="3100" b="1" i="0" u="none" strike="noStrike" cap="none">
                <a:solidFill>
                  <a:srgbClr val="410099"/>
                </a:solidFill>
                <a:latin typeface="Arial"/>
                <a:ea typeface="Arial"/>
                <a:cs typeface="Arial"/>
                <a:sym typeface="Arial"/>
              </a:rPr>
              <a:t> </a:t>
            </a:r>
            <a:endParaRPr sz="2100" b="1" i="0" u="none" strike="noStrike" cap="none">
              <a:solidFill>
                <a:srgbClr val="410099"/>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596348" y="556591"/>
            <a:ext cx="10962861" cy="5744817"/>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38" name="Google Shape;138;p5"/>
          <p:cNvSpPr/>
          <p:nvPr/>
        </p:nvSpPr>
        <p:spPr>
          <a:xfrm>
            <a:off x="6783225" y="3297850"/>
            <a:ext cx="3824100" cy="2537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You won’t pay anything upfront</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Not based on your household income</a:t>
            </a:r>
            <a:endParaRPr sz="2400" i="0" u="none" strike="noStrike" cap="none">
              <a:solidFill>
                <a:srgbClr val="410099"/>
              </a:solidFill>
              <a:latin typeface="Source Sans Pro"/>
              <a:ea typeface="Source Sans Pro"/>
              <a:cs typeface="Source Sans Pro"/>
              <a:sym typeface="Source Sans Pro"/>
            </a:endParaRPr>
          </a:p>
        </p:txBody>
      </p:sp>
      <p:sp>
        <p:nvSpPr>
          <p:cNvPr id="139" name="Google Shape;139;p5"/>
          <p:cNvSpPr/>
          <p:nvPr/>
        </p:nvSpPr>
        <p:spPr>
          <a:xfrm>
            <a:off x="1025075" y="3297850"/>
            <a:ext cx="4422300" cy="2537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The government will always cover the full cost of your tuition fee each year.</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So if the fee rises once you have started your course, the loan will rise to match this. </a:t>
            </a:r>
            <a:endParaRPr sz="2400" i="0" u="none" strike="noStrike" cap="none">
              <a:solidFill>
                <a:srgbClr val="410099"/>
              </a:solidFill>
              <a:latin typeface="Source Sans Pro"/>
              <a:ea typeface="Source Sans Pro"/>
              <a:cs typeface="Source Sans Pro"/>
              <a:sym typeface="Source Sans Pro"/>
            </a:endParaRPr>
          </a:p>
        </p:txBody>
      </p:sp>
      <p:cxnSp>
        <p:nvCxnSpPr>
          <p:cNvPr id="140" name="Google Shape;140;p5"/>
          <p:cNvCxnSpPr/>
          <p:nvPr/>
        </p:nvCxnSpPr>
        <p:spPr>
          <a:xfrm>
            <a:off x="6077778" y="3168621"/>
            <a:ext cx="0" cy="2495700"/>
          </a:xfrm>
          <a:prstGeom prst="straightConnector1">
            <a:avLst/>
          </a:prstGeom>
          <a:noFill/>
          <a:ln w="9525" cap="flat" cmpd="sng">
            <a:solidFill>
              <a:srgbClr val="410099"/>
            </a:solidFill>
            <a:prstDash val="solid"/>
            <a:miter lim="800000"/>
            <a:headEnd type="none" w="sm" len="sm"/>
            <a:tailEnd type="none" w="sm" len="sm"/>
          </a:ln>
        </p:spPr>
      </p:cxnSp>
      <p:pic>
        <p:nvPicPr>
          <p:cNvPr id="141" name="Google Shape;141;p5"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
        <p:nvSpPr>
          <p:cNvPr id="142" name="Google Shape;142;p5"/>
          <p:cNvSpPr/>
          <p:nvPr/>
        </p:nvSpPr>
        <p:spPr>
          <a:xfrm>
            <a:off x="1256875" y="2138675"/>
            <a:ext cx="2667000" cy="5181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FFFFFF"/>
              </a:solidFill>
              <a:latin typeface="Calibri"/>
              <a:ea typeface="Calibri"/>
              <a:cs typeface="Calibri"/>
              <a:sym typeface="Calibri"/>
            </a:endParaRPr>
          </a:p>
        </p:txBody>
      </p:sp>
      <p:sp>
        <p:nvSpPr>
          <p:cNvPr id="143" name="Google Shape;143;p5"/>
          <p:cNvSpPr txBox="1"/>
          <p:nvPr/>
        </p:nvSpPr>
        <p:spPr>
          <a:xfrm>
            <a:off x="1361900" y="2079475"/>
            <a:ext cx="32223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a:solidFill>
                  <a:srgbClr val="410099"/>
                </a:solidFill>
                <a:latin typeface="Source Sans Pro"/>
                <a:ea typeface="Source Sans Pro"/>
                <a:cs typeface="Source Sans Pro"/>
                <a:sym typeface="Source Sans Pro"/>
              </a:rPr>
              <a:t>Tuition fee loans</a:t>
            </a:r>
            <a:r>
              <a:rPr lang="en-GB" sz="3100" b="1" i="0" u="none" strike="noStrike" cap="none">
                <a:solidFill>
                  <a:srgbClr val="410099"/>
                </a:solidFill>
                <a:latin typeface="Arial"/>
                <a:ea typeface="Arial"/>
                <a:cs typeface="Arial"/>
                <a:sym typeface="Arial"/>
              </a:rPr>
              <a:t> </a:t>
            </a:r>
            <a:endParaRPr sz="2100" b="1" i="0" u="none" strike="noStrike" cap="none">
              <a:solidFill>
                <a:srgbClr val="41009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c7f95bfde8_0_171"/>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49" name="Google Shape;149;g1c7f95bfde8_0_171"/>
          <p:cNvSpPr/>
          <p:nvPr/>
        </p:nvSpPr>
        <p:spPr>
          <a:xfrm>
            <a:off x="1498800" y="2697575"/>
            <a:ext cx="3824100" cy="253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400" i="0" u="none" strike="noStrike" cap="none">
                <a:solidFill>
                  <a:srgbClr val="410099"/>
                </a:solidFill>
                <a:latin typeface="Source Sans Pro"/>
                <a:ea typeface="Source Sans Pro"/>
                <a:cs typeface="Source Sans Pro"/>
                <a:sym typeface="Source Sans Pro"/>
              </a:rPr>
              <a:t>To cover maintenance costs:</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Accommodation </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Utility bills </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Food </a:t>
            </a:r>
            <a:endParaRPr sz="2400" i="0" u="none" strike="noStrike" cap="none">
              <a:solidFill>
                <a:srgbClr val="410099"/>
              </a:solidFill>
              <a:latin typeface="Source Sans Pro"/>
              <a:ea typeface="Source Sans Pro"/>
              <a:cs typeface="Source Sans Pro"/>
              <a:sym typeface="Source Sans Pro"/>
            </a:endParaRPr>
          </a:p>
        </p:txBody>
      </p:sp>
      <p:sp>
        <p:nvSpPr>
          <p:cNvPr id="150" name="Google Shape;150;g1c7f95bfde8_0_171"/>
          <p:cNvSpPr/>
          <p:nvPr/>
        </p:nvSpPr>
        <p:spPr>
          <a:xfrm>
            <a:off x="6382450" y="3327850"/>
            <a:ext cx="4422300" cy="25374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410099"/>
              </a:buClr>
              <a:buSzPts val="2400"/>
              <a:buFont typeface="Arial"/>
              <a:buChar char="●"/>
            </a:pPr>
            <a:r>
              <a:rPr lang="en-GB" sz="2400" i="0" u="none" strike="noStrike" cap="none">
                <a:solidFill>
                  <a:srgbClr val="410099"/>
                </a:solidFill>
                <a:latin typeface="Source Sans Pro"/>
                <a:ea typeface="Source Sans Pro"/>
                <a:cs typeface="Source Sans Pro"/>
                <a:sym typeface="Source Sans Pro"/>
              </a:rPr>
              <a:t>Based on your </a:t>
            </a:r>
            <a:r>
              <a:rPr lang="en-GB" sz="2400" b="1" i="0" u="none" strike="noStrike" cap="none">
                <a:solidFill>
                  <a:srgbClr val="410099"/>
                </a:solidFill>
                <a:latin typeface="Source Sans Pro"/>
                <a:ea typeface="Source Sans Pro"/>
                <a:cs typeface="Source Sans Pro"/>
                <a:sym typeface="Source Sans Pro"/>
              </a:rPr>
              <a:t>household income</a:t>
            </a:r>
            <a:endParaRPr sz="2400" b="1"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Arial"/>
              <a:buChar char="●"/>
            </a:pPr>
            <a:r>
              <a:rPr lang="en-GB" sz="2400" i="0" u="none" strike="noStrike" cap="none">
                <a:solidFill>
                  <a:srgbClr val="410099"/>
                </a:solidFill>
                <a:latin typeface="Source Sans Pro"/>
                <a:ea typeface="Source Sans Pro"/>
                <a:cs typeface="Source Sans Pro"/>
                <a:sym typeface="Source Sans Pro"/>
              </a:rPr>
              <a:t>Different based on </a:t>
            </a:r>
            <a:r>
              <a:rPr lang="en-GB" sz="2400" b="1" i="0" u="none" strike="noStrike" cap="none">
                <a:solidFill>
                  <a:srgbClr val="410099"/>
                </a:solidFill>
                <a:latin typeface="Source Sans Pro"/>
                <a:ea typeface="Source Sans Pro"/>
                <a:cs typeface="Source Sans Pro"/>
                <a:sym typeface="Source Sans Pro"/>
              </a:rPr>
              <a:t>location </a:t>
            </a:r>
            <a:r>
              <a:rPr lang="en-GB" sz="2400" i="0" u="none" strike="noStrike" cap="none">
                <a:solidFill>
                  <a:srgbClr val="410099"/>
                </a:solidFill>
                <a:latin typeface="Source Sans Pro"/>
                <a:ea typeface="Source Sans Pro"/>
                <a:cs typeface="Source Sans Pro"/>
                <a:sym typeface="Source Sans Pro"/>
              </a:rPr>
              <a:t>(London)</a:t>
            </a:r>
            <a:endParaRPr sz="2400" i="0" u="none" strike="noStrike" cap="none">
              <a:solidFill>
                <a:srgbClr val="410099"/>
              </a:solidFill>
              <a:latin typeface="Source Sans Pro"/>
              <a:ea typeface="Source Sans Pro"/>
              <a:cs typeface="Source Sans Pro"/>
              <a:sym typeface="Source Sans Pro"/>
            </a:endParaRPr>
          </a:p>
          <a:p>
            <a:pPr marL="457200" marR="0" lvl="0" indent="-381000" algn="l" rtl="0">
              <a:lnSpc>
                <a:spcPct val="100000"/>
              </a:lnSpc>
              <a:spcBef>
                <a:spcPts val="0"/>
              </a:spcBef>
              <a:spcAft>
                <a:spcPts val="0"/>
              </a:spcAft>
              <a:buClr>
                <a:srgbClr val="410099"/>
              </a:buClr>
              <a:buSzPts val="2400"/>
              <a:buFont typeface="Source Sans Pro"/>
              <a:buChar char="●"/>
            </a:pPr>
            <a:r>
              <a:rPr lang="en-GB" sz="2400" i="0" u="none" strike="noStrike" cap="none">
                <a:solidFill>
                  <a:srgbClr val="410099"/>
                </a:solidFill>
                <a:latin typeface="Source Sans Pro"/>
                <a:ea typeface="Source Sans Pro"/>
                <a:cs typeface="Source Sans Pro"/>
                <a:sym typeface="Source Sans Pro"/>
              </a:rPr>
              <a:t>Different based on whether you live at home (with parents/ guardians), or elsewhere (at university)</a:t>
            </a:r>
            <a:endParaRPr sz="2400" i="0" u="none" strike="noStrike" cap="none">
              <a:solidFill>
                <a:srgbClr val="410099"/>
              </a:solidFill>
              <a:latin typeface="Source Sans Pro"/>
              <a:ea typeface="Source Sans Pro"/>
              <a:cs typeface="Source Sans Pro"/>
              <a:sym typeface="Source Sans Pro"/>
            </a:endParaRPr>
          </a:p>
        </p:txBody>
      </p:sp>
      <p:cxnSp>
        <p:nvCxnSpPr>
          <p:cNvPr id="151" name="Google Shape;151;g1c7f95bfde8_0_171"/>
          <p:cNvCxnSpPr/>
          <p:nvPr/>
        </p:nvCxnSpPr>
        <p:spPr>
          <a:xfrm>
            <a:off x="5852678" y="3168621"/>
            <a:ext cx="0" cy="2495700"/>
          </a:xfrm>
          <a:prstGeom prst="straightConnector1">
            <a:avLst/>
          </a:prstGeom>
          <a:noFill/>
          <a:ln w="9525" cap="flat" cmpd="sng">
            <a:solidFill>
              <a:srgbClr val="410099"/>
            </a:solidFill>
            <a:prstDash val="solid"/>
            <a:miter lim="800000"/>
            <a:headEnd type="none" w="sm" len="sm"/>
            <a:tailEnd type="none" w="sm" len="sm"/>
          </a:ln>
        </p:spPr>
      </p:cxnSp>
      <p:pic>
        <p:nvPicPr>
          <p:cNvPr id="152" name="Google Shape;152;g1c7f95bfde8_0_171" descr="Logo, company name&#10;&#10;Description automatically generated"/>
          <p:cNvPicPr preferRelativeResize="0"/>
          <p:nvPr/>
        </p:nvPicPr>
        <p:blipFill rotWithShape="1">
          <a:blip r:embed="rId3">
            <a:alphaModFix/>
          </a:blip>
          <a:srcRect/>
          <a:stretch/>
        </p:blipFill>
        <p:spPr>
          <a:xfrm>
            <a:off x="311131" y="-17360"/>
            <a:ext cx="3576204" cy="2537401"/>
          </a:xfrm>
          <a:prstGeom prst="rect">
            <a:avLst/>
          </a:prstGeom>
          <a:noFill/>
          <a:ln>
            <a:noFill/>
          </a:ln>
        </p:spPr>
      </p:pic>
      <p:sp>
        <p:nvSpPr>
          <p:cNvPr id="153" name="Google Shape;153;g1c7f95bfde8_0_171"/>
          <p:cNvSpPr/>
          <p:nvPr/>
        </p:nvSpPr>
        <p:spPr>
          <a:xfrm>
            <a:off x="1256875" y="2138675"/>
            <a:ext cx="2901900" cy="5181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FFFFFF"/>
              </a:solidFill>
              <a:latin typeface="Calibri"/>
              <a:ea typeface="Calibri"/>
              <a:cs typeface="Calibri"/>
              <a:sym typeface="Calibri"/>
            </a:endParaRPr>
          </a:p>
        </p:txBody>
      </p:sp>
      <p:sp>
        <p:nvSpPr>
          <p:cNvPr id="154" name="Google Shape;154;g1c7f95bfde8_0_171"/>
          <p:cNvSpPr txBox="1"/>
          <p:nvPr/>
        </p:nvSpPr>
        <p:spPr>
          <a:xfrm>
            <a:off x="1361900" y="2166875"/>
            <a:ext cx="2949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a:solidFill>
                  <a:srgbClr val="410099"/>
                </a:solidFill>
                <a:latin typeface="Source Sans Pro"/>
                <a:ea typeface="Source Sans Pro"/>
                <a:cs typeface="Source Sans Pro"/>
                <a:sym typeface="Source Sans Pro"/>
              </a:rPr>
              <a:t>Maintenance loans</a:t>
            </a:r>
            <a:endParaRPr sz="2100" b="1" i="0" u="none" strike="noStrike" cap="none">
              <a:solidFill>
                <a:srgbClr val="41009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p:nvPr/>
        </p:nvSpPr>
        <p:spPr>
          <a:xfrm>
            <a:off x="1318875" y="1737725"/>
            <a:ext cx="7174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200" b="1" i="0" u="none" strike="noStrike" cap="none">
                <a:solidFill>
                  <a:srgbClr val="410099"/>
                </a:solidFill>
                <a:latin typeface="Source Sans Pro"/>
                <a:ea typeface="Source Sans Pro"/>
                <a:cs typeface="Source Sans Pro"/>
                <a:sym typeface="Source Sans Pro"/>
              </a:rPr>
              <a:t>Maintenance loans in England 2023/24</a:t>
            </a:r>
            <a:endParaRPr sz="3200" b="1" i="0" u="none" strike="noStrike" cap="none">
              <a:solidFill>
                <a:srgbClr val="410099"/>
              </a:solidFill>
              <a:latin typeface="Source Sans Pro"/>
              <a:ea typeface="Source Sans Pro"/>
              <a:cs typeface="Source Sans Pro"/>
              <a:sym typeface="Source Sans Pro"/>
            </a:endParaRPr>
          </a:p>
        </p:txBody>
      </p:sp>
      <p:sp>
        <p:nvSpPr>
          <p:cNvPr id="160" name="Google Shape;160;p2"/>
          <p:cNvSpPr txBox="1"/>
          <p:nvPr/>
        </p:nvSpPr>
        <p:spPr>
          <a:xfrm>
            <a:off x="865950" y="2596250"/>
            <a:ext cx="8631600" cy="119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161" name="Google Shape;161;p2"/>
          <p:cNvGraphicFramePr/>
          <p:nvPr/>
        </p:nvGraphicFramePr>
        <p:xfrm>
          <a:off x="1318875" y="2476200"/>
          <a:ext cx="9554250" cy="3722574"/>
        </p:xfrm>
        <a:graphic>
          <a:graphicData uri="http://schemas.openxmlformats.org/drawingml/2006/table">
            <a:tbl>
              <a:tblPr>
                <a:noFill/>
                <a:tableStyleId>{C6DA056C-EB30-4C6F-97C8-1E71FB9B6561}</a:tableStyleId>
              </a:tblPr>
              <a:tblGrid>
                <a:gridCol w="3184750">
                  <a:extLst>
                    <a:ext uri="{9D8B030D-6E8A-4147-A177-3AD203B41FA5}">
                      <a16:colId xmlns:a16="http://schemas.microsoft.com/office/drawing/2014/main" val="20000"/>
                    </a:ext>
                  </a:extLst>
                </a:gridCol>
                <a:gridCol w="3184750">
                  <a:extLst>
                    <a:ext uri="{9D8B030D-6E8A-4147-A177-3AD203B41FA5}">
                      <a16:colId xmlns:a16="http://schemas.microsoft.com/office/drawing/2014/main" val="20001"/>
                    </a:ext>
                  </a:extLst>
                </a:gridCol>
                <a:gridCol w="3184750">
                  <a:extLst>
                    <a:ext uri="{9D8B030D-6E8A-4147-A177-3AD203B41FA5}">
                      <a16:colId xmlns:a16="http://schemas.microsoft.com/office/drawing/2014/main" val="20002"/>
                    </a:ext>
                  </a:extLst>
                </a:gridCol>
              </a:tblGrid>
              <a:tr h="1137050">
                <a:tc>
                  <a:txBody>
                    <a:bodyPr/>
                    <a:lstStyle/>
                    <a:p>
                      <a:pPr marL="0" marR="0" lvl="0" indent="0" algn="l"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Household income (HI)</a:t>
                      </a:r>
                      <a:endParaRPr sz="2000" b="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Living at home</a:t>
                      </a:r>
                      <a:endParaRPr sz="2000" b="1" u="none" strike="noStrike" cap="none">
                        <a:solidFill>
                          <a:srgbClr val="410099"/>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000"/>
                        <a:buFont typeface="Arial"/>
                        <a:buNone/>
                      </a:pPr>
                      <a:r>
                        <a:rPr lang="en-GB" sz="2000" i="1" u="none" strike="noStrike" cap="none">
                          <a:solidFill>
                            <a:srgbClr val="410099"/>
                          </a:solidFill>
                          <a:latin typeface="Arial"/>
                          <a:ea typeface="Arial"/>
                          <a:cs typeface="Arial"/>
                          <a:sym typeface="Arial"/>
                        </a:rPr>
                        <a:t>HI threshold for minimum loan amount = £58,291</a:t>
                      </a:r>
                      <a:endParaRPr sz="2000" i="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Living away from home</a:t>
                      </a:r>
                      <a:endParaRPr sz="2000" b="1" u="none" strike="noStrike" cap="none">
                        <a:solidFill>
                          <a:srgbClr val="410099"/>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000"/>
                        <a:buFont typeface="Arial"/>
                        <a:buNone/>
                      </a:pPr>
                      <a:r>
                        <a:rPr lang="en-GB" sz="2000" i="1" u="none" strike="noStrike" cap="none">
                          <a:solidFill>
                            <a:srgbClr val="410099"/>
                          </a:solidFill>
                          <a:latin typeface="Arial"/>
                          <a:ea typeface="Arial"/>
                          <a:cs typeface="Arial"/>
                          <a:sym typeface="Arial"/>
                        </a:rPr>
                        <a:t>HI threshold for minimum loan amount = £62,343</a:t>
                      </a:r>
                      <a:endParaRPr sz="2000" i="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extLst>
                  <a:ext uri="{0D108BD9-81ED-4DB2-BD59-A6C34878D82A}">
                    <a16:rowId xmlns:a16="http://schemas.microsoft.com/office/drawing/2014/main" val="10000"/>
                  </a:ext>
                </a:extLst>
              </a:tr>
              <a:tr h="466475">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£25,000 or less</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£8,400</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£9,978</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extLst>
                  <a:ext uri="{0D108BD9-81ED-4DB2-BD59-A6C34878D82A}">
                    <a16:rowId xmlns:a16="http://schemas.microsoft.com/office/drawing/2014/main" val="10001"/>
                  </a:ext>
                </a:extLst>
              </a:tr>
              <a:tr h="466475">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£35,000</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£6,988</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£8,552</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extLst>
                  <a:ext uri="{0D108BD9-81ED-4DB2-BD59-A6C34878D82A}">
                    <a16:rowId xmlns:a16="http://schemas.microsoft.com/office/drawing/2014/main" val="10002"/>
                  </a:ext>
                </a:extLst>
              </a:tr>
              <a:tr h="466475">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£45,000</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£5,576</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£7,125</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extLst>
                  <a:ext uri="{0D108BD9-81ED-4DB2-BD59-A6C34878D82A}">
                    <a16:rowId xmlns:a16="http://schemas.microsoft.com/office/drawing/2014/main" val="10003"/>
                  </a:ext>
                </a:extLst>
              </a:tr>
              <a:tr h="466475">
                <a:tc>
                  <a:txBody>
                    <a:bodyPr/>
                    <a:lstStyle/>
                    <a:p>
                      <a:pPr marL="0" marR="0" lvl="0" indent="0" algn="l"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£58,291</a:t>
                      </a:r>
                      <a:endParaRPr sz="2000" b="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£3,698 (minimum loan)</a:t>
                      </a:r>
                      <a:endParaRPr sz="2000" b="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£5,229</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extLst>
                  <a:ext uri="{0D108BD9-81ED-4DB2-BD59-A6C34878D82A}">
                    <a16:rowId xmlns:a16="http://schemas.microsoft.com/office/drawing/2014/main" val="10004"/>
                  </a:ext>
                </a:extLst>
              </a:tr>
              <a:tr h="466475">
                <a:tc>
                  <a:txBody>
                    <a:bodyPr/>
                    <a:lstStyle/>
                    <a:p>
                      <a:pPr marL="0" marR="0" lvl="0" indent="0" algn="l"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£62,343 or more</a:t>
                      </a:r>
                      <a:endParaRPr sz="2000" b="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u="none" strike="noStrike" cap="none">
                          <a:solidFill>
                            <a:srgbClr val="410099"/>
                          </a:solidFill>
                          <a:latin typeface="Arial"/>
                          <a:ea typeface="Arial"/>
                          <a:cs typeface="Arial"/>
                          <a:sym typeface="Arial"/>
                        </a:rPr>
                        <a:t>£3,698</a:t>
                      </a:r>
                      <a:endParaRPr sz="2000"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GB" sz="2000" b="1" u="none" strike="noStrike" cap="none">
                          <a:solidFill>
                            <a:srgbClr val="410099"/>
                          </a:solidFill>
                          <a:latin typeface="Arial"/>
                          <a:ea typeface="Arial"/>
                          <a:cs typeface="Arial"/>
                          <a:sym typeface="Arial"/>
                        </a:rPr>
                        <a:t>£4,651 (minimum loan)</a:t>
                      </a:r>
                      <a:endParaRPr sz="2000" b="1" u="none" strike="noStrike" cap="none">
                        <a:solidFill>
                          <a:srgbClr val="410099"/>
                        </a:solidFill>
                        <a:latin typeface="Arial"/>
                        <a:ea typeface="Arial"/>
                        <a:cs typeface="Arial"/>
                        <a:sym typeface="Arial"/>
                      </a:endParaRPr>
                    </a:p>
                  </a:txBody>
                  <a:tcPr marL="91425" marR="91425" marT="91425" marB="91425">
                    <a:lnL w="19050" cap="flat" cmpd="sng">
                      <a:solidFill>
                        <a:srgbClr val="410099"/>
                      </a:solidFill>
                      <a:prstDash val="solid"/>
                      <a:round/>
                      <a:headEnd type="none" w="sm" len="sm"/>
                      <a:tailEnd type="none" w="sm" len="sm"/>
                    </a:lnL>
                    <a:lnR w="19050" cap="flat" cmpd="sng">
                      <a:solidFill>
                        <a:srgbClr val="410099"/>
                      </a:solidFill>
                      <a:prstDash val="solid"/>
                      <a:round/>
                      <a:headEnd type="none" w="sm" len="sm"/>
                      <a:tailEnd type="none" w="sm" len="sm"/>
                    </a:lnR>
                    <a:lnT w="19050" cap="flat" cmpd="sng">
                      <a:solidFill>
                        <a:srgbClr val="410099"/>
                      </a:solidFill>
                      <a:prstDash val="solid"/>
                      <a:round/>
                      <a:headEnd type="none" w="sm" len="sm"/>
                      <a:tailEnd type="none" w="sm" len="sm"/>
                    </a:lnT>
                    <a:lnB w="19050" cap="flat" cmpd="sng">
                      <a:solidFill>
                        <a:srgbClr val="41009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2" name="Google Shape;162;p2"/>
          <p:cNvSpPr txBox="1"/>
          <p:nvPr/>
        </p:nvSpPr>
        <p:spPr>
          <a:xfrm>
            <a:off x="6803200" y="913100"/>
            <a:ext cx="9910200" cy="581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700" i="0" u="sng" strike="noStrike" cap="none">
                <a:solidFill>
                  <a:schemeClr val="hlink"/>
                </a:solidFill>
                <a:latin typeface="Source Sans Pro"/>
                <a:ea typeface="Source Sans Pro"/>
                <a:cs typeface="Source Sans Pro"/>
                <a:sym typeface="Source Sans Pro"/>
                <a:hlinkClick r:id="rId3"/>
              </a:rPr>
              <a:t>www.gov.uk/student-finance-calculator</a:t>
            </a:r>
            <a:endParaRPr sz="1100" b="0" i="0" u="none" strike="noStrike" cap="none">
              <a:solidFill>
                <a:srgbClr val="000000"/>
              </a:solidFill>
              <a:latin typeface="Calibri"/>
              <a:ea typeface="Calibri"/>
              <a:cs typeface="Calibri"/>
              <a:sym typeface="Calibri"/>
            </a:endParaRPr>
          </a:p>
        </p:txBody>
      </p:sp>
      <p:pic>
        <p:nvPicPr>
          <p:cNvPr id="163" name="Google Shape;163;p2" descr="Logo, company name&#10;&#10;Description automatically generated"/>
          <p:cNvPicPr preferRelativeResize="0"/>
          <p:nvPr/>
        </p:nvPicPr>
        <p:blipFill rotWithShape="1">
          <a:blip r:embed="rId4">
            <a:alphaModFix/>
          </a:blip>
          <a:srcRect/>
          <a:stretch/>
        </p:blipFill>
        <p:spPr>
          <a:xfrm>
            <a:off x="311131" y="-17360"/>
            <a:ext cx="3576204" cy="2537401"/>
          </a:xfrm>
          <a:prstGeom prst="rect">
            <a:avLst/>
          </a:prstGeom>
          <a:noFill/>
          <a:ln>
            <a:noFill/>
          </a:ln>
        </p:spPr>
      </p:pic>
      <p:sp>
        <p:nvSpPr>
          <p:cNvPr id="164" name="Google Shape;164;p2"/>
          <p:cNvSpPr/>
          <p:nvPr/>
        </p:nvSpPr>
        <p:spPr>
          <a:xfrm>
            <a:off x="596348" y="536713"/>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1b899b05856_0_298"/>
          <p:cNvPicPr preferRelativeResize="0"/>
          <p:nvPr/>
        </p:nvPicPr>
        <p:blipFill rotWithShape="1">
          <a:blip r:embed="rId3">
            <a:alphaModFix/>
          </a:blip>
          <a:srcRect l="24012" t="6600" r="24800" b="36000"/>
          <a:stretch/>
        </p:blipFill>
        <p:spPr>
          <a:xfrm>
            <a:off x="6245950" y="2929975"/>
            <a:ext cx="5313298" cy="3351451"/>
          </a:xfrm>
          <a:prstGeom prst="rect">
            <a:avLst/>
          </a:prstGeom>
          <a:noFill/>
          <a:ln>
            <a:noFill/>
          </a:ln>
        </p:spPr>
      </p:pic>
      <p:sp>
        <p:nvSpPr>
          <p:cNvPr id="170" name="Google Shape;170;g1b899b05856_0_298"/>
          <p:cNvSpPr/>
          <p:nvPr/>
        </p:nvSpPr>
        <p:spPr>
          <a:xfrm>
            <a:off x="596348" y="536713"/>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71" name="Google Shape;171;g1b899b05856_0_298"/>
          <p:cNvSpPr txBox="1"/>
          <p:nvPr/>
        </p:nvSpPr>
        <p:spPr>
          <a:xfrm>
            <a:off x="1111400" y="2138050"/>
            <a:ext cx="5647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200" b="1" i="0" u="none" strike="noStrike" cap="none">
                <a:solidFill>
                  <a:srgbClr val="410099"/>
                </a:solidFill>
                <a:latin typeface="Source Sans Pro"/>
                <a:ea typeface="Source Sans Pro"/>
                <a:cs typeface="Source Sans Pro"/>
                <a:sym typeface="Source Sans Pro"/>
              </a:rPr>
              <a:t>Applying for Student Finance</a:t>
            </a:r>
            <a:endParaRPr sz="3200" b="1" i="0" u="none" strike="noStrike" cap="none">
              <a:solidFill>
                <a:srgbClr val="410099"/>
              </a:solidFill>
              <a:latin typeface="Source Sans Pro"/>
              <a:ea typeface="Source Sans Pro"/>
              <a:cs typeface="Source Sans Pro"/>
              <a:sym typeface="Source Sans Pro"/>
            </a:endParaRPr>
          </a:p>
        </p:txBody>
      </p:sp>
      <p:sp>
        <p:nvSpPr>
          <p:cNvPr id="172" name="Google Shape;172;g1b899b05856_0_298"/>
          <p:cNvSpPr txBox="1"/>
          <p:nvPr/>
        </p:nvSpPr>
        <p:spPr>
          <a:xfrm>
            <a:off x="1111400" y="3096775"/>
            <a:ext cx="4754400" cy="100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2400" i="0" u="none" strike="noStrike" cap="none">
                <a:solidFill>
                  <a:srgbClr val="410098"/>
                </a:solidFill>
                <a:latin typeface="Source Sans Pro"/>
                <a:ea typeface="Source Sans Pro"/>
                <a:cs typeface="Source Sans Pro"/>
                <a:sym typeface="Source Sans Pro"/>
              </a:rPr>
              <a:t>Apply in the spring before you start your course, or as soon as possible after that. </a:t>
            </a:r>
            <a:endParaRPr sz="2400" i="0" u="none" strike="noStrike" cap="none">
              <a:solidFill>
                <a:srgbClr val="41009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 name="Google Shape;173;g1b899b05856_0_298"/>
          <p:cNvSpPr txBox="1"/>
          <p:nvPr/>
        </p:nvSpPr>
        <p:spPr>
          <a:xfrm>
            <a:off x="1111400" y="4682700"/>
            <a:ext cx="3885600" cy="870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i="0" u="sng" strike="noStrike" cap="none">
                <a:solidFill>
                  <a:schemeClr val="hlink"/>
                </a:solidFill>
                <a:latin typeface="Source Sans Pro"/>
                <a:ea typeface="Source Sans Pro"/>
                <a:cs typeface="Source Sans Pro"/>
                <a:sym typeface="Source Sans Pro"/>
                <a:hlinkClick r:id="rId4"/>
              </a:rPr>
              <a:t>www.gov.uk/apply-online-for-student-finance</a:t>
            </a:r>
            <a:endParaRPr sz="1800" i="0" u="sng" strike="noStrike" cap="none">
              <a:solidFill>
                <a:schemeClr val="hlink"/>
              </a:solidFill>
              <a:latin typeface="Source Sans Pro"/>
              <a:ea typeface="Source Sans Pro"/>
              <a:cs typeface="Source Sans Pro"/>
              <a:sym typeface="Source Sans Pro"/>
            </a:endParaRPr>
          </a:p>
        </p:txBody>
      </p:sp>
      <p:pic>
        <p:nvPicPr>
          <p:cNvPr id="174" name="Google Shape;174;g1b899b05856_0_298" descr="Logo, company name&#10;&#10;Description automatically generated"/>
          <p:cNvPicPr preferRelativeResize="0"/>
          <p:nvPr/>
        </p:nvPicPr>
        <p:blipFill rotWithShape="1">
          <a:blip r:embed="rId5">
            <a:alphaModFix/>
          </a:blip>
          <a:srcRect/>
          <a:stretch/>
        </p:blipFill>
        <p:spPr>
          <a:xfrm>
            <a:off x="311131" y="-17360"/>
            <a:ext cx="3576204" cy="25374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4418</Words>
  <Application>Microsoft Office PowerPoint</Application>
  <PresentationFormat>Widescreen</PresentationFormat>
  <Paragraphs>430</Paragraphs>
  <Slides>38</Slides>
  <Notes>38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Roboto</vt:lpstr>
      <vt:lpstr>Arial</vt:lpstr>
      <vt:lpstr>Source Sans Pro</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Joe Doherty</cp:lastModifiedBy>
  <cp:revision>2</cp:revision>
  <dcterms:modified xsi:type="dcterms:W3CDTF">2023-11-23T15:00:13Z</dcterms:modified>
</cp:coreProperties>
</file>