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60" r:id="rId4"/>
    <p:sldId id="261" r:id="rId5"/>
    <p:sldId id="262" r:id="rId6"/>
    <p:sldId id="263" r:id="rId7"/>
    <p:sldId id="279" r:id="rId8"/>
    <p:sldId id="264" r:id="rId9"/>
    <p:sldId id="276" r:id="rId10"/>
    <p:sldId id="277" r:id="rId11"/>
    <p:sldId id="278" r:id="rId12"/>
    <p:sldId id="265" r:id="rId13"/>
    <p:sldId id="266" r:id="rId14"/>
    <p:sldId id="269" r:id="rId15"/>
    <p:sldId id="270" r:id="rId16"/>
    <p:sldId id="271" r:id="rId17"/>
    <p:sldId id="272" r:id="rId18"/>
    <p:sldId id="273" r:id="rId19"/>
    <p:sldId id="282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39A5"/>
    <a:srgbClr val="AD7F23"/>
    <a:srgbClr val="3C85C2"/>
    <a:srgbClr val="3778C7"/>
    <a:srgbClr val="1A89E4"/>
    <a:srgbClr val="16DD36"/>
    <a:srgbClr val="226EB4"/>
    <a:srgbClr val="4BC7C8"/>
    <a:srgbClr val="AF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97" autoAdjust="0"/>
    <p:restoredTop sz="85658" autoAdjust="0"/>
  </p:normalViewPr>
  <p:slideViewPr>
    <p:cSldViewPr snapToGrid="0">
      <p:cViewPr varScale="1">
        <p:scale>
          <a:sx n="62" d="100"/>
          <a:sy n="62" d="100"/>
        </p:scale>
        <p:origin x="7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6D564-08F0-472F-928E-E14F826DFA93}" type="datetimeFigureOut">
              <a:rPr lang="en-GB" smtClean="0"/>
              <a:t>11/10/2020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8783C2-D374-4D3E-B226-113E1372D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30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783C2-D374-4D3E-B226-113E1372D74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995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783C2-D374-4D3E-B226-113E1372D74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17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783C2-D374-4D3E-B226-113E1372D74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505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783C2-D374-4D3E-B226-113E1372D74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21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Delete this slide if you </a:t>
            </a:r>
            <a:r>
              <a:rPr lang="en-US" i="0" dirty="0"/>
              <a:t>are</a:t>
            </a:r>
            <a:r>
              <a:rPr lang="en-US" dirty="0"/>
              <a:t> using the </a:t>
            </a:r>
            <a:r>
              <a:rPr lang="en-US" b="1" dirty="0"/>
              <a:t>form code</a:t>
            </a:r>
            <a:r>
              <a:rPr lang="en-US" dirty="0"/>
              <a:t> method. These are instructions for the </a:t>
            </a:r>
            <a:r>
              <a:rPr lang="en-US" b="1" dirty="0"/>
              <a:t>bulk upload</a:t>
            </a:r>
            <a:r>
              <a:rPr lang="en-US" dirty="0"/>
              <a:t> method.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783C2-D374-4D3E-B226-113E1372D74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09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Delete this slide if you are using the student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bulk upload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method. These are instructions for the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 code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method.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783C2-D374-4D3E-B226-113E1372D74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339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Delete this slide if you are using the student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bulk upload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method. These are instructions for the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 code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method.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783C2-D374-4D3E-B226-113E1372D74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732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99B59-238B-49A3-ADAC-42AE804B5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15BDC0-BFF6-4AB1-AA1D-8A4EF1A425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660C7-4CF4-467E-9148-B0D7CC661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11/10/2020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38DB6-00FB-462F-866A-49C19A283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D91F9-25BA-4CA2-A4C9-F134B3C20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955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8754C-2BEF-4325-9559-4BA117285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14B5D3-3BA8-43D1-A4DE-A58017532B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E6646-24BF-4FB2-95DE-4AB076F51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11/10/2020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49FC0-BBA6-4AC9-ACDE-C3E6DB0BC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75F47-AAEF-4F08-8867-00B6BEBA5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108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3CC231-DB8B-4EE0-912B-97587AC8BD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FC2921-BABA-4D96-9C3C-38B4F0BD0E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F2DD1-3FAB-4D64-B187-26A574F5E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11/10/2020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41DE2-4123-4B8B-8754-F4002385C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D9D64-668A-455F-B492-3FFE30171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305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4FE39-5D26-4BED-9485-5AB4F4ADF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9392D-AEB8-4170-B9C1-5D6BA7EFE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F0187-7F6A-4656-8E83-2645D9B3B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11/10/2020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B70CA-7599-401F-B488-5635FDDE3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34402-5472-437B-8AFB-88972B76B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776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F2350-591D-42F5-AFD8-951106630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9E250-5C21-4A7A-883A-1B0A6F46A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FD99E-F2FC-4DE9-8750-450C3C35A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11/10/2020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B01A67-06E5-428C-81D0-9BB6C676E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F0245-D73B-4430-9CDC-71841B84B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548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16BD7-7693-4615-9F92-40F61C1E2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CDA6B-01A8-4DE2-811B-FBD8C6ECCB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B95D1-EC1E-4E67-9460-64C33B4DEB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937DCF-31B8-42DB-987F-140C661A6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11/10/2020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F48C78-3F3F-4C95-BC15-E83254AD6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21A202-05C6-497D-9D6A-EDC41C3EF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831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841FB-C17E-45E5-BE80-E73C8C438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59C9B8-FF0F-4693-BF57-65CB98533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11A54A-6A9A-4AC7-A803-450C9E9C5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AD2AEC-3943-45AD-B37E-F3601DDCAC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636B10-A8A8-4334-9F3B-5B03741D56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12FE97-9FF9-4032-A935-555B6FE7B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11/10/2020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ED5DC6-8323-4633-823A-07EF414F9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7B59CE-C43C-47C5-ADA8-14E5FA644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498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6B8AF-B9A9-41E0-BD68-1C9C2E85C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11BEE2-AF26-4344-A0B0-3CA47DF00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11/10/2020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83DAE8-FD5E-4417-9FBF-8070E203C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271E3A-D8DF-4FC0-9BB1-1AF41C018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224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C1DD07-066D-4884-B22F-6BB40FDED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11/10/2020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2E5496-8D25-479D-A104-4604F6008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D1807-4ADB-4140-8D01-FD8BA062F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50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ED0BE-1F9C-4E10-821D-F7502C18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57A83-0411-4403-89DA-387F9AE78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E1A15-C565-4E96-B385-9E04C490D6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6A14CB-4387-4876-9A0E-BC2099F24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11/10/2020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BB2058-54F3-44D5-B16E-FB805D003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FB6ABC-02CD-4059-BA57-E1331A9DB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95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E858F-8BE9-4B95-B882-9493E42B6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578BD3-E4E5-4709-B523-9358C378D6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896973-6337-49BF-AFEF-8656324DB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C8A556-619D-40BD-B343-5AF99E691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11/10/2020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00891C-C208-4E4A-A050-669B73F50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E2FAE-32FD-46E9-8408-4CEC4D82A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897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6301AF-5EA8-4AD5-8DE4-661D3F12E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845630-CCAE-402E-9578-81489B55B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4E59C-BBB2-4ADD-9DDC-AF0B187D2D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29BF4-4D38-4BB1-9B00-28882CAFDC60}" type="datetimeFigureOut">
              <a:rPr lang="en-GB" smtClean="0"/>
              <a:t>11/10/2020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B4259-F068-4CEB-AB64-93935524A5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F75AA-A0EF-4E2A-80D2-3D38F2FF42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261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slide" Target="slide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slide" Target="slide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tiff"/><Relationship Id="rId7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6892283-18F1-44BA-8E4A-9506B634CDAB}"/>
              </a:ext>
            </a:extLst>
          </p:cNvPr>
          <p:cNvSpPr txBox="1"/>
          <p:nvPr/>
        </p:nvSpPr>
        <p:spPr>
          <a:xfrm>
            <a:off x="1524000" y="3355955"/>
            <a:ext cx="8743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dirty="0">
                <a:solidFill>
                  <a:schemeClr val="bg1"/>
                </a:solidFill>
                <a:latin typeface="Open sans"/>
              </a:rPr>
              <a:t>Student launch</a:t>
            </a:r>
            <a:endParaRPr lang="en-GB" sz="5600" dirty="0">
              <a:solidFill>
                <a:schemeClr val="bg1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665543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11153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Search </a:t>
            </a:r>
            <a:r>
              <a:rPr lang="en-US" sz="3200" dirty="0" err="1">
                <a:solidFill>
                  <a:schemeClr val="bg1"/>
                </a:solidFill>
                <a:latin typeface="Open sans" panose="020B0606030504020204"/>
              </a:rPr>
              <a:t>Unifrog</a:t>
            </a:r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 to find the best university courses for you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BB3B1E-1B93-42AB-BB9E-BD4A96A667ED}"/>
              </a:ext>
            </a:extLst>
          </p:cNvPr>
          <p:cNvSpPr/>
          <p:nvPr/>
        </p:nvSpPr>
        <p:spPr>
          <a:xfrm>
            <a:off x="2405270" y="2236304"/>
            <a:ext cx="2653747" cy="36874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5858CF-EC9C-4962-97E8-65394A0F7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291" y="1514781"/>
            <a:ext cx="5107656" cy="12287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78529F-1E9D-4C27-8E0A-7A0D837F2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6196" y="2518453"/>
            <a:ext cx="8193410" cy="417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160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055F0E5-ABC8-4544-8D87-1CC97B0FC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784" y="1585137"/>
            <a:ext cx="11052890" cy="20453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48F199-76A9-F445-9A3F-CE4A2833D3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45"/>
          <a:stretch/>
        </p:blipFill>
        <p:spPr>
          <a:xfrm>
            <a:off x="701615" y="3847382"/>
            <a:ext cx="10788770" cy="25465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432367" y="263115"/>
            <a:ext cx="117596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Use the ranking and filtering tools to narrow down your university searches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0EA305-36FE-4921-8359-B0E92112DE7A}"/>
              </a:ext>
            </a:extLst>
          </p:cNvPr>
          <p:cNvSpPr/>
          <p:nvPr/>
        </p:nvSpPr>
        <p:spPr>
          <a:xfrm>
            <a:off x="631943" y="1717256"/>
            <a:ext cx="740383" cy="296908"/>
          </a:xfrm>
          <a:prstGeom prst="rect">
            <a:avLst/>
          </a:prstGeom>
          <a:noFill/>
          <a:ln w="57150">
            <a:solidFill>
              <a:srgbClr val="4BC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44E337-EC4B-4A87-B791-CB46353254D2}"/>
              </a:ext>
            </a:extLst>
          </p:cNvPr>
          <p:cNvSpPr/>
          <p:nvPr/>
        </p:nvSpPr>
        <p:spPr>
          <a:xfrm>
            <a:off x="1401037" y="3979289"/>
            <a:ext cx="829140" cy="255086"/>
          </a:xfrm>
          <a:prstGeom prst="rect">
            <a:avLst/>
          </a:prstGeom>
          <a:noFill/>
          <a:ln w="57150">
            <a:solidFill>
              <a:srgbClr val="4BC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827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Explore university courses abroad 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69379F-FA4F-43A2-AE84-7B0E20C25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6985" y="1489967"/>
            <a:ext cx="6513014" cy="514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67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316037"/>
            <a:ext cx="116602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Start reading about the different universities and making shortlists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B7ECEC-3335-48D4-A790-87AD9FDF23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3477" y="2264683"/>
            <a:ext cx="6416485" cy="31229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D90245-3E3D-4758-9CC1-5A8293EDC3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975" y="1628580"/>
            <a:ext cx="4986465" cy="491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44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We hope you enjoy using </a:t>
            </a:r>
            <a:r>
              <a:rPr lang="en-US" sz="3200" dirty="0" err="1">
                <a:solidFill>
                  <a:schemeClr val="bg1"/>
                </a:solidFill>
                <a:latin typeface="Open sans" panose="020B0606030504020204"/>
              </a:rPr>
              <a:t>Unifrog</a:t>
            </a:r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!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657225" y="2490688"/>
            <a:ext cx="4429125" cy="3076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Use the help section if you need a guide or want some more information about the tools.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If you get stuck, ask your teacher for help!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5BA006-FDEF-4D3B-A447-A3854AB57E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6486" y="1718753"/>
            <a:ext cx="5998289" cy="44546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24077A8-5116-48F5-B4F1-1964C06A9503}"/>
              </a:ext>
            </a:extLst>
          </p:cNvPr>
          <p:cNvSpPr/>
          <p:nvPr/>
        </p:nvSpPr>
        <p:spPr>
          <a:xfrm>
            <a:off x="9717522" y="1761795"/>
            <a:ext cx="464703" cy="260171"/>
          </a:xfrm>
          <a:prstGeom prst="rect">
            <a:avLst/>
          </a:prstGeom>
          <a:noFill/>
          <a:ln w="57150">
            <a:solidFill>
              <a:srgbClr val="4BC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537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How can </a:t>
            </a:r>
            <a:r>
              <a:rPr lang="en-US" sz="3200" dirty="0" err="1">
                <a:solidFill>
                  <a:schemeClr val="bg1"/>
                </a:solidFill>
                <a:latin typeface="Open sans" panose="020B0606030504020204"/>
              </a:rPr>
              <a:t>Unifrog</a:t>
            </a:r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 help me now?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346228" y="1870193"/>
            <a:ext cx="11416685" cy="4091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Open Sans" panose="020B0606030504020204"/>
              </a:rPr>
              <a:t>Explore the subjects you would be interested in studying Post-18 and how these choices can lead to different career paths and further education</a:t>
            </a:r>
          </a:p>
          <a:p>
            <a:pPr>
              <a:lnSpc>
                <a:spcPct val="150000"/>
              </a:lnSpc>
            </a:pPr>
            <a:endParaRPr lang="en-US" sz="2200" dirty="0">
              <a:latin typeface="Open Sans" panose="020B0606030504020204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Open Sans" panose="020B0606030504020204"/>
              </a:rPr>
              <a:t>Discover and sign up to online courses in areas that you’re interested in</a:t>
            </a:r>
          </a:p>
          <a:p>
            <a:pPr>
              <a:lnSpc>
                <a:spcPct val="150000"/>
              </a:lnSpc>
            </a:pPr>
            <a:endParaRPr lang="en-US" sz="2200" dirty="0">
              <a:latin typeface="Open Sans" panose="020B0606030504020204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Open Sans" panose="020B0606030504020204"/>
              </a:rPr>
              <a:t>Support in writing a CV and Cover letter</a:t>
            </a:r>
          </a:p>
          <a:p>
            <a:pPr>
              <a:lnSpc>
                <a:spcPct val="150000"/>
              </a:lnSpc>
            </a:pPr>
            <a:endParaRPr lang="en-US" sz="2200" dirty="0">
              <a:latin typeface="Open Sans" panose="020B0606030504020204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Open Sans" panose="020B0606030504020204"/>
              </a:rPr>
              <a:t>Record key activities and achievements to use in your application</a:t>
            </a:r>
          </a:p>
        </p:txBody>
      </p:sp>
    </p:spTree>
    <p:extLst>
      <p:ext uri="{BB962C8B-B14F-4D97-AF65-F5344CB8AC3E}">
        <p14:creationId xmlns:p14="http://schemas.microsoft.com/office/powerpoint/2010/main" val="2389188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Creating your account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697424" y="1940832"/>
            <a:ext cx="6927742" cy="4100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A link has been sent to your school email address (please check your junk/spam mailboxes)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Click the link and follow the instructions </a:t>
            </a:r>
          </a:p>
          <a:p>
            <a:pPr>
              <a:lnSpc>
                <a:spcPct val="150000"/>
              </a:lnSpc>
            </a:pPr>
            <a:endParaRPr lang="en-US" sz="22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en-GB" sz="2200" dirty="0" err="1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reate</a:t>
            </a:r>
            <a:r>
              <a:rPr lang="en-GB" sz="22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 a memorable password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u="sng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Make a note of your password</a:t>
            </a:r>
          </a:p>
        </p:txBody>
      </p:sp>
      <p:pic>
        <p:nvPicPr>
          <p:cNvPr id="3" name="Picture 2" descr="A hand holding a cellphone&#10;&#10;Description automatically generated">
            <a:extLst>
              <a:ext uri="{FF2B5EF4-FFF2-40B4-BE49-F238E27FC236}">
                <a16:creationId xmlns:a16="http://schemas.microsoft.com/office/drawing/2014/main" id="{797CC4F4-75B2-CE4B-976D-D428AF8334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441" y="2231571"/>
            <a:ext cx="2532479" cy="381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445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First time registration with </a:t>
            </a:r>
            <a:r>
              <a:rPr lang="en-US" sz="3200" dirty="0" err="1">
                <a:solidFill>
                  <a:schemeClr val="bg1"/>
                </a:solidFill>
                <a:latin typeface="Open sans" panose="020B0606030504020204"/>
              </a:rPr>
              <a:t>Unifrog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346228" y="2403574"/>
            <a:ext cx="3241798" cy="2568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When you sign in for the first time, you will use a Form Code which will link you with your Form Tutor.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2DA5B4-B260-4732-966C-BF38BB3029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748" t="20096" r="6012" b="30962"/>
          <a:stretch/>
        </p:blipFill>
        <p:spPr>
          <a:xfrm>
            <a:off x="3812868" y="2403574"/>
            <a:ext cx="7438711" cy="26776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C0369CF-FFD3-4F0E-9735-9DA8DAF89FAC}"/>
              </a:ext>
            </a:extLst>
          </p:cNvPr>
          <p:cNvSpPr/>
          <p:nvPr/>
        </p:nvSpPr>
        <p:spPr>
          <a:xfrm>
            <a:off x="8233407" y="2999939"/>
            <a:ext cx="1759554" cy="563554"/>
          </a:xfrm>
          <a:prstGeom prst="rect">
            <a:avLst/>
          </a:prstGeom>
          <a:noFill/>
          <a:ln w="57150">
            <a:solidFill>
              <a:srgbClr val="4BC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722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Complete the signup page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346228" y="2823996"/>
            <a:ext cx="3594401" cy="1552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Open sans" panose="020B0606030504020204"/>
              </a:rPr>
              <a:t>Enter your form code and use an email address that you access regularly</a:t>
            </a:r>
            <a:endParaRPr lang="en-GB" sz="2200" dirty="0">
              <a:latin typeface="Open sans" panose="020B060603050402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064DE6-57BB-43B8-BDCF-D97EC6D168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5035" y="1657279"/>
            <a:ext cx="7174965" cy="444822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5BF138E-4B5D-4DF3-874F-10D0C1295C13}"/>
              </a:ext>
            </a:extLst>
          </p:cNvPr>
          <p:cNvSpPr/>
          <p:nvPr/>
        </p:nvSpPr>
        <p:spPr>
          <a:xfrm>
            <a:off x="4695825" y="2665150"/>
            <a:ext cx="714375" cy="317692"/>
          </a:xfrm>
          <a:prstGeom prst="rect">
            <a:avLst/>
          </a:prstGeom>
          <a:noFill/>
          <a:ln w="57150">
            <a:solidFill>
              <a:srgbClr val="4BC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1E2154-E9FF-4395-A3C4-49066DB0DB65}"/>
              </a:ext>
            </a:extLst>
          </p:cNvPr>
          <p:cNvSpPr/>
          <p:nvPr/>
        </p:nvSpPr>
        <p:spPr>
          <a:xfrm>
            <a:off x="4543425" y="4029163"/>
            <a:ext cx="866775" cy="317692"/>
          </a:xfrm>
          <a:prstGeom prst="rect">
            <a:avLst/>
          </a:prstGeom>
          <a:noFill/>
          <a:ln w="57150">
            <a:solidFill>
              <a:srgbClr val="4BC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130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7" y="452596"/>
            <a:ext cx="11499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Every time you login to from now on, sign in here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460414" y="2663487"/>
            <a:ext cx="3512872" cy="2568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If you forget your password, hit the link to reset </a:t>
            </a:r>
            <a:r>
              <a:rPr lang="en-US" sz="2200" dirty="0">
                <a:latin typeface="Open sans" panose="020B0606030504020204"/>
                <a:ea typeface="Calibri"/>
                <a:cs typeface="Calibri"/>
                <a:sym typeface="Calibri"/>
              </a:rPr>
              <a:t>(remember to check your junk/spam just in case!)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05CB18-AE58-441D-8853-EAAED67A5A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748" t="20096" r="6012" b="30962"/>
          <a:stretch/>
        </p:blipFill>
        <p:spPr>
          <a:xfrm>
            <a:off x="4292875" y="2608857"/>
            <a:ext cx="7438711" cy="26776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14F020D-1E22-4EB6-AA8B-AA89494BEAC8}"/>
              </a:ext>
            </a:extLst>
          </p:cNvPr>
          <p:cNvSpPr/>
          <p:nvPr/>
        </p:nvSpPr>
        <p:spPr>
          <a:xfrm>
            <a:off x="4404355" y="4682385"/>
            <a:ext cx="1503646" cy="362504"/>
          </a:xfrm>
          <a:prstGeom prst="rect">
            <a:avLst/>
          </a:prstGeom>
          <a:noFill/>
          <a:ln w="57150">
            <a:solidFill>
              <a:srgbClr val="4BC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194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What is </a:t>
            </a:r>
            <a:r>
              <a:rPr lang="en-US" sz="3200" dirty="0" err="1">
                <a:solidFill>
                  <a:schemeClr val="bg1"/>
                </a:solidFill>
                <a:latin typeface="Open sans" panose="020B0606030504020204"/>
              </a:rPr>
              <a:t>Unifrog</a:t>
            </a:r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?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346228" y="1703775"/>
            <a:ext cx="5450138" cy="4599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U</a:t>
            </a:r>
            <a:r>
              <a:rPr lang="en-GB" sz="2200" dirty="0" err="1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nifrog</a:t>
            </a:r>
            <a:r>
              <a:rPr lang="en-GB" sz="22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 is a one-stop-shop where students can easily explore their interests, then find and successfully apply for their next best step after school.</a:t>
            </a:r>
          </a:p>
          <a:p>
            <a:pPr>
              <a:lnSpc>
                <a:spcPct val="150000"/>
              </a:lnSpc>
            </a:pPr>
            <a:endParaRPr lang="en-US" sz="22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200" dirty="0" err="1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Unifrog</a:t>
            </a:r>
            <a:r>
              <a:rPr lang="en-US" sz="22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 will help you to explore your key interests and what career paths you can take to reach your goals!</a:t>
            </a:r>
          </a:p>
        </p:txBody>
      </p:sp>
      <p:pic>
        <p:nvPicPr>
          <p:cNvPr id="3" name="Picture 2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741C77AE-8F96-A945-8A9C-34124BE92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41549"/>
            <a:ext cx="5270938" cy="352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263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In summary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346228" y="1651749"/>
            <a:ext cx="8022857" cy="4100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 err="1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Unifrog</a:t>
            </a:r>
            <a:r>
              <a:rPr lang="en-GB" sz="22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 can help you make decisions </a:t>
            </a:r>
            <a:r>
              <a:rPr lang="en-GB" sz="2200" u="sng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now</a:t>
            </a:r>
            <a:r>
              <a:rPr lang="en-GB" sz="22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 about what you want to study and what career path you choose to take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It will help select the opportunities that are right for you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Be smart. Get ahead of the game!</a:t>
            </a:r>
            <a:endParaRPr lang="en-US" sz="22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endParaRPr lang="en-US" sz="22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en-GB" sz="2200" b="1" dirty="0" err="1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ign</a:t>
            </a:r>
            <a:r>
              <a:rPr lang="en-GB" sz="2200" b="1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 in now at www.unifrog.org/sign-in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94C245-C6E8-41E5-AA8F-1207134AB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1653" y="1651749"/>
            <a:ext cx="2123860" cy="426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947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By the end of today’s session, we will: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346228" y="1598048"/>
            <a:ext cx="6413801" cy="4100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Understand how </a:t>
            </a:r>
            <a:r>
              <a:rPr lang="en-US" sz="2200" dirty="0" err="1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Unifrog</a:t>
            </a:r>
            <a:r>
              <a:rPr lang="en-US" sz="22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 can support your future decision-making and career options</a:t>
            </a:r>
          </a:p>
          <a:p>
            <a:pPr>
              <a:lnSpc>
                <a:spcPct val="150000"/>
              </a:lnSpc>
            </a:pPr>
            <a:endParaRPr lang="en-US" sz="22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Explore some of the exciting features of the platform</a:t>
            </a:r>
          </a:p>
          <a:p>
            <a:pPr>
              <a:lnSpc>
                <a:spcPct val="150000"/>
              </a:lnSpc>
            </a:pPr>
            <a:endParaRPr lang="en-US" sz="22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Create your very own personal </a:t>
            </a:r>
            <a:r>
              <a:rPr lang="en-US" sz="2200" dirty="0" err="1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Unifrog</a:t>
            </a:r>
            <a:r>
              <a:rPr lang="en-US" sz="22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 accounts!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DA2895-240C-4DED-90A4-009EF1AC6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648" y="1802166"/>
            <a:ext cx="4373293" cy="395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47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Available resources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6380CD-EA23-42B9-89C2-7096CDF1B17A}"/>
              </a:ext>
            </a:extLst>
          </p:cNvPr>
          <p:cNvSpPr txBox="1"/>
          <p:nvPr/>
        </p:nvSpPr>
        <p:spPr>
          <a:xfrm>
            <a:off x="531398" y="1656880"/>
            <a:ext cx="17475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/>
              <a:t>Exploring pathways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CAED31-60E4-44F6-85A6-5A021A28334A}"/>
              </a:ext>
            </a:extLst>
          </p:cNvPr>
          <p:cNvSpPr txBox="1"/>
          <p:nvPr/>
        </p:nvSpPr>
        <p:spPr>
          <a:xfrm>
            <a:off x="2878310" y="1541465"/>
            <a:ext cx="17218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dirty="0"/>
              <a:t>Recording what you’ve done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706080-835A-4997-AF3F-8EC4B2A8D8E3}"/>
              </a:ext>
            </a:extLst>
          </p:cNvPr>
          <p:cNvSpPr txBox="1"/>
          <p:nvPr/>
        </p:nvSpPr>
        <p:spPr>
          <a:xfrm>
            <a:off x="5370145" y="1541464"/>
            <a:ext cx="14336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dirty="0"/>
              <a:t>Searching for opportunities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1C8D74-31A3-4B59-B8F3-54E08E03CB03}"/>
              </a:ext>
            </a:extLst>
          </p:cNvPr>
          <p:cNvSpPr txBox="1"/>
          <p:nvPr/>
        </p:nvSpPr>
        <p:spPr>
          <a:xfrm>
            <a:off x="7618183" y="1541464"/>
            <a:ext cx="17373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dirty="0"/>
              <a:t>Drafting application materials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E9EE21-E76A-4E0F-97DB-2F242CD0EFA6}"/>
              </a:ext>
            </a:extLst>
          </p:cNvPr>
          <p:cNvSpPr txBox="1"/>
          <p:nvPr/>
        </p:nvSpPr>
        <p:spPr>
          <a:xfrm>
            <a:off x="9866492" y="1664049"/>
            <a:ext cx="19104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dirty="0"/>
              <a:t>Making applications</a:t>
            </a:r>
          </a:p>
        </p:txBody>
      </p:sp>
      <p:sp>
        <p:nvSpPr>
          <p:cNvPr id="26" name="Google Shape;106;p15">
            <a:hlinkClick r:id="rId4" action="ppaction://hlinksldjump"/>
            <a:extLst>
              <a:ext uri="{FF2B5EF4-FFF2-40B4-BE49-F238E27FC236}">
                <a16:creationId xmlns:a16="http://schemas.microsoft.com/office/drawing/2014/main" id="{97F2AFDF-CF5C-4E6F-8531-A5F7D0EB1E71}"/>
              </a:ext>
            </a:extLst>
          </p:cNvPr>
          <p:cNvSpPr txBox="1"/>
          <p:nvPr/>
        </p:nvSpPr>
        <p:spPr>
          <a:xfrm>
            <a:off x="417006" y="2197940"/>
            <a:ext cx="1980000" cy="288000"/>
          </a:xfrm>
          <a:prstGeom prst="rect">
            <a:avLst/>
          </a:prstGeom>
          <a:solidFill>
            <a:srgbClr val="C89801"/>
          </a:solidFill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bg1"/>
                </a:solidFill>
                <a:uFill>
                  <a:noFill/>
                </a:u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Careers library</a:t>
            </a:r>
            <a:endParaRPr sz="1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Google Shape;110;p15">
            <a:hlinkClick r:id="" action="ppaction://noaction"/>
            <a:extLst>
              <a:ext uri="{FF2B5EF4-FFF2-40B4-BE49-F238E27FC236}">
                <a16:creationId xmlns:a16="http://schemas.microsoft.com/office/drawing/2014/main" id="{5690B5C3-146B-47D9-AAAA-2B514754415F}"/>
              </a:ext>
            </a:extLst>
          </p:cNvPr>
          <p:cNvSpPr txBox="1"/>
          <p:nvPr/>
        </p:nvSpPr>
        <p:spPr>
          <a:xfrm>
            <a:off x="417006" y="2637311"/>
            <a:ext cx="1980000" cy="28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bg1"/>
                </a:solidFill>
                <a:uFill>
                  <a:noFill/>
                </a:u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Subjects library</a:t>
            </a:r>
            <a:endParaRPr sz="1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Google Shape;107;p15">
            <a:hlinkClick r:id="" action="ppaction://noaction"/>
            <a:extLst>
              <a:ext uri="{FF2B5EF4-FFF2-40B4-BE49-F238E27FC236}">
                <a16:creationId xmlns:a16="http://schemas.microsoft.com/office/drawing/2014/main" id="{8ACFB44F-56CD-4906-B5EE-38152184F6A3}"/>
              </a:ext>
            </a:extLst>
          </p:cNvPr>
          <p:cNvSpPr txBox="1"/>
          <p:nvPr/>
        </p:nvSpPr>
        <p:spPr>
          <a:xfrm>
            <a:off x="417006" y="3076682"/>
            <a:ext cx="1980000" cy="288000"/>
          </a:xfrm>
          <a:prstGeom prst="rect">
            <a:avLst/>
          </a:prstGeom>
          <a:solidFill>
            <a:srgbClr val="A03030"/>
          </a:solidFill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bg1"/>
                </a:solidFill>
                <a:uFill>
                  <a:noFill/>
                </a:u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Know-how library</a:t>
            </a:r>
            <a:endParaRPr sz="1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Google Shape;108;p15">
            <a:hlinkClick r:id="" action="ppaction://noaction"/>
            <a:extLst>
              <a:ext uri="{FF2B5EF4-FFF2-40B4-BE49-F238E27FC236}">
                <a16:creationId xmlns:a16="http://schemas.microsoft.com/office/drawing/2014/main" id="{36CF3C61-6947-4CA9-B02C-E96741C53FCA}"/>
              </a:ext>
            </a:extLst>
          </p:cNvPr>
          <p:cNvSpPr txBox="1"/>
          <p:nvPr/>
        </p:nvSpPr>
        <p:spPr>
          <a:xfrm>
            <a:off x="402033" y="3507436"/>
            <a:ext cx="1980000" cy="288000"/>
          </a:xfrm>
          <a:prstGeom prst="rect">
            <a:avLst/>
          </a:prstGeom>
          <a:solidFill>
            <a:srgbClr val="4BC7C8"/>
          </a:solidFill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bg1"/>
                </a:solidFill>
                <a:uFill>
                  <a:noFill/>
                </a:u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MOOC</a:t>
            </a:r>
            <a:endParaRPr sz="1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Google Shape;121;p16">
            <a:hlinkClick r:id="" action="ppaction://noaction"/>
            <a:extLst>
              <a:ext uri="{FF2B5EF4-FFF2-40B4-BE49-F238E27FC236}">
                <a16:creationId xmlns:a16="http://schemas.microsoft.com/office/drawing/2014/main" id="{A5EF3F21-78B8-47C7-A566-B5E62BF7934A}"/>
              </a:ext>
            </a:extLst>
          </p:cNvPr>
          <p:cNvSpPr txBox="1"/>
          <p:nvPr/>
        </p:nvSpPr>
        <p:spPr>
          <a:xfrm>
            <a:off x="2754364" y="2197940"/>
            <a:ext cx="1980000" cy="288000"/>
          </a:xfrm>
          <a:prstGeom prst="rect">
            <a:avLst/>
          </a:prstGeom>
          <a:solidFill>
            <a:srgbClr val="E660A6"/>
          </a:solidFill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Activities</a:t>
            </a:r>
            <a:endParaRPr sz="1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Google Shape;123;p16">
            <a:hlinkClick r:id="" action="ppaction://noaction"/>
            <a:extLst>
              <a:ext uri="{FF2B5EF4-FFF2-40B4-BE49-F238E27FC236}">
                <a16:creationId xmlns:a16="http://schemas.microsoft.com/office/drawing/2014/main" id="{589EED00-A557-43F9-BFED-9E7515A79B57}"/>
              </a:ext>
            </a:extLst>
          </p:cNvPr>
          <p:cNvSpPr txBox="1"/>
          <p:nvPr/>
        </p:nvSpPr>
        <p:spPr>
          <a:xfrm>
            <a:off x="2759631" y="2637312"/>
            <a:ext cx="1980000" cy="288000"/>
          </a:xfrm>
          <a:prstGeom prst="rect">
            <a:avLst/>
          </a:prstGeom>
          <a:solidFill>
            <a:srgbClr val="9B59B6"/>
          </a:solidFill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Competencies</a:t>
            </a:r>
            <a:endParaRPr sz="1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Google Shape;122;p16">
            <a:hlinkClick r:id="" action="ppaction://noaction"/>
            <a:extLst>
              <a:ext uri="{FF2B5EF4-FFF2-40B4-BE49-F238E27FC236}">
                <a16:creationId xmlns:a16="http://schemas.microsoft.com/office/drawing/2014/main" id="{7D7A2AE4-B064-4B2B-B306-28397F9A7E50}"/>
              </a:ext>
            </a:extLst>
          </p:cNvPr>
          <p:cNvSpPr txBox="1"/>
          <p:nvPr/>
        </p:nvSpPr>
        <p:spPr>
          <a:xfrm>
            <a:off x="2749212" y="3076683"/>
            <a:ext cx="1980000" cy="288000"/>
          </a:xfrm>
          <a:prstGeom prst="rect">
            <a:avLst/>
          </a:prstGeom>
          <a:solidFill>
            <a:srgbClr val="5659D8"/>
          </a:solidFill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Interactions</a:t>
            </a:r>
            <a:endParaRPr sz="1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" name="Google Shape;135;p17">
            <a:hlinkClick r:id="" action="ppaction://noaction"/>
            <a:extLst>
              <a:ext uri="{FF2B5EF4-FFF2-40B4-BE49-F238E27FC236}">
                <a16:creationId xmlns:a16="http://schemas.microsoft.com/office/drawing/2014/main" id="{9ADB0422-64ED-4CAC-9BFB-AFD712B587F0}"/>
              </a:ext>
            </a:extLst>
          </p:cNvPr>
          <p:cNvSpPr txBox="1"/>
          <p:nvPr/>
        </p:nvSpPr>
        <p:spPr>
          <a:xfrm>
            <a:off x="5116969" y="4820141"/>
            <a:ext cx="1980000" cy="288000"/>
          </a:xfrm>
          <a:prstGeom prst="rect">
            <a:avLst/>
          </a:prstGeom>
          <a:solidFill>
            <a:srgbClr val="F90505"/>
          </a:solidFill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Canadian universities</a:t>
            </a:r>
            <a:endParaRPr sz="14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sp>
        <p:nvSpPr>
          <p:cNvPr id="52" name="Google Shape;136;p17">
            <a:hlinkClick r:id="" action="ppaction://noaction"/>
            <a:extLst>
              <a:ext uri="{FF2B5EF4-FFF2-40B4-BE49-F238E27FC236}">
                <a16:creationId xmlns:a16="http://schemas.microsoft.com/office/drawing/2014/main" id="{8AD95FC4-4AF2-49E6-9609-7E0188D9A2D5}"/>
              </a:ext>
            </a:extLst>
          </p:cNvPr>
          <p:cNvSpPr txBox="1"/>
          <p:nvPr/>
        </p:nvSpPr>
        <p:spPr>
          <a:xfrm>
            <a:off x="5105460" y="4387720"/>
            <a:ext cx="1980000" cy="288000"/>
          </a:xfrm>
          <a:prstGeom prst="rect">
            <a:avLst/>
          </a:prstGeom>
          <a:solidFill>
            <a:srgbClr val="FF7901"/>
          </a:solidFill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College/ Sixth Form</a:t>
            </a:r>
            <a:endParaRPr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3" name="Google Shape;137;p17">
            <a:hlinkClick r:id="" action="ppaction://noaction"/>
            <a:extLst>
              <a:ext uri="{FF2B5EF4-FFF2-40B4-BE49-F238E27FC236}">
                <a16:creationId xmlns:a16="http://schemas.microsoft.com/office/drawing/2014/main" id="{DAD757DD-CB4F-4C45-AE09-5E3B1FB72D50}"/>
              </a:ext>
            </a:extLst>
          </p:cNvPr>
          <p:cNvSpPr txBox="1"/>
          <p:nvPr/>
        </p:nvSpPr>
        <p:spPr>
          <a:xfrm>
            <a:off x="5093519" y="3512667"/>
            <a:ext cx="1980000" cy="288000"/>
          </a:xfrm>
          <a:prstGeom prst="rect">
            <a:avLst/>
          </a:prstGeom>
          <a:solidFill>
            <a:srgbClr val="007EFA"/>
          </a:solidFill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Oxbridge</a:t>
            </a:r>
            <a:endParaRPr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4" name="Google Shape;138;p17">
            <a:hlinkClick r:id="" action="ppaction://noaction"/>
            <a:extLst>
              <a:ext uri="{FF2B5EF4-FFF2-40B4-BE49-F238E27FC236}">
                <a16:creationId xmlns:a16="http://schemas.microsoft.com/office/drawing/2014/main" id="{21A46069-CDD0-456D-9339-189A58003427}"/>
              </a:ext>
            </a:extLst>
          </p:cNvPr>
          <p:cNvSpPr txBox="1"/>
          <p:nvPr/>
        </p:nvSpPr>
        <p:spPr>
          <a:xfrm>
            <a:off x="5116969" y="3950345"/>
            <a:ext cx="1980000" cy="288000"/>
          </a:xfrm>
          <a:prstGeom prst="rect">
            <a:avLst/>
          </a:prstGeom>
          <a:solidFill>
            <a:srgbClr val="EC44F2"/>
          </a:solidFill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Apprenticeships</a:t>
            </a:r>
            <a:endParaRPr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" name="Google Shape;139;p17">
            <a:hlinkClick r:id="" action="ppaction://noaction"/>
            <a:extLst>
              <a:ext uri="{FF2B5EF4-FFF2-40B4-BE49-F238E27FC236}">
                <a16:creationId xmlns:a16="http://schemas.microsoft.com/office/drawing/2014/main" id="{054D248F-D12C-4296-9C69-8C673A98D494}"/>
              </a:ext>
            </a:extLst>
          </p:cNvPr>
          <p:cNvSpPr txBox="1"/>
          <p:nvPr/>
        </p:nvSpPr>
        <p:spPr>
          <a:xfrm>
            <a:off x="5092901" y="3076682"/>
            <a:ext cx="1980000" cy="288000"/>
          </a:xfrm>
          <a:prstGeom prst="rect">
            <a:avLst/>
          </a:prstGeom>
          <a:solidFill>
            <a:srgbClr val="625CA2"/>
          </a:solidFill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European </a:t>
            </a:r>
            <a:endParaRPr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7" name="Google Shape;141;p17">
            <a:hlinkClick r:id="" action="ppaction://noaction"/>
            <a:extLst>
              <a:ext uri="{FF2B5EF4-FFF2-40B4-BE49-F238E27FC236}">
                <a16:creationId xmlns:a16="http://schemas.microsoft.com/office/drawing/2014/main" id="{29F8DFE0-9797-403F-A3D6-94E1CF20A2F1}"/>
              </a:ext>
            </a:extLst>
          </p:cNvPr>
          <p:cNvSpPr txBox="1"/>
          <p:nvPr/>
        </p:nvSpPr>
        <p:spPr>
          <a:xfrm>
            <a:off x="5092901" y="2637311"/>
            <a:ext cx="1980000" cy="288000"/>
          </a:xfrm>
          <a:prstGeom prst="rect">
            <a:avLst/>
          </a:prstGeom>
          <a:solidFill>
            <a:srgbClr val="2E65B6"/>
          </a:solidFill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US universities</a:t>
            </a:r>
            <a:endParaRPr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8" name="Google Shape;142;p17">
            <a:hlinkClick r:id="" action="ppaction://noaction"/>
            <a:extLst>
              <a:ext uri="{FF2B5EF4-FFF2-40B4-BE49-F238E27FC236}">
                <a16:creationId xmlns:a16="http://schemas.microsoft.com/office/drawing/2014/main" id="{194DB83F-E8FA-4F6B-A036-8A51D7C81659}"/>
              </a:ext>
            </a:extLst>
          </p:cNvPr>
          <p:cNvSpPr txBox="1"/>
          <p:nvPr/>
        </p:nvSpPr>
        <p:spPr>
          <a:xfrm>
            <a:off x="5105460" y="2198989"/>
            <a:ext cx="1980000" cy="28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UK universities</a:t>
            </a:r>
            <a:endParaRPr sz="14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sp>
        <p:nvSpPr>
          <p:cNvPr id="59" name="Google Shape;135;p17">
            <a:hlinkClick r:id="" action="ppaction://noaction"/>
            <a:extLst>
              <a:ext uri="{FF2B5EF4-FFF2-40B4-BE49-F238E27FC236}">
                <a16:creationId xmlns:a16="http://schemas.microsoft.com/office/drawing/2014/main" id="{FA486AEC-CB8A-4BE6-9CA2-A5F2EC87E5A1}"/>
              </a:ext>
            </a:extLst>
          </p:cNvPr>
          <p:cNvSpPr txBox="1"/>
          <p:nvPr/>
        </p:nvSpPr>
        <p:spPr>
          <a:xfrm>
            <a:off x="5105460" y="5252562"/>
            <a:ext cx="1980000" cy="288000"/>
          </a:xfrm>
          <a:prstGeom prst="rect">
            <a:avLst/>
          </a:prstGeom>
          <a:solidFill>
            <a:srgbClr val="16DD36"/>
          </a:solidFill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Asia</a:t>
            </a:r>
            <a:endParaRPr sz="14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sp>
        <p:nvSpPr>
          <p:cNvPr id="68" name="Google Shape;135;p17">
            <a:hlinkClick r:id="" action="ppaction://noaction"/>
            <a:extLst>
              <a:ext uri="{FF2B5EF4-FFF2-40B4-BE49-F238E27FC236}">
                <a16:creationId xmlns:a16="http://schemas.microsoft.com/office/drawing/2014/main" id="{7F163155-92C4-489E-89B2-648490D584C7}"/>
              </a:ext>
            </a:extLst>
          </p:cNvPr>
          <p:cNvSpPr txBox="1"/>
          <p:nvPr/>
        </p:nvSpPr>
        <p:spPr>
          <a:xfrm>
            <a:off x="5105460" y="5684983"/>
            <a:ext cx="1980000" cy="288000"/>
          </a:xfrm>
          <a:prstGeom prst="rect">
            <a:avLst/>
          </a:prstGeom>
          <a:solidFill>
            <a:srgbClr val="3C85C2"/>
          </a:solidFill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Australasia</a:t>
            </a:r>
            <a:endParaRPr sz="14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sp>
        <p:nvSpPr>
          <p:cNvPr id="70" name="Google Shape;153;p18">
            <a:hlinkClick r:id="" action="ppaction://noaction"/>
            <a:extLst>
              <a:ext uri="{FF2B5EF4-FFF2-40B4-BE49-F238E27FC236}">
                <a16:creationId xmlns:a16="http://schemas.microsoft.com/office/drawing/2014/main" id="{8E5C395A-3A25-4B79-9A1C-45346155ABE1}"/>
              </a:ext>
            </a:extLst>
          </p:cNvPr>
          <p:cNvSpPr txBox="1"/>
          <p:nvPr/>
        </p:nvSpPr>
        <p:spPr>
          <a:xfrm>
            <a:off x="7473699" y="2637311"/>
            <a:ext cx="1980000" cy="288000"/>
          </a:xfrm>
          <a:prstGeom prst="rect">
            <a:avLst/>
          </a:prstGeom>
          <a:solidFill>
            <a:srgbClr val="558465"/>
          </a:solidFill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CV / Resumé</a:t>
            </a:r>
            <a:endParaRPr sz="140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sp>
        <p:nvSpPr>
          <p:cNvPr id="71" name="Google Shape;154;p18">
            <a:hlinkClick r:id="" action="ppaction://noaction"/>
            <a:extLst>
              <a:ext uri="{FF2B5EF4-FFF2-40B4-BE49-F238E27FC236}">
                <a16:creationId xmlns:a16="http://schemas.microsoft.com/office/drawing/2014/main" id="{F2217F16-61C5-4157-BA66-3BC4A10393B4}"/>
              </a:ext>
            </a:extLst>
          </p:cNvPr>
          <p:cNvSpPr txBox="1"/>
          <p:nvPr/>
        </p:nvSpPr>
        <p:spPr>
          <a:xfrm>
            <a:off x="7473699" y="2201651"/>
            <a:ext cx="1980000" cy="288000"/>
          </a:xfrm>
          <a:prstGeom prst="rect">
            <a:avLst/>
          </a:prstGeom>
          <a:solidFill>
            <a:srgbClr val="D95459"/>
          </a:solidFill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Personal Statement</a:t>
            </a:r>
            <a:endParaRPr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2" name="Google Shape;155;p18">
            <a:hlinkClick r:id="" action="ppaction://noaction"/>
            <a:extLst>
              <a:ext uri="{FF2B5EF4-FFF2-40B4-BE49-F238E27FC236}">
                <a16:creationId xmlns:a16="http://schemas.microsoft.com/office/drawing/2014/main" id="{6D82258B-67C8-475C-9480-E75D4001FF15}"/>
              </a:ext>
            </a:extLst>
          </p:cNvPr>
          <p:cNvSpPr txBox="1"/>
          <p:nvPr/>
        </p:nvSpPr>
        <p:spPr>
          <a:xfrm>
            <a:off x="7473699" y="3076682"/>
            <a:ext cx="1980000" cy="288000"/>
          </a:xfrm>
          <a:prstGeom prst="rect">
            <a:avLst/>
          </a:prstGeom>
          <a:solidFill>
            <a:srgbClr val="9F8A42"/>
          </a:solidFill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Teacher References</a:t>
            </a:r>
            <a:endParaRPr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3" name="Google Shape;156;p18">
            <a:hlinkClick r:id="" action="ppaction://noaction"/>
            <a:extLst>
              <a:ext uri="{FF2B5EF4-FFF2-40B4-BE49-F238E27FC236}">
                <a16:creationId xmlns:a16="http://schemas.microsoft.com/office/drawing/2014/main" id="{ABD6DC68-6DFE-4CC3-B0F6-E3E6653D4B93}"/>
              </a:ext>
            </a:extLst>
          </p:cNvPr>
          <p:cNvSpPr txBox="1"/>
          <p:nvPr/>
        </p:nvSpPr>
        <p:spPr>
          <a:xfrm>
            <a:off x="7473699" y="3507436"/>
            <a:ext cx="1980000" cy="288000"/>
          </a:xfrm>
          <a:prstGeom prst="rect">
            <a:avLst/>
          </a:prstGeom>
          <a:solidFill>
            <a:srgbClr val="D061D9"/>
          </a:solidFill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Common App Essay</a:t>
            </a:r>
            <a:endParaRPr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6" name="Google Shape;168;p19">
            <a:hlinkClick r:id="" action="ppaction://noaction"/>
            <a:extLst>
              <a:ext uri="{FF2B5EF4-FFF2-40B4-BE49-F238E27FC236}">
                <a16:creationId xmlns:a16="http://schemas.microsoft.com/office/drawing/2014/main" id="{868FF775-65A8-4E5F-A9AE-BF0BAEE37D69}"/>
              </a:ext>
            </a:extLst>
          </p:cNvPr>
          <p:cNvSpPr txBox="1"/>
          <p:nvPr/>
        </p:nvSpPr>
        <p:spPr>
          <a:xfrm>
            <a:off x="9831741" y="2206158"/>
            <a:ext cx="1980000" cy="288000"/>
          </a:xfrm>
          <a:prstGeom prst="rect">
            <a:avLst/>
          </a:prstGeom>
          <a:solidFill>
            <a:srgbClr val="D04744"/>
          </a:solidFill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Post 16/18 Intentions</a:t>
            </a:r>
            <a:endParaRPr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7" name="Google Shape;169;p19">
            <a:hlinkClick r:id="" action="ppaction://noaction"/>
            <a:extLst>
              <a:ext uri="{FF2B5EF4-FFF2-40B4-BE49-F238E27FC236}">
                <a16:creationId xmlns:a16="http://schemas.microsoft.com/office/drawing/2014/main" id="{99D36D16-6F2E-495C-9CCA-4C4EA071A925}"/>
              </a:ext>
            </a:extLst>
          </p:cNvPr>
          <p:cNvSpPr txBox="1"/>
          <p:nvPr/>
        </p:nvSpPr>
        <p:spPr>
          <a:xfrm>
            <a:off x="9831741" y="3076682"/>
            <a:ext cx="1980000" cy="288000"/>
          </a:xfrm>
          <a:prstGeom prst="rect">
            <a:avLst/>
          </a:prstGeom>
          <a:solidFill>
            <a:srgbClr val="E84C51"/>
          </a:solidFill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Applications list </a:t>
            </a:r>
            <a:endParaRPr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9" name="Google Shape;171;p19">
            <a:hlinkClick r:id="" action="ppaction://noaction"/>
            <a:extLst>
              <a:ext uri="{FF2B5EF4-FFF2-40B4-BE49-F238E27FC236}">
                <a16:creationId xmlns:a16="http://schemas.microsoft.com/office/drawing/2014/main" id="{1C2E227F-689D-4F0D-BABD-D4DF04D50F09}"/>
              </a:ext>
            </a:extLst>
          </p:cNvPr>
          <p:cNvSpPr txBox="1"/>
          <p:nvPr/>
        </p:nvSpPr>
        <p:spPr>
          <a:xfrm>
            <a:off x="9831741" y="2644292"/>
            <a:ext cx="1980000" cy="288000"/>
          </a:xfrm>
          <a:prstGeom prst="rect">
            <a:avLst/>
          </a:prstGeom>
          <a:solidFill>
            <a:srgbClr val="D652B3"/>
          </a:solidFill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Locker</a:t>
            </a:r>
            <a:endParaRPr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0" name="Google Shape;135;p17">
            <a:hlinkClick r:id="" action="ppaction://noaction"/>
            <a:extLst>
              <a:ext uri="{FF2B5EF4-FFF2-40B4-BE49-F238E27FC236}">
                <a16:creationId xmlns:a16="http://schemas.microsoft.com/office/drawing/2014/main" id="{1B35F343-8B26-493E-8C73-C5231234F1CF}"/>
              </a:ext>
            </a:extLst>
          </p:cNvPr>
          <p:cNvSpPr txBox="1"/>
          <p:nvPr/>
        </p:nvSpPr>
        <p:spPr>
          <a:xfrm>
            <a:off x="5105460" y="6117404"/>
            <a:ext cx="1980000" cy="288000"/>
          </a:xfrm>
          <a:prstGeom prst="rect">
            <a:avLst/>
          </a:prstGeom>
          <a:solidFill>
            <a:srgbClr val="AD7F23"/>
          </a:solidFill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Special Opportunities</a:t>
            </a:r>
            <a:endParaRPr sz="14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cxnSp>
        <p:nvCxnSpPr>
          <p:cNvPr id="42" name="Google Shape;104;p15">
            <a:extLst>
              <a:ext uri="{FF2B5EF4-FFF2-40B4-BE49-F238E27FC236}">
                <a16:creationId xmlns:a16="http://schemas.microsoft.com/office/drawing/2014/main" id="{5749AEEE-385E-1041-A4DD-4E98BA069F05}"/>
              </a:ext>
            </a:extLst>
          </p:cNvPr>
          <p:cNvCxnSpPr>
            <a:cxnSpLocks/>
          </p:cNvCxnSpPr>
          <p:nvPr/>
        </p:nvCxnSpPr>
        <p:spPr>
          <a:xfrm>
            <a:off x="2578325" y="1541464"/>
            <a:ext cx="0" cy="5200299"/>
          </a:xfrm>
          <a:prstGeom prst="straightConnector1">
            <a:avLst/>
          </a:prstGeom>
          <a:noFill/>
          <a:ln w="28575" cap="flat" cmpd="sng">
            <a:solidFill>
              <a:srgbClr val="33CC9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" name="Google Shape;104;p15">
            <a:extLst>
              <a:ext uri="{FF2B5EF4-FFF2-40B4-BE49-F238E27FC236}">
                <a16:creationId xmlns:a16="http://schemas.microsoft.com/office/drawing/2014/main" id="{14F800B8-611E-C84E-9E54-5D4439DCC959}"/>
              </a:ext>
            </a:extLst>
          </p:cNvPr>
          <p:cNvCxnSpPr>
            <a:cxnSpLocks/>
          </p:cNvCxnSpPr>
          <p:nvPr/>
        </p:nvCxnSpPr>
        <p:spPr>
          <a:xfrm>
            <a:off x="4915987" y="1541463"/>
            <a:ext cx="0" cy="5200299"/>
          </a:xfrm>
          <a:prstGeom prst="straightConnector1">
            <a:avLst/>
          </a:prstGeom>
          <a:noFill/>
          <a:ln w="28575" cap="flat" cmpd="sng">
            <a:solidFill>
              <a:srgbClr val="33CC9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5" name="Google Shape;104;p15">
            <a:extLst>
              <a:ext uri="{FF2B5EF4-FFF2-40B4-BE49-F238E27FC236}">
                <a16:creationId xmlns:a16="http://schemas.microsoft.com/office/drawing/2014/main" id="{43ADD255-4B3B-DD43-9058-30B1CF7D2DCF}"/>
              </a:ext>
            </a:extLst>
          </p:cNvPr>
          <p:cNvCxnSpPr>
            <a:cxnSpLocks/>
          </p:cNvCxnSpPr>
          <p:nvPr/>
        </p:nvCxnSpPr>
        <p:spPr>
          <a:xfrm>
            <a:off x="7302721" y="1540689"/>
            <a:ext cx="0" cy="5200299"/>
          </a:xfrm>
          <a:prstGeom prst="straightConnector1">
            <a:avLst/>
          </a:prstGeom>
          <a:noFill/>
          <a:ln w="28575" cap="flat" cmpd="sng">
            <a:solidFill>
              <a:srgbClr val="33CC9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6" name="Google Shape;104;p15">
            <a:extLst>
              <a:ext uri="{FF2B5EF4-FFF2-40B4-BE49-F238E27FC236}">
                <a16:creationId xmlns:a16="http://schemas.microsoft.com/office/drawing/2014/main" id="{E0FF2CBC-4742-3046-AC20-1C13C5E5CC2A}"/>
              </a:ext>
            </a:extLst>
          </p:cNvPr>
          <p:cNvCxnSpPr>
            <a:cxnSpLocks/>
          </p:cNvCxnSpPr>
          <p:nvPr/>
        </p:nvCxnSpPr>
        <p:spPr>
          <a:xfrm>
            <a:off x="9658899" y="1525190"/>
            <a:ext cx="0" cy="5200299"/>
          </a:xfrm>
          <a:prstGeom prst="straightConnector1">
            <a:avLst/>
          </a:prstGeom>
          <a:noFill/>
          <a:ln w="28575" cap="flat" cmpd="sng">
            <a:solidFill>
              <a:srgbClr val="33CC9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0" name="Google Shape;108;p15">
            <a:hlinkClick r:id="" action="ppaction://noaction"/>
            <a:extLst>
              <a:ext uri="{FF2B5EF4-FFF2-40B4-BE49-F238E27FC236}">
                <a16:creationId xmlns:a16="http://schemas.microsoft.com/office/drawing/2014/main" id="{860EF0C0-A636-A94E-A855-23CE147B5593}"/>
              </a:ext>
            </a:extLst>
          </p:cNvPr>
          <p:cNvSpPr txBox="1"/>
          <p:nvPr/>
        </p:nvSpPr>
        <p:spPr>
          <a:xfrm>
            <a:off x="385701" y="3950345"/>
            <a:ext cx="1980000" cy="288000"/>
          </a:xfrm>
          <a:prstGeom prst="rect">
            <a:avLst/>
          </a:prstGeom>
          <a:solidFill>
            <a:srgbClr val="D239A5"/>
          </a:solidFill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bg1"/>
                </a:solidFill>
                <a:uFill>
                  <a:noFill/>
                </a:u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Personality profile</a:t>
            </a:r>
            <a:endParaRPr sz="1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937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Exploring pathways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609699" y="2852985"/>
            <a:ext cx="4759172" cy="206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Open Sans"/>
              </a:rPr>
              <a:t>Use the tools in the </a:t>
            </a:r>
            <a:r>
              <a:rPr lang="en-US" sz="2200" i="1" dirty="0">
                <a:latin typeface="Open Sans"/>
              </a:rPr>
              <a:t>Exploring pathways </a:t>
            </a:r>
            <a:r>
              <a:rPr lang="en-US" sz="2200" dirty="0">
                <a:latin typeface="Open Sans"/>
              </a:rPr>
              <a:t>section to research the types of exciting options available to you after school</a:t>
            </a:r>
            <a:endParaRPr lang="en-GB" sz="2200" dirty="0">
              <a:latin typeface="Open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A096A3-13E8-403F-A5C1-BC9848866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6427" y="1996367"/>
            <a:ext cx="2600325" cy="3762375"/>
          </a:xfrm>
          <a:prstGeom prst="rect">
            <a:avLst/>
          </a:prstGeom>
        </p:spPr>
      </p:pic>
      <p:sp>
        <p:nvSpPr>
          <p:cNvPr id="14" name="Google Shape;106;p15">
            <a:hlinkClick r:id="rId4" action="ppaction://hlinksldjump"/>
            <a:extLst>
              <a:ext uri="{FF2B5EF4-FFF2-40B4-BE49-F238E27FC236}">
                <a16:creationId xmlns:a16="http://schemas.microsoft.com/office/drawing/2014/main" id="{550C26C2-6BC3-4B93-B074-E165927E3199}"/>
              </a:ext>
            </a:extLst>
          </p:cNvPr>
          <p:cNvSpPr txBox="1"/>
          <p:nvPr/>
        </p:nvSpPr>
        <p:spPr>
          <a:xfrm>
            <a:off x="6414850" y="2847273"/>
            <a:ext cx="1980000" cy="288000"/>
          </a:xfrm>
          <a:prstGeom prst="rect">
            <a:avLst/>
          </a:prstGeom>
          <a:solidFill>
            <a:srgbClr val="C89801"/>
          </a:solidFill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bg1"/>
                </a:solidFill>
                <a:uFill>
                  <a:noFill/>
                </a:u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Careers library</a:t>
            </a:r>
            <a:endParaRPr sz="1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Google Shape;110;p15">
            <a:hlinkClick r:id="" action="ppaction://noaction"/>
            <a:extLst>
              <a:ext uri="{FF2B5EF4-FFF2-40B4-BE49-F238E27FC236}">
                <a16:creationId xmlns:a16="http://schemas.microsoft.com/office/drawing/2014/main" id="{6C48F38F-B43E-4043-A5C7-00CDE9625B3C}"/>
              </a:ext>
            </a:extLst>
          </p:cNvPr>
          <p:cNvSpPr txBox="1"/>
          <p:nvPr/>
        </p:nvSpPr>
        <p:spPr>
          <a:xfrm>
            <a:off x="6414850" y="3286644"/>
            <a:ext cx="1980000" cy="28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bg1"/>
                </a:solidFill>
                <a:uFill>
                  <a:noFill/>
                </a:u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Subjects library</a:t>
            </a:r>
            <a:endParaRPr sz="1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Google Shape;107;p15">
            <a:hlinkClick r:id="" action="ppaction://noaction"/>
            <a:extLst>
              <a:ext uri="{FF2B5EF4-FFF2-40B4-BE49-F238E27FC236}">
                <a16:creationId xmlns:a16="http://schemas.microsoft.com/office/drawing/2014/main" id="{B12A859E-7E8B-4826-9A98-02926D18832F}"/>
              </a:ext>
            </a:extLst>
          </p:cNvPr>
          <p:cNvSpPr txBox="1"/>
          <p:nvPr/>
        </p:nvSpPr>
        <p:spPr>
          <a:xfrm>
            <a:off x="6414850" y="3726015"/>
            <a:ext cx="1980000" cy="288000"/>
          </a:xfrm>
          <a:prstGeom prst="rect">
            <a:avLst/>
          </a:prstGeom>
          <a:solidFill>
            <a:srgbClr val="A03030"/>
          </a:solidFill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bg1"/>
                </a:solidFill>
                <a:uFill>
                  <a:noFill/>
                </a:u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Know-how library</a:t>
            </a:r>
            <a:endParaRPr sz="1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Google Shape;108;p15">
            <a:hlinkClick r:id="" action="ppaction://noaction"/>
            <a:extLst>
              <a:ext uri="{FF2B5EF4-FFF2-40B4-BE49-F238E27FC236}">
                <a16:creationId xmlns:a16="http://schemas.microsoft.com/office/drawing/2014/main" id="{39D0EFE3-2F16-41C3-AABF-7F26B5F13564}"/>
              </a:ext>
            </a:extLst>
          </p:cNvPr>
          <p:cNvSpPr txBox="1"/>
          <p:nvPr/>
        </p:nvSpPr>
        <p:spPr>
          <a:xfrm>
            <a:off x="6399877" y="4156769"/>
            <a:ext cx="1980000" cy="288000"/>
          </a:xfrm>
          <a:prstGeom prst="rect">
            <a:avLst/>
          </a:prstGeom>
          <a:solidFill>
            <a:srgbClr val="4BC7C8"/>
          </a:solidFill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bg1"/>
                </a:solidFill>
                <a:uFill>
                  <a:noFill/>
                </a:u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MOOC</a:t>
            </a:r>
            <a:endParaRPr sz="1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Google Shape;108;p15">
            <a:hlinkClick r:id="" action="ppaction://noaction"/>
            <a:extLst>
              <a:ext uri="{FF2B5EF4-FFF2-40B4-BE49-F238E27FC236}">
                <a16:creationId xmlns:a16="http://schemas.microsoft.com/office/drawing/2014/main" id="{2FE4FF3B-522B-45A0-B8D0-C4F35F94D800}"/>
              </a:ext>
            </a:extLst>
          </p:cNvPr>
          <p:cNvSpPr txBox="1"/>
          <p:nvPr/>
        </p:nvSpPr>
        <p:spPr>
          <a:xfrm>
            <a:off x="6383545" y="4599678"/>
            <a:ext cx="1980000" cy="288000"/>
          </a:xfrm>
          <a:prstGeom prst="rect">
            <a:avLst/>
          </a:prstGeom>
          <a:solidFill>
            <a:srgbClr val="D239A5"/>
          </a:solidFill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bg1"/>
                </a:solidFill>
                <a:uFill>
                  <a:noFill/>
                </a:u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Personality profile</a:t>
            </a:r>
            <a:endParaRPr sz="1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239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Searching for opportunities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626794" y="2561019"/>
            <a:ext cx="5155670" cy="2568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Open Sans"/>
              </a:rPr>
              <a:t>Use the tools in the </a:t>
            </a:r>
            <a:r>
              <a:rPr lang="en-US" sz="2200" i="1" dirty="0">
                <a:latin typeface="Open Sans"/>
              </a:rPr>
              <a:t>Searching for opportunities </a:t>
            </a:r>
            <a:r>
              <a:rPr lang="en-US" sz="2200" dirty="0">
                <a:latin typeface="Open Sans"/>
              </a:rPr>
              <a:t>section to compare universities, degree options and special opportunities around the world</a:t>
            </a:r>
            <a:endParaRPr lang="en-GB" sz="2200" dirty="0">
              <a:latin typeface="Open Sans"/>
            </a:endParaRPr>
          </a:p>
        </p:txBody>
      </p:sp>
      <p:sp>
        <p:nvSpPr>
          <p:cNvPr id="17" name="Google Shape;135;p17">
            <a:hlinkClick r:id="" action="ppaction://noaction"/>
            <a:extLst>
              <a:ext uri="{FF2B5EF4-FFF2-40B4-BE49-F238E27FC236}">
                <a16:creationId xmlns:a16="http://schemas.microsoft.com/office/drawing/2014/main" id="{96F9A7ED-0614-431F-9E0C-AFC756C14ECE}"/>
              </a:ext>
            </a:extLst>
          </p:cNvPr>
          <p:cNvSpPr txBox="1"/>
          <p:nvPr/>
        </p:nvSpPr>
        <p:spPr>
          <a:xfrm>
            <a:off x="6433606" y="4617519"/>
            <a:ext cx="1980000" cy="288000"/>
          </a:xfrm>
          <a:prstGeom prst="rect">
            <a:avLst/>
          </a:prstGeom>
          <a:solidFill>
            <a:srgbClr val="F90505"/>
          </a:solidFill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Canadian universities</a:t>
            </a:r>
            <a:endParaRPr sz="14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sp>
        <p:nvSpPr>
          <p:cNvPr id="18" name="Google Shape;136;p17">
            <a:hlinkClick r:id="" action="ppaction://noaction"/>
            <a:extLst>
              <a:ext uri="{FF2B5EF4-FFF2-40B4-BE49-F238E27FC236}">
                <a16:creationId xmlns:a16="http://schemas.microsoft.com/office/drawing/2014/main" id="{71E11DCA-0589-4C15-9B8A-04C99E51ED53}"/>
              </a:ext>
            </a:extLst>
          </p:cNvPr>
          <p:cNvSpPr txBox="1"/>
          <p:nvPr/>
        </p:nvSpPr>
        <p:spPr>
          <a:xfrm>
            <a:off x="6422097" y="4185098"/>
            <a:ext cx="1980000" cy="288000"/>
          </a:xfrm>
          <a:prstGeom prst="rect">
            <a:avLst/>
          </a:prstGeom>
          <a:solidFill>
            <a:srgbClr val="FF7901"/>
          </a:solidFill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College/ Sixth Form</a:t>
            </a:r>
            <a:endParaRPr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Google Shape;137;p17">
            <a:hlinkClick r:id="" action="ppaction://noaction"/>
            <a:extLst>
              <a:ext uri="{FF2B5EF4-FFF2-40B4-BE49-F238E27FC236}">
                <a16:creationId xmlns:a16="http://schemas.microsoft.com/office/drawing/2014/main" id="{3749E14C-6665-4D84-9C07-E15A103B1A82}"/>
              </a:ext>
            </a:extLst>
          </p:cNvPr>
          <p:cNvSpPr txBox="1"/>
          <p:nvPr/>
        </p:nvSpPr>
        <p:spPr>
          <a:xfrm>
            <a:off x="6410156" y="3310045"/>
            <a:ext cx="1980000" cy="288000"/>
          </a:xfrm>
          <a:prstGeom prst="rect">
            <a:avLst/>
          </a:prstGeom>
          <a:solidFill>
            <a:srgbClr val="007EFA"/>
          </a:solidFill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Oxbridge</a:t>
            </a:r>
            <a:endParaRPr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Google Shape;138;p17">
            <a:hlinkClick r:id="" action="ppaction://noaction"/>
            <a:extLst>
              <a:ext uri="{FF2B5EF4-FFF2-40B4-BE49-F238E27FC236}">
                <a16:creationId xmlns:a16="http://schemas.microsoft.com/office/drawing/2014/main" id="{E62A7A5E-11A8-4E8E-922B-E216E43C6DFE}"/>
              </a:ext>
            </a:extLst>
          </p:cNvPr>
          <p:cNvSpPr txBox="1"/>
          <p:nvPr/>
        </p:nvSpPr>
        <p:spPr>
          <a:xfrm>
            <a:off x="6433606" y="3747723"/>
            <a:ext cx="1980000" cy="288000"/>
          </a:xfrm>
          <a:prstGeom prst="rect">
            <a:avLst/>
          </a:prstGeom>
          <a:solidFill>
            <a:srgbClr val="EC44F2"/>
          </a:solidFill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Apprenticeships</a:t>
            </a:r>
            <a:endParaRPr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Google Shape;139;p17">
            <a:hlinkClick r:id="" action="ppaction://noaction"/>
            <a:extLst>
              <a:ext uri="{FF2B5EF4-FFF2-40B4-BE49-F238E27FC236}">
                <a16:creationId xmlns:a16="http://schemas.microsoft.com/office/drawing/2014/main" id="{6485B355-90FE-4493-90C1-7B1CAADBF897}"/>
              </a:ext>
            </a:extLst>
          </p:cNvPr>
          <p:cNvSpPr txBox="1"/>
          <p:nvPr/>
        </p:nvSpPr>
        <p:spPr>
          <a:xfrm>
            <a:off x="6409538" y="2874060"/>
            <a:ext cx="1980000" cy="288000"/>
          </a:xfrm>
          <a:prstGeom prst="rect">
            <a:avLst/>
          </a:prstGeom>
          <a:solidFill>
            <a:srgbClr val="625CA2"/>
          </a:solidFill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European </a:t>
            </a:r>
            <a:endParaRPr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Google Shape;141;p17">
            <a:hlinkClick r:id="" action="ppaction://noaction"/>
            <a:extLst>
              <a:ext uri="{FF2B5EF4-FFF2-40B4-BE49-F238E27FC236}">
                <a16:creationId xmlns:a16="http://schemas.microsoft.com/office/drawing/2014/main" id="{CDEB0C48-7BDE-46EE-A473-3C5BE42F1EAB}"/>
              </a:ext>
            </a:extLst>
          </p:cNvPr>
          <p:cNvSpPr txBox="1"/>
          <p:nvPr/>
        </p:nvSpPr>
        <p:spPr>
          <a:xfrm>
            <a:off x="6409538" y="2434689"/>
            <a:ext cx="1980000" cy="288000"/>
          </a:xfrm>
          <a:prstGeom prst="rect">
            <a:avLst/>
          </a:prstGeom>
          <a:solidFill>
            <a:srgbClr val="2E65B6"/>
          </a:solidFill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US universities</a:t>
            </a:r>
            <a:endParaRPr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Google Shape;142;p17">
            <a:hlinkClick r:id="" action="ppaction://noaction"/>
            <a:extLst>
              <a:ext uri="{FF2B5EF4-FFF2-40B4-BE49-F238E27FC236}">
                <a16:creationId xmlns:a16="http://schemas.microsoft.com/office/drawing/2014/main" id="{A47E2B5C-E442-4C66-BE3A-8C17D62DCA91}"/>
              </a:ext>
            </a:extLst>
          </p:cNvPr>
          <p:cNvSpPr txBox="1"/>
          <p:nvPr/>
        </p:nvSpPr>
        <p:spPr>
          <a:xfrm>
            <a:off x="6422097" y="1996367"/>
            <a:ext cx="1980000" cy="28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UK universities</a:t>
            </a:r>
            <a:endParaRPr sz="14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sp>
        <p:nvSpPr>
          <p:cNvPr id="24" name="Google Shape;135;p17">
            <a:hlinkClick r:id="" action="ppaction://noaction"/>
            <a:extLst>
              <a:ext uri="{FF2B5EF4-FFF2-40B4-BE49-F238E27FC236}">
                <a16:creationId xmlns:a16="http://schemas.microsoft.com/office/drawing/2014/main" id="{D32147E0-5068-4B2A-912E-AE5011C0932D}"/>
              </a:ext>
            </a:extLst>
          </p:cNvPr>
          <p:cNvSpPr txBox="1"/>
          <p:nvPr/>
        </p:nvSpPr>
        <p:spPr>
          <a:xfrm>
            <a:off x="6422097" y="5049940"/>
            <a:ext cx="1980000" cy="288000"/>
          </a:xfrm>
          <a:prstGeom prst="rect">
            <a:avLst/>
          </a:prstGeom>
          <a:solidFill>
            <a:srgbClr val="16DD36"/>
          </a:solidFill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Asia</a:t>
            </a:r>
            <a:endParaRPr sz="14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sp>
        <p:nvSpPr>
          <p:cNvPr id="25" name="Google Shape;135;p17">
            <a:hlinkClick r:id="" action="ppaction://noaction"/>
            <a:extLst>
              <a:ext uri="{FF2B5EF4-FFF2-40B4-BE49-F238E27FC236}">
                <a16:creationId xmlns:a16="http://schemas.microsoft.com/office/drawing/2014/main" id="{39568D87-84B4-471D-BC1C-3964041481CD}"/>
              </a:ext>
            </a:extLst>
          </p:cNvPr>
          <p:cNvSpPr txBox="1"/>
          <p:nvPr/>
        </p:nvSpPr>
        <p:spPr>
          <a:xfrm>
            <a:off x="6422097" y="5482361"/>
            <a:ext cx="1980000" cy="288000"/>
          </a:xfrm>
          <a:prstGeom prst="rect">
            <a:avLst/>
          </a:prstGeom>
          <a:solidFill>
            <a:srgbClr val="3C85C2"/>
          </a:solidFill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Australasia</a:t>
            </a:r>
            <a:endParaRPr sz="14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sp>
        <p:nvSpPr>
          <p:cNvPr id="26" name="Google Shape;135;p17">
            <a:hlinkClick r:id="" action="ppaction://noaction"/>
            <a:extLst>
              <a:ext uri="{FF2B5EF4-FFF2-40B4-BE49-F238E27FC236}">
                <a16:creationId xmlns:a16="http://schemas.microsoft.com/office/drawing/2014/main" id="{7C2B2450-84F8-4370-86C1-9429698CB07C}"/>
              </a:ext>
            </a:extLst>
          </p:cNvPr>
          <p:cNvSpPr txBox="1"/>
          <p:nvPr/>
        </p:nvSpPr>
        <p:spPr>
          <a:xfrm>
            <a:off x="6422097" y="5914782"/>
            <a:ext cx="1980000" cy="288000"/>
          </a:xfrm>
          <a:prstGeom prst="rect">
            <a:avLst/>
          </a:prstGeom>
          <a:solidFill>
            <a:srgbClr val="AD7F23"/>
          </a:solidFill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Special Opportunities</a:t>
            </a:r>
            <a:endParaRPr sz="14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E4B51D8-E883-4C09-B8CF-1E7FD7B93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6427" y="1996367"/>
            <a:ext cx="2600325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865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Searching for opportunities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E98E9D-1734-4F49-A32A-88BABCD14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9264" y="4100358"/>
            <a:ext cx="2156400" cy="17436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2ADC25-BD5D-F441-960E-47E1BDBB91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1990" y="4124527"/>
            <a:ext cx="2156400" cy="17447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AF60D6-530E-E245-96A9-74EFD76C51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8236" y="1961524"/>
            <a:ext cx="2156400" cy="17497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FBCFAF7-1D5B-0547-85B2-17D507E040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9264" y="1977591"/>
            <a:ext cx="2156400" cy="17386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04D8B32-C1E8-D646-93CB-7092F531E6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563" y="1977591"/>
            <a:ext cx="2156400" cy="17386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016494F-6AEF-D24A-B802-0F4013332C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563" y="4128964"/>
            <a:ext cx="2156400" cy="1743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E3E245A-B60C-814E-A017-1105ADE5C6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93750" y="1980059"/>
            <a:ext cx="2156400" cy="17336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183F813-55F7-104E-9D20-9954D5B113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38237" y="4128964"/>
            <a:ext cx="2160000" cy="174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80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Recording what you have done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346228" y="2259561"/>
            <a:ext cx="3648829" cy="3076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Open sans" panose="020B0606030504020204"/>
                <a:ea typeface="Calibri"/>
                <a:cs typeface="Calibri"/>
                <a:sym typeface="Calibri"/>
              </a:rPr>
              <a:t>Use the tools in this section to start </a:t>
            </a:r>
            <a:r>
              <a:rPr lang="en-US" sz="2200" i="1" dirty="0">
                <a:latin typeface="Open sans" panose="020B0606030504020204"/>
                <a:ea typeface="Calibri"/>
                <a:cs typeface="Calibri"/>
                <a:sym typeface="Calibri"/>
              </a:rPr>
              <a:t>Recording what you have done</a:t>
            </a:r>
            <a:r>
              <a:rPr lang="en-US" sz="2200" dirty="0">
                <a:latin typeface="Open sans" panose="020B0606030504020204"/>
                <a:ea typeface="Calibri"/>
                <a:cs typeface="Calibri"/>
                <a:sym typeface="Calibri"/>
              </a:rPr>
              <a:t>, using guidance and examples to prepare yourself for making applications</a:t>
            </a:r>
            <a:endParaRPr lang="en-US" sz="2200" dirty="0">
              <a:latin typeface="Open sans" panose="020B060603050402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049DB5-AE91-4EDB-9E18-B26D111B46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80" t="2700" b="995"/>
          <a:stretch/>
        </p:blipFill>
        <p:spPr>
          <a:xfrm>
            <a:off x="4418983" y="1873188"/>
            <a:ext cx="7426789" cy="384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039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Building applications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905A75-7B85-48B4-92D1-899177F6E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051" y="1594779"/>
            <a:ext cx="2477593" cy="500698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8E8288D-533A-4FC7-A68B-EACDAC64ED16}"/>
              </a:ext>
            </a:extLst>
          </p:cNvPr>
          <p:cNvCxnSpPr>
            <a:cxnSpLocks/>
          </p:cNvCxnSpPr>
          <p:nvPr/>
        </p:nvCxnSpPr>
        <p:spPr>
          <a:xfrm>
            <a:off x="6175513" y="1733596"/>
            <a:ext cx="0" cy="4760953"/>
          </a:xfrm>
          <a:prstGeom prst="line">
            <a:avLst/>
          </a:prstGeom>
          <a:ln w="28575">
            <a:solidFill>
              <a:srgbClr val="33C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7BB3B1E-1B93-42AB-BB9E-BD4A96A667ED}"/>
              </a:ext>
            </a:extLst>
          </p:cNvPr>
          <p:cNvSpPr/>
          <p:nvPr/>
        </p:nvSpPr>
        <p:spPr>
          <a:xfrm>
            <a:off x="2405270" y="2236304"/>
            <a:ext cx="2653747" cy="36874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500CEF-948F-4922-869B-6BF287858F6C}"/>
              </a:ext>
            </a:extLst>
          </p:cNvPr>
          <p:cNvSpPr txBox="1"/>
          <p:nvPr/>
        </p:nvSpPr>
        <p:spPr>
          <a:xfrm>
            <a:off x="1580828" y="1733596"/>
            <a:ext cx="4187546" cy="5118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Helps you build successful applications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Enables your teachers to give you fast feedback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Helps you manage the key parts of your application materials</a:t>
            </a:r>
          </a:p>
          <a:p>
            <a:pPr>
              <a:lnSpc>
                <a:spcPct val="150000"/>
              </a:lnSpc>
            </a:pPr>
            <a:endParaRPr lang="en-GB" sz="2200" dirty="0">
              <a:solidFill>
                <a:schemeClr val="tx1">
                  <a:lumMod val="75000"/>
                  <a:lumOff val="2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280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</TotalTime>
  <Words>661</Words>
  <Application>Microsoft Office PowerPoint</Application>
  <PresentationFormat>Widescreen</PresentationFormat>
  <Paragraphs>118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Open sans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nuala</dc:creator>
  <cp:lastModifiedBy>Alison Mummery</cp:lastModifiedBy>
  <cp:revision>71</cp:revision>
  <dcterms:created xsi:type="dcterms:W3CDTF">2019-01-08T10:34:32Z</dcterms:created>
  <dcterms:modified xsi:type="dcterms:W3CDTF">2020-10-11T11:12:03Z</dcterms:modified>
</cp:coreProperties>
</file>