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9"/>
  </p:notesMasterIdLst>
  <p:sldIdLst>
    <p:sldId id="256" r:id="rId5"/>
    <p:sldId id="293" r:id="rId6"/>
    <p:sldId id="294" r:id="rId7"/>
    <p:sldId id="295" r:id="rId8"/>
    <p:sldId id="296" r:id="rId9"/>
    <p:sldId id="263" r:id="rId10"/>
    <p:sldId id="264" r:id="rId11"/>
    <p:sldId id="265" r:id="rId12"/>
    <p:sldId id="266" r:id="rId13"/>
    <p:sldId id="297"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7" r:id="rId27"/>
    <p:sldId id="311" r:id="rId28"/>
    <p:sldId id="312" r:id="rId29"/>
    <p:sldId id="298" r:id="rId30"/>
    <p:sldId id="313" r:id="rId31"/>
    <p:sldId id="259" r:id="rId32"/>
    <p:sldId id="269" r:id="rId33"/>
    <p:sldId id="314" r:id="rId34"/>
    <p:sldId id="315" r:id="rId35"/>
    <p:sldId id="318" r:id="rId36"/>
    <p:sldId id="316" r:id="rId37"/>
    <p:sldId id="31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4B6"/>
    <a:srgbClr val="E5F3FF"/>
    <a:srgbClr val="E6EEFF"/>
    <a:srgbClr val="282E3C"/>
    <a:srgbClr val="3D465A"/>
    <a:srgbClr val="FEE9A4"/>
    <a:srgbClr val="B9C0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66C8A4-9656-2247-A2C5-641F182D4B58}" v="112" dt="2025-06-30T11:14:14.1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58"/>
  </p:normalViewPr>
  <p:slideViewPr>
    <p:cSldViewPr snapToGrid="0">
      <p:cViewPr varScale="1">
        <p:scale>
          <a:sx n="109" d="100"/>
          <a:sy n="109" d="100"/>
        </p:scale>
        <p:origin x="4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non LEIGH" userId="918c6f39-c291-430c-ba7b-2773449ea29a" providerId="ADAL" clId="{B566C8A4-9656-2247-A2C5-641F182D4B58}"/>
    <pc:docChg chg="undo custSel addSld modSld">
      <pc:chgData name="Vernon LEIGH" userId="918c6f39-c291-430c-ba7b-2773449ea29a" providerId="ADAL" clId="{B566C8A4-9656-2247-A2C5-641F182D4B58}" dt="2025-06-30T11:17:53.986" v="796" actId="1076"/>
      <pc:docMkLst>
        <pc:docMk/>
      </pc:docMkLst>
      <pc:sldChg chg="modSp mod addAnim delAnim">
        <pc:chgData name="Vernon LEIGH" userId="918c6f39-c291-430c-ba7b-2773449ea29a" providerId="ADAL" clId="{B566C8A4-9656-2247-A2C5-641F182D4B58}" dt="2025-06-30T11:17:53.986" v="796" actId="1076"/>
        <pc:sldMkLst>
          <pc:docMk/>
          <pc:sldMk cId="420994790" sldId="311"/>
        </pc:sldMkLst>
        <pc:graphicFrameChg chg="mod modGraphic">
          <ac:chgData name="Vernon LEIGH" userId="918c6f39-c291-430c-ba7b-2773449ea29a" providerId="ADAL" clId="{B566C8A4-9656-2247-A2C5-641F182D4B58}" dt="2025-06-30T11:17:35.343" v="792" actId="1076"/>
          <ac:graphicFrameMkLst>
            <pc:docMk/>
            <pc:sldMk cId="420994790" sldId="311"/>
            <ac:graphicFrameMk id="7" creationId="{43CEFAF7-ABDA-A4F6-FF4D-CA6EDCAFB7A3}"/>
          </ac:graphicFrameMkLst>
        </pc:graphicFrameChg>
        <pc:graphicFrameChg chg="mod modGraphic">
          <ac:chgData name="Vernon LEIGH" userId="918c6f39-c291-430c-ba7b-2773449ea29a" providerId="ADAL" clId="{B566C8A4-9656-2247-A2C5-641F182D4B58}" dt="2025-06-30T11:17:45.267" v="795" actId="1076"/>
          <ac:graphicFrameMkLst>
            <pc:docMk/>
            <pc:sldMk cId="420994790" sldId="311"/>
            <ac:graphicFrameMk id="9" creationId="{99C2BBA0-E03C-0846-3057-4E256F5FBEB6}"/>
          </ac:graphicFrameMkLst>
        </pc:graphicFrameChg>
        <pc:graphicFrameChg chg="mod modGraphic">
          <ac:chgData name="Vernon LEIGH" userId="918c6f39-c291-430c-ba7b-2773449ea29a" providerId="ADAL" clId="{B566C8A4-9656-2247-A2C5-641F182D4B58}" dt="2025-06-30T11:17:53.986" v="796" actId="1076"/>
          <ac:graphicFrameMkLst>
            <pc:docMk/>
            <pc:sldMk cId="420994790" sldId="311"/>
            <ac:graphicFrameMk id="10" creationId="{8B2428C2-B88C-2B97-7338-9F81C57A1746}"/>
          </ac:graphicFrameMkLst>
        </pc:graphicFrameChg>
        <pc:graphicFrameChg chg="mod modGraphic">
          <ac:chgData name="Vernon LEIGH" userId="918c6f39-c291-430c-ba7b-2773449ea29a" providerId="ADAL" clId="{B566C8A4-9656-2247-A2C5-641F182D4B58}" dt="2025-06-30T11:15:59.395" v="775" actId="1076"/>
          <ac:graphicFrameMkLst>
            <pc:docMk/>
            <pc:sldMk cId="420994790" sldId="311"/>
            <ac:graphicFrameMk id="11" creationId="{0481D7A9-3038-75EE-6678-E3248DD79945}"/>
          </ac:graphicFrameMkLst>
        </pc:graphicFrameChg>
        <pc:graphicFrameChg chg="mod modGraphic">
          <ac:chgData name="Vernon LEIGH" userId="918c6f39-c291-430c-ba7b-2773449ea29a" providerId="ADAL" clId="{B566C8A4-9656-2247-A2C5-641F182D4B58}" dt="2025-06-30T11:15:00.366" v="753" actId="1076"/>
          <ac:graphicFrameMkLst>
            <pc:docMk/>
            <pc:sldMk cId="420994790" sldId="311"/>
            <ac:graphicFrameMk id="12" creationId="{E36F9771-CA7B-AED7-A8E4-21346ABDF814}"/>
          </ac:graphicFrameMkLst>
        </pc:graphicFrameChg>
        <pc:graphicFrameChg chg="mod modGraphic">
          <ac:chgData name="Vernon LEIGH" userId="918c6f39-c291-430c-ba7b-2773449ea29a" providerId="ADAL" clId="{B566C8A4-9656-2247-A2C5-641F182D4B58}" dt="2025-06-30T11:14:56.221" v="752" actId="1076"/>
          <ac:graphicFrameMkLst>
            <pc:docMk/>
            <pc:sldMk cId="420994790" sldId="311"/>
            <ac:graphicFrameMk id="13" creationId="{43BCF898-57FA-6C1D-F570-3C4514A48931}"/>
          </ac:graphicFrameMkLst>
        </pc:graphicFrameChg>
      </pc:sldChg>
      <pc:sldChg chg="modSp mod">
        <pc:chgData name="Vernon LEIGH" userId="918c6f39-c291-430c-ba7b-2773449ea29a" providerId="ADAL" clId="{B566C8A4-9656-2247-A2C5-641F182D4B58}" dt="2025-06-30T11:08:16.633" v="157" actId="20577"/>
        <pc:sldMkLst>
          <pc:docMk/>
          <pc:sldMk cId="2584017057" sldId="314"/>
        </pc:sldMkLst>
        <pc:graphicFrameChg chg="modGraphic">
          <ac:chgData name="Vernon LEIGH" userId="918c6f39-c291-430c-ba7b-2773449ea29a" providerId="ADAL" clId="{B566C8A4-9656-2247-A2C5-641F182D4B58}" dt="2025-06-30T11:08:16.633" v="157" actId="20577"/>
          <ac:graphicFrameMkLst>
            <pc:docMk/>
            <pc:sldMk cId="2584017057" sldId="314"/>
            <ac:graphicFrameMk id="7" creationId="{48838D65-C96F-BBD0-0031-3C03CA9E44D2}"/>
          </ac:graphicFrameMkLst>
        </pc:graphicFrameChg>
      </pc:sldChg>
      <pc:sldChg chg="modSp new mod modAnim">
        <pc:chgData name="Vernon LEIGH" userId="918c6f39-c291-430c-ba7b-2773449ea29a" providerId="ADAL" clId="{B566C8A4-9656-2247-A2C5-641F182D4B58}" dt="2025-06-30T11:07:51.114" v="130"/>
        <pc:sldMkLst>
          <pc:docMk/>
          <pc:sldMk cId="64429645" sldId="315"/>
        </pc:sldMkLst>
        <pc:spChg chg="mod">
          <ac:chgData name="Vernon LEIGH" userId="918c6f39-c291-430c-ba7b-2773449ea29a" providerId="ADAL" clId="{B566C8A4-9656-2247-A2C5-641F182D4B58}" dt="2025-06-30T11:03:47.198" v="19" actId="20577"/>
          <ac:spMkLst>
            <pc:docMk/>
            <pc:sldMk cId="64429645" sldId="315"/>
            <ac:spMk id="2" creationId="{2B38DD6E-0128-EFE7-4E0B-AB31FBD86EBD}"/>
          </ac:spMkLst>
        </pc:spChg>
        <pc:spChg chg="mod">
          <ac:chgData name="Vernon LEIGH" userId="918c6f39-c291-430c-ba7b-2773449ea29a" providerId="ADAL" clId="{B566C8A4-9656-2247-A2C5-641F182D4B58}" dt="2025-06-30T11:07:23.272" v="129" actId="27636"/>
          <ac:spMkLst>
            <pc:docMk/>
            <pc:sldMk cId="64429645" sldId="315"/>
            <ac:spMk id="3" creationId="{0805ADBC-E08C-0A1D-508E-3C03F36D4ECC}"/>
          </ac:spMkLst>
        </pc:spChg>
      </pc:sldChg>
      <pc:sldChg chg="modSp add mod modAnim">
        <pc:chgData name="Vernon LEIGH" userId="918c6f39-c291-430c-ba7b-2773449ea29a" providerId="ADAL" clId="{B566C8A4-9656-2247-A2C5-641F182D4B58}" dt="2025-06-30T11:07:56.466" v="131"/>
        <pc:sldMkLst>
          <pc:docMk/>
          <pc:sldMk cId="544480252" sldId="316"/>
        </pc:sldMkLst>
        <pc:spChg chg="mod">
          <ac:chgData name="Vernon LEIGH" userId="918c6f39-c291-430c-ba7b-2773449ea29a" providerId="ADAL" clId="{B566C8A4-9656-2247-A2C5-641F182D4B58}" dt="2025-06-30T11:07:17.433" v="127" actId="11"/>
          <ac:spMkLst>
            <pc:docMk/>
            <pc:sldMk cId="544480252" sldId="316"/>
            <ac:spMk id="3" creationId="{CFCDD469-0A2F-B5E2-0471-BF9E035D449F}"/>
          </ac:spMkLst>
        </pc:spChg>
      </pc:sldChg>
      <pc:sldChg chg="modSp new mod modAnim">
        <pc:chgData name="Vernon LEIGH" userId="918c6f39-c291-430c-ba7b-2773449ea29a" providerId="ADAL" clId="{B566C8A4-9656-2247-A2C5-641F182D4B58}" dt="2025-06-30T11:10:59.206" v="462"/>
        <pc:sldMkLst>
          <pc:docMk/>
          <pc:sldMk cId="340287552" sldId="317"/>
        </pc:sldMkLst>
        <pc:spChg chg="mod">
          <ac:chgData name="Vernon LEIGH" userId="918c6f39-c291-430c-ba7b-2773449ea29a" providerId="ADAL" clId="{B566C8A4-9656-2247-A2C5-641F182D4B58}" dt="2025-06-30T11:09:02.107" v="181" actId="20577"/>
          <ac:spMkLst>
            <pc:docMk/>
            <pc:sldMk cId="340287552" sldId="317"/>
            <ac:spMk id="2" creationId="{BE9D0F35-85D1-A041-72F4-9B3669C4BA7F}"/>
          </ac:spMkLst>
        </pc:spChg>
        <pc:spChg chg="mod">
          <ac:chgData name="Vernon LEIGH" userId="918c6f39-c291-430c-ba7b-2773449ea29a" providerId="ADAL" clId="{B566C8A4-9656-2247-A2C5-641F182D4B58}" dt="2025-06-30T11:10:37.142" v="458" actId="207"/>
          <ac:spMkLst>
            <pc:docMk/>
            <pc:sldMk cId="340287552" sldId="317"/>
            <ac:spMk id="3" creationId="{EF905635-C33E-3AD5-A229-33060C25DD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1FE74B-B7CA-E546-9758-F7F45DAA586F}" type="datetimeFigureOut">
              <a:rPr lang="en-GB" smtClean="0"/>
              <a:t>03/07/2025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3D0EB-B8F6-A748-A566-A3AB877A7465}" type="slidenum">
              <a:rPr lang="en-GB" smtClean="0"/>
              <a:t>‹#›</a:t>
            </a:fld>
            <a:endParaRPr lang="en-GB"/>
          </a:p>
        </p:txBody>
      </p:sp>
    </p:spTree>
    <p:extLst>
      <p:ext uri="{BB962C8B-B14F-4D97-AF65-F5344CB8AC3E}">
        <p14:creationId xmlns:p14="http://schemas.microsoft.com/office/powerpoint/2010/main" val="2355781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a:extLst>
            <a:ext uri="{FF2B5EF4-FFF2-40B4-BE49-F238E27FC236}">
              <a16:creationId xmlns:a16="http://schemas.microsoft.com/office/drawing/2014/main" id="{5DB03DCB-1CDF-0DE9-2542-1E9C78CD242B}"/>
            </a:ext>
          </a:extLst>
        </p:cNvPr>
        <p:cNvGrpSpPr/>
        <p:nvPr/>
      </p:nvGrpSpPr>
      <p:grpSpPr>
        <a:xfrm>
          <a:off x="0" y="0"/>
          <a:ext cx="0" cy="0"/>
          <a:chOff x="0" y="0"/>
          <a:chExt cx="0" cy="0"/>
        </a:xfrm>
      </p:grpSpPr>
      <p:sp>
        <p:nvSpPr>
          <p:cNvPr id="128" name="Google Shape;128;p9:notes">
            <a:extLst>
              <a:ext uri="{FF2B5EF4-FFF2-40B4-BE49-F238E27FC236}">
                <a16:creationId xmlns:a16="http://schemas.microsoft.com/office/drawing/2014/main" id="{C4DD2F91-C916-E0E0-AE3A-673E2B3DEC2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notes">
            <a:extLst>
              <a:ext uri="{FF2B5EF4-FFF2-40B4-BE49-F238E27FC236}">
                <a16:creationId xmlns:a16="http://schemas.microsoft.com/office/drawing/2014/main" id="{0DE7AA93-2307-C979-87CE-1AF9AB73A6F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1733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a:extLst>
            <a:ext uri="{FF2B5EF4-FFF2-40B4-BE49-F238E27FC236}">
              <a16:creationId xmlns:a16="http://schemas.microsoft.com/office/drawing/2014/main" id="{50B9B5C2-F03B-4D72-CFDA-9AE0323F86C4}"/>
            </a:ext>
          </a:extLst>
        </p:cNvPr>
        <p:cNvGrpSpPr/>
        <p:nvPr/>
      </p:nvGrpSpPr>
      <p:grpSpPr>
        <a:xfrm>
          <a:off x="0" y="0"/>
          <a:ext cx="0" cy="0"/>
          <a:chOff x="0" y="0"/>
          <a:chExt cx="0" cy="0"/>
        </a:xfrm>
      </p:grpSpPr>
      <p:sp>
        <p:nvSpPr>
          <p:cNvPr id="128" name="Google Shape;128;p9:notes">
            <a:extLst>
              <a:ext uri="{FF2B5EF4-FFF2-40B4-BE49-F238E27FC236}">
                <a16:creationId xmlns:a16="http://schemas.microsoft.com/office/drawing/2014/main" id="{6480861E-97F6-3517-ADA6-BD64E3433108}"/>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notes">
            <a:extLst>
              <a:ext uri="{FF2B5EF4-FFF2-40B4-BE49-F238E27FC236}">
                <a16:creationId xmlns:a16="http://schemas.microsoft.com/office/drawing/2014/main" id="{FBF16ACF-6A3C-8DB7-CA59-192546BB4E4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6637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0f465132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0f465132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0f4651326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0f4651326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2914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le Slide Layout">
    <p:spTree>
      <p:nvGrpSpPr>
        <p:cNvPr id="1" name=""/>
        <p:cNvGrpSpPr/>
        <p:nvPr/>
      </p:nvGrpSpPr>
      <p:grpSpPr>
        <a:xfrm>
          <a:off x="0" y="0"/>
          <a:ext cx="0" cy="0"/>
          <a:chOff x="0" y="0"/>
          <a:chExt cx="0" cy="0"/>
        </a:xfrm>
      </p:grpSpPr>
      <p:sp>
        <p:nvSpPr>
          <p:cNvPr id="2" name="Title 1"/>
          <p:cNvSpPr>
            <a:spLocks noGrp="1"/>
          </p:cNvSpPr>
          <p:nvPr>
            <p:ph type="title"/>
          </p:nvPr>
        </p:nvSpPr>
        <p:spPr>
          <a:xfrm>
            <a:off x="831851" y="1100142"/>
            <a:ext cx="10515600" cy="2852737"/>
          </a:xfrm>
        </p:spPr>
        <p:txBody>
          <a:bodyPr anchor="ctr" anchorCtr="0"/>
          <a:lstStyle>
            <a:lvl1pPr marL="0" indent="0">
              <a:defRPr sz="6000"/>
            </a:lvl1pPr>
          </a:lstStyle>
          <a:p>
            <a:r>
              <a:rPr lang="en-GB"/>
              <a:t>Click to edit Master title style</a:t>
            </a:r>
          </a:p>
        </p:txBody>
      </p:sp>
      <p:sp>
        <p:nvSpPr>
          <p:cNvPr id="3" name="Text Placeholder 2"/>
          <p:cNvSpPr>
            <a:spLocks noGrp="1"/>
          </p:cNvSpPr>
          <p:nvPr>
            <p:ph type="body" idx="1"/>
          </p:nvPr>
        </p:nvSpPr>
        <p:spPr>
          <a:xfrm>
            <a:off x="831851" y="3953412"/>
            <a:ext cx="10515600" cy="1500187"/>
          </a:xfrm>
        </p:spPr>
        <p:txBody>
          <a:bodyPr/>
          <a:lstStyle>
            <a:lvl1pPr marL="0" indent="0">
              <a:buNone/>
              <a:defRPr sz="2400">
                <a:solidFill>
                  <a:srgbClr val="3D465A"/>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GB"/>
              <a:t>Click to edit Master text styles</a:t>
            </a:r>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535975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5F3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199854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33870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Header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ctr" anchorCtr="0"/>
          <a:lstStyle>
            <a:lvl1pPr marL="0" indent="0" algn="l">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l">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GB"/>
              <a:t>Click to edit Master subtitle style</a:t>
            </a:r>
          </a:p>
        </p:txBody>
      </p:sp>
    </p:spTree>
    <p:extLst>
      <p:ext uri="{BB962C8B-B14F-4D97-AF65-F5344CB8AC3E}">
        <p14:creationId xmlns:p14="http://schemas.microsoft.com/office/powerpoint/2010/main" val="411331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325563"/>
          </a:xfrm>
        </p:spPr>
        <p:txBody>
          <a:bodyPr/>
          <a:lstStyle/>
          <a:p>
            <a:r>
              <a:rPr lang="en-GB"/>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172116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88986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80847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nchorCtr="0"/>
          <a:lstStyle>
            <a:lvl1pPr marL="0" indent="0">
              <a:defRPr sz="3200"/>
            </a:lvl1pPr>
          </a:lstStyle>
          <a:p>
            <a:r>
              <a:rPr lang="en-GB"/>
              <a:t>Click to edit Master title style</a:t>
            </a:r>
          </a:p>
        </p:txBody>
      </p:sp>
      <p:sp>
        <p:nvSpPr>
          <p:cNvPr id="3" name="Content Placeholder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238768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nchorCtr="0"/>
          <a:lstStyle>
            <a:lvl1pPr marL="0" indent="0">
              <a:tabLst/>
              <a:defRPr sz="3200"/>
            </a:lvl1pPr>
          </a:lstStyle>
          <a:p>
            <a:r>
              <a:rPr lang="en-GB"/>
              <a:t>Click to edit Master title style</a:t>
            </a:r>
          </a:p>
        </p:txBody>
      </p:sp>
      <p:sp>
        <p:nvSpPr>
          <p:cNvPr id="3" name="Picture Placeholder 2"/>
          <p:cNvSpPr>
            <a:spLocks noGrp="1"/>
          </p:cNvSpPr>
          <p:nvPr>
            <p:ph type="pic" idx="1"/>
          </p:nvPr>
        </p:nvSpPr>
        <p:spPr>
          <a:xfrm>
            <a:off x="5183188" y="987429"/>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GB"/>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923169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EEFF"/>
        </a:solidFill>
        <a:effectLst/>
      </p:bgPr>
    </p:bg>
    <p:spTree>
      <p:nvGrpSpPr>
        <p:cNvPr id="1" name=""/>
        <p:cNvGrpSpPr/>
        <p:nvPr/>
      </p:nvGrpSpPr>
      <p:grpSpPr>
        <a:xfrm>
          <a:off x="0" y="0"/>
          <a:ext cx="0" cy="0"/>
          <a:chOff x="0" y="0"/>
          <a:chExt cx="0" cy="0"/>
        </a:xfrm>
      </p:grpSpPr>
      <p:sp>
        <p:nvSpPr>
          <p:cNvPr id="9" name="Rectangle 8"/>
          <p:cNvSpPr/>
          <p:nvPr userDrawn="1"/>
        </p:nvSpPr>
        <p:spPr>
          <a:xfrm>
            <a:off x="0" y="6164490"/>
            <a:ext cx="12192000" cy="714375"/>
          </a:xfrm>
          <a:prstGeom prst="rect">
            <a:avLst/>
          </a:prstGeom>
          <a:solidFill>
            <a:srgbClr val="3D4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Placeholder 1"/>
          <p:cNvSpPr>
            <a:spLocks noGrp="1"/>
          </p:cNvSpPr>
          <p:nvPr>
            <p:ph type="title"/>
          </p:nvPr>
        </p:nvSpPr>
        <p:spPr>
          <a:xfrm>
            <a:off x="0" y="1"/>
            <a:ext cx="12192000" cy="1325563"/>
          </a:xfrm>
          <a:prstGeom prst="rect">
            <a:avLst/>
          </a:prstGeom>
          <a:solidFill>
            <a:srgbClr val="FEE9A4"/>
          </a:solidFill>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548811"/>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rgbClr val="FEDB65"/>
                </a:solidFill>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838200" y="6356354"/>
            <a:ext cx="2743200" cy="365125"/>
          </a:xfrm>
          <a:prstGeom prst="rect">
            <a:avLst/>
          </a:prstGeom>
        </p:spPr>
        <p:txBody>
          <a:bodyPr vert="horz" lIns="91440" tIns="45720" rIns="91440" bIns="45720" rtlCol="0" anchor="ctr"/>
          <a:lstStyle>
            <a:lvl1pPr algn="l">
              <a:defRPr sz="1200">
                <a:solidFill>
                  <a:srgbClr val="FEDB65"/>
                </a:solidFill>
                <a:latin typeface="Arial" panose="020B0604020202020204" pitchFamily="34" charset="0"/>
                <a:cs typeface="Arial" panose="020B0604020202020204" pitchFamily="34" charset="0"/>
              </a:defRPr>
            </a:lvl1pPr>
          </a:lstStyle>
          <a:p>
            <a:fld id="{7329EA65-CFD9-4B7C-816D-5C9F29CF89FC}" type="slidenum">
              <a:rPr lang="en-GB" smtClean="0"/>
              <a:t>‹#›</a:t>
            </a:fld>
            <a:endParaRPr lang="en-GB"/>
          </a:p>
        </p:txBody>
      </p:sp>
      <p:pic>
        <p:nvPicPr>
          <p:cNvPr id="7" name="Pictur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18357" y="6220268"/>
            <a:ext cx="2143849" cy="578807"/>
          </a:xfrm>
          <a:prstGeom prst="rect">
            <a:avLst/>
          </a:prstGeom>
        </p:spPr>
      </p:pic>
      <p:pic>
        <p:nvPicPr>
          <p:cNvPr id="8" name="Picture 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061899" y="6244282"/>
            <a:ext cx="744440" cy="554793"/>
          </a:xfrm>
          <a:prstGeom prst="rect">
            <a:avLst/>
          </a:prstGeom>
        </p:spPr>
      </p:pic>
    </p:spTree>
    <p:extLst>
      <p:ext uri="{BB962C8B-B14F-4D97-AF65-F5344CB8AC3E}">
        <p14:creationId xmlns:p14="http://schemas.microsoft.com/office/powerpoint/2010/main" val="2563466221"/>
      </p:ext>
    </p:extLst>
  </p:cSld>
  <p:clrMap bg1="dk1" tx1="lt1" bg2="dk2" tx2="lt2" accent1="accent1" accent2="accent2" accent3="accent3" accent4="accent4" accent5="accent5" accent6="accent6" hlink="hlink" folHlink="folHlink"/>
  <p:sldLayoutIdLst>
    <p:sldLayoutId id="2147483663" r:id="rId1"/>
    <p:sldLayoutId id="2147483662" r:id="rId2"/>
    <p:sldLayoutId id="2147483664" r:id="rId3"/>
    <p:sldLayoutId id="2147483661" r:id="rId4"/>
    <p:sldLayoutId id="2147483665" r:id="rId5"/>
    <p:sldLayoutId id="2147483666" r:id="rId6"/>
    <p:sldLayoutId id="2147483667" r:id="rId7"/>
    <p:sldLayoutId id="2147483668" r:id="rId8"/>
    <p:sldLayoutId id="2147483669" r:id="rId9"/>
  </p:sldLayoutIdLst>
  <p:txStyles>
    <p:titleStyle>
      <a:lvl1pPr marL="541338" indent="0" algn="l" defTabSz="914377" rtl="0" eaLnBrk="1" latinLnBrk="0" hangingPunct="1">
        <a:lnSpc>
          <a:spcPct val="90000"/>
        </a:lnSpc>
        <a:spcBef>
          <a:spcPct val="0"/>
        </a:spcBef>
        <a:buNone/>
        <a:defRPr sz="4000" b="1" kern="1200">
          <a:solidFill>
            <a:srgbClr val="3D465A"/>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150000"/>
        </a:lnSpc>
        <a:spcBef>
          <a:spcPts val="0"/>
        </a:spcBef>
        <a:spcAft>
          <a:spcPts val="0"/>
        </a:spcAft>
        <a:buFont typeface="Arial" panose="020B0604020202020204" pitchFamily="34" charset="0"/>
        <a:buChar char="•"/>
        <a:defRPr lang="en-US" sz="3200" b="0" i="0" u="none" strike="noStrike" kern="1200" cap="none" dirty="0" smtClean="0">
          <a:solidFill>
            <a:srgbClr val="282E3C"/>
          </a:solidFill>
          <a:latin typeface="Calibri"/>
          <a:ea typeface="+mn-ea"/>
          <a:cs typeface="Calibri"/>
          <a:sym typeface="Calibri"/>
        </a:defRPr>
      </a:lvl1pPr>
      <a:lvl2pPr marL="685783" indent="-228594" algn="l" defTabSz="914377" rtl="0" eaLnBrk="1" latinLnBrk="0" hangingPunct="1">
        <a:lnSpc>
          <a:spcPct val="150000"/>
        </a:lnSpc>
        <a:spcBef>
          <a:spcPts val="0"/>
        </a:spcBef>
        <a:spcAft>
          <a:spcPts val="0"/>
        </a:spcAft>
        <a:buFont typeface="Arial" panose="020B0604020202020204" pitchFamily="34" charset="0"/>
        <a:buChar char="•"/>
        <a:defRPr sz="2400" kern="1200">
          <a:solidFill>
            <a:srgbClr val="282E3C"/>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150000"/>
        </a:lnSpc>
        <a:spcBef>
          <a:spcPts val="0"/>
        </a:spcBef>
        <a:spcAft>
          <a:spcPts val="0"/>
        </a:spcAft>
        <a:buFont typeface="Arial" panose="020B0604020202020204" pitchFamily="34" charset="0"/>
        <a:buChar char="•"/>
        <a:defRPr sz="2000" kern="1200">
          <a:solidFill>
            <a:srgbClr val="282E3C"/>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150000"/>
        </a:lnSpc>
        <a:spcBef>
          <a:spcPts val="0"/>
        </a:spcBef>
        <a:spcAft>
          <a:spcPts val="0"/>
        </a:spcAft>
        <a:buFont typeface="Arial" panose="020B0604020202020204" pitchFamily="34" charset="0"/>
        <a:buChar char="•"/>
        <a:defRPr sz="1800" kern="1200">
          <a:solidFill>
            <a:srgbClr val="282E3C"/>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150000"/>
        </a:lnSpc>
        <a:spcBef>
          <a:spcPts val="0"/>
        </a:spcBef>
        <a:spcAft>
          <a:spcPts val="0"/>
        </a:spcAft>
        <a:buFont typeface="Arial" panose="020B0604020202020204" pitchFamily="34" charset="0"/>
        <a:buChar char="•"/>
        <a:defRPr sz="1800" kern="1200">
          <a:solidFill>
            <a:srgbClr val="282E3C"/>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o.uk/url?sa=i&amp;rct=j&amp;q=&amp;esrc=s&amp;source=images&amp;cd=&amp;cad=rja&amp;uact=8&amp;ved=&amp;url=https://en.wikipedia.org/wiki/Sigmund_Freud&amp;psig=AFQjCNFDBp3ui3YX1-QDBEVxtHavYPKeHQ&amp;ust=1452942717613757"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a:cs typeface="Arial"/>
              </a:rPr>
              <a:t>The Psychodynamic Approach</a:t>
            </a:r>
            <a:endParaRPr lang="en-GB" dirty="0"/>
          </a:p>
        </p:txBody>
      </p:sp>
      <p:sp>
        <p:nvSpPr>
          <p:cNvPr id="3" name="Text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3368585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1A8E3-F79A-BD93-142B-D7226C8F8755}"/>
              </a:ext>
            </a:extLst>
          </p:cNvPr>
          <p:cNvSpPr>
            <a:spLocks noGrp="1"/>
          </p:cNvSpPr>
          <p:nvPr>
            <p:ph type="title"/>
          </p:nvPr>
        </p:nvSpPr>
        <p:spPr/>
        <p:txBody>
          <a:bodyPr/>
          <a:lstStyle/>
          <a:p>
            <a:r>
              <a:rPr lang="en-US" dirty="0"/>
              <a:t>Freudian scenarios (id, ego, superego) - 1</a:t>
            </a:r>
          </a:p>
        </p:txBody>
      </p:sp>
      <p:sp>
        <p:nvSpPr>
          <p:cNvPr id="3" name="Content Placeholder 2">
            <a:extLst>
              <a:ext uri="{FF2B5EF4-FFF2-40B4-BE49-F238E27FC236}">
                <a16:creationId xmlns:a16="http://schemas.microsoft.com/office/drawing/2014/main" id="{25513E2A-311A-4B96-71D4-2E916D26E60F}"/>
              </a:ext>
            </a:extLst>
          </p:cNvPr>
          <p:cNvSpPr>
            <a:spLocks noGrp="1"/>
          </p:cNvSpPr>
          <p:nvPr>
            <p:ph idx="1"/>
          </p:nvPr>
        </p:nvSpPr>
        <p:spPr>
          <a:xfrm>
            <a:off x="838199" y="1548811"/>
            <a:ext cx="10999573" cy="4351338"/>
          </a:xfrm>
        </p:spPr>
        <p:txBody>
          <a:bodyPr>
            <a:normAutofit fontScale="77500" lnSpcReduction="20000"/>
          </a:bodyPr>
          <a:lstStyle/>
          <a:p>
            <a:r>
              <a:rPr lang="en-GB" dirty="0"/>
              <a:t>Sophie sees a chocolate cake on the kitchen table. She’s on a strict diet but is incredibly tempted. She thinks, </a:t>
            </a:r>
            <a:r>
              <a:rPr lang="en-GB" i="1" dirty="0"/>
              <a:t>“I want it now!”</a:t>
            </a:r>
            <a:r>
              <a:rPr lang="en-GB" dirty="0"/>
              <a:t> but then reasons, </a:t>
            </a:r>
            <a:r>
              <a:rPr lang="en-GB" i="1" dirty="0"/>
              <a:t>“I shouldn’t, I’ll regret it later.”</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1082396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8C184-BE30-A97E-18F1-809E6BDA3A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5CC57-7D84-FF8B-4A20-45CFD532A363}"/>
              </a:ext>
            </a:extLst>
          </p:cNvPr>
          <p:cNvSpPr>
            <a:spLocks noGrp="1"/>
          </p:cNvSpPr>
          <p:nvPr>
            <p:ph type="title"/>
          </p:nvPr>
        </p:nvSpPr>
        <p:spPr/>
        <p:txBody>
          <a:bodyPr/>
          <a:lstStyle/>
          <a:p>
            <a:r>
              <a:rPr lang="en-US" dirty="0"/>
              <a:t>Freudian scenarios (id, ego, superego) – 1 answers</a:t>
            </a:r>
          </a:p>
        </p:txBody>
      </p:sp>
      <p:sp>
        <p:nvSpPr>
          <p:cNvPr id="3" name="Content Placeholder 2">
            <a:extLst>
              <a:ext uri="{FF2B5EF4-FFF2-40B4-BE49-F238E27FC236}">
                <a16:creationId xmlns:a16="http://schemas.microsoft.com/office/drawing/2014/main" id="{A7BB34AE-4DFB-DB08-CFBF-FE8C280ABEDF}"/>
              </a:ext>
            </a:extLst>
          </p:cNvPr>
          <p:cNvSpPr>
            <a:spLocks noGrp="1"/>
          </p:cNvSpPr>
          <p:nvPr>
            <p:ph idx="1"/>
          </p:nvPr>
        </p:nvSpPr>
        <p:spPr>
          <a:xfrm>
            <a:off x="838199" y="1548811"/>
            <a:ext cx="10999573" cy="4351338"/>
          </a:xfrm>
        </p:spPr>
        <p:txBody>
          <a:bodyPr>
            <a:normAutofit fontScale="70000" lnSpcReduction="20000"/>
          </a:bodyPr>
          <a:lstStyle/>
          <a:p>
            <a:r>
              <a:rPr lang="en-GB" dirty="0"/>
              <a:t>Sophie sees a chocolate cake on the kitchen table. She’s on a strict diet but is incredibly tempted. She thinks, </a:t>
            </a:r>
            <a:r>
              <a:rPr lang="en-GB" i="1" dirty="0"/>
              <a:t>“I want it now!”</a:t>
            </a:r>
            <a:r>
              <a:rPr lang="en-GB" dirty="0"/>
              <a:t> but then reasons, </a:t>
            </a:r>
            <a:r>
              <a:rPr lang="en-GB" i="1" dirty="0"/>
              <a:t>“I shouldn’t, I’ll regret it later.”</a:t>
            </a:r>
          </a:p>
          <a:p>
            <a:endParaRPr lang="en-GB" dirty="0"/>
          </a:p>
          <a:p>
            <a:r>
              <a:rPr lang="en-GB" b="1" dirty="0"/>
              <a:t>Concept(s):</a:t>
            </a:r>
            <a:r>
              <a:rPr lang="en-GB" dirty="0"/>
              <a:t> Id and Ego</a:t>
            </a:r>
          </a:p>
          <a:p>
            <a:r>
              <a:rPr lang="en-GB" b="1" dirty="0"/>
              <a:t>Application:</a:t>
            </a:r>
            <a:r>
              <a:rPr lang="en-GB" dirty="0"/>
              <a:t> The id wants immediate gratification (cake now!), but the ego tries to mediate and delay gratification based on reality (she reasons about consequences).</a:t>
            </a:r>
          </a:p>
          <a:p>
            <a:r>
              <a:rPr lang="en-GB" b="1" dirty="0"/>
              <a:t>Explanation:</a:t>
            </a:r>
            <a:r>
              <a:rPr lang="en-GB" dirty="0"/>
              <a:t> This is a classic conflict where the ego is balancing the id’s desires with the demands of reality.</a:t>
            </a:r>
          </a:p>
        </p:txBody>
      </p:sp>
    </p:spTree>
    <p:extLst>
      <p:ext uri="{BB962C8B-B14F-4D97-AF65-F5344CB8AC3E}">
        <p14:creationId xmlns:p14="http://schemas.microsoft.com/office/powerpoint/2010/main" val="747924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D18F0-EB56-8EE1-3F5D-8FD4D60A8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0BCC46-9AAE-D533-A5CB-FA29E6B76E79}"/>
              </a:ext>
            </a:extLst>
          </p:cNvPr>
          <p:cNvSpPr>
            <a:spLocks noGrp="1"/>
          </p:cNvSpPr>
          <p:nvPr>
            <p:ph type="title"/>
          </p:nvPr>
        </p:nvSpPr>
        <p:spPr/>
        <p:txBody>
          <a:bodyPr/>
          <a:lstStyle/>
          <a:p>
            <a:r>
              <a:rPr lang="en-US" dirty="0"/>
              <a:t>Freudian scenarios (id, ego, superego) - 2</a:t>
            </a:r>
          </a:p>
        </p:txBody>
      </p:sp>
      <p:sp>
        <p:nvSpPr>
          <p:cNvPr id="3" name="Content Placeholder 2">
            <a:extLst>
              <a:ext uri="{FF2B5EF4-FFF2-40B4-BE49-F238E27FC236}">
                <a16:creationId xmlns:a16="http://schemas.microsoft.com/office/drawing/2014/main" id="{E28F9948-42C7-7EBE-2A8D-658E533DA353}"/>
              </a:ext>
            </a:extLst>
          </p:cNvPr>
          <p:cNvSpPr>
            <a:spLocks noGrp="1"/>
          </p:cNvSpPr>
          <p:nvPr>
            <p:ph idx="1"/>
          </p:nvPr>
        </p:nvSpPr>
        <p:spPr>
          <a:xfrm>
            <a:off x="838199" y="1548811"/>
            <a:ext cx="10999573" cy="4351338"/>
          </a:xfrm>
        </p:spPr>
        <p:txBody>
          <a:bodyPr>
            <a:normAutofit fontScale="77500" lnSpcReduction="20000"/>
          </a:bodyPr>
          <a:lstStyle/>
          <a:p>
            <a:r>
              <a:rPr lang="en-GB" dirty="0"/>
              <a:t>Jake cheated on a test and got away with it. However, he later feels intensely guilty and avoids eye contact with his teacher. He even volunteers to stay behind and help tidy the classroom.</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611116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A6485-0562-E4DD-7CFC-C2ECB9145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02C17E-94FE-57CA-7FFB-EFB8C1DD3743}"/>
              </a:ext>
            </a:extLst>
          </p:cNvPr>
          <p:cNvSpPr>
            <a:spLocks noGrp="1"/>
          </p:cNvSpPr>
          <p:nvPr>
            <p:ph type="title"/>
          </p:nvPr>
        </p:nvSpPr>
        <p:spPr/>
        <p:txBody>
          <a:bodyPr/>
          <a:lstStyle/>
          <a:p>
            <a:r>
              <a:rPr lang="en-US" dirty="0"/>
              <a:t>Freudian scenarios (id, ego, superego) – 2 answers</a:t>
            </a:r>
          </a:p>
        </p:txBody>
      </p:sp>
      <p:sp>
        <p:nvSpPr>
          <p:cNvPr id="3" name="Content Placeholder 2">
            <a:extLst>
              <a:ext uri="{FF2B5EF4-FFF2-40B4-BE49-F238E27FC236}">
                <a16:creationId xmlns:a16="http://schemas.microsoft.com/office/drawing/2014/main" id="{7A033EB5-D179-C780-026C-84154DE8BBE9}"/>
              </a:ext>
            </a:extLst>
          </p:cNvPr>
          <p:cNvSpPr>
            <a:spLocks noGrp="1"/>
          </p:cNvSpPr>
          <p:nvPr>
            <p:ph idx="1"/>
          </p:nvPr>
        </p:nvSpPr>
        <p:spPr>
          <a:xfrm>
            <a:off x="838199" y="1548811"/>
            <a:ext cx="10999573" cy="4351338"/>
          </a:xfrm>
        </p:spPr>
        <p:txBody>
          <a:bodyPr>
            <a:normAutofit fontScale="70000" lnSpcReduction="20000"/>
          </a:bodyPr>
          <a:lstStyle/>
          <a:p>
            <a:r>
              <a:rPr lang="en-GB" dirty="0"/>
              <a:t>Jake cheated on a test and got away with it. However, he later feels intensely guilty and avoids eye contact with his teacher. He even volunteers to stay behind and help tidy the classroom.</a:t>
            </a:r>
          </a:p>
          <a:p>
            <a:endParaRPr lang="en-GB" dirty="0"/>
          </a:p>
          <a:p>
            <a:r>
              <a:rPr lang="en-GB" b="1" dirty="0"/>
              <a:t>Concept:</a:t>
            </a:r>
            <a:r>
              <a:rPr lang="en-GB" dirty="0"/>
              <a:t> Superego</a:t>
            </a:r>
          </a:p>
          <a:p>
            <a:r>
              <a:rPr lang="en-GB" b="1" dirty="0"/>
              <a:t>Application:</a:t>
            </a:r>
            <a:r>
              <a:rPr lang="en-GB" dirty="0"/>
              <a:t> Jake’s guilt and desire to make amends show the influence of the superego, which imposes moral standards.</a:t>
            </a:r>
          </a:p>
          <a:p>
            <a:r>
              <a:rPr lang="en-GB" b="1" dirty="0"/>
              <a:t>Explanation:</a:t>
            </a:r>
            <a:r>
              <a:rPr lang="en-GB" dirty="0"/>
              <a:t> The superego punishes immoral behaviour with guilt, pushing Jake toward self-punishing or corrective action.</a:t>
            </a:r>
          </a:p>
        </p:txBody>
      </p:sp>
    </p:spTree>
    <p:extLst>
      <p:ext uri="{BB962C8B-B14F-4D97-AF65-F5344CB8AC3E}">
        <p14:creationId xmlns:p14="http://schemas.microsoft.com/office/powerpoint/2010/main" val="3819429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8A1EE-99DC-F9D3-6AD3-C97EBD8DD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E2310E-F78B-D822-37AA-573A5528261E}"/>
              </a:ext>
            </a:extLst>
          </p:cNvPr>
          <p:cNvSpPr>
            <a:spLocks noGrp="1"/>
          </p:cNvSpPr>
          <p:nvPr>
            <p:ph type="title"/>
          </p:nvPr>
        </p:nvSpPr>
        <p:spPr/>
        <p:txBody>
          <a:bodyPr/>
          <a:lstStyle/>
          <a:p>
            <a:r>
              <a:rPr lang="en-US" dirty="0"/>
              <a:t>Freudian scenarios (id, ego, superego) - 3</a:t>
            </a:r>
          </a:p>
        </p:txBody>
      </p:sp>
      <p:sp>
        <p:nvSpPr>
          <p:cNvPr id="3" name="Content Placeholder 2">
            <a:extLst>
              <a:ext uri="{FF2B5EF4-FFF2-40B4-BE49-F238E27FC236}">
                <a16:creationId xmlns:a16="http://schemas.microsoft.com/office/drawing/2014/main" id="{0B81F29A-84F9-EC21-2F5B-FA10A6AB8348}"/>
              </a:ext>
            </a:extLst>
          </p:cNvPr>
          <p:cNvSpPr>
            <a:spLocks noGrp="1"/>
          </p:cNvSpPr>
          <p:nvPr>
            <p:ph idx="1"/>
          </p:nvPr>
        </p:nvSpPr>
        <p:spPr>
          <a:xfrm>
            <a:off x="838199" y="1548811"/>
            <a:ext cx="10999573" cy="4351338"/>
          </a:xfrm>
        </p:spPr>
        <p:txBody>
          <a:bodyPr>
            <a:normAutofit fontScale="77500" lnSpcReduction="20000"/>
          </a:bodyPr>
          <a:lstStyle/>
          <a:p>
            <a:r>
              <a:rPr lang="en-GB" dirty="0"/>
              <a:t>Tom frequently acts on impulse. He drinks heavily, parties every night, and avoids responsibilities. He says, “You only live once, so why not do whatever feels good?”</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2176473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ACF3F-3A21-8964-30FB-9A335DA9A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B99AF-6950-8277-4D2B-82162FD056D0}"/>
              </a:ext>
            </a:extLst>
          </p:cNvPr>
          <p:cNvSpPr>
            <a:spLocks noGrp="1"/>
          </p:cNvSpPr>
          <p:nvPr>
            <p:ph type="title"/>
          </p:nvPr>
        </p:nvSpPr>
        <p:spPr/>
        <p:txBody>
          <a:bodyPr/>
          <a:lstStyle/>
          <a:p>
            <a:r>
              <a:rPr lang="en-US" dirty="0"/>
              <a:t>Freudian scenarios (id, ego, superego) – 3 answers</a:t>
            </a:r>
          </a:p>
        </p:txBody>
      </p:sp>
      <p:sp>
        <p:nvSpPr>
          <p:cNvPr id="3" name="Content Placeholder 2">
            <a:extLst>
              <a:ext uri="{FF2B5EF4-FFF2-40B4-BE49-F238E27FC236}">
                <a16:creationId xmlns:a16="http://schemas.microsoft.com/office/drawing/2014/main" id="{B44924D1-23A4-E5E9-E295-C49A56E04D0D}"/>
              </a:ext>
            </a:extLst>
          </p:cNvPr>
          <p:cNvSpPr>
            <a:spLocks noGrp="1"/>
          </p:cNvSpPr>
          <p:nvPr>
            <p:ph idx="1"/>
          </p:nvPr>
        </p:nvSpPr>
        <p:spPr>
          <a:xfrm>
            <a:off x="838199" y="1548811"/>
            <a:ext cx="10999573" cy="4351338"/>
          </a:xfrm>
        </p:spPr>
        <p:txBody>
          <a:bodyPr>
            <a:normAutofit fontScale="77500" lnSpcReduction="20000"/>
          </a:bodyPr>
          <a:lstStyle/>
          <a:p>
            <a:r>
              <a:rPr lang="en-GB" dirty="0"/>
              <a:t>Tom frequently acts on impulse. He drinks heavily, parties every night, and avoids responsibilities. He says, “You only live once, so why not do whatever feels good?”</a:t>
            </a:r>
          </a:p>
          <a:p>
            <a:endParaRPr lang="en-GB" dirty="0"/>
          </a:p>
          <a:p>
            <a:r>
              <a:rPr lang="en-GB" b="1" dirty="0"/>
              <a:t>Concept:</a:t>
            </a:r>
            <a:r>
              <a:rPr lang="en-GB" dirty="0"/>
              <a:t> Id</a:t>
            </a:r>
          </a:p>
          <a:p>
            <a:r>
              <a:rPr lang="en-GB" b="1" dirty="0"/>
              <a:t>Application:</a:t>
            </a:r>
            <a:r>
              <a:rPr lang="en-GB" dirty="0"/>
              <a:t> Tom seeks constant pleasure without regard for consequences or social rules.</a:t>
            </a:r>
          </a:p>
          <a:p>
            <a:r>
              <a:rPr lang="en-GB" b="1" dirty="0"/>
              <a:t>Explanation:</a:t>
            </a:r>
            <a:r>
              <a:rPr lang="en-GB" dirty="0"/>
              <a:t> His behaviour is driven by the id’s pleasure principle with little control from the ego or superego.</a:t>
            </a:r>
          </a:p>
        </p:txBody>
      </p:sp>
    </p:spTree>
    <p:extLst>
      <p:ext uri="{BB962C8B-B14F-4D97-AF65-F5344CB8AC3E}">
        <p14:creationId xmlns:p14="http://schemas.microsoft.com/office/powerpoint/2010/main" val="1674656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BFD3F-556D-7BA1-ED63-AB271A8D2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F6650-5B06-7BF8-C7E6-6A61C44ECDF6}"/>
              </a:ext>
            </a:extLst>
          </p:cNvPr>
          <p:cNvSpPr>
            <a:spLocks noGrp="1"/>
          </p:cNvSpPr>
          <p:nvPr>
            <p:ph type="title"/>
          </p:nvPr>
        </p:nvSpPr>
        <p:spPr/>
        <p:txBody>
          <a:bodyPr/>
          <a:lstStyle/>
          <a:p>
            <a:r>
              <a:rPr lang="en-US" dirty="0"/>
              <a:t>Freudian scenarios  - 4</a:t>
            </a:r>
            <a:br>
              <a:rPr lang="en-US" dirty="0"/>
            </a:br>
            <a:r>
              <a:rPr lang="en-US" dirty="0"/>
              <a:t>(denial, displacement, repression)</a:t>
            </a:r>
          </a:p>
        </p:txBody>
      </p:sp>
      <p:sp>
        <p:nvSpPr>
          <p:cNvPr id="3" name="Content Placeholder 2">
            <a:extLst>
              <a:ext uri="{FF2B5EF4-FFF2-40B4-BE49-F238E27FC236}">
                <a16:creationId xmlns:a16="http://schemas.microsoft.com/office/drawing/2014/main" id="{F308BC6A-1175-CA63-B023-B3FCD362C53E}"/>
              </a:ext>
            </a:extLst>
          </p:cNvPr>
          <p:cNvSpPr>
            <a:spLocks noGrp="1"/>
          </p:cNvSpPr>
          <p:nvPr>
            <p:ph idx="1"/>
          </p:nvPr>
        </p:nvSpPr>
        <p:spPr>
          <a:xfrm>
            <a:off x="838199" y="1548811"/>
            <a:ext cx="10999573" cy="4351338"/>
          </a:xfrm>
        </p:spPr>
        <p:txBody>
          <a:bodyPr>
            <a:normAutofit fontScale="77500" lnSpcReduction="20000"/>
          </a:bodyPr>
          <a:lstStyle/>
          <a:p>
            <a:r>
              <a:rPr lang="en-GB" dirty="0"/>
              <a:t>After being told off by her boss, Emma doesn’t respond at the time. Later at home, she snaps at her younger brother for leaving the milk out, shouting at him far more than the situation warrants.</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225559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940BB-1E8C-1404-12F0-D40B09E42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7F6399-EE86-35AB-DC7F-C005E6BCD304}"/>
              </a:ext>
            </a:extLst>
          </p:cNvPr>
          <p:cNvSpPr>
            <a:spLocks noGrp="1"/>
          </p:cNvSpPr>
          <p:nvPr>
            <p:ph type="title"/>
          </p:nvPr>
        </p:nvSpPr>
        <p:spPr/>
        <p:txBody>
          <a:bodyPr/>
          <a:lstStyle/>
          <a:p>
            <a:r>
              <a:rPr lang="en-US" dirty="0"/>
              <a:t>Freudian scenarios  - 4 - answers</a:t>
            </a:r>
            <a:br>
              <a:rPr lang="en-US" dirty="0"/>
            </a:br>
            <a:r>
              <a:rPr lang="en-US" dirty="0"/>
              <a:t>(denial, displacement, repression)</a:t>
            </a:r>
          </a:p>
        </p:txBody>
      </p:sp>
      <p:sp>
        <p:nvSpPr>
          <p:cNvPr id="3" name="Content Placeholder 2">
            <a:extLst>
              <a:ext uri="{FF2B5EF4-FFF2-40B4-BE49-F238E27FC236}">
                <a16:creationId xmlns:a16="http://schemas.microsoft.com/office/drawing/2014/main" id="{9DBE3E80-97B9-AED4-F3F5-14032B2AC1FE}"/>
              </a:ext>
            </a:extLst>
          </p:cNvPr>
          <p:cNvSpPr>
            <a:spLocks noGrp="1"/>
          </p:cNvSpPr>
          <p:nvPr>
            <p:ph idx="1"/>
          </p:nvPr>
        </p:nvSpPr>
        <p:spPr>
          <a:xfrm>
            <a:off x="838199" y="1548811"/>
            <a:ext cx="10999573" cy="4351338"/>
          </a:xfrm>
        </p:spPr>
        <p:txBody>
          <a:bodyPr>
            <a:normAutofit fontScale="70000" lnSpcReduction="20000"/>
          </a:bodyPr>
          <a:lstStyle/>
          <a:p>
            <a:r>
              <a:rPr lang="en-GB" dirty="0"/>
              <a:t>After being told off by her boss, Emma doesn’t respond at the time. Later at home, she snaps at her younger brother for leaving the milk out, shouting at him far more than the situation warrants.</a:t>
            </a:r>
          </a:p>
          <a:p>
            <a:endParaRPr lang="en-GB" dirty="0"/>
          </a:p>
          <a:p>
            <a:r>
              <a:rPr lang="en-GB" b="1" dirty="0"/>
              <a:t>Concept:</a:t>
            </a:r>
            <a:r>
              <a:rPr lang="en-GB" dirty="0"/>
              <a:t> Displacement (defence mechanism)</a:t>
            </a:r>
          </a:p>
          <a:p>
            <a:r>
              <a:rPr lang="en-GB" b="1" dirty="0"/>
              <a:t>Application:</a:t>
            </a:r>
            <a:r>
              <a:rPr lang="en-GB" dirty="0"/>
              <a:t> Emma transfers her anger at her boss onto her brother, a safer target.</a:t>
            </a:r>
          </a:p>
          <a:p>
            <a:r>
              <a:rPr lang="en-GB" b="1" dirty="0"/>
              <a:t>Explanation:</a:t>
            </a:r>
            <a:r>
              <a:rPr lang="en-GB" dirty="0"/>
              <a:t> Displacement redirects emotional responses from a threatening object to a less threatening one.</a:t>
            </a:r>
          </a:p>
        </p:txBody>
      </p:sp>
    </p:spTree>
    <p:extLst>
      <p:ext uri="{BB962C8B-B14F-4D97-AF65-F5344CB8AC3E}">
        <p14:creationId xmlns:p14="http://schemas.microsoft.com/office/powerpoint/2010/main" val="2618015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8C1B3-F8A3-9A0D-5BCD-846F60B008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67CDF-65AF-1E9D-1F77-CFF82F837F6F}"/>
              </a:ext>
            </a:extLst>
          </p:cNvPr>
          <p:cNvSpPr>
            <a:spLocks noGrp="1"/>
          </p:cNvSpPr>
          <p:nvPr>
            <p:ph type="title"/>
          </p:nvPr>
        </p:nvSpPr>
        <p:spPr/>
        <p:txBody>
          <a:bodyPr/>
          <a:lstStyle/>
          <a:p>
            <a:r>
              <a:rPr lang="en-US" dirty="0"/>
              <a:t>Freudian scenarios  - 5</a:t>
            </a:r>
            <a:br>
              <a:rPr lang="en-US" dirty="0"/>
            </a:br>
            <a:r>
              <a:rPr lang="en-US" dirty="0"/>
              <a:t>(denial, displacement, repression)</a:t>
            </a:r>
          </a:p>
        </p:txBody>
      </p:sp>
      <p:sp>
        <p:nvSpPr>
          <p:cNvPr id="3" name="Content Placeholder 2">
            <a:extLst>
              <a:ext uri="{FF2B5EF4-FFF2-40B4-BE49-F238E27FC236}">
                <a16:creationId xmlns:a16="http://schemas.microsoft.com/office/drawing/2014/main" id="{692EAD82-B9D3-E5EA-427C-E0101919CE28}"/>
              </a:ext>
            </a:extLst>
          </p:cNvPr>
          <p:cNvSpPr>
            <a:spLocks noGrp="1"/>
          </p:cNvSpPr>
          <p:nvPr>
            <p:ph idx="1"/>
          </p:nvPr>
        </p:nvSpPr>
        <p:spPr>
          <a:xfrm>
            <a:off x="838199" y="1548811"/>
            <a:ext cx="10999573" cy="4351338"/>
          </a:xfrm>
        </p:spPr>
        <p:txBody>
          <a:bodyPr>
            <a:normAutofit fontScale="77500" lnSpcReduction="20000"/>
          </a:bodyPr>
          <a:lstStyle/>
          <a:p>
            <a:r>
              <a:rPr lang="en-GB" dirty="0"/>
              <a:t>Lucy was bitten by a dog when she was four. As a teenager, she has no memory of the incident, but feels anxious around dogs and avoids going near them.</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480490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F6980-9073-F989-5E91-35D6D5CA3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432446-9166-5978-3B08-3A4D7C8EBBEE}"/>
              </a:ext>
            </a:extLst>
          </p:cNvPr>
          <p:cNvSpPr>
            <a:spLocks noGrp="1"/>
          </p:cNvSpPr>
          <p:nvPr>
            <p:ph type="title"/>
          </p:nvPr>
        </p:nvSpPr>
        <p:spPr/>
        <p:txBody>
          <a:bodyPr/>
          <a:lstStyle/>
          <a:p>
            <a:r>
              <a:rPr lang="en-US" dirty="0"/>
              <a:t>Freudian scenarios  - 5 - answers</a:t>
            </a:r>
            <a:br>
              <a:rPr lang="en-US" dirty="0"/>
            </a:br>
            <a:r>
              <a:rPr lang="en-US" dirty="0"/>
              <a:t>(denial, displacement, repression)</a:t>
            </a:r>
          </a:p>
        </p:txBody>
      </p:sp>
      <p:sp>
        <p:nvSpPr>
          <p:cNvPr id="3" name="Content Placeholder 2">
            <a:extLst>
              <a:ext uri="{FF2B5EF4-FFF2-40B4-BE49-F238E27FC236}">
                <a16:creationId xmlns:a16="http://schemas.microsoft.com/office/drawing/2014/main" id="{1A8820A2-3E83-B00B-FBE1-32F1C517452C}"/>
              </a:ext>
            </a:extLst>
          </p:cNvPr>
          <p:cNvSpPr>
            <a:spLocks noGrp="1"/>
          </p:cNvSpPr>
          <p:nvPr>
            <p:ph idx="1"/>
          </p:nvPr>
        </p:nvSpPr>
        <p:spPr>
          <a:xfrm>
            <a:off x="838199" y="1548811"/>
            <a:ext cx="10999573" cy="4351338"/>
          </a:xfrm>
        </p:spPr>
        <p:txBody>
          <a:bodyPr>
            <a:normAutofit fontScale="77500" lnSpcReduction="20000"/>
          </a:bodyPr>
          <a:lstStyle/>
          <a:p>
            <a:r>
              <a:rPr lang="en-GB" dirty="0"/>
              <a:t>Lucy was bitten by a dog when she was four. As a teenager, she has no memory of the incident, but feels anxious around dogs and avoids going near them.</a:t>
            </a:r>
          </a:p>
          <a:p>
            <a:endParaRPr lang="en-GB" dirty="0"/>
          </a:p>
          <a:p>
            <a:r>
              <a:rPr lang="en-GB" b="1" dirty="0"/>
              <a:t>Concept:</a:t>
            </a:r>
            <a:r>
              <a:rPr lang="en-GB" dirty="0"/>
              <a:t> Repression (defence mechanism)</a:t>
            </a:r>
          </a:p>
          <a:p>
            <a:r>
              <a:rPr lang="en-GB" b="1" dirty="0"/>
              <a:t>Application:</a:t>
            </a:r>
            <a:r>
              <a:rPr lang="en-GB" dirty="0"/>
              <a:t> Lucy has pushed the traumatic memory of the dog bite into her unconscious, though it still affects her behaviour.</a:t>
            </a:r>
          </a:p>
          <a:p>
            <a:r>
              <a:rPr lang="en-GB" b="1" dirty="0"/>
              <a:t>Explanation:</a:t>
            </a:r>
            <a:r>
              <a:rPr lang="en-GB" dirty="0"/>
              <a:t> Repression keeps painful memories from conscious awareness to reduce anxiety, but the anxiety can manifest indirectly.</a:t>
            </a:r>
          </a:p>
        </p:txBody>
      </p:sp>
    </p:spTree>
    <p:extLst>
      <p:ext uri="{BB962C8B-B14F-4D97-AF65-F5344CB8AC3E}">
        <p14:creationId xmlns:p14="http://schemas.microsoft.com/office/powerpoint/2010/main" val="1671652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EDDB040-5E18-DF57-3FCF-E19E4052218C}"/>
              </a:ext>
            </a:extLst>
          </p:cNvPr>
          <p:cNvSpPr>
            <a:spLocks noGrp="1"/>
          </p:cNvSpPr>
          <p:nvPr>
            <p:ph type="title"/>
          </p:nvPr>
        </p:nvSpPr>
        <p:spPr>
          <a:xfrm>
            <a:off x="0" y="1"/>
            <a:ext cx="12192000" cy="1325563"/>
          </a:xfrm>
        </p:spPr>
        <p:txBody>
          <a:bodyPr/>
          <a:lstStyle/>
          <a:p>
            <a:r>
              <a:rPr lang="en-US" dirty="0"/>
              <a:t>Sigmund Freud – 1856 to 1939</a:t>
            </a:r>
          </a:p>
        </p:txBody>
      </p:sp>
      <p:sp>
        <p:nvSpPr>
          <p:cNvPr id="11" name="Content Placeholder 2">
            <a:extLst>
              <a:ext uri="{FF2B5EF4-FFF2-40B4-BE49-F238E27FC236}">
                <a16:creationId xmlns:a16="http://schemas.microsoft.com/office/drawing/2014/main" id="{2BC3E12B-30BA-66D8-A41B-00C8BBF44E98}"/>
              </a:ext>
            </a:extLst>
          </p:cNvPr>
          <p:cNvSpPr>
            <a:spLocks noGrp="1"/>
          </p:cNvSpPr>
          <p:nvPr>
            <p:ph sz="half" idx="1"/>
          </p:nvPr>
        </p:nvSpPr>
        <p:spPr>
          <a:xfrm>
            <a:off x="838200" y="1825625"/>
            <a:ext cx="5181600" cy="4351338"/>
          </a:xfrm>
        </p:spPr>
        <p:txBody>
          <a:bodyPr>
            <a:normAutofit fontScale="62500" lnSpcReduction="20000"/>
          </a:bodyPr>
          <a:lstStyle/>
          <a:p>
            <a:r>
              <a:rPr lang="en-US" b="1" dirty="0">
                <a:solidFill>
                  <a:srgbClr val="0070C0"/>
                </a:solidFill>
              </a:rPr>
              <a:t>Born in 1856 in Moravia (Czech Republic), raised in Vienna, and trained as a neurologist.</a:t>
            </a:r>
          </a:p>
          <a:p>
            <a:r>
              <a:rPr lang="en-US" dirty="0"/>
              <a:t>Developed psychoanalysis, focusing on the unconscious mind and dream analysis.</a:t>
            </a:r>
          </a:p>
          <a:p>
            <a:r>
              <a:rPr lang="en-US" b="1" dirty="0">
                <a:solidFill>
                  <a:srgbClr val="0070C0"/>
                </a:solidFill>
              </a:rPr>
              <a:t>Introduced key ideas like the id, ego, superego, and psychosexual stages.</a:t>
            </a:r>
          </a:p>
          <a:p>
            <a:r>
              <a:rPr lang="en-US" dirty="0"/>
              <a:t>Fled Nazi Austria in 1938 and died in London in 1939.</a:t>
            </a:r>
          </a:p>
        </p:txBody>
      </p:sp>
      <p:pic>
        <p:nvPicPr>
          <p:cNvPr id="4" name="Google Shape;90;p14" descr="https://encrypted-tbn1.gstatic.com/images?q=tbn:ANd9GcTZniVz7s6oW5p-qcbbeyKgGv3cMN5CCBt0vNxAs5f9eSJeY3vYjA">
            <a:hlinkClick r:id="rId2"/>
            <a:extLst>
              <a:ext uri="{FF2B5EF4-FFF2-40B4-BE49-F238E27FC236}">
                <a16:creationId xmlns:a16="http://schemas.microsoft.com/office/drawing/2014/main" id="{AD177161-C15C-F639-FA83-A1487D4246AA}"/>
              </a:ext>
            </a:extLst>
          </p:cNvPr>
          <p:cNvPicPr preferRelativeResize="0"/>
          <p:nvPr/>
        </p:nvPicPr>
        <p:blipFill rotWithShape="1">
          <a:blip r:embed="rId3"/>
          <a:srcRect t="3719" b="36614"/>
          <a:stretch>
            <a:fillRect/>
          </a:stretch>
        </p:blipFill>
        <p:spPr>
          <a:xfrm>
            <a:off x="6172200" y="1825625"/>
            <a:ext cx="5181600" cy="4351338"/>
          </a:xfrm>
          <a:prstGeom prst="rect">
            <a:avLst/>
          </a:prstGeom>
          <a:noFill/>
          <a:ln>
            <a:noFill/>
          </a:ln>
        </p:spPr>
      </p:pic>
    </p:spTree>
    <p:extLst>
      <p:ext uri="{BB962C8B-B14F-4D97-AF65-F5344CB8AC3E}">
        <p14:creationId xmlns:p14="http://schemas.microsoft.com/office/powerpoint/2010/main" val="425013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EB88B-EBC7-D881-B2D2-8F9FE55A03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BBA837-AE9C-8019-CF94-CDC4D13CA3B3}"/>
              </a:ext>
            </a:extLst>
          </p:cNvPr>
          <p:cNvSpPr>
            <a:spLocks noGrp="1"/>
          </p:cNvSpPr>
          <p:nvPr>
            <p:ph type="title"/>
          </p:nvPr>
        </p:nvSpPr>
        <p:spPr/>
        <p:txBody>
          <a:bodyPr/>
          <a:lstStyle/>
          <a:p>
            <a:r>
              <a:rPr lang="en-US" dirty="0"/>
              <a:t>Freudian scenarios  - 6</a:t>
            </a:r>
            <a:br>
              <a:rPr lang="en-US" dirty="0"/>
            </a:br>
            <a:r>
              <a:rPr lang="en-US" dirty="0"/>
              <a:t>(denial, displacement, repression)</a:t>
            </a:r>
          </a:p>
        </p:txBody>
      </p:sp>
      <p:sp>
        <p:nvSpPr>
          <p:cNvPr id="3" name="Content Placeholder 2">
            <a:extLst>
              <a:ext uri="{FF2B5EF4-FFF2-40B4-BE49-F238E27FC236}">
                <a16:creationId xmlns:a16="http://schemas.microsoft.com/office/drawing/2014/main" id="{D3160CC9-6BBA-67B3-BF41-07A832F6680C}"/>
              </a:ext>
            </a:extLst>
          </p:cNvPr>
          <p:cNvSpPr>
            <a:spLocks noGrp="1"/>
          </p:cNvSpPr>
          <p:nvPr>
            <p:ph idx="1"/>
          </p:nvPr>
        </p:nvSpPr>
        <p:spPr>
          <a:xfrm>
            <a:off x="838199" y="1548811"/>
            <a:ext cx="10999573" cy="4351338"/>
          </a:xfrm>
        </p:spPr>
        <p:txBody>
          <a:bodyPr>
            <a:normAutofit fontScale="77500" lnSpcReduction="20000"/>
          </a:bodyPr>
          <a:lstStyle/>
          <a:p>
            <a:r>
              <a:rPr lang="en-GB" dirty="0"/>
              <a:t>David has been told his girlfriend has ended the relationship, but he continues to message her daily and tells his friends they’re just “having a little break.”</a:t>
            </a:r>
          </a:p>
          <a:p>
            <a:endParaRPr lang="en-GB" dirty="0"/>
          </a:p>
          <a:p>
            <a:r>
              <a:rPr lang="en-GB" b="1" dirty="0"/>
              <a:t>Identify</a:t>
            </a:r>
            <a:r>
              <a:rPr lang="en-GB" dirty="0"/>
              <a:t> the relevant Freudian concept(s) being demonstrated.</a:t>
            </a:r>
          </a:p>
          <a:p>
            <a:r>
              <a:rPr lang="en-GB" b="1" dirty="0"/>
              <a:t>Apply</a:t>
            </a:r>
            <a:r>
              <a:rPr lang="en-GB" dirty="0"/>
              <a:t> the concept(s) by explaining how they are operating in the scenario.</a:t>
            </a:r>
          </a:p>
          <a:p>
            <a:r>
              <a:rPr lang="en-GB" b="1" dirty="0"/>
              <a:t>Explain</a:t>
            </a:r>
            <a:r>
              <a:rPr lang="en-GB" dirty="0"/>
              <a:t> the psychological purpose or consequence of the behaviour described.</a:t>
            </a:r>
          </a:p>
          <a:p>
            <a:endParaRPr lang="en-US" dirty="0"/>
          </a:p>
        </p:txBody>
      </p:sp>
    </p:spTree>
    <p:extLst>
      <p:ext uri="{BB962C8B-B14F-4D97-AF65-F5344CB8AC3E}">
        <p14:creationId xmlns:p14="http://schemas.microsoft.com/office/powerpoint/2010/main" val="2700834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8C451-D1F9-17B3-78BF-0829B9F127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D2415-A8E3-B326-5866-C9A985ED9B26}"/>
              </a:ext>
            </a:extLst>
          </p:cNvPr>
          <p:cNvSpPr>
            <a:spLocks noGrp="1"/>
          </p:cNvSpPr>
          <p:nvPr>
            <p:ph type="title"/>
          </p:nvPr>
        </p:nvSpPr>
        <p:spPr/>
        <p:txBody>
          <a:bodyPr/>
          <a:lstStyle/>
          <a:p>
            <a:r>
              <a:rPr lang="en-US" dirty="0"/>
              <a:t>Freudian scenarios  - 6 - answers</a:t>
            </a:r>
            <a:br>
              <a:rPr lang="en-US" dirty="0"/>
            </a:br>
            <a:r>
              <a:rPr lang="en-US" dirty="0"/>
              <a:t>(denial, displacement, repression)</a:t>
            </a:r>
          </a:p>
        </p:txBody>
      </p:sp>
      <p:sp>
        <p:nvSpPr>
          <p:cNvPr id="3" name="Content Placeholder 2">
            <a:extLst>
              <a:ext uri="{FF2B5EF4-FFF2-40B4-BE49-F238E27FC236}">
                <a16:creationId xmlns:a16="http://schemas.microsoft.com/office/drawing/2014/main" id="{8C0A8253-7E71-38C0-9792-49A5CFADAF6C}"/>
              </a:ext>
            </a:extLst>
          </p:cNvPr>
          <p:cNvSpPr>
            <a:spLocks noGrp="1"/>
          </p:cNvSpPr>
          <p:nvPr>
            <p:ph idx="1"/>
          </p:nvPr>
        </p:nvSpPr>
        <p:spPr>
          <a:xfrm>
            <a:off x="838199" y="1548811"/>
            <a:ext cx="10999573" cy="4351338"/>
          </a:xfrm>
        </p:spPr>
        <p:txBody>
          <a:bodyPr>
            <a:normAutofit fontScale="77500" lnSpcReduction="20000"/>
          </a:bodyPr>
          <a:lstStyle/>
          <a:p>
            <a:r>
              <a:rPr lang="en-GB" dirty="0"/>
              <a:t>David has been told his girlfriend has ended the relationship, but he continues to message her daily and tells his friends they’re just “having a little break.”</a:t>
            </a:r>
          </a:p>
          <a:p>
            <a:endParaRPr lang="en-GB" dirty="0"/>
          </a:p>
          <a:p>
            <a:r>
              <a:rPr lang="en-GB" b="1" dirty="0"/>
              <a:t>Concept:</a:t>
            </a:r>
            <a:r>
              <a:rPr lang="en-GB" dirty="0"/>
              <a:t> Denial (defence mechanism)</a:t>
            </a:r>
          </a:p>
          <a:p>
            <a:r>
              <a:rPr lang="en-GB" b="1" dirty="0"/>
              <a:t>Application:</a:t>
            </a:r>
            <a:r>
              <a:rPr lang="en-GB" dirty="0"/>
              <a:t> David is refusing to accept the reality of the breakup.</a:t>
            </a:r>
          </a:p>
          <a:p>
            <a:r>
              <a:rPr lang="en-GB" b="1" dirty="0"/>
              <a:t>Explanation:</a:t>
            </a:r>
            <a:r>
              <a:rPr lang="en-GB" dirty="0"/>
              <a:t> Denial protects him from the emotional pain of loss by blocking it from conscious awareness.</a:t>
            </a:r>
          </a:p>
        </p:txBody>
      </p:sp>
    </p:spTree>
    <p:extLst>
      <p:ext uri="{BB962C8B-B14F-4D97-AF65-F5344CB8AC3E}">
        <p14:creationId xmlns:p14="http://schemas.microsoft.com/office/powerpoint/2010/main" val="1819959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0420C-7075-1A41-D9BF-EB5802017D46}"/>
              </a:ext>
            </a:extLst>
          </p:cNvPr>
          <p:cNvSpPr>
            <a:spLocks noGrp="1"/>
          </p:cNvSpPr>
          <p:nvPr>
            <p:ph type="title"/>
          </p:nvPr>
        </p:nvSpPr>
        <p:spPr/>
        <p:txBody>
          <a:bodyPr/>
          <a:lstStyle/>
          <a:p>
            <a:r>
              <a:rPr lang="en-US" dirty="0"/>
              <a:t>Which of these do you identify with?</a:t>
            </a:r>
            <a:br>
              <a:rPr lang="en-US" dirty="0"/>
            </a:br>
            <a:r>
              <a:rPr lang="en-US" dirty="0"/>
              <a:t>Write them down…</a:t>
            </a:r>
          </a:p>
        </p:txBody>
      </p:sp>
      <p:sp>
        <p:nvSpPr>
          <p:cNvPr id="3" name="Content Placeholder 2">
            <a:extLst>
              <a:ext uri="{FF2B5EF4-FFF2-40B4-BE49-F238E27FC236}">
                <a16:creationId xmlns:a16="http://schemas.microsoft.com/office/drawing/2014/main" id="{6676690E-CFB3-20FF-B5BE-91C8D1F90206}"/>
              </a:ext>
            </a:extLst>
          </p:cNvPr>
          <p:cNvSpPr>
            <a:spLocks noGrp="1"/>
          </p:cNvSpPr>
          <p:nvPr>
            <p:ph idx="1"/>
          </p:nvPr>
        </p:nvSpPr>
        <p:spPr/>
        <p:txBody>
          <a:bodyPr>
            <a:normAutofit fontScale="70000" lnSpcReduction="20000"/>
          </a:bodyPr>
          <a:lstStyle/>
          <a:p>
            <a:r>
              <a:rPr lang="en-US" dirty="0"/>
              <a:t>Smoker</a:t>
            </a:r>
          </a:p>
          <a:p>
            <a:r>
              <a:rPr lang="en-US" dirty="0"/>
              <a:t>Bite your nails</a:t>
            </a:r>
          </a:p>
          <a:p>
            <a:r>
              <a:rPr lang="en-US" dirty="0"/>
              <a:t>Sarcastic or critical</a:t>
            </a:r>
          </a:p>
          <a:p>
            <a:r>
              <a:rPr lang="en-US" dirty="0"/>
              <a:t>Tidy bedroom</a:t>
            </a:r>
          </a:p>
          <a:p>
            <a:r>
              <a:rPr lang="en-US" dirty="0"/>
              <a:t>Messy bedroom</a:t>
            </a:r>
          </a:p>
          <a:p>
            <a:r>
              <a:rPr lang="en-US" dirty="0"/>
              <a:t>Perfectionist</a:t>
            </a:r>
          </a:p>
          <a:p>
            <a:r>
              <a:rPr lang="en-US" dirty="0"/>
              <a:t>Careless</a:t>
            </a:r>
          </a:p>
          <a:p>
            <a:r>
              <a:rPr lang="en-US" dirty="0"/>
              <a:t>Like yourself (a lot!)</a:t>
            </a:r>
          </a:p>
          <a:p>
            <a:r>
              <a:rPr lang="en-US" dirty="0"/>
              <a:t>Take risks</a:t>
            </a:r>
          </a:p>
          <a:p>
            <a:endParaRPr lang="en-US" dirty="0"/>
          </a:p>
        </p:txBody>
      </p:sp>
    </p:spTree>
    <p:extLst>
      <p:ext uri="{BB962C8B-B14F-4D97-AF65-F5344CB8AC3E}">
        <p14:creationId xmlns:p14="http://schemas.microsoft.com/office/powerpoint/2010/main" val="448731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D0F35-85D1-A041-72F4-9B3669C4BA7F}"/>
              </a:ext>
            </a:extLst>
          </p:cNvPr>
          <p:cNvSpPr>
            <a:spLocks noGrp="1"/>
          </p:cNvSpPr>
          <p:nvPr>
            <p:ph type="title"/>
          </p:nvPr>
        </p:nvSpPr>
        <p:spPr/>
        <p:txBody>
          <a:bodyPr/>
          <a:lstStyle/>
          <a:p>
            <a:r>
              <a:rPr lang="en-US" dirty="0"/>
              <a:t>The Psychosexual Stages</a:t>
            </a:r>
          </a:p>
        </p:txBody>
      </p:sp>
      <p:sp>
        <p:nvSpPr>
          <p:cNvPr id="3" name="Content Placeholder 2">
            <a:extLst>
              <a:ext uri="{FF2B5EF4-FFF2-40B4-BE49-F238E27FC236}">
                <a16:creationId xmlns:a16="http://schemas.microsoft.com/office/drawing/2014/main" id="{EF905635-C33E-3AD5-A229-33060C25DDE5}"/>
              </a:ext>
            </a:extLst>
          </p:cNvPr>
          <p:cNvSpPr>
            <a:spLocks noGrp="1"/>
          </p:cNvSpPr>
          <p:nvPr>
            <p:ph idx="1"/>
          </p:nvPr>
        </p:nvSpPr>
        <p:spPr/>
        <p:txBody>
          <a:bodyPr>
            <a:normAutofit lnSpcReduction="10000"/>
          </a:bodyPr>
          <a:lstStyle/>
          <a:p>
            <a:r>
              <a:rPr lang="en-US" b="1" dirty="0">
                <a:solidFill>
                  <a:srgbClr val="0070C0"/>
                </a:solidFill>
              </a:rPr>
              <a:t>Theory of child development</a:t>
            </a:r>
          </a:p>
          <a:p>
            <a:r>
              <a:rPr lang="en-US" dirty="0"/>
              <a:t>If you don’t resolve conflict at a stage </a:t>
            </a:r>
            <a:r>
              <a:rPr lang="en-US" dirty="0">
                <a:sym typeface="Wingdings" pitchFamily="2" charset="2"/>
              </a:rPr>
              <a:t> get </a:t>
            </a:r>
            <a:r>
              <a:rPr lang="en-US" b="1" dirty="0">
                <a:sym typeface="Wingdings" pitchFamily="2" charset="2"/>
              </a:rPr>
              <a:t>fixated</a:t>
            </a:r>
          </a:p>
          <a:p>
            <a:r>
              <a:rPr lang="en-US" b="1" dirty="0">
                <a:solidFill>
                  <a:srgbClr val="0070C0"/>
                </a:solidFill>
                <a:sym typeface="Wingdings" pitchFamily="2" charset="2"/>
              </a:rPr>
              <a:t>Each stage has:</a:t>
            </a:r>
          </a:p>
          <a:p>
            <a:pPr lvl="1"/>
            <a:r>
              <a:rPr lang="en-US" dirty="0">
                <a:sym typeface="Wingdings" pitchFamily="2" charset="2"/>
              </a:rPr>
              <a:t>Age</a:t>
            </a:r>
          </a:p>
          <a:p>
            <a:pPr lvl="1"/>
            <a:r>
              <a:rPr lang="en-US" dirty="0">
                <a:sym typeface="Wingdings" pitchFamily="2" charset="2"/>
              </a:rPr>
              <a:t>Description</a:t>
            </a:r>
          </a:p>
          <a:p>
            <a:pPr lvl="1"/>
            <a:r>
              <a:rPr lang="en-US" dirty="0">
                <a:sym typeface="Wingdings" pitchFamily="2" charset="2"/>
              </a:rPr>
              <a:t>Possible cause</a:t>
            </a:r>
          </a:p>
          <a:p>
            <a:pPr lvl="1"/>
            <a:r>
              <a:rPr lang="en-US" dirty="0">
                <a:sym typeface="Wingdings" pitchFamily="2" charset="2"/>
              </a:rPr>
              <a:t>Result of fixation </a:t>
            </a:r>
            <a:endParaRPr lang="en-US" dirty="0"/>
          </a:p>
        </p:txBody>
      </p:sp>
    </p:spTree>
    <p:extLst>
      <p:ext uri="{BB962C8B-B14F-4D97-AF65-F5344CB8AC3E}">
        <p14:creationId xmlns:p14="http://schemas.microsoft.com/office/powerpoint/2010/main" val="340287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CD6349-D0CB-DE11-DFA4-A7DCF1FB39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EEF2A-D25D-CBC7-247F-42C34F211C26}"/>
              </a:ext>
            </a:extLst>
          </p:cNvPr>
          <p:cNvSpPr>
            <a:spLocks noGrp="1"/>
          </p:cNvSpPr>
          <p:nvPr>
            <p:ph type="title"/>
          </p:nvPr>
        </p:nvSpPr>
        <p:spPr>
          <a:xfrm>
            <a:off x="0" y="2"/>
            <a:ext cx="12192000" cy="889980"/>
          </a:xfrm>
        </p:spPr>
        <p:txBody>
          <a:bodyPr/>
          <a:lstStyle/>
          <a:p>
            <a:r>
              <a:rPr lang="en-US" dirty="0"/>
              <a:t>The Psychosexual stages</a:t>
            </a:r>
          </a:p>
        </p:txBody>
      </p:sp>
      <p:graphicFrame>
        <p:nvGraphicFramePr>
          <p:cNvPr id="7" name="Table 6">
            <a:extLst>
              <a:ext uri="{FF2B5EF4-FFF2-40B4-BE49-F238E27FC236}">
                <a16:creationId xmlns:a16="http://schemas.microsoft.com/office/drawing/2014/main" id="{43CEFAF7-ABDA-A4F6-FF4D-CA6EDCAFB7A3}"/>
              </a:ext>
            </a:extLst>
          </p:cNvPr>
          <p:cNvGraphicFramePr>
            <a:graphicFrameLocks noGrp="1"/>
          </p:cNvGraphicFramePr>
          <p:nvPr>
            <p:extLst>
              <p:ext uri="{D42A27DB-BD31-4B8C-83A1-F6EECF244321}">
                <p14:modId xmlns:p14="http://schemas.microsoft.com/office/powerpoint/2010/main" val="2723063477"/>
              </p:ext>
            </p:extLst>
          </p:nvPr>
        </p:nvGraphicFramePr>
        <p:xfrm>
          <a:off x="442783" y="889982"/>
          <a:ext cx="11493844" cy="682444"/>
        </p:xfrm>
        <a:graphic>
          <a:graphicData uri="http://schemas.openxmlformats.org/drawingml/2006/table">
            <a:tbl>
              <a:tblPr/>
              <a:tblGrid>
                <a:gridCol w="1600996">
                  <a:extLst>
                    <a:ext uri="{9D8B030D-6E8A-4147-A177-3AD203B41FA5}">
                      <a16:colId xmlns:a16="http://schemas.microsoft.com/office/drawing/2014/main" val="2935359965"/>
                    </a:ext>
                  </a:extLst>
                </a:gridCol>
                <a:gridCol w="3407730">
                  <a:extLst>
                    <a:ext uri="{9D8B030D-6E8A-4147-A177-3AD203B41FA5}">
                      <a16:colId xmlns:a16="http://schemas.microsoft.com/office/drawing/2014/main" val="2857649674"/>
                    </a:ext>
                  </a:extLst>
                </a:gridCol>
                <a:gridCol w="3407730">
                  <a:extLst>
                    <a:ext uri="{9D8B030D-6E8A-4147-A177-3AD203B41FA5}">
                      <a16:colId xmlns:a16="http://schemas.microsoft.com/office/drawing/2014/main" val="1201386515"/>
                    </a:ext>
                  </a:extLst>
                </a:gridCol>
                <a:gridCol w="3077388">
                  <a:extLst>
                    <a:ext uri="{9D8B030D-6E8A-4147-A177-3AD203B41FA5}">
                      <a16:colId xmlns:a16="http://schemas.microsoft.com/office/drawing/2014/main" val="1059679776"/>
                    </a:ext>
                  </a:extLst>
                </a:gridCol>
              </a:tblGrid>
              <a:tr h="682444">
                <a:tc>
                  <a:txBody>
                    <a:bodyPr/>
                    <a:lstStyle/>
                    <a:p>
                      <a:pPr>
                        <a:buNone/>
                      </a:pPr>
                      <a:r>
                        <a:rPr lang="en-GB" b="1" dirty="0">
                          <a:solidFill>
                            <a:srgbClr val="0070C0"/>
                          </a:solidFill>
                        </a:rPr>
                        <a:t>Stage</a:t>
                      </a:r>
                      <a:endParaRPr lang="en-GB" dirty="0">
                        <a:solidFill>
                          <a:srgbClr val="0070C0"/>
                        </a:solidFill>
                      </a:endParaRPr>
                    </a:p>
                  </a:txBody>
                  <a:tcPr anchor="ctr">
                    <a:lnL>
                      <a:noFill/>
                    </a:lnL>
                    <a:lnR>
                      <a:noFill/>
                    </a:lnR>
                    <a:lnT>
                      <a:noFill/>
                    </a:lnT>
                    <a:lnB>
                      <a:noFill/>
                    </a:lnB>
                    <a:noFill/>
                  </a:tcPr>
                </a:tc>
                <a:tc>
                  <a:txBody>
                    <a:bodyPr/>
                    <a:lstStyle/>
                    <a:p>
                      <a:pPr>
                        <a:buNone/>
                      </a:pPr>
                      <a:r>
                        <a:rPr lang="en-GB" b="1" dirty="0">
                          <a:solidFill>
                            <a:srgbClr val="0070C0"/>
                          </a:solidFill>
                        </a:rPr>
                        <a:t>Pleasure centre/description</a:t>
                      </a:r>
                      <a:endParaRPr lang="en-GB" dirty="0">
                        <a:solidFill>
                          <a:srgbClr val="0070C0"/>
                        </a:solidFill>
                      </a:endParaRPr>
                    </a:p>
                  </a:txBody>
                  <a:tcPr anchor="ctr">
                    <a:lnL>
                      <a:noFill/>
                    </a:lnL>
                    <a:lnR>
                      <a:noFill/>
                    </a:lnR>
                    <a:lnT>
                      <a:noFill/>
                    </a:lnT>
                    <a:lnB>
                      <a:noFill/>
                    </a:lnB>
                    <a:noFill/>
                  </a:tcPr>
                </a:tc>
                <a:tc>
                  <a:txBody>
                    <a:bodyPr/>
                    <a:lstStyle/>
                    <a:p>
                      <a:pPr>
                        <a:buNone/>
                      </a:pPr>
                      <a:r>
                        <a:rPr lang="en-GB" b="1" dirty="0">
                          <a:solidFill>
                            <a:srgbClr val="0070C0"/>
                          </a:solidFill>
                        </a:rPr>
                        <a:t>Cause of fixation</a:t>
                      </a:r>
                    </a:p>
                  </a:txBody>
                  <a:tcPr anchor="ctr">
                    <a:lnL>
                      <a:noFill/>
                    </a:lnL>
                    <a:lnR>
                      <a:noFill/>
                    </a:lnR>
                    <a:lnT>
                      <a:noFill/>
                    </a:lnT>
                    <a:lnB>
                      <a:noFill/>
                    </a:lnB>
                    <a:noFill/>
                  </a:tcPr>
                </a:tc>
                <a:tc>
                  <a:txBody>
                    <a:bodyPr/>
                    <a:lstStyle/>
                    <a:p>
                      <a:pPr>
                        <a:buNone/>
                      </a:pPr>
                      <a:r>
                        <a:rPr lang="en-GB" b="1" dirty="0">
                          <a:solidFill>
                            <a:srgbClr val="0070C0"/>
                          </a:solidFill>
                        </a:rPr>
                        <a:t>Consequence of fixation</a:t>
                      </a:r>
                      <a:endParaRPr lang="en-GB" dirty="0">
                        <a:solidFill>
                          <a:srgbClr val="0070C0"/>
                        </a:solidFill>
                      </a:endParaRPr>
                    </a:p>
                  </a:txBody>
                  <a:tcPr anchor="ctr">
                    <a:lnL>
                      <a:noFill/>
                    </a:lnL>
                    <a:lnR>
                      <a:noFill/>
                    </a:lnR>
                    <a:lnT>
                      <a:noFill/>
                    </a:lnT>
                    <a:lnB>
                      <a:noFill/>
                    </a:lnB>
                    <a:noFill/>
                  </a:tcPr>
                </a:tc>
                <a:extLst>
                  <a:ext uri="{0D108BD9-81ED-4DB2-BD59-A6C34878D82A}">
                    <a16:rowId xmlns:a16="http://schemas.microsoft.com/office/drawing/2014/main" val="2011853318"/>
                  </a:ext>
                </a:extLst>
              </a:tr>
            </a:tbl>
          </a:graphicData>
        </a:graphic>
      </p:graphicFrame>
      <p:graphicFrame>
        <p:nvGraphicFramePr>
          <p:cNvPr id="9" name="Table 8">
            <a:extLst>
              <a:ext uri="{FF2B5EF4-FFF2-40B4-BE49-F238E27FC236}">
                <a16:creationId xmlns:a16="http://schemas.microsoft.com/office/drawing/2014/main" id="{99C2BBA0-E03C-0846-3057-4E256F5FBEB6}"/>
              </a:ext>
            </a:extLst>
          </p:cNvPr>
          <p:cNvGraphicFramePr>
            <a:graphicFrameLocks noGrp="1"/>
          </p:cNvGraphicFramePr>
          <p:nvPr>
            <p:extLst>
              <p:ext uri="{D42A27DB-BD31-4B8C-83A1-F6EECF244321}">
                <p14:modId xmlns:p14="http://schemas.microsoft.com/office/powerpoint/2010/main" val="3976121020"/>
              </p:ext>
            </p:extLst>
          </p:nvPr>
        </p:nvGraphicFramePr>
        <p:xfrm>
          <a:off x="442783" y="1457907"/>
          <a:ext cx="11493844" cy="1005840"/>
        </p:xfrm>
        <a:graphic>
          <a:graphicData uri="http://schemas.openxmlformats.org/drawingml/2006/table">
            <a:tbl>
              <a:tblPr/>
              <a:tblGrid>
                <a:gridCol w="1600996">
                  <a:extLst>
                    <a:ext uri="{9D8B030D-6E8A-4147-A177-3AD203B41FA5}">
                      <a16:colId xmlns:a16="http://schemas.microsoft.com/office/drawing/2014/main" val="2526842874"/>
                    </a:ext>
                  </a:extLst>
                </a:gridCol>
                <a:gridCol w="3407730">
                  <a:extLst>
                    <a:ext uri="{9D8B030D-6E8A-4147-A177-3AD203B41FA5}">
                      <a16:colId xmlns:a16="http://schemas.microsoft.com/office/drawing/2014/main" val="1742837937"/>
                    </a:ext>
                  </a:extLst>
                </a:gridCol>
                <a:gridCol w="3407730">
                  <a:extLst>
                    <a:ext uri="{9D8B030D-6E8A-4147-A177-3AD203B41FA5}">
                      <a16:colId xmlns:a16="http://schemas.microsoft.com/office/drawing/2014/main" val="1709477637"/>
                    </a:ext>
                  </a:extLst>
                </a:gridCol>
                <a:gridCol w="3077388">
                  <a:extLst>
                    <a:ext uri="{9D8B030D-6E8A-4147-A177-3AD203B41FA5}">
                      <a16:colId xmlns:a16="http://schemas.microsoft.com/office/drawing/2014/main" val="50366431"/>
                    </a:ext>
                  </a:extLst>
                </a:gridCol>
              </a:tblGrid>
              <a:tr h="974921">
                <a:tc>
                  <a:txBody>
                    <a:bodyPr/>
                    <a:lstStyle/>
                    <a:p>
                      <a:pPr>
                        <a:buNone/>
                      </a:pPr>
                      <a:r>
                        <a:rPr lang="en-GB" sz="2000" b="1" dirty="0">
                          <a:solidFill>
                            <a:srgbClr val="0070C0"/>
                          </a:solidFill>
                        </a:rPr>
                        <a:t>Oral</a:t>
                      </a:r>
                      <a:r>
                        <a:rPr lang="en-GB" sz="2000" dirty="0">
                          <a:solidFill>
                            <a:srgbClr val="0070C0"/>
                          </a:solidFill>
                        </a:rPr>
                        <a:t> (0–1)</a:t>
                      </a:r>
                    </a:p>
                  </a:txBody>
                  <a:tcPr anchor="ctr">
                    <a:lnL>
                      <a:noFill/>
                    </a:lnL>
                    <a:lnR>
                      <a:noFill/>
                    </a:lnR>
                    <a:lnT>
                      <a:noFill/>
                    </a:lnT>
                    <a:lnB>
                      <a:noFill/>
                    </a:lnB>
                    <a:noFill/>
                  </a:tcPr>
                </a:tc>
                <a:tc>
                  <a:txBody>
                    <a:bodyPr/>
                    <a:lstStyle/>
                    <a:p>
                      <a:pPr>
                        <a:buNone/>
                      </a:pPr>
                      <a:r>
                        <a:rPr lang="en-GB" sz="2000" dirty="0">
                          <a:solidFill>
                            <a:srgbClr val="0070C0"/>
                          </a:solidFill>
                        </a:rPr>
                        <a:t>Mouth</a:t>
                      </a:r>
                    </a:p>
                  </a:txBody>
                  <a:tcPr anchor="ctr">
                    <a:lnL>
                      <a:noFill/>
                    </a:lnL>
                    <a:lnR>
                      <a:noFill/>
                    </a:lnR>
                    <a:lnT>
                      <a:noFill/>
                    </a:lnT>
                    <a:lnB>
                      <a:noFill/>
                    </a:lnB>
                    <a:noFill/>
                  </a:tcPr>
                </a:tc>
                <a:tc>
                  <a:txBody>
                    <a:bodyPr/>
                    <a:lstStyle/>
                    <a:p>
                      <a:pPr>
                        <a:buNone/>
                      </a:pPr>
                      <a:r>
                        <a:rPr lang="en-GB" sz="2000" dirty="0">
                          <a:solidFill>
                            <a:srgbClr val="0070C0"/>
                          </a:solidFill>
                        </a:rPr>
                        <a:t>Early weaning (off breast)</a:t>
                      </a:r>
                    </a:p>
                    <a:p>
                      <a:pPr>
                        <a:buNone/>
                      </a:pPr>
                      <a:r>
                        <a:rPr lang="en-GB" sz="2000" dirty="0">
                          <a:solidFill>
                            <a:srgbClr val="0070C0"/>
                          </a:solidFill>
                        </a:rPr>
                        <a:t>Love/food deprivation</a:t>
                      </a:r>
                    </a:p>
                  </a:txBody>
                  <a:tcPr anchor="ctr">
                    <a:lnL>
                      <a:noFill/>
                    </a:lnL>
                    <a:lnR>
                      <a:noFill/>
                    </a:lnR>
                    <a:lnT>
                      <a:noFill/>
                    </a:lnT>
                    <a:lnB>
                      <a:noFill/>
                    </a:lnB>
                    <a:noFill/>
                  </a:tcPr>
                </a:tc>
                <a:tc>
                  <a:txBody>
                    <a:bodyPr/>
                    <a:lstStyle/>
                    <a:p>
                      <a:pPr>
                        <a:buNone/>
                      </a:pPr>
                      <a:r>
                        <a:rPr lang="en-GB" sz="2000" dirty="0">
                          <a:solidFill>
                            <a:srgbClr val="0070C0"/>
                          </a:solidFill>
                        </a:rPr>
                        <a:t>Oral fixation – smoking, biting nails, sarcastic, critical.</a:t>
                      </a:r>
                    </a:p>
                  </a:txBody>
                  <a:tcPr anchor="ctr">
                    <a:lnL>
                      <a:noFill/>
                    </a:lnL>
                    <a:lnR>
                      <a:noFill/>
                    </a:lnR>
                    <a:lnT>
                      <a:noFill/>
                    </a:lnT>
                    <a:lnB>
                      <a:noFill/>
                    </a:lnB>
                    <a:noFill/>
                  </a:tcPr>
                </a:tc>
                <a:extLst>
                  <a:ext uri="{0D108BD9-81ED-4DB2-BD59-A6C34878D82A}">
                    <a16:rowId xmlns:a16="http://schemas.microsoft.com/office/drawing/2014/main" val="3359409227"/>
                  </a:ext>
                </a:extLst>
              </a:tr>
            </a:tbl>
          </a:graphicData>
        </a:graphic>
      </p:graphicFrame>
      <p:graphicFrame>
        <p:nvGraphicFramePr>
          <p:cNvPr id="10" name="Table 9">
            <a:extLst>
              <a:ext uri="{FF2B5EF4-FFF2-40B4-BE49-F238E27FC236}">
                <a16:creationId xmlns:a16="http://schemas.microsoft.com/office/drawing/2014/main" id="{8B2428C2-B88C-2B97-7338-9F81C57A1746}"/>
              </a:ext>
            </a:extLst>
          </p:cNvPr>
          <p:cNvGraphicFramePr>
            <a:graphicFrameLocks noGrp="1"/>
          </p:cNvGraphicFramePr>
          <p:nvPr>
            <p:extLst>
              <p:ext uri="{D42A27DB-BD31-4B8C-83A1-F6EECF244321}">
                <p14:modId xmlns:p14="http://schemas.microsoft.com/office/powerpoint/2010/main" val="1941778596"/>
              </p:ext>
            </p:extLst>
          </p:nvPr>
        </p:nvGraphicFramePr>
        <p:xfrm>
          <a:off x="442783" y="2507269"/>
          <a:ext cx="11654482" cy="1310640"/>
        </p:xfrm>
        <a:graphic>
          <a:graphicData uri="http://schemas.openxmlformats.org/drawingml/2006/table">
            <a:tbl>
              <a:tblPr/>
              <a:tblGrid>
                <a:gridCol w="1623372">
                  <a:extLst>
                    <a:ext uri="{9D8B030D-6E8A-4147-A177-3AD203B41FA5}">
                      <a16:colId xmlns:a16="http://schemas.microsoft.com/office/drawing/2014/main" val="3561445514"/>
                    </a:ext>
                  </a:extLst>
                </a:gridCol>
                <a:gridCol w="3455356">
                  <a:extLst>
                    <a:ext uri="{9D8B030D-6E8A-4147-A177-3AD203B41FA5}">
                      <a16:colId xmlns:a16="http://schemas.microsoft.com/office/drawing/2014/main" val="2785439500"/>
                    </a:ext>
                  </a:extLst>
                </a:gridCol>
                <a:gridCol w="3301213">
                  <a:extLst>
                    <a:ext uri="{9D8B030D-6E8A-4147-A177-3AD203B41FA5}">
                      <a16:colId xmlns:a16="http://schemas.microsoft.com/office/drawing/2014/main" val="367934695"/>
                    </a:ext>
                  </a:extLst>
                </a:gridCol>
                <a:gridCol w="3274541">
                  <a:extLst>
                    <a:ext uri="{9D8B030D-6E8A-4147-A177-3AD203B41FA5}">
                      <a16:colId xmlns:a16="http://schemas.microsoft.com/office/drawing/2014/main" val="4015206694"/>
                    </a:ext>
                  </a:extLst>
                </a:gridCol>
              </a:tblGrid>
              <a:tr h="974921">
                <a:tc>
                  <a:txBody>
                    <a:bodyPr/>
                    <a:lstStyle/>
                    <a:p>
                      <a:pPr>
                        <a:buNone/>
                      </a:pPr>
                      <a:r>
                        <a:rPr lang="en-GB" sz="2000" b="1" dirty="0">
                          <a:solidFill>
                            <a:srgbClr val="0070C0"/>
                          </a:solidFill>
                        </a:rPr>
                        <a:t>Anal</a:t>
                      </a:r>
                      <a:r>
                        <a:rPr lang="en-GB" sz="2000" dirty="0">
                          <a:solidFill>
                            <a:srgbClr val="0070C0"/>
                          </a:solidFill>
                        </a:rPr>
                        <a:t> (1–3)</a:t>
                      </a:r>
                    </a:p>
                  </a:txBody>
                  <a:tcPr anchor="ctr">
                    <a:lnL>
                      <a:noFill/>
                    </a:lnL>
                    <a:lnR>
                      <a:noFill/>
                    </a:lnR>
                    <a:lnT>
                      <a:noFill/>
                    </a:lnT>
                    <a:lnB>
                      <a:noFill/>
                    </a:lnB>
                    <a:noFill/>
                  </a:tcPr>
                </a:tc>
                <a:tc>
                  <a:txBody>
                    <a:bodyPr/>
                    <a:lstStyle/>
                    <a:p>
                      <a:pPr>
                        <a:buNone/>
                      </a:pPr>
                      <a:r>
                        <a:rPr lang="en-GB" sz="2000" dirty="0">
                          <a:solidFill>
                            <a:srgbClr val="0070C0"/>
                          </a:solidFill>
                        </a:rPr>
                        <a:t>Anus. </a:t>
                      </a:r>
                    </a:p>
                    <a:p>
                      <a:pPr>
                        <a:buNone/>
                      </a:pPr>
                      <a:r>
                        <a:rPr lang="en-GB" sz="2000" dirty="0">
                          <a:solidFill>
                            <a:srgbClr val="0070C0"/>
                          </a:solidFill>
                        </a:rPr>
                        <a:t>Child gains pleasure from withholding and expelling faeces.</a:t>
                      </a:r>
                    </a:p>
                  </a:txBody>
                  <a:tcPr anchor="ctr">
                    <a:lnL>
                      <a:noFill/>
                    </a:lnL>
                    <a:lnR>
                      <a:noFill/>
                    </a:lnR>
                    <a:lnT>
                      <a:noFill/>
                    </a:lnT>
                    <a:lnB>
                      <a:noFill/>
                    </a:lnB>
                    <a:noFill/>
                  </a:tcPr>
                </a:tc>
                <a:tc>
                  <a:txBody>
                    <a:bodyPr/>
                    <a:lstStyle/>
                    <a:p>
                      <a:pPr>
                        <a:buNone/>
                      </a:pPr>
                      <a:r>
                        <a:rPr lang="en-GB" sz="2000" dirty="0">
                          <a:solidFill>
                            <a:srgbClr val="0070C0"/>
                          </a:solidFill>
                        </a:rPr>
                        <a:t>Harsh or lax toilet training</a:t>
                      </a:r>
                    </a:p>
                  </a:txBody>
                  <a:tcPr anchor="ctr">
                    <a:lnL>
                      <a:noFill/>
                    </a:lnL>
                    <a:lnR>
                      <a:noFill/>
                    </a:lnR>
                    <a:lnT>
                      <a:noFill/>
                    </a:lnT>
                    <a:lnB>
                      <a:noFill/>
                    </a:lnB>
                    <a:noFill/>
                  </a:tcPr>
                </a:tc>
                <a:tc>
                  <a:txBody>
                    <a:bodyPr/>
                    <a:lstStyle/>
                    <a:p>
                      <a:pPr>
                        <a:buNone/>
                      </a:pPr>
                      <a:r>
                        <a:rPr lang="en-GB" sz="2000" dirty="0">
                          <a:solidFill>
                            <a:srgbClr val="0070C0"/>
                          </a:solidFill>
                        </a:rPr>
                        <a:t>Anal retentive: perfectionist, obsessive.  </a:t>
                      </a:r>
                    </a:p>
                    <a:p>
                      <a:pPr>
                        <a:buNone/>
                      </a:pPr>
                      <a:r>
                        <a:rPr lang="en-GB" sz="2000" dirty="0">
                          <a:solidFill>
                            <a:srgbClr val="0070C0"/>
                          </a:solidFill>
                        </a:rPr>
                        <a:t>Anal expulsive – thoughtless, messy.</a:t>
                      </a:r>
                    </a:p>
                  </a:txBody>
                  <a:tcPr anchor="ctr">
                    <a:lnL>
                      <a:noFill/>
                    </a:lnL>
                    <a:lnR>
                      <a:noFill/>
                    </a:lnR>
                    <a:lnT>
                      <a:noFill/>
                    </a:lnT>
                    <a:lnB>
                      <a:noFill/>
                    </a:lnB>
                    <a:noFill/>
                  </a:tcPr>
                </a:tc>
                <a:extLst>
                  <a:ext uri="{0D108BD9-81ED-4DB2-BD59-A6C34878D82A}">
                    <a16:rowId xmlns:a16="http://schemas.microsoft.com/office/drawing/2014/main" val="669339986"/>
                  </a:ext>
                </a:extLst>
              </a:tr>
            </a:tbl>
          </a:graphicData>
        </a:graphic>
      </p:graphicFrame>
      <p:graphicFrame>
        <p:nvGraphicFramePr>
          <p:cNvPr id="11" name="Table 10">
            <a:extLst>
              <a:ext uri="{FF2B5EF4-FFF2-40B4-BE49-F238E27FC236}">
                <a16:creationId xmlns:a16="http://schemas.microsoft.com/office/drawing/2014/main" id="{0481D7A9-3038-75EE-6678-E3248DD79945}"/>
              </a:ext>
            </a:extLst>
          </p:cNvPr>
          <p:cNvGraphicFramePr>
            <a:graphicFrameLocks noGrp="1"/>
          </p:cNvGraphicFramePr>
          <p:nvPr>
            <p:extLst>
              <p:ext uri="{D42A27DB-BD31-4B8C-83A1-F6EECF244321}">
                <p14:modId xmlns:p14="http://schemas.microsoft.com/office/powerpoint/2010/main" val="2731372366"/>
              </p:ext>
            </p:extLst>
          </p:nvPr>
        </p:nvGraphicFramePr>
        <p:xfrm>
          <a:off x="442783" y="3898971"/>
          <a:ext cx="11493844" cy="701040"/>
        </p:xfrm>
        <a:graphic>
          <a:graphicData uri="http://schemas.openxmlformats.org/drawingml/2006/table">
            <a:tbl>
              <a:tblPr/>
              <a:tblGrid>
                <a:gridCol w="1600996">
                  <a:extLst>
                    <a:ext uri="{9D8B030D-6E8A-4147-A177-3AD203B41FA5}">
                      <a16:colId xmlns:a16="http://schemas.microsoft.com/office/drawing/2014/main" val="1731604879"/>
                    </a:ext>
                  </a:extLst>
                </a:gridCol>
                <a:gridCol w="3407730">
                  <a:extLst>
                    <a:ext uri="{9D8B030D-6E8A-4147-A177-3AD203B41FA5}">
                      <a16:colId xmlns:a16="http://schemas.microsoft.com/office/drawing/2014/main" val="3897603053"/>
                    </a:ext>
                  </a:extLst>
                </a:gridCol>
                <a:gridCol w="3407730">
                  <a:extLst>
                    <a:ext uri="{9D8B030D-6E8A-4147-A177-3AD203B41FA5}">
                      <a16:colId xmlns:a16="http://schemas.microsoft.com/office/drawing/2014/main" val="1499418182"/>
                    </a:ext>
                  </a:extLst>
                </a:gridCol>
                <a:gridCol w="3077388">
                  <a:extLst>
                    <a:ext uri="{9D8B030D-6E8A-4147-A177-3AD203B41FA5}">
                      <a16:colId xmlns:a16="http://schemas.microsoft.com/office/drawing/2014/main" val="1647222040"/>
                    </a:ext>
                  </a:extLst>
                </a:gridCol>
              </a:tblGrid>
              <a:tr h="682444">
                <a:tc>
                  <a:txBody>
                    <a:bodyPr/>
                    <a:lstStyle/>
                    <a:p>
                      <a:pPr>
                        <a:buNone/>
                      </a:pPr>
                      <a:r>
                        <a:rPr lang="en-GB" sz="2000" b="1" dirty="0">
                          <a:solidFill>
                            <a:srgbClr val="0070C0"/>
                          </a:solidFill>
                        </a:rPr>
                        <a:t>Phallic</a:t>
                      </a:r>
                      <a:r>
                        <a:rPr lang="en-GB" sz="2000" dirty="0">
                          <a:solidFill>
                            <a:srgbClr val="0070C0"/>
                          </a:solidFill>
                        </a:rPr>
                        <a:t> (3–6)</a:t>
                      </a:r>
                    </a:p>
                  </a:txBody>
                  <a:tcPr anchor="ctr">
                    <a:lnL>
                      <a:noFill/>
                    </a:lnL>
                    <a:lnR>
                      <a:noFill/>
                    </a:lnR>
                    <a:lnT>
                      <a:noFill/>
                    </a:lnT>
                    <a:lnB>
                      <a:noFill/>
                    </a:lnB>
                    <a:noFill/>
                  </a:tcPr>
                </a:tc>
                <a:tc>
                  <a:txBody>
                    <a:bodyPr/>
                    <a:lstStyle/>
                    <a:p>
                      <a:pPr>
                        <a:buNone/>
                      </a:pPr>
                      <a:r>
                        <a:rPr lang="en-GB" sz="2000" dirty="0">
                          <a:solidFill>
                            <a:srgbClr val="0070C0"/>
                          </a:solidFill>
                        </a:rPr>
                        <a:t>Genital area.</a:t>
                      </a:r>
                    </a:p>
                  </a:txBody>
                  <a:tcPr anchor="ctr">
                    <a:lnL>
                      <a:noFill/>
                    </a:lnL>
                    <a:lnR>
                      <a:noFill/>
                    </a:lnR>
                    <a:lnT>
                      <a:noFill/>
                    </a:lnT>
                    <a:lnB>
                      <a:noFill/>
                    </a:lnB>
                    <a:noFill/>
                  </a:tcPr>
                </a:tc>
                <a:tc>
                  <a:txBody>
                    <a:bodyPr/>
                    <a:lstStyle/>
                    <a:p>
                      <a:pPr>
                        <a:buNone/>
                      </a:pPr>
                      <a:r>
                        <a:rPr lang="en-GB" sz="2000" dirty="0">
                          <a:solidFill>
                            <a:srgbClr val="0070C0"/>
                          </a:solidFill>
                        </a:rPr>
                        <a:t>No father figure</a:t>
                      </a:r>
                    </a:p>
                    <a:p>
                      <a:pPr>
                        <a:buNone/>
                      </a:pPr>
                      <a:r>
                        <a:rPr lang="en-GB" sz="2000" dirty="0">
                          <a:solidFill>
                            <a:srgbClr val="0070C0"/>
                          </a:solidFill>
                        </a:rPr>
                        <a:t>Very dominant mother</a:t>
                      </a:r>
                    </a:p>
                  </a:txBody>
                  <a:tcPr anchor="ctr">
                    <a:lnL>
                      <a:noFill/>
                    </a:lnL>
                    <a:lnR>
                      <a:noFill/>
                    </a:lnR>
                    <a:lnT>
                      <a:noFill/>
                    </a:lnT>
                    <a:lnB>
                      <a:noFill/>
                    </a:lnB>
                    <a:noFill/>
                  </a:tcPr>
                </a:tc>
                <a:tc>
                  <a:txBody>
                    <a:bodyPr/>
                    <a:lstStyle/>
                    <a:p>
                      <a:pPr>
                        <a:buNone/>
                      </a:pPr>
                      <a:r>
                        <a:rPr lang="en-GB" sz="2000" dirty="0">
                          <a:solidFill>
                            <a:srgbClr val="0070C0"/>
                          </a:solidFill>
                        </a:rPr>
                        <a:t>Phallic personality – narcissistic, reckless.</a:t>
                      </a:r>
                    </a:p>
                  </a:txBody>
                  <a:tcPr anchor="ctr">
                    <a:lnL>
                      <a:noFill/>
                    </a:lnL>
                    <a:lnR>
                      <a:noFill/>
                    </a:lnR>
                    <a:lnT>
                      <a:noFill/>
                    </a:lnT>
                    <a:lnB>
                      <a:noFill/>
                    </a:lnB>
                    <a:noFill/>
                  </a:tcPr>
                </a:tc>
                <a:extLst>
                  <a:ext uri="{0D108BD9-81ED-4DB2-BD59-A6C34878D82A}">
                    <a16:rowId xmlns:a16="http://schemas.microsoft.com/office/drawing/2014/main" val="2094874304"/>
                  </a:ext>
                </a:extLst>
              </a:tr>
            </a:tbl>
          </a:graphicData>
        </a:graphic>
      </p:graphicFrame>
      <p:graphicFrame>
        <p:nvGraphicFramePr>
          <p:cNvPr id="12" name="Table 11">
            <a:extLst>
              <a:ext uri="{FF2B5EF4-FFF2-40B4-BE49-F238E27FC236}">
                <a16:creationId xmlns:a16="http://schemas.microsoft.com/office/drawing/2014/main" id="{E36F9771-CA7B-AED7-A8E4-21346ABDF814}"/>
              </a:ext>
            </a:extLst>
          </p:cNvPr>
          <p:cNvGraphicFramePr>
            <a:graphicFrameLocks noGrp="1"/>
          </p:cNvGraphicFramePr>
          <p:nvPr>
            <p:extLst>
              <p:ext uri="{D42A27DB-BD31-4B8C-83A1-F6EECF244321}">
                <p14:modId xmlns:p14="http://schemas.microsoft.com/office/powerpoint/2010/main" val="835316520"/>
              </p:ext>
            </p:extLst>
          </p:nvPr>
        </p:nvGraphicFramePr>
        <p:xfrm>
          <a:off x="442783" y="4643533"/>
          <a:ext cx="11493844" cy="396240"/>
        </p:xfrm>
        <a:graphic>
          <a:graphicData uri="http://schemas.openxmlformats.org/drawingml/2006/table">
            <a:tbl>
              <a:tblPr/>
              <a:tblGrid>
                <a:gridCol w="1600996">
                  <a:extLst>
                    <a:ext uri="{9D8B030D-6E8A-4147-A177-3AD203B41FA5}">
                      <a16:colId xmlns:a16="http://schemas.microsoft.com/office/drawing/2014/main" val="3598311671"/>
                    </a:ext>
                  </a:extLst>
                </a:gridCol>
                <a:gridCol w="3407730">
                  <a:extLst>
                    <a:ext uri="{9D8B030D-6E8A-4147-A177-3AD203B41FA5}">
                      <a16:colId xmlns:a16="http://schemas.microsoft.com/office/drawing/2014/main" val="1702977502"/>
                    </a:ext>
                  </a:extLst>
                </a:gridCol>
                <a:gridCol w="3407730">
                  <a:extLst>
                    <a:ext uri="{9D8B030D-6E8A-4147-A177-3AD203B41FA5}">
                      <a16:colId xmlns:a16="http://schemas.microsoft.com/office/drawing/2014/main" val="3593714109"/>
                    </a:ext>
                  </a:extLst>
                </a:gridCol>
                <a:gridCol w="3077388">
                  <a:extLst>
                    <a:ext uri="{9D8B030D-6E8A-4147-A177-3AD203B41FA5}">
                      <a16:colId xmlns:a16="http://schemas.microsoft.com/office/drawing/2014/main" val="2418557673"/>
                    </a:ext>
                  </a:extLst>
                </a:gridCol>
              </a:tblGrid>
              <a:tr h="389968">
                <a:tc>
                  <a:txBody>
                    <a:bodyPr/>
                    <a:lstStyle/>
                    <a:p>
                      <a:pPr>
                        <a:buNone/>
                      </a:pPr>
                      <a:r>
                        <a:rPr lang="en-GB" sz="2000" b="1">
                          <a:solidFill>
                            <a:srgbClr val="0070C0"/>
                          </a:solidFill>
                        </a:rPr>
                        <a:t>Latency</a:t>
                      </a:r>
                      <a:endParaRPr lang="en-GB" sz="2000">
                        <a:solidFill>
                          <a:srgbClr val="0070C0"/>
                        </a:solidFill>
                      </a:endParaRPr>
                    </a:p>
                  </a:txBody>
                  <a:tcPr anchor="ctr">
                    <a:lnL>
                      <a:noFill/>
                    </a:lnL>
                    <a:lnR>
                      <a:noFill/>
                    </a:lnR>
                    <a:lnT>
                      <a:noFill/>
                    </a:lnT>
                    <a:lnB>
                      <a:noFill/>
                    </a:lnB>
                    <a:noFill/>
                  </a:tcPr>
                </a:tc>
                <a:tc>
                  <a:txBody>
                    <a:bodyPr/>
                    <a:lstStyle/>
                    <a:p>
                      <a:pPr>
                        <a:buNone/>
                      </a:pPr>
                      <a:r>
                        <a:rPr lang="en-GB" sz="2000" dirty="0">
                          <a:solidFill>
                            <a:srgbClr val="0070C0"/>
                          </a:solidFill>
                        </a:rPr>
                        <a:t>Earlier conflicts are repressed.</a:t>
                      </a:r>
                    </a:p>
                  </a:txBody>
                  <a:tcPr anchor="ctr">
                    <a:lnL>
                      <a:noFill/>
                    </a:lnL>
                    <a:lnR>
                      <a:noFill/>
                    </a:lnR>
                    <a:lnT>
                      <a:noFill/>
                    </a:lnT>
                    <a:lnB>
                      <a:noFill/>
                    </a:lnB>
                    <a:noFill/>
                  </a:tcPr>
                </a:tc>
                <a:tc>
                  <a:txBody>
                    <a:bodyPr/>
                    <a:lstStyle/>
                    <a:p>
                      <a:pPr>
                        <a:buNone/>
                      </a:pPr>
                      <a:endParaRPr lang="en-GB" sz="2000" dirty="0">
                        <a:solidFill>
                          <a:srgbClr val="0070C0"/>
                        </a:solidFill>
                      </a:endParaRPr>
                    </a:p>
                  </a:txBody>
                  <a:tcPr anchor="ctr">
                    <a:lnL>
                      <a:noFill/>
                    </a:lnL>
                    <a:lnR>
                      <a:noFill/>
                    </a:lnR>
                    <a:lnT>
                      <a:noFill/>
                    </a:lnT>
                    <a:lnB>
                      <a:noFill/>
                    </a:lnB>
                    <a:noFill/>
                  </a:tcPr>
                </a:tc>
                <a:tc>
                  <a:txBody>
                    <a:bodyPr/>
                    <a:lstStyle/>
                    <a:p>
                      <a:pPr>
                        <a:buNone/>
                      </a:pPr>
                      <a:endParaRPr lang="en-GB" sz="2000" dirty="0">
                        <a:solidFill>
                          <a:srgbClr val="0070C0"/>
                        </a:solidFill>
                      </a:endParaRPr>
                    </a:p>
                  </a:txBody>
                  <a:tcPr anchor="ctr">
                    <a:lnL>
                      <a:noFill/>
                    </a:lnL>
                    <a:lnR>
                      <a:noFill/>
                    </a:lnR>
                    <a:lnT>
                      <a:noFill/>
                    </a:lnT>
                    <a:lnB>
                      <a:noFill/>
                    </a:lnB>
                    <a:noFill/>
                  </a:tcPr>
                </a:tc>
                <a:extLst>
                  <a:ext uri="{0D108BD9-81ED-4DB2-BD59-A6C34878D82A}">
                    <a16:rowId xmlns:a16="http://schemas.microsoft.com/office/drawing/2014/main" val="2897435872"/>
                  </a:ext>
                </a:extLst>
              </a:tr>
            </a:tbl>
          </a:graphicData>
        </a:graphic>
      </p:graphicFrame>
      <p:graphicFrame>
        <p:nvGraphicFramePr>
          <p:cNvPr id="13" name="Table 12">
            <a:extLst>
              <a:ext uri="{FF2B5EF4-FFF2-40B4-BE49-F238E27FC236}">
                <a16:creationId xmlns:a16="http://schemas.microsoft.com/office/drawing/2014/main" id="{43BCF898-57FA-6C1D-F570-3C4514A48931}"/>
              </a:ext>
            </a:extLst>
          </p:cNvPr>
          <p:cNvGraphicFramePr>
            <a:graphicFrameLocks noGrp="1"/>
          </p:cNvGraphicFramePr>
          <p:nvPr>
            <p:extLst>
              <p:ext uri="{D42A27DB-BD31-4B8C-83A1-F6EECF244321}">
                <p14:modId xmlns:p14="http://schemas.microsoft.com/office/powerpoint/2010/main" val="1993354379"/>
              </p:ext>
            </p:extLst>
          </p:nvPr>
        </p:nvGraphicFramePr>
        <p:xfrm>
          <a:off x="442783" y="5126818"/>
          <a:ext cx="11493844" cy="1005840"/>
        </p:xfrm>
        <a:graphic>
          <a:graphicData uri="http://schemas.openxmlformats.org/drawingml/2006/table">
            <a:tbl>
              <a:tblPr/>
              <a:tblGrid>
                <a:gridCol w="1648371">
                  <a:extLst>
                    <a:ext uri="{9D8B030D-6E8A-4147-A177-3AD203B41FA5}">
                      <a16:colId xmlns:a16="http://schemas.microsoft.com/office/drawing/2014/main" val="935019685"/>
                    </a:ext>
                  </a:extLst>
                </a:gridCol>
                <a:gridCol w="3508569">
                  <a:extLst>
                    <a:ext uri="{9D8B030D-6E8A-4147-A177-3AD203B41FA5}">
                      <a16:colId xmlns:a16="http://schemas.microsoft.com/office/drawing/2014/main" val="1036698678"/>
                    </a:ext>
                  </a:extLst>
                </a:gridCol>
                <a:gridCol w="3168452">
                  <a:extLst>
                    <a:ext uri="{9D8B030D-6E8A-4147-A177-3AD203B41FA5}">
                      <a16:colId xmlns:a16="http://schemas.microsoft.com/office/drawing/2014/main" val="1718645979"/>
                    </a:ext>
                  </a:extLst>
                </a:gridCol>
                <a:gridCol w="3168452">
                  <a:extLst>
                    <a:ext uri="{9D8B030D-6E8A-4147-A177-3AD203B41FA5}">
                      <a16:colId xmlns:a16="http://schemas.microsoft.com/office/drawing/2014/main" val="1582375480"/>
                    </a:ext>
                  </a:extLst>
                </a:gridCol>
              </a:tblGrid>
              <a:tr h="682444">
                <a:tc>
                  <a:txBody>
                    <a:bodyPr/>
                    <a:lstStyle/>
                    <a:p>
                      <a:pPr>
                        <a:buNone/>
                      </a:pPr>
                      <a:r>
                        <a:rPr lang="en-GB" sz="2000" b="1" dirty="0">
                          <a:solidFill>
                            <a:srgbClr val="0070C0"/>
                          </a:solidFill>
                        </a:rPr>
                        <a:t>Genital</a:t>
                      </a:r>
                      <a:endParaRPr lang="en-GB" sz="2000" dirty="0">
                        <a:solidFill>
                          <a:srgbClr val="0070C0"/>
                        </a:solidFill>
                      </a:endParaRPr>
                    </a:p>
                  </a:txBody>
                  <a:tcPr anchor="ctr">
                    <a:lnL>
                      <a:noFill/>
                    </a:lnL>
                    <a:lnR>
                      <a:noFill/>
                    </a:lnR>
                    <a:lnT>
                      <a:noFill/>
                    </a:lnT>
                    <a:lnB>
                      <a:noFill/>
                    </a:lnB>
                    <a:noFill/>
                  </a:tcPr>
                </a:tc>
                <a:tc>
                  <a:txBody>
                    <a:bodyPr/>
                    <a:lstStyle/>
                    <a:p>
                      <a:pPr>
                        <a:buNone/>
                      </a:pPr>
                      <a:r>
                        <a:rPr lang="en-GB" sz="2000" dirty="0">
                          <a:solidFill>
                            <a:srgbClr val="0070C0"/>
                          </a:solidFill>
                        </a:rPr>
                        <a:t>Sexual desires become conscious with onset of puberty.</a:t>
                      </a:r>
                    </a:p>
                  </a:txBody>
                  <a:tcPr anchor="ctr">
                    <a:lnL>
                      <a:noFill/>
                    </a:lnL>
                    <a:lnR>
                      <a:noFill/>
                    </a:lnR>
                    <a:lnT>
                      <a:noFill/>
                    </a:lnT>
                    <a:lnB>
                      <a:noFill/>
                    </a:lnB>
                    <a:noFill/>
                  </a:tcPr>
                </a:tc>
                <a:tc>
                  <a:txBody>
                    <a:bodyPr/>
                    <a:lstStyle/>
                    <a:p>
                      <a:pPr>
                        <a:buNone/>
                      </a:pPr>
                      <a:endParaRPr lang="en-GB" sz="2000" dirty="0">
                        <a:solidFill>
                          <a:srgbClr val="0070C0"/>
                        </a:solidFill>
                      </a:endParaRPr>
                    </a:p>
                  </a:txBody>
                  <a:tcPr anchor="ctr">
                    <a:lnL>
                      <a:noFill/>
                    </a:lnL>
                    <a:lnR>
                      <a:noFill/>
                    </a:lnR>
                    <a:lnT>
                      <a:noFill/>
                    </a:lnT>
                    <a:lnB>
                      <a:noFill/>
                    </a:lnB>
                    <a:no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2000" dirty="0">
                          <a:solidFill>
                            <a:srgbClr val="0070C0"/>
                          </a:solidFill>
                        </a:rPr>
                        <a:t>Difficulty forming heterosexual relationships.</a:t>
                      </a:r>
                    </a:p>
                    <a:p>
                      <a:pPr>
                        <a:buNone/>
                      </a:pPr>
                      <a:endParaRPr lang="en-GB" sz="2000" dirty="0">
                        <a:solidFill>
                          <a:srgbClr val="0070C0"/>
                        </a:solidFill>
                      </a:endParaRPr>
                    </a:p>
                  </a:txBody>
                  <a:tcPr anchor="ctr">
                    <a:lnL>
                      <a:noFill/>
                    </a:lnL>
                    <a:lnR>
                      <a:noFill/>
                    </a:lnR>
                    <a:lnT>
                      <a:noFill/>
                    </a:lnT>
                    <a:lnB>
                      <a:noFill/>
                    </a:lnB>
                    <a:noFill/>
                  </a:tcPr>
                </a:tc>
                <a:extLst>
                  <a:ext uri="{0D108BD9-81ED-4DB2-BD59-A6C34878D82A}">
                    <a16:rowId xmlns:a16="http://schemas.microsoft.com/office/drawing/2014/main" val="2637247612"/>
                  </a:ext>
                </a:extLst>
              </a:tr>
            </a:tbl>
          </a:graphicData>
        </a:graphic>
      </p:graphicFrame>
    </p:spTree>
    <p:extLst>
      <p:ext uri="{BB962C8B-B14F-4D97-AF65-F5344CB8AC3E}">
        <p14:creationId xmlns:p14="http://schemas.microsoft.com/office/powerpoint/2010/main" val="42099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2CEE3-342E-1C1F-4B80-F0F088700074}"/>
              </a:ext>
            </a:extLst>
          </p:cNvPr>
          <p:cNvSpPr>
            <a:spLocks noGrp="1"/>
          </p:cNvSpPr>
          <p:nvPr>
            <p:ph type="title"/>
          </p:nvPr>
        </p:nvSpPr>
        <p:spPr/>
        <p:txBody>
          <a:bodyPr/>
          <a:lstStyle/>
          <a:p>
            <a:r>
              <a:rPr lang="en-US" dirty="0"/>
              <a:t>The Oedipus and Electra Complexes</a:t>
            </a:r>
            <a:br>
              <a:rPr lang="en-US" dirty="0"/>
            </a:br>
            <a:r>
              <a:rPr lang="en-US" dirty="0"/>
              <a:t>(Phallic Stage – 3-6 years old)</a:t>
            </a:r>
          </a:p>
        </p:txBody>
      </p:sp>
      <p:sp>
        <p:nvSpPr>
          <p:cNvPr id="3" name="Content Placeholder 2">
            <a:extLst>
              <a:ext uri="{FF2B5EF4-FFF2-40B4-BE49-F238E27FC236}">
                <a16:creationId xmlns:a16="http://schemas.microsoft.com/office/drawing/2014/main" id="{3832CEA5-A0F8-7F0A-23DF-F5225C02970A}"/>
              </a:ext>
            </a:extLst>
          </p:cNvPr>
          <p:cNvSpPr>
            <a:spLocks noGrp="1"/>
          </p:cNvSpPr>
          <p:nvPr>
            <p:ph idx="1"/>
          </p:nvPr>
        </p:nvSpPr>
        <p:spPr/>
        <p:txBody>
          <a:bodyPr>
            <a:normAutofit fontScale="77500" lnSpcReduction="20000"/>
          </a:bodyPr>
          <a:lstStyle/>
          <a:p>
            <a:r>
              <a:rPr lang="en-US" b="1" dirty="0">
                <a:solidFill>
                  <a:srgbClr val="0070C0"/>
                </a:solidFill>
              </a:rPr>
              <a:t>Oedipus Complex (Boys): boys develop unconscious sexual feelings for their mother and jealousy/hatred toward their father. Fearing castration, they repress these feelings and </a:t>
            </a:r>
            <a:r>
              <a:rPr lang="en-US" b="1" i="1" dirty="0">
                <a:solidFill>
                  <a:srgbClr val="0070C0"/>
                </a:solidFill>
              </a:rPr>
              <a:t>identify</a:t>
            </a:r>
            <a:r>
              <a:rPr lang="en-US" b="1" dirty="0">
                <a:solidFill>
                  <a:srgbClr val="0070C0"/>
                </a:solidFill>
              </a:rPr>
              <a:t> with their father, adopting his gender role and moral values.</a:t>
            </a:r>
          </a:p>
          <a:p>
            <a:r>
              <a:rPr lang="en-US" dirty="0"/>
              <a:t>Electra Complex (Girls): Girls experience penis envy and desire their father, resenting their mother. Over time, they replace this desire with one for a baby and </a:t>
            </a:r>
            <a:r>
              <a:rPr lang="en-US" i="1" dirty="0"/>
              <a:t>identify</a:t>
            </a:r>
            <a:r>
              <a:rPr lang="en-US" dirty="0"/>
              <a:t> with their mother.</a:t>
            </a:r>
            <a:endParaRPr lang="en-US" b="1" dirty="0">
              <a:solidFill>
                <a:srgbClr val="0070C0"/>
              </a:solidFill>
            </a:endParaRPr>
          </a:p>
          <a:p>
            <a:r>
              <a:rPr lang="en-US" b="1" dirty="0">
                <a:solidFill>
                  <a:srgbClr val="0070C0"/>
                </a:solidFill>
              </a:rPr>
              <a:t>The complexes are linked to ancient Greek culture (Oedipus Rex)</a:t>
            </a:r>
          </a:p>
        </p:txBody>
      </p:sp>
    </p:spTree>
    <p:extLst>
      <p:ext uri="{BB962C8B-B14F-4D97-AF65-F5344CB8AC3E}">
        <p14:creationId xmlns:p14="http://schemas.microsoft.com/office/powerpoint/2010/main" val="319941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0">
          <a:extLst>
            <a:ext uri="{FF2B5EF4-FFF2-40B4-BE49-F238E27FC236}">
              <a16:creationId xmlns:a16="http://schemas.microsoft.com/office/drawing/2014/main" id="{D97FBBBB-4B18-FDF5-A31F-C9C9C1CF4F72}"/>
            </a:ext>
          </a:extLst>
        </p:cNvPr>
        <p:cNvGrpSpPr/>
        <p:nvPr/>
      </p:nvGrpSpPr>
      <p:grpSpPr>
        <a:xfrm>
          <a:off x="0" y="0"/>
          <a:ext cx="0" cy="0"/>
          <a:chOff x="0" y="0"/>
          <a:chExt cx="0" cy="0"/>
        </a:xfrm>
      </p:grpSpPr>
      <p:sp>
        <p:nvSpPr>
          <p:cNvPr id="132" name="Google Shape;132;p20">
            <a:extLst>
              <a:ext uri="{FF2B5EF4-FFF2-40B4-BE49-F238E27FC236}">
                <a16:creationId xmlns:a16="http://schemas.microsoft.com/office/drawing/2014/main" id="{AD6C09B6-5D96-7622-C5D4-239851D2C9CE}"/>
              </a:ext>
            </a:extLst>
          </p:cNvPr>
          <p:cNvSpPr txBox="1">
            <a:spLocks noGrp="1"/>
          </p:cNvSpPr>
          <p:nvPr>
            <p:ph idx="1"/>
          </p:nvPr>
        </p:nvSpPr>
        <p:spPr>
          <a:prstGeom prst="rect">
            <a:avLst/>
          </a:prstGeom>
          <a:noFill/>
          <a:ln>
            <a:noFill/>
          </a:ln>
        </p:spPr>
        <p:txBody>
          <a:bodyPr spcFirstLastPara="1" vert="horz" wrap="square" lIns="91425" tIns="45700" rIns="91425" bIns="45700" rtlCol="0" anchor="t" anchorCtr="0">
            <a:normAutofit/>
          </a:bodyPr>
          <a:lstStyle/>
          <a:p>
            <a:pPr marL="342900" indent="-342900">
              <a:spcBef>
                <a:spcPts val="640"/>
              </a:spcBef>
              <a:buClr>
                <a:schemeClr val="dk1"/>
              </a:buClr>
              <a:buSzPts val="3200"/>
              <a:buFont typeface="Arial"/>
              <a:buChar char="•"/>
            </a:pPr>
            <a:r>
              <a:rPr lang="en-GB" b="1" dirty="0">
                <a:solidFill>
                  <a:srgbClr val="0070C0"/>
                </a:solidFill>
                <a:ea typeface="Calibri"/>
              </a:rPr>
              <a:t>Freud used case studies of his patients to test and develop his theory</a:t>
            </a:r>
            <a:endParaRPr b="1" dirty="0">
              <a:solidFill>
                <a:srgbClr val="0070C0"/>
              </a:solidFill>
              <a:ea typeface="Calibri"/>
            </a:endParaRPr>
          </a:p>
          <a:p>
            <a:pPr marL="342900" indent="-342900">
              <a:spcBef>
                <a:spcPts val="640"/>
              </a:spcBef>
              <a:buClr>
                <a:schemeClr val="dk1"/>
              </a:buClr>
              <a:buSzPts val="3200"/>
              <a:buFont typeface="Arial"/>
              <a:buChar char="•"/>
            </a:pPr>
            <a:r>
              <a:rPr lang="en-GB" dirty="0"/>
              <a:t>One of the most famous is Little Hans (</a:t>
            </a:r>
            <a:r>
              <a:rPr lang="en-GB" dirty="0" err="1"/>
              <a:t>PsychEd</a:t>
            </a:r>
            <a:r>
              <a:rPr lang="en-GB" dirty="0"/>
              <a:t> video)</a:t>
            </a:r>
          </a:p>
          <a:p>
            <a:pPr marL="342900" indent="-342900">
              <a:spcBef>
                <a:spcPts val="640"/>
              </a:spcBef>
              <a:buClr>
                <a:schemeClr val="dk1"/>
              </a:buClr>
              <a:buSzPts val="3200"/>
              <a:buFont typeface="Arial"/>
              <a:buChar char="•"/>
            </a:pPr>
            <a:endParaRPr lang="en-GB" dirty="0"/>
          </a:p>
          <a:p>
            <a:pPr marL="342900" indent="-139700">
              <a:spcBef>
                <a:spcPts val="640"/>
              </a:spcBef>
              <a:buClr>
                <a:schemeClr val="dk1"/>
              </a:buClr>
              <a:buSzPts val="3200"/>
              <a:buNone/>
            </a:pPr>
            <a:endParaRPr dirty="0">
              <a:solidFill>
                <a:schemeClr val="dk1"/>
              </a:solidFill>
              <a:ea typeface="Calibri"/>
            </a:endParaRPr>
          </a:p>
        </p:txBody>
      </p:sp>
      <p:sp>
        <p:nvSpPr>
          <p:cNvPr id="3" name="Title 2">
            <a:extLst>
              <a:ext uri="{FF2B5EF4-FFF2-40B4-BE49-F238E27FC236}">
                <a16:creationId xmlns:a16="http://schemas.microsoft.com/office/drawing/2014/main" id="{F848196D-9FB6-F840-A108-4250B698D449}"/>
              </a:ext>
            </a:extLst>
          </p:cNvPr>
          <p:cNvSpPr>
            <a:spLocks noGrp="1"/>
          </p:cNvSpPr>
          <p:nvPr>
            <p:ph type="title"/>
          </p:nvPr>
        </p:nvSpPr>
        <p:spPr/>
        <p:txBody>
          <a:bodyPr/>
          <a:lstStyle/>
          <a:p>
            <a:r>
              <a:rPr lang="en-US" dirty="0"/>
              <a:t>Freud’s methods</a:t>
            </a:r>
          </a:p>
        </p:txBody>
      </p:sp>
      <p:pic>
        <p:nvPicPr>
          <p:cNvPr id="2" name="Picture 1">
            <a:extLst>
              <a:ext uri="{FF2B5EF4-FFF2-40B4-BE49-F238E27FC236}">
                <a16:creationId xmlns:a16="http://schemas.microsoft.com/office/drawing/2014/main" id="{119CE7EF-4CFF-52F7-2E07-F198B19A5D99}"/>
              </a:ext>
            </a:extLst>
          </p:cNvPr>
          <p:cNvPicPr>
            <a:picLocks noChangeAspect="1"/>
          </p:cNvPicPr>
          <p:nvPr/>
        </p:nvPicPr>
        <p:blipFill>
          <a:blip r:embed="rId3"/>
          <a:stretch>
            <a:fillRect/>
          </a:stretch>
        </p:blipFill>
        <p:spPr>
          <a:xfrm>
            <a:off x="2544806" y="4032764"/>
            <a:ext cx="6756400" cy="1955800"/>
          </a:xfrm>
          <a:prstGeom prst="rect">
            <a:avLst/>
          </a:prstGeom>
        </p:spPr>
      </p:pic>
    </p:spTree>
    <p:extLst>
      <p:ext uri="{BB962C8B-B14F-4D97-AF65-F5344CB8AC3E}">
        <p14:creationId xmlns:p14="http://schemas.microsoft.com/office/powerpoint/2010/main" val="34772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Effect transition="in" filter="fade">
                                      <p:cBhvr>
                                        <p:cTn id="7" dur="1000"/>
                                        <p:tgtEl>
                                          <p:spTgt spid="1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2">
                                            <p:txEl>
                                              <p:pRg st="1" end="1"/>
                                            </p:txEl>
                                          </p:spTgt>
                                        </p:tgtEl>
                                        <p:attrNameLst>
                                          <p:attrName>style.visibility</p:attrName>
                                        </p:attrNameLst>
                                      </p:cBhvr>
                                      <p:to>
                                        <p:strVal val="visible"/>
                                      </p:to>
                                    </p:set>
                                    <p:animEffect transition="in" filter="fade">
                                      <p:cBhvr>
                                        <p:cTn id="12" dur="1000"/>
                                        <p:tgtEl>
                                          <p:spTgt spid="13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0">
          <a:extLst>
            <a:ext uri="{FF2B5EF4-FFF2-40B4-BE49-F238E27FC236}">
              <a16:creationId xmlns:a16="http://schemas.microsoft.com/office/drawing/2014/main" id="{138F3099-1457-78C6-B645-84DC6ACDF154}"/>
            </a:ext>
          </a:extLst>
        </p:cNvPr>
        <p:cNvGrpSpPr/>
        <p:nvPr/>
      </p:nvGrpSpPr>
      <p:grpSpPr>
        <a:xfrm>
          <a:off x="0" y="0"/>
          <a:ext cx="0" cy="0"/>
          <a:chOff x="0" y="0"/>
          <a:chExt cx="0" cy="0"/>
        </a:xfrm>
      </p:grpSpPr>
      <p:sp>
        <p:nvSpPr>
          <p:cNvPr id="132" name="Google Shape;132;p20">
            <a:extLst>
              <a:ext uri="{FF2B5EF4-FFF2-40B4-BE49-F238E27FC236}">
                <a16:creationId xmlns:a16="http://schemas.microsoft.com/office/drawing/2014/main" id="{3AB23FB8-7BA1-D7DB-8BFB-543C2AC67FE0}"/>
              </a:ext>
            </a:extLst>
          </p:cNvPr>
          <p:cNvSpPr txBox="1">
            <a:spLocks noGrp="1"/>
          </p:cNvSpPr>
          <p:nvPr>
            <p:ph idx="1"/>
          </p:nvPr>
        </p:nvSpPr>
        <p:spPr>
          <a:prstGeom prst="rect">
            <a:avLst/>
          </a:prstGeom>
          <a:noFill/>
          <a:ln>
            <a:noFill/>
          </a:ln>
        </p:spPr>
        <p:txBody>
          <a:bodyPr spcFirstLastPara="1" vert="horz" wrap="square" lIns="91425" tIns="45700" rIns="91425" bIns="45700" rtlCol="0" anchor="t" anchorCtr="0">
            <a:normAutofit/>
          </a:bodyPr>
          <a:lstStyle/>
          <a:p>
            <a:pPr marL="742950" lvl="1" indent="-285750">
              <a:spcBef>
                <a:spcPts val="640"/>
              </a:spcBef>
              <a:buClr>
                <a:schemeClr val="dk1"/>
              </a:buClr>
              <a:buSzPts val="2800"/>
              <a:buFont typeface="Arial"/>
              <a:buChar char="–"/>
            </a:pPr>
            <a:r>
              <a:rPr lang="en-GB" dirty="0"/>
              <a:t>Little Hans / Ratman (Ernst Lanzer), </a:t>
            </a:r>
          </a:p>
          <a:p>
            <a:pPr marL="742950" lvl="1" indent="-285750">
              <a:spcBef>
                <a:spcPts val="640"/>
              </a:spcBef>
              <a:buClr>
                <a:schemeClr val="dk1"/>
              </a:buClr>
              <a:buSzPts val="2800"/>
              <a:buFont typeface="Arial"/>
              <a:buChar char="–"/>
            </a:pPr>
            <a:r>
              <a:rPr lang="en-GB" dirty="0"/>
              <a:t>Wolf man (Sergei Pankejeff)</a:t>
            </a:r>
          </a:p>
          <a:p>
            <a:pPr marL="742950" lvl="1" indent="-285750">
              <a:spcBef>
                <a:spcPts val="640"/>
              </a:spcBef>
              <a:buClr>
                <a:schemeClr val="dk1"/>
              </a:buClr>
              <a:buSzPts val="2800"/>
              <a:buFont typeface="Arial"/>
              <a:buChar char="–"/>
            </a:pPr>
            <a:r>
              <a:rPr lang="en-GB" dirty="0"/>
              <a:t>Mathilde Schleicher</a:t>
            </a:r>
          </a:p>
          <a:p>
            <a:pPr marL="742950" lvl="1" indent="-285750">
              <a:spcBef>
                <a:spcPts val="640"/>
              </a:spcBef>
              <a:buClr>
                <a:schemeClr val="dk1"/>
              </a:buClr>
              <a:buSzPts val="2800"/>
              <a:buFont typeface="Arial"/>
              <a:buChar char="–"/>
            </a:pPr>
            <a:r>
              <a:rPr lang="en-GB" dirty="0"/>
              <a:t>Ida Bauer</a:t>
            </a:r>
            <a:endParaRPr dirty="0"/>
          </a:p>
          <a:p>
            <a:pPr marL="342900" indent="-139700">
              <a:spcBef>
                <a:spcPts val="640"/>
              </a:spcBef>
              <a:buClr>
                <a:schemeClr val="dk1"/>
              </a:buClr>
              <a:buSzPts val="3200"/>
              <a:buNone/>
            </a:pPr>
            <a:endParaRPr dirty="0">
              <a:solidFill>
                <a:schemeClr val="dk1"/>
              </a:solidFill>
              <a:ea typeface="Calibri"/>
            </a:endParaRPr>
          </a:p>
        </p:txBody>
      </p:sp>
      <p:sp>
        <p:nvSpPr>
          <p:cNvPr id="3" name="Title 2">
            <a:extLst>
              <a:ext uri="{FF2B5EF4-FFF2-40B4-BE49-F238E27FC236}">
                <a16:creationId xmlns:a16="http://schemas.microsoft.com/office/drawing/2014/main" id="{286D9209-982A-093B-0A29-A28D55A2D3F8}"/>
              </a:ext>
            </a:extLst>
          </p:cNvPr>
          <p:cNvSpPr>
            <a:spLocks noGrp="1"/>
          </p:cNvSpPr>
          <p:nvPr>
            <p:ph type="title"/>
          </p:nvPr>
        </p:nvSpPr>
        <p:spPr/>
        <p:txBody>
          <a:bodyPr/>
          <a:lstStyle/>
          <a:p>
            <a:r>
              <a:rPr lang="en-US" dirty="0"/>
              <a:t>Extension – find out about one or more of:</a:t>
            </a:r>
          </a:p>
        </p:txBody>
      </p:sp>
    </p:spTree>
    <p:extLst>
      <p:ext uri="{BB962C8B-B14F-4D97-AF65-F5344CB8AC3E}">
        <p14:creationId xmlns:p14="http://schemas.microsoft.com/office/powerpoint/2010/main" val="148228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Effect transition="in" filter="fade">
                                      <p:cBhvr>
                                        <p:cTn id="7" dur="1000"/>
                                        <p:tgtEl>
                                          <p:spTgt spid="1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2">
                                            <p:txEl>
                                              <p:pRg st="1" end="1"/>
                                            </p:txEl>
                                          </p:spTgt>
                                        </p:tgtEl>
                                        <p:attrNameLst>
                                          <p:attrName>style.visibility</p:attrName>
                                        </p:attrNameLst>
                                      </p:cBhvr>
                                      <p:to>
                                        <p:strVal val="visible"/>
                                      </p:to>
                                    </p:set>
                                    <p:animEffect transition="in" filter="fade">
                                      <p:cBhvr>
                                        <p:cTn id="12" dur="1000"/>
                                        <p:tgtEl>
                                          <p:spTgt spid="1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2">
                                            <p:txEl>
                                              <p:pRg st="2" end="2"/>
                                            </p:txEl>
                                          </p:spTgt>
                                        </p:tgtEl>
                                        <p:attrNameLst>
                                          <p:attrName>style.visibility</p:attrName>
                                        </p:attrNameLst>
                                      </p:cBhvr>
                                      <p:to>
                                        <p:strVal val="visible"/>
                                      </p:to>
                                    </p:set>
                                    <p:animEffect transition="in" filter="fade">
                                      <p:cBhvr>
                                        <p:cTn id="17" dur="1000"/>
                                        <p:tgtEl>
                                          <p:spTgt spid="13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2">
                                            <p:txEl>
                                              <p:pRg st="3" end="3"/>
                                            </p:txEl>
                                          </p:spTgt>
                                        </p:tgtEl>
                                        <p:attrNameLst>
                                          <p:attrName>style.visibility</p:attrName>
                                        </p:attrNameLst>
                                      </p:cBhvr>
                                      <p:to>
                                        <p:strVal val="visible"/>
                                      </p:to>
                                    </p:set>
                                    <p:animEffect transition="in" filter="fade">
                                      <p:cBhvr>
                                        <p:cTn id="22" dur="1000"/>
                                        <p:tgtEl>
                                          <p:spTgt spid="13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p:spPr>
        <p:txBody>
          <a:bodyPr spcFirstLastPara="1" vert="horz" wrap="square" lIns="91425" tIns="91425" rIns="91425" bIns="91425" rtlCol="0" anchor="ctr" anchorCtr="0">
            <a:noAutofit/>
          </a:bodyPr>
          <a:lstStyle/>
          <a:p>
            <a:pPr marL="0" algn="ctr">
              <a:spcBef>
                <a:spcPts val="0"/>
              </a:spcBef>
            </a:pPr>
            <a:r>
              <a:rPr lang="en-GB"/>
              <a:t>Psychoanalytic techniques</a:t>
            </a:r>
            <a:endParaRPr/>
          </a:p>
        </p:txBody>
      </p:sp>
      <p:sp>
        <p:nvSpPr>
          <p:cNvPr id="101" name="Google Shape;101;p16"/>
          <p:cNvSpPr txBox="1">
            <a:spLocks noGrp="1"/>
          </p:cNvSpPr>
          <p:nvPr>
            <p:ph idx="1"/>
          </p:nvPr>
        </p:nvSpPr>
        <p:spPr>
          <a:prstGeom prst="rect">
            <a:avLst/>
          </a:prstGeom>
        </p:spPr>
        <p:txBody>
          <a:bodyPr spcFirstLastPara="1" vert="horz" wrap="square" lIns="91425" tIns="91425" rIns="91425" bIns="91425" rtlCol="0" anchor="t" anchorCtr="0">
            <a:noAutofit/>
          </a:bodyPr>
          <a:lstStyle/>
          <a:p>
            <a:pPr marL="342900" indent="-139700">
              <a:spcBef>
                <a:spcPts val="640"/>
              </a:spcBef>
              <a:buNone/>
            </a:pPr>
            <a:r>
              <a:rPr lang="en-GB" b="1" dirty="0">
                <a:solidFill>
                  <a:srgbClr val="0070C0"/>
                </a:solidFill>
              </a:rPr>
              <a:t>Free association</a:t>
            </a:r>
            <a:endParaRPr b="1" dirty="0">
              <a:solidFill>
                <a:srgbClr val="0070C0"/>
              </a:solidFill>
            </a:endParaRPr>
          </a:p>
          <a:p>
            <a:pPr marL="342900" indent="-139700">
              <a:spcBef>
                <a:spcPts val="640"/>
              </a:spcBef>
              <a:buNone/>
            </a:pPr>
            <a:r>
              <a:rPr lang="en-GB" dirty="0"/>
              <a:t>Dream analysis</a:t>
            </a:r>
            <a:endParaRPr dirty="0"/>
          </a:p>
          <a:p>
            <a:pPr marL="342900" indent="-139700">
              <a:spcBef>
                <a:spcPts val="640"/>
              </a:spcBef>
              <a:buNone/>
            </a:pPr>
            <a:r>
              <a:rPr lang="en-GB" b="1" dirty="0">
                <a:solidFill>
                  <a:srgbClr val="0070C0"/>
                </a:solidFill>
              </a:rPr>
              <a:t>Slips of the tongue</a:t>
            </a:r>
            <a:endParaRPr b="1" dirty="0">
              <a:solidFill>
                <a:srgbClr val="0070C0"/>
              </a:solidFill>
            </a:endParaRPr>
          </a:p>
          <a:p>
            <a:pPr marL="342900" indent="-139700">
              <a:spcBef>
                <a:spcPts val="640"/>
              </a:spcBef>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p:spPr>
        <p:txBody>
          <a:bodyPr spcFirstLastPara="1" vert="horz" wrap="square" lIns="91425" tIns="91425" rIns="91425" bIns="91425" rtlCol="0" anchor="ctr" anchorCtr="0">
            <a:noAutofit/>
          </a:bodyPr>
          <a:lstStyle/>
          <a:p>
            <a:pPr marL="0" algn="ctr">
              <a:spcBef>
                <a:spcPts val="0"/>
              </a:spcBef>
            </a:pPr>
            <a:r>
              <a:rPr lang="en-GB" dirty="0"/>
              <a:t>Word association</a:t>
            </a:r>
            <a:endParaRPr dirty="0"/>
          </a:p>
        </p:txBody>
      </p:sp>
      <p:sp>
        <p:nvSpPr>
          <p:cNvPr id="101" name="Google Shape;101;p16"/>
          <p:cNvSpPr txBox="1">
            <a:spLocks noGrp="1"/>
          </p:cNvSpPr>
          <p:nvPr>
            <p:ph idx="1"/>
          </p:nvPr>
        </p:nvSpPr>
        <p:spPr>
          <a:prstGeom prst="rect">
            <a:avLst/>
          </a:prstGeom>
        </p:spPr>
        <p:txBody>
          <a:bodyPr spcFirstLastPara="1" vert="horz" wrap="square" lIns="91425" tIns="91425" rIns="91425" bIns="91425" rtlCol="0" anchor="t" anchorCtr="0">
            <a:normAutofit fontScale="77500" lnSpcReduction="20000"/>
          </a:bodyPr>
          <a:lstStyle/>
          <a:p>
            <a:pPr marL="342900" indent="-139700">
              <a:spcBef>
                <a:spcPts val="640"/>
              </a:spcBef>
              <a:buNone/>
            </a:pPr>
            <a:r>
              <a:rPr lang="en-GB" dirty="0"/>
              <a:t>Cat</a:t>
            </a:r>
          </a:p>
          <a:p>
            <a:pPr marL="342900" indent="-139700">
              <a:spcBef>
                <a:spcPts val="640"/>
              </a:spcBef>
              <a:buNone/>
            </a:pPr>
            <a:r>
              <a:rPr lang="en-GB" dirty="0"/>
              <a:t>Big</a:t>
            </a:r>
          </a:p>
          <a:p>
            <a:pPr marL="342900" indent="-139700">
              <a:spcBef>
                <a:spcPts val="640"/>
              </a:spcBef>
              <a:buNone/>
            </a:pPr>
            <a:r>
              <a:rPr lang="en-GB" dirty="0"/>
              <a:t>School</a:t>
            </a:r>
          </a:p>
          <a:p>
            <a:pPr marL="342900" indent="-139700">
              <a:spcBef>
                <a:spcPts val="640"/>
              </a:spcBef>
              <a:buNone/>
            </a:pPr>
            <a:r>
              <a:rPr lang="en-GB" dirty="0"/>
              <a:t>England</a:t>
            </a:r>
          </a:p>
          <a:p>
            <a:pPr marL="342900" indent="-139700">
              <a:spcBef>
                <a:spcPts val="640"/>
              </a:spcBef>
              <a:buNone/>
            </a:pPr>
            <a:r>
              <a:rPr lang="en-GB" dirty="0"/>
              <a:t>First Love</a:t>
            </a:r>
          </a:p>
          <a:p>
            <a:pPr marL="342900" indent="-139700">
              <a:spcBef>
                <a:spcPts val="640"/>
              </a:spcBef>
              <a:buNone/>
            </a:pPr>
            <a:r>
              <a:rPr lang="en-GB" dirty="0"/>
              <a:t>Marriage</a:t>
            </a:r>
          </a:p>
          <a:p>
            <a:pPr marL="342900" indent="-139700">
              <a:spcBef>
                <a:spcPts val="640"/>
              </a:spcBef>
              <a:buNone/>
            </a:pPr>
            <a:r>
              <a:rPr lang="en-GB" dirty="0"/>
              <a:t>A Levels</a:t>
            </a:r>
          </a:p>
          <a:p>
            <a:pPr marL="342900" indent="-139700">
              <a:spcBef>
                <a:spcPts val="640"/>
              </a:spcBef>
              <a:buNone/>
            </a:pPr>
            <a:endParaRPr dirty="0"/>
          </a:p>
          <a:p>
            <a:pPr marL="342900" indent="-139700">
              <a:spcBef>
                <a:spcPts val="640"/>
              </a:spcBef>
              <a:buNone/>
            </a:pPr>
            <a:endParaRPr dirty="0"/>
          </a:p>
        </p:txBody>
      </p:sp>
    </p:spTree>
    <p:extLst>
      <p:ext uri="{BB962C8B-B14F-4D97-AF65-F5344CB8AC3E}">
        <p14:creationId xmlns:p14="http://schemas.microsoft.com/office/powerpoint/2010/main" val="140139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42D67B-1966-2E8A-D389-F30E7D50BABE}"/>
              </a:ext>
            </a:extLst>
          </p:cNvPr>
          <p:cNvSpPr>
            <a:spLocks noGrp="1"/>
          </p:cNvSpPr>
          <p:nvPr>
            <p:ph type="title"/>
          </p:nvPr>
        </p:nvSpPr>
        <p:spPr/>
        <p:txBody>
          <a:bodyPr/>
          <a:lstStyle/>
          <a:p>
            <a:r>
              <a:rPr lang="en-US" dirty="0"/>
              <a:t>Biography of Freud</a:t>
            </a:r>
          </a:p>
        </p:txBody>
      </p:sp>
      <p:sp>
        <p:nvSpPr>
          <p:cNvPr id="6" name="Content Placeholder 5">
            <a:extLst>
              <a:ext uri="{FF2B5EF4-FFF2-40B4-BE49-F238E27FC236}">
                <a16:creationId xmlns:a16="http://schemas.microsoft.com/office/drawing/2014/main" id="{81D85D9A-1930-6519-6C28-8B141513BAD5}"/>
              </a:ext>
            </a:extLst>
          </p:cNvPr>
          <p:cNvSpPr>
            <a:spLocks noGrp="1"/>
          </p:cNvSpPr>
          <p:nvPr>
            <p:ph idx="1"/>
          </p:nvPr>
        </p:nvSpPr>
        <p:spPr/>
        <p:txBody>
          <a:bodyPr>
            <a:normAutofit fontScale="47500" lnSpcReduction="20000"/>
          </a:bodyPr>
          <a:lstStyle/>
          <a:p>
            <a:r>
              <a:rPr lang="en-US" b="1" i="1" dirty="0">
                <a:solidFill>
                  <a:srgbClr val="0070C0"/>
                </a:solidFill>
              </a:rPr>
              <a:t>Early life &amp; education (1856-1881) </a:t>
            </a:r>
            <a:r>
              <a:rPr lang="en-US" b="1" dirty="0">
                <a:solidFill>
                  <a:srgbClr val="0070C0"/>
                </a:solidFill>
              </a:rPr>
              <a:t>– Born to a Jewish family in Freiberg, Moravia (now </a:t>
            </a:r>
            <a:r>
              <a:rPr lang="en-US" b="1" dirty="0" err="1">
                <a:solidFill>
                  <a:srgbClr val="0070C0"/>
                </a:solidFill>
              </a:rPr>
              <a:t>Příbor</a:t>
            </a:r>
            <a:r>
              <a:rPr lang="en-US" b="1" dirty="0">
                <a:solidFill>
                  <a:srgbClr val="0070C0"/>
                </a:solidFill>
              </a:rPr>
              <a:t>, Czech Republic) on 6 May 1856; moved to Vienna at age four, excelled academically, and earned an MD from the University of Vienna in 1881 after concentrated study in neurology.</a:t>
            </a:r>
          </a:p>
          <a:p>
            <a:r>
              <a:rPr lang="en-US" b="1" dirty="0"/>
              <a:t>Medical career &amp; turn to the mind (1882-1900) </a:t>
            </a:r>
            <a:r>
              <a:rPr lang="en-US" dirty="0"/>
              <a:t>– Began as a clinical neurologist, collaborated with Josef Breuer on hysteria, and—drawing on hypnosis and “talk therapy”—formulated the concept of the unconscious, dream analysis, and the earliest outlines of psychoanalysis, publishing Studies on Hysteria (1895) and The Interpretation of Dreams (1900).</a:t>
            </a:r>
          </a:p>
          <a:p>
            <a:r>
              <a:rPr lang="en-US" b="1" i="1" dirty="0">
                <a:solidFill>
                  <a:srgbClr val="0070C0"/>
                </a:solidFill>
              </a:rPr>
              <a:t>Psychoanalytic movement &amp; legacy (1901-1933) </a:t>
            </a:r>
            <a:r>
              <a:rPr lang="en-US" b="1" dirty="0">
                <a:solidFill>
                  <a:srgbClr val="0070C0"/>
                </a:solidFill>
              </a:rPr>
              <a:t>– Founded the Vienna Psychoanalytic Society, introduced structural (id-ego-superego) and psychosexual stage theories, mentored figures like Jung and Adler, made psychoanalysis an international intellectual force.</a:t>
            </a:r>
          </a:p>
          <a:p>
            <a:r>
              <a:rPr lang="en-US" b="1" dirty="0"/>
              <a:t>Exile &amp; final years (1933-1939) </a:t>
            </a:r>
            <a:r>
              <a:rPr lang="en-US" dirty="0"/>
              <a:t>– Faced mounting anti-Semitism after the Nazi rise to power; following Austria’s 1938 annexation, fled with family to London, where he continued writing despite severe jaw cancer. </a:t>
            </a:r>
          </a:p>
        </p:txBody>
      </p:sp>
    </p:spTree>
    <p:extLst>
      <p:ext uri="{BB962C8B-B14F-4D97-AF65-F5344CB8AC3E}">
        <p14:creationId xmlns:p14="http://schemas.microsoft.com/office/powerpoint/2010/main" val="2016929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6401F-71BC-CB3E-54AD-C3F6229A6260}"/>
              </a:ext>
            </a:extLst>
          </p:cNvPr>
          <p:cNvSpPr>
            <a:spLocks noGrp="1"/>
          </p:cNvSpPr>
          <p:nvPr>
            <p:ph type="title"/>
          </p:nvPr>
        </p:nvSpPr>
        <p:spPr>
          <a:xfrm>
            <a:off x="0" y="2"/>
            <a:ext cx="12192000" cy="914400"/>
          </a:xfrm>
        </p:spPr>
        <p:txBody>
          <a:bodyPr/>
          <a:lstStyle/>
          <a:p>
            <a:r>
              <a:rPr lang="en-US" dirty="0"/>
              <a:t>Evaluation</a:t>
            </a:r>
          </a:p>
        </p:txBody>
      </p:sp>
      <p:graphicFrame>
        <p:nvGraphicFramePr>
          <p:cNvPr id="4" name="Content Placeholder 3">
            <a:extLst>
              <a:ext uri="{FF2B5EF4-FFF2-40B4-BE49-F238E27FC236}">
                <a16:creationId xmlns:a16="http://schemas.microsoft.com/office/drawing/2014/main" id="{DB3BF720-3817-40A7-E958-B4A2DF985BBD}"/>
              </a:ext>
            </a:extLst>
          </p:cNvPr>
          <p:cNvGraphicFramePr>
            <a:graphicFrameLocks noGrp="1"/>
          </p:cNvGraphicFramePr>
          <p:nvPr>
            <p:ph idx="1"/>
            <p:extLst>
              <p:ext uri="{D42A27DB-BD31-4B8C-83A1-F6EECF244321}">
                <p14:modId xmlns:p14="http://schemas.microsoft.com/office/powerpoint/2010/main" val="2536639233"/>
              </p:ext>
            </p:extLst>
          </p:nvPr>
        </p:nvGraphicFramePr>
        <p:xfrm>
          <a:off x="838200" y="1038533"/>
          <a:ext cx="10515600" cy="370840"/>
        </p:xfrm>
        <a:graphic>
          <a:graphicData uri="http://schemas.openxmlformats.org/drawingml/2006/table">
            <a:tbl>
              <a:tblPr firstRow="1" bandRow="1">
                <a:tableStyleId>{5C22544A-7EE6-4342-B048-85BDC9FD1C3A}</a:tableStyleId>
              </a:tblPr>
              <a:tblGrid>
                <a:gridCol w="4796481">
                  <a:extLst>
                    <a:ext uri="{9D8B030D-6E8A-4147-A177-3AD203B41FA5}">
                      <a16:colId xmlns:a16="http://schemas.microsoft.com/office/drawing/2014/main" val="3634881972"/>
                    </a:ext>
                  </a:extLst>
                </a:gridCol>
                <a:gridCol w="5719119">
                  <a:extLst>
                    <a:ext uri="{9D8B030D-6E8A-4147-A177-3AD203B41FA5}">
                      <a16:colId xmlns:a16="http://schemas.microsoft.com/office/drawing/2014/main" val="2927402522"/>
                    </a:ext>
                  </a:extLst>
                </a:gridCol>
              </a:tblGrid>
              <a:tr h="370840">
                <a:tc>
                  <a:txBody>
                    <a:bodyPr/>
                    <a:lstStyle/>
                    <a:p>
                      <a:r>
                        <a:rPr lang="en-US" dirty="0"/>
                        <a:t>Strengths</a:t>
                      </a:r>
                    </a:p>
                  </a:txBody>
                  <a:tcPr/>
                </a:tc>
                <a:tc>
                  <a:txBody>
                    <a:bodyPr/>
                    <a:lstStyle/>
                    <a:p>
                      <a:r>
                        <a:rPr lang="en-US" dirty="0"/>
                        <a:t>Weaknesses</a:t>
                      </a:r>
                    </a:p>
                  </a:txBody>
                  <a:tcPr/>
                </a:tc>
                <a:extLst>
                  <a:ext uri="{0D108BD9-81ED-4DB2-BD59-A6C34878D82A}">
                    <a16:rowId xmlns:a16="http://schemas.microsoft.com/office/drawing/2014/main" val="4027555945"/>
                  </a:ext>
                </a:extLst>
              </a:tr>
            </a:tbl>
          </a:graphicData>
        </a:graphic>
      </p:graphicFrame>
      <p:graphicFrame>
        <p:nvGraphicFramePr>
          <p:cNvPr id="5" name="Table 4">
            <a:extLst>
              <a:ext uri="{FF2B5EF4-FFF2-40B4-BE49-F238E27FC236}">
                <a16:creationId xmlns:a16="http://schemas.microsoft.com/office/drawing/2014/main" id="{9C5E5850-2B0D-AC0D-BEF4-6EA907698E62}"/>
              </a:ext>
            </a:extLst>
          </p:cNvPr>
          <p:cNvGraphicFramePr>
            <a:graphicFrameLocks noGrp="1"/>
          </p:cNvGraphicFramePr>
          <p:nvPr>
            <p:extLst>
              <p:ext uri="{D42A27DB-BD31-4B8C-83A1-F6EECF244321}">
                <p14:modId xmlns:p14="http://schemas.microsoft.com/office/powerpoint/2010/main" val="4263579211"/>
              </p:ext>
            </p:extLst>
          </p:nvPr>
        </p:nvGraphicFramePr>
        <p:xfrm>
          <a:off x="838200" y="1487685"/>
          <a:ext cx="10515600" cy="914400"/>
        </p:xfrm>
        <a:graphic>
          <a:graphicData uri="http://schemas.openxmlformats.org/drawingml/2006/table">
            <a:tbl>
              <a:tblPr firstRow="1" bandRow="1">
                <a:tableStyleId>{3B4B98B0-60AC-42C2-AFA5-B58CD77FA1E5}</a:tableStyleId>
              </a:tblPr>
              <a:tblGrid>
                <a:gridCol w="4796481">
                  <a:extLst>
                    <a:ext uri="{9D8B030D-6E8A-4147-A177-3AD203B41FA5}">
                      <a16:colId xmlns:a16="http://schemas.microsoft.com/office/drawing/2014/main" val="3412688546"/>
                    </a:ext>
                  </a:extLst>
                </a:gridCol>
                <a:gridCol w="5719119">
                  <a:extLst>
                    <a:ext uri="{9D8B030D-6E8A-4147-A177-3AD203B41FA5}">
                      <a16:colId xmlns:a16="http://schemas.microsoft.com/office/drawing/2014/main" val="1529005731"/>
                    </a:ext>
                  </a:extLst>
                </a:gridCol>
              </a:tblGrid>
              <a:tr h="773808">
                <a:tc>
                  <a:txBody>
                    <a:bodyPr/>
                    <a:lstStyle/>
                    <a:p>
                      <a:r>
                        <a:rPr lang="en-US" dirty="0">
                          <a:solidFill>
                            <a:srgbClr val="0070C0"/>
                          </a:solidFill>
                        </a:rPr>
                        <a:t>Real world application – psychotherapy</a:t>
                      </a:r>
                    </a:p>
                    <a:p>
                      <a:r>
                        <a:rPr lang="en-US" dirty="0">
                          <a:solidFill>
                            <a:srgbClr val="0070C0"/>
                          </a:solidFill>
                        </a:rPr>
                        <a:t>Psychoanalysis </a:t>
                      </a:r>
                      <a:r>
                        <a:rPr lang="en-US" dirty="0">
                          <a:solidFill>
                            <a:srgbClr val="0070C0"/>
                          </a:solidFill>
                          <a:sym typeface="Wingdings" pitchFamily="2" charset="2"/>
                        </a:rPr>
                        <a:t> modern counselling</a:t>
                      </a:r>
                      <a:endParaRPr lang="en-US" dirty="0">
                        <a:solidFill>
                          <a:srgbClr val="0070C0"/>
                        </a:solidFill>
                      </a:endParaRPr>
                    </a:p>
                  </a:txBody>
                  <a:tcPr/>
                </a:tc>
                <a:tc>
                  <a:txBody>
                    <a:bodyPr/>
                    <a:lstStyle/>
                    <a:p>
                      <a:r>
                        <a:rPr lang="en-US" dirty="0">
                          <a:solidFill>
                            <a:srgbClr val="0070C0"/>
                          </a:solidFill>
                        </a:rPr>
                        <a:t>Psychoanalysis doesn’t seem to work (or is harmful) in Schizophrenia</a:t>
                      </a:r>
                    </a:p>
                    <a:p>
                      <a:r>
                        <a:rPr lang="en-US" dirty="0">
                          <a:solidFill>
                            <a:srgbClr val="0070C0"/>
                          </a:solidFill>
                        </a:rPr>
                        <a:t>It doesn’t seem to work for all mental disorders</a:t>
                      </a:r>
                    </a:p>
                  </a:txBody>
                  <a:tcPr/>
                </a:tc>
                <a:extLst>
                  <a:ext uri="{0D108BD9-81ED-4DB2-BD59-A6C34878D82A}">
                    <a16:rowId xmlns:a16="http://schemas.microsoft.com/office/drawing/2014/main" val="3385008540"/>
                  </a:ext>
                </a:extLst>
              </a:tr>
            </a:tbl>
          </a:graphicData>
        </a:graphic>
      </p:graphicFrame>
      <p:graphicFrame>
        <p:nvGraphicFramePr>
          <p:cNvPr id="6" name="Table 5">
            <a:extLst>
              <a:ext uri="{FF2B5EF4-FFF2-40B4-BE49-F238E27FC236}">
                <a16:creationId xmlns:a16="http://schemas.microsoft.com/office/drawing/2014/main" id="{A0F974F1-58A5-A266-CA49-756562222EA7}"/>
              </a:ext>
            </a:extLst>
          </p:cNvPr>
          <p:cNvGraphicFramePr>
            <a:graphicFrameLocks noGrp="1"/>
          </p:cNvGraphicFramePr>
          <p:nvPr>
            <p:extLst>
              <p:ext uri="{D42A27DB-BD31-4B8C-83A1-F6EECF244321}">
                <p14:modId xmlns:p14="http://schemas.microsoft.com/office/powerpoint/2010/main" val="1613792201"/>
              </p:ext>
            </p:extLst>
          </p:nvPr>
        </p:nvGraphicFramePr>
        <p:xfrm>
          <a:off x="838200" y="2480397"/>
          <a:ext cx="10515600" cy="1737360"/>
        </p:xfrm>
        <a:graphic>
          <a:graphicData uri="http://schemas.openxmlformats.org/drawingml/2006/table">
            <a:tbl>
              <a:tblPr firstRow="1" bandRow="1">
                <a:tableStyleId>{3B4B98B0-60AC-42C2-AFA5-B58CD77FA1E5}</a:tableStyleId>
              </a:tblPr>
              <a:tblGrid>
                <a:gridCol w="4796481">
                  <a:extLst>
                    <a:ext uri="{9D8B030D-6E8A-4147-A177-3AD203B41FA5}">
                      <a16:colId xmlns:a16="http://schemas.microsoft.com/office/drawing/2014/main" val="555705463"/>
                    </a:ext>
                  </a:extLst>
                </a:gridCol>
                <a:gridCol w="5719119">
                  <a:extLst>
                    <a:ext uri="{9D8B030D-6E8A-4147-A177-3AD203B41FA5}">
                      <a16:colId xmlns:a16="http://schemas.microsoft.com/office/drawing/2014/main" val="179358124"/>
                    </a:ext>
                  </a:extLst>
                </a:gridCol>
              </a:tblGrid>
              <a:tr h="370840">
                <a:tc>
                  <a:txBody>
                    <a:bodyPr/>
                    <a:lstStyle/>
                    <a:p>
                      <a:pPr marL="0" algn="l" defTabSz="914377" rtl="0" eaLnBrk="1" latinLnBrk="0" hangingPunct="1"/>
                      <a:r>
                        <a:rPr lang="en-US" sz="1800" b="0" kern="1200" dirty="0">
                          <a:solidFill>
                            <a:schemeClr val="bg1"/>
                          </a:solidFill>
                        </a:rPr>
                        <a:t>Huge impact on psychology and contemporary thought</a:t>
                      </a:r>
                    </a:p>
                    <a:p>
                      <a:pPr marL="0" algn="l" defTabSz="914377" rtl="0" eaLnBrk="1" latinLnBrk="0" hangingPunct="1"/>
                      <a:endParaRPr lang="en-US" sz="1800" b="0" kern="1200" dirty="0">
                        <a:solidFill>
                          <a:schemeClr val="bg1"/>
                        </a:solidFill>
                      </a:endParaRPr>
                    </a:p>
                    <a:p>
                      <a:pPr marL="0" algn="l" defTabSz="914377" rtl="0" eaLnBrk="1" latinLnBrk="0" hangingPunct="1"/>
                      <a:r>
                        <a:rPr lang="en-US" sz="1800" b="0" kern="1200" dirty="0">
                          <a:solidFill>
                            <a:schemeClr val="bg1"/>
                          </a:solidFill>
                        </a:rPr>
                        <a:t>Been used to explain: personality development, morality, gender development, origins of mental illness, relationships</a:t>
                      </a:r>
                      <a:endParaRPr lang="en-US" sz="1800" b="0" kern="1200" dirty="0">
                        <a:solidFill>
                          <a:schemeClr val="bg1"/>
                        </a:solidFill>
                        <a:latin typeface="+mn-lt"/>
                        <a:ea typeface="+mn-ea"/>
                        <a:cs typeface="+mn-cs"/>
                      </a:endParaRPr>
                    </a:p>
                  </a:txBody>
                  <a:tcPr/>
                </a:tc>
                <a:tc>
                  <a:txBody>
                    <a:bodyPr/>
                    <a:lstStyle/>
                    <a:p>
                      <a:pPr marL="0" algn="l" defTabSz="914377" rtl="0" eaLnBrk="1" latinLnBrk="0" hangingPunct="1"/>
                      <a:endParaRPr lang="en-US" sz="1800" b="1" kern="1200" dirty="0">
                        <a:solidFill>
                          <a:srgbClr val="0070C0"/>
                        </a:solidFill>
                        <a:latin typeface="+mn-lt"/>
                        <a:ea typeface="+mn-ea"/>
                        <a:cs typeface="+mn-cs"/>
                      </a:endParaRPr>
                    </a:p>
                  </a:txBody>
                  <a:tcPr/>
                </a:tc>
                <a:extLst>
                  <a:ext uri="{0D108BD9-81ED-4DB2-BD59-A6C34878D82A}">
                    <a16:rowId xmlns:a16="http://schemas.microsoft.com/office/drawing/2014/main" val="784322460"/>
                  </a:ext>
                </a:extLst>
              </a:tr>
            </a:tbl>
          </a:graphicData>
        </a:graphic>
      </p:graphicFrame>
      <p:graphicFrame>
        <p:nvGraphicFramePr>
          <p:cNvPr id="7" name="Table 6">
            <a:extLst>
              <a:ext uri="{FF2B5EF4-FFF2-40B4-BE49-F238E27FC236}">
                <a16:creationId xmlns:a16="http://schemas.microsoft.com/office/drawing/2014/main" id="{48838D65-C96F-BBD0-0031-3C03CA9E44D2}"/>
              </a:ext>
            </a:extLst>
          </p:cNvPr>
          <p:cNvGraphicFramePr>
            <a:graphicFrameLocks noGrp="1"/>
          </p:cNvGraphicFramePr>
          <p:nvPr>
            <p:extLst>
              <p:ext uri="{D42A27DB-BD31-4B8C-83A1-F6EECF244321}">
                <p14:modId xmlns:p14="http://schemas.microsoft.com/office/powerpoint/2010/main" val="1766117413"/>
              </p:ext>
            </p:extLst>
          </p:nvPr>
        </p:nvGraphicFramePr>
        <p:xfrm>
          <a:off x="838200" y="4296069"/>
          <a:ext cx="10515600" cy="976321"/>
        </p:xfrm>
        <a:graphic>
          <a:graphicData uri="http://schemas.openxmlformats.org/drawingml/2006/table">
            <a:tbl>
              <a:tblPr firstRow="1" bandRow="1">
                <a:tableStyleId>{3B4B98B0-60AC-42C2-AFA5-B58CD77FA1E5}</a:tableStyleId>
              </a:tblPr>
              <a:tblGrid>
                <a:gridCol w="4796481">
                  <a:extLst>
                    <a:ext uri="{9D8B030D-6E8A-4147-A177-3AD203B41FA5}">
                      <a16:colId xmlns:a16="http://schemas.microsoft.com/office/drawing/2014/main" val="3359669050"/>
                    </a:ext>
                  </a:extLst>
                </a:gridCol>
                <a:gridCol w="5719119">
                  <a:extLst>
                    <a:ext uri="{9D8B030D-6E8A-4147-A177-3AD203B41FA5}">
                      <a16:colId xmlns:a16="http://schemas.microsoft.com/office/drawing/2014/main" val="2536950853"/>
                    </a:ext>
                  </a:extLst>
                </a:gridCol>
              </a:tblGrid>
              <a:tr h="976321">
                <a:tc>
                  <a:txBody>
                    <a:bodyPr/>
                    <a:lstStyle/>
                    <a:p>
                      <a:endParaRPr lang="en-US" dirty="0"/>
                    </a:p>
                  </a:txBody>
                  <a:tcPr/>
                </a:tc>
                <a:tc>
                  <a:txBody>
                    <a:bodyPr/>
                    <a:lstStyle/>
                    <a:p>
                      <a:r>
                        <a:rPr lang="en-US" dirty="0">
                          <a:solidFill>
                            <a:srgbClr val="0070C0"/>
                          </a:solidFill>
                        </a:rPr>
                        <a:t>Can’t be tested – unfalsifiable concepts - Pseudoscience</a:t>
                      </a:r>
                    </a:p>
                    <a:p>
                      <a:r>
                        <a:rPr lang="en-US" dirty="0">
                          <a:solidFill>
                            <a:srgbClr val="0070C0"/>
                          </a:solidFill>
                        </a:rPr>
                        <a:t>How can you prove or disprove an unconscious concept like the id, superego or Oedipal Complex?</a:t>
                      </a:r>
                    </a:p>
                  </a:txBody>
                  <a:tcPr/>
                </a:tc>
                <a:extLst>
                  <a:ext uri="{0D108BD9-81ED-4DB2-BD59-A6C34878D82A}">
                    <a16:rowId xmlns:a16="http://schemas.microsoft.com/office/drawing/2014/main" val="3552819797"/>
                  </a:ext>
                </a:extLst>
              </a:tr>
            </a:tbl>
          </a:graphicData>
        </a:graphic>
      </p:graphicFrame>
      <p:graphicFrame>
        <p:nvGraphicFramePr>
          <p:cNvPr id="8" name="Table 7">
            <a:extLst>
              <a:ext uri="{FF2B5EF4-FFF2-40B4-BE49-F238E27FC236}">
                <a16:creationId xmlns:a16="http://schemas.microsoft.com/office/drawing/2014/main" id="{CF14E266-AE7B-1B1B-09A7-36449CF3B479}"/>
              </a:ext>
            </a:extLst>
          </p:cNvPr>
          <p:cNvGraphicFramePr>
            <a:graphicFrameLocks noGrp="1"/>
          </p:cNvGraphicFramePr>
          <p:nvPr>
            <p:extLst>
              <p:ext uri="{D42A27DB-BD31-4B8C-83A1-F6EECF244321}">
                <p14:modId xmlns:p14="http://schemas.microsoft.com/office/powerpoint/2010/main" val="4169476705"/>
              </p:ext>
            </p:extLst>
          </p:nvPr>
        </p:nvGraphicFramePr>
        <p:xfrm>
          <a:off x="838200" y="5350702"/>
          <a:ext cx="10515600" cy="640080"/>
        </p:xfrm>
        <a:graphic>
          <a:graphicData uri="http://schemas.openxmlformats.org/drawingml/2006/table">
            <a:tbl>
              <a:tblPr firstRow="1" bandRow="1">
                <a:tableStyleId>{3B4B98B0-60AC-42C2-AFA5-B58CD77FA1E5}</a:tableStyleId>
              </a:tblPr>
              <a:tblGrid>
                <a:gridCol w="4796481">
                  <a:extLst>
                    <a:ext uri="{9D8B030D-6E8A-4147-A177-3AD203B41FA5}">
                      <a16:colId xmlns:a16="http://schemas.microsoft.com/office/drawing/2014/main" val="1762722996"/>
                    </a:ext>
                  </a:extLst>
                </a:gridCol>
                <a:gridCol w="5719119">
                  <a:extLst>
                    <a:ext uri="{9D8B030D-6E8A-4147-A177-3AD203B41FA5}">
                      <a16:colId xmlns:a16="http://schemas.microsoft.com/office/drawing/2014/main" val="3799312074"/>
                    </a:ext>
                  </a:extLst>
                </a:gridCol>
              </a:tblGrid>
              <a:tr h="370840">
                <a:tc>
                  <a:txBody>
                    <a:bodyPr/>
                    <a:lstStyle/>
                    <a:p>
                      <a:endParaRPr lang="en-US" dirty="0">
                        <a:solidFill>
                          <a:schemeClr val="bg1"/>
                        </a:solidFill>
                      </a:endParaRPr>
                    </a:p>
                  </a:txBody>
                  <a:tcPr/>
                </a:tc>
                <a:tc>
                  <a:txBody>
                    <a:bodyPr/>
                    <a:lstStyle/>
                    <a:p>
                      <a:r>
                        <a:rPr lang="en-US" b="0" dirty="0">
                          <a:solidFill>
                            <a:schemeClr val="bg1"/>
                          </a:solidFill>
                        </a:rPr>
                        <a:t>Psychic determinism – we don’t have free will in Freudian thinking – we are driven by unconscious forces</a:t>
                      </a:r>
                    </a:p>
                  </a:txBody>
                  <a:tcPr/>
                </a:tc>
                <a:extLst>
                  <a:ext uri="{0D108BD9-81ED-4DB2-BD59-A6C34878D82A}">
                    <a16:rowId xmlns:a16="http://schemas.microsoft.com/office/drawing/2014/main" val="362786835"/>
                  </a:ext>
                </a:extLst>
              </a:tr>
            </a:tbl>
          </a:graphicData>
        </a:graphic>
      </p:graphicFrame>
    </p:spTree>
    <p:extLst>
      <p:ext uri="{BB962C8B-B14F-4D97-AF65-F5344CB8AC3E}">
        <p14:creationId xmlns:p14="http://schemas.microsoft.com/office/powerpoint/2010/main" val="2584017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8DD6E-0128-EFE7-4E0B-AB31FBD86EBD}"/>
              </a:ext>
            </a:extLst>
          </p:cNvPr>
          <p:cNvSpPr>
            <a:spLocks noGrp="1"/>
          </p:cNvSpPr>
          <p:nvPr>
            <p:ph type="title"/>
          </p:nvPr>
        </p:nvSpPr>
        <p:spPr/>
        <p:txBody>
          <a:bodyPr/>
          <a:lstStyle/>
          <a:p>
            <a:r>
              <a:rPr lang="en-US" dirty="0"/>
              <a:t>Quick Freudian Quiz</a:t>
            </a:r>
          </a:p>
        </p:txBody>
      </p:sp>
      <p:sp>
        <p:nvSpPr>
          <p:cNvPr id="3" name="Content Placeholder 2">
            <a:extLst>
              <a:ext uri="{FF2B5EF4-FFF2-40B4-BE49-F238E27FC236}">
                <a16:creationId xmlns:a16="http://schemas.microsoft.com/office/drawing/2014/main" id="{0805ADBC-E08C-0A1D-508E-3C03F36D4ECC}"/>
              </a:ext>
            </a:extLst>
          </p:cNvPr>
          <p:cNvSpPr>
            <a:spLocks noGrp="1"/>
          </p:cNvSpPr>
          <p:nvPr>
            <p:ph idx="1"/>
          </p:nvPr>
        </p:nvSpPr>
        <p:spPr/>
        <p:txBody>
          <a:bodyPr>
            <a:normAutofit fontScale="62500" lnSpcReduction="20000"/>
          </a:bodyPr>
          <a:lstStyle/>
          <a:p>
            <a:pPr marL="514350" indent="-514350">
              <a:buFont typeface="+mj-lt"/>
              <a:buAutoNum type="arabicPeriod"/>
            </a:pPr>
            <a:r>
              <a:rPr lang="en-US" dirty="0"/>
              <a:t>The Id works on the pleasure principle. What principle does the Ego work on?</a:t>
            </a:r>
          </a:p>
          <a:p>
            <a:pPr marL="514350" indent="-514350">
              <a:buFont typeface="+mj-lt"/>
              <a:buAutoNum type="arabicPeriod"/>
            </a:pPr>
            <a:r>
              <a:rPr lang="en-US" dirty="0"/>
              <a:t>Name a </a:t>
            </a:r>
            <a:r>
              <a:rPr lang="en-US" dirty="0" err="1"/>
              <a:t>defence</a:t>
            </a:r>
            <a:r>
              <a:rPr lang="en-US" dirty="0"/>
              <a:t> mechanism.</a:t>
            </a:r>
          </a:p>
          <a:p>
            <a:pPr marL="514350" indent="-514350">
              <a:buFont typeface="+mj-lt"/>
              <a:buAutoNum type="arabicPeriod"/>
            </a:pPr>
            <a:r>
              <a:rPr lang="en-US" dirty="0"/>
              <a:t>The mind consists of three parts. Two of these are the conscious and the unconscious. What is the third?</a:t>
            </a:r>
          </a:p>
          <a:p>
            <a:pPr marL="514350" indent="-514350">
              <a:buFont typeface="+mj-lt"/>
              <a:buAutoNum type="arabicPeriod"/>
            </a:pPr>
            <a:r>
              <a:rPr lang="en-US" dirty="0"/>
              <a:t>How many psychosexual stages are there?</a:t>
            </a:r>
          </a:p>
          <a:p>
            <a:pPr marL="514350" indent="-514350">
              <a:buFont typeface="+mj-lt"/>
              <a:buAutoNum type="arabicPeriod"/>
            </a:pPr>
            <a:r>
              <a:rPr lang="en-US" dirty="0"/>
              <a:t>Name the psychosexual stage after the phallic stage.</a:t>
            </a:r>
          </a:p>
          <a:p>
            <a:pPr marL="514350" indent="-514350">
              <a:buFont typeface="+mj-lt"/>
              <a:buAutoNum type="arabicPeriod"/>
            </a:pPr>
            <a:r>
              <a:rPr lang="en-US" dirty="0"/>
              <a:t>What results from a psychosexual </a:t>
            </a:r>
            <a:r>
              <a:rPr lang="en-US" dirty="0" smtClean="0"/>
              <a:t>conflict </a:t>
            </a:r>
            <a:r>
              <a:rPr lang="en-US" dirty="0"/>
              <a:t>not being resolved?</a:t>
            </a:r>
          </a:p>
          <a:p>
            <a:pPr marL="514350" indent="-514350">
              <a:buFont typeface="+mj-lt"/>
              <a:buAutoNum type="arabicPeriod"/>
            </a:pPr>
            <a:r>
              <a:rPr lang="en-US" dirty="0"/>
              <a:t>With which stage is the Oedipus complex associated?</a:t>
            </a:r>
          </a:p>
          <a:p>
            <a:pPr marL="514350" indent="-514350">
              <a:buFont typeface="+mj-lt"/>
              <a:buAutoNum type="arabicPeriod"/>
            </a:pPr>
            <a:r>
              <a:rPr lang="en-US" dirty="0"/>
              <a:t>Name the last psychosexual stage.</a:t>
            </a:r>
          </a:p>
          <a:p>
            <a:pPr marL="514350" indent="-514350">
              <a:buFont typeface="+mj-lt"/>
              <a:buAutoNum type="arabicPeriod"/>
            </a:pPr>
            <a:r>
              <a:rPr lang="en-US" dirty="0"/>
              <a:t>Which part of the personality is the only one present at birth?</a:t>
            </a:r>
          </a:p>
        </p:txBody>
      </p:sp>
    </p:spTree>
    <p:extLst>
      <p:ext uri="{BB962C8B-B14F-4D97-AF65-F5344CB8AC3E}">
        <p14:creationId xmlns:p14="http://schemas.microsoft.com/office/powerpoint/2010/main" val="64429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8DD6E-0128-EFE7-4E0B-AB31FBD86EBD}"/>
              </a:ext>
            </a:extLst>
          </p:cNvPr>
          <p:cNvSpPr>
            <a:spLocks noGrp="1"/>
          </p:cNvSpPr>
          <p:nvPr>
            <p:ph type="title"/>
          </p:nvPr>
        </p:nvSpPr>
        <p:spPr/>
        <p:txBody>
          <a:bodyPr/>
          <a:lstStyle/>
          <a:p>
            <a:r>
              <a:rPr lang="en-US" dirty="0"/>
              <a:t>Quick Freudian Quiz</a:t>
            </a:r>
          </a:p>
        </p:txBody>
      </p:sp>
      <p:sp>
        <p:nvSpPr>
          <p:cNvPr id="3" name="Content Placeholder 2">
            <a:extLst>
              <a:ext uri="{FF2B5EF4-FFF2-40B4-BE49-F238E27FC236}">
                <a16:creationId xmlns:a16="http://schemas.microsoft.com/office/drawing/2014/main" id="{0805ADBC-E08C-0A1D-508E-3C03F36D4ECC}"/>
              </a:ext>
            </a:extLst>
          </p:cNvPr>
          <p:cNvSpPr>
            <a:spLocks noGrp="1"/>
          </p:cNvSpPr>
          <p:nvPr>
            <p:ph idx="1"/>
          </p:nvPr>
        </p:nvSpPr>
        <p:spPr/>
        <p:txBody>
          <a:bodyPr>
            <a:normAutofit fontScale="62500" lnSpcReduction="20000"/>
          </a:bodyPr>
          <a:lstStyle/>
          <a:p>
            <a:pPr marL="514350" indent="-514350">
              <a:buFont typeface="+mj-lt"/>
              <a:buAutoNum type="arabicPeriod"/>
            </a:pPr>
            <a:r>
              <a:rPr lang="en-US" dirty="0"/>
              <a:t>The Id works on the pleasure principle. What principle does the Ego work on</a:t>
            </a:r>
            <a:r>
              <a:rPr lang="en-US" dirty="0" smtClean="0"/>
              <a:t>? </a:t>
            </a:r>
            <a:r>
              <a:rPr lang="en-US" b="1" dirty="0" smtClean="0"/>
              <a:t>reality</a:t>
            </a:r>
            <a:endParaRPr lang="en-US" dirty="0"/>
          </a:p>
          <a:p>
            <a:pPr marL="514350" indent="-514350">
              <a:buFont typeface="+mj-lt"/>
              <a:buAutoNum type="arabicPeriod"/>
            </a:pPr>
            <a:r>
              <a:rPr lang="en-US" dirty="0"/>
              <a:t>Name a </a:t>
            </a:r>
            <a:r>
              <a:rPr lang="en-US" dirty="0" err="1"/>
              <a:t>defence</a:t>
            </a:r>
            <a:r>
              <a:rPr lang="en-US" dirty="0"/>
              <a:t> mechanism</a:t>
            </a:r>
            <a:r>
              <a:rPr lang="en-US" dirty="0" smtClean="0"/>
              <a:t>. </a:t>
            </a:r>
            <a:r>
              <a:rPr lang="en-US" b="1" dirty="0" smtClean="0"/>
              <a:t>Repression, displacement, denial</a:t>
            </a:r>
            <a:endParaRPr lang="en-US" dirty="0"/>
          </a:p>
          <a:p>
            <a:pPr marL="514350" indent="-514350">
              <a:buFont typeface="+mj-lt"/>
              <a:buAutoNum type="arabicPeriod"/>
            </a:pPr>
            <a:r>
              <a:rPr lang="en-US" dirty="0"/>
              <a:t>The mind consists of three parts. Two of these are the conscious and the unconscious. What is the third</a:t>
            </a:r>
            <a:r>
              <a:rPr lang="en-US" dirty="0" smtClean="0"/>
              <a:t>? </a:t>
            </a:r>
            <a:r>
              <a:rPr lang="en-US" b="1" dirty="0" smtClean="0"/>
              <a:t>preconscious</a:t>
            </a:r>
            <a:endParaRPr lang="en-US" dirty="0"/>
          </a:p>
          <a:p>
            <a:pPr marL="514350" indent="-514350">
              <a:buFont typeface="+mj-lt"/>
              <a:buAutoNum type="arabicPeriod"/>
            </a:pPr>
            <a:r>
              <a:rPr lang="en-US" dirty="0"/>
              <a:t>How many psychosexual stages are there</a:t>
            </a:r>
            <a:r>
              <a:rPr lang="en-US" dirty="0" smtClean="0"/>
              <a:t>? </a:t>
            </a:r>
            <a:r>
              <a:rPr lang="en-US" b="1" dirty="0" smtClean="0"/>
              <a:t>5</a:t>
            </a:r>
            <a:endParaRPr lang="en-US" b="1" dirty="0"/>
          </a:p>
          <a:p>
            <a:pPr marL="514350" indent="-514350">
              <a:buFont typeface="+mj-lt"/>
              <a:buAutoNum type="arabicPeriod"/>
            </a:pPr>
            <a:r>
              <a:rPr lang="en-US" dirty="0"/>
              <a:t>Name the psychosexual stage after the phallic stage</a:t>
            </a:r>
            <a:r>
              <a:rPr lang="en-US" dirty="0" smtClean="0"/>
              <a:t>. </a:t>
            </a:r>
            <a:r>
              <a:rPr lang="en-US" b="1" dirty="0" smtClean="0"/>
              <a:t>latent</a:t>
            </a:r>
            <a:endParaRPr lang="en-US" dirty="0"/>
          </a:p>
          <a:p>
            <a:pPr marL="514350" indent="-514350">
              <a:buFont typeface="+mj-lt"/>
              <a:buAutoNum type="arabicPeriod"/>
            </a:pPr>
            <a:r>
              <a:rPr lang="en-US" dirty="0"/>
              <a:t>What results from a psychosexual </a:t>
            </a:r>
            <a:r>
              <a:rPr lang="en-US" dirty="0" smtClean="0"/>
              <a:t>conflict </a:t>
            </a:r>
            <a:r>
              <a:rPr lang="en-US" dirty="0"/>
              <a:t>not being resolved</a:t>
            </a:r>
            <a:r>
              <a:rPr lang="en-US" dirty="0" smtClean="0"/>
              <a:t>? </a:t>
            </a:r>
            <a:r>
              <a:rPr lang="en-US" b="1" dirty="0" smtClean="0"/>
              <a:t>fixation</a:t>
            </a:r>
            <a:endParaRPr lang="en-US" dirty="0"/>
          </a:p>
          <a:p>
            <a:pPr marL="514350" indent="-514350">
              <a:buFont typeface="+mj-lt"/>
              <a:buAutoNum type="arabicPeriod"/>
            </a:pPr>
            <a:r>
              <a:rPr lang="en-US" dirty="0"/>
              <a:t>With which stage is the Oedipus complex associated</a:t>
            </a:r>
            <a:r>
              <a:rPr lang="en-US" dirty="0" smtClean="0"/>
              <a:t>? </a:t>
            </a:r>
            <a:r>
              <a:rPr lang="en-US" b="1" dirty="0" smtClean="0"/>
              <a:t>phallic</a:t>
            </a:r>
            <a:endParaRPr lang="en-US" b="1" dirty="0"/>
          </a:p>
          <a:p>
            <a:pPr marL="514350" indent="-514350">
              <a:buFont typeface="+mj-lt"/>
              <a:buAutoNum type="arabicPeriod"/>
            </a:pPr>
            <a:r>
              <a:rPr lang="en-US" dirty="0"/>
              <a:t>Name the last psychosexual stage</a:t>
            </a:r>
            <a:r>
              <a:rPr lang="en-US" dirty="0" smtClean="0"/>
              <a:t>. </a:t>
            </a:r>
            <a:r>
              <a:rPr lang="en-US" b="1" dirty="0" smtClean="0"/>
              <a:t>genital</a:t>
            </a:r>
            <a:endParaRPr lang="en-US" dirty="0"/>
          </a:p>
          <a:p>
            <a:pPr marL="514350" indent="-514350">
              <a:buFont typeface="+mj-lt"/>
              <a:buAutoNum type="arabicPeriod"/>
            </a:pPr>
            <a:r>
              <a:rPr lang="en-US" dirty="0"/>
              <a:t>Which part of the personality is the only one present at birth</a:t>
            </a:r>
            <a:r>
              <a:rPr lang="en-US" dirty="0" smtClean="0"/>
              <a:t>? </a:t>
            </a:r>
            <a:r>
              <a:rPr lang="en-US" b="1" dirty="0" smtClean="0"/>
              <a:t>id</a:t>
            </a:r>
            <a:endParaRPr lang="en-US" dirty="0"/>
          </a:p>
        </p:txBody>
      </p:sp>
    </p:spTree>
    <p:extLst>
      <p:ext uri="{BB962C8B-B14F-4D97-AF65-F5344CB8AC3E}">
        <p14:creationId xmlns:p14="http://schemas.microsoft.com/office/powerpoint/2010/main" val="1881687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B9D80-419E-C1E9-35BA-019CF91395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3325B-CA9E-C23C-C3B7-BF0C2947E641}"/>
              </a:ext>
            </a:extLst>
          </p:cNvPr>
          <p:cNvSpPr>
            <a:spLocks noGrp="1"/>
          </p:cNvSpPr>
          <p:nvPr>
            <p:ph type="title"/>
          </p:nvPr>
        </p:nvSpPr>
        <p:spPr/>
        <p:txBody>
          <a:bodyPr/>
          <a:lstStyle/>
          <a:p>
            <a:r>
              <a:rPr lang="en-US" dirty="0"/>
              <a:t>Quick Freudian Quiz</a:t>
            </a:r>
          </a:p>
        </p:txBody>
      </p:sp>
      <p:sp>
        <p:nvSpPr>
          <p:cNvPr id="3" name="Content Placeholder 2">
            <a:extLst>
              <a:ext uri="{FF2B5EF4-FFF2-40B4-BE49-F238E27FC236}">
                <a16:creationId xmlns:a16="http://schemas.microsoft.com/office/drawing/2014/main" id="{CFCDD469-0A2F-B5E2-0471-BF9E035D449F}"/>
              </a:ext>
            </a:extLst>
          </p:cNvPr>
          <p:cNvSpPr>
            <a:spLocks noGrp="1"/>
          </p:cNvSpPr>
          <p:nvPr>
            <p:ph idx="1"/>
          </p:nvPr>
        </p:nvSpPr>
        <p:spPr/>
        <p:txBody>
          <a:bodyPr>
            <a:normAutofit fontScale="62500" lnSpcReduction="20000"/>
          </a:bodyPr>
          <a:lstStyle/>
          <a:p>
            <a:pPr marL="514350" indent="-514350">
              <a:buFont typeface="+mj-lt"/>
              <a:buAutoNum type="arabicPeriod" startAt="10"/>
            </a:pPr>
            <a:r>
              <a:rPr lang="en-US" dirty="0"/>
              <a:t>What is the name of the therapy used by Freud?</a:t>
            </a:r>
          </a:p>
          <a:p>
            <a:pPr marL="514350" indent="-514350">
              <a:buFont typeface="+mj-lt"/>
              <a:buAutoNum type="arabicPeriod" startAt="10"/>
            </a:pPr>
            <a:r>
              <a:rPr lang="en-US" dirty="0"/>
              <a:t>What phobia did Little Hans have?</a:t>
            </a:r>
          </a:p>
          <a:p>
            <a:pPr marL="514350" indent="-514350">
              <a:buFont typeface="+mj-lt"/>
              <a:buAutoNum type="arabicPeriod" startAt="10"/>
            </a:pPr>
            <a:r>
              <a:rPr lang="en-US" dirty="0"/>
              <a:t>Which part of the personality works on the morality principle?</a:t>
            </a:r>
          </a:p>
          <a:p>
            <a:pPr marL="514350" indent="-514350">
              <a:buFont typeface="+mj-lt"/>
              <a:buAutoNum type="arabicPeriod" startAt="10"/>
            </a:pPr>
            <a:r>
              <a:rPr lang="en-US" dirty="0"/>
              <a:t>Jenny has had a row with her friend. She goes home and yells at her younger sister for some trivial thing. Which </a:t>
            </a:r>
            <a:r>
              <a:rPr lang="en-US" dirty="0" err="1"/>
              <a:t>defence</a:t>
            </a:r>
            <a:r>
              <a:rPr lang="en-US" dirty="0"/>
              <a:t> mechanism is she using?</a:t>
            </a:r>
          </a:p>
          <a:p>
            <a:pPr marL="514350" indent="-514350">
              <a:buFont typeface="+mj-lt"/>
              <a:buAutoNum type="arabicPeriod" startAt="10"/>
            </a:pPr>
            <a:r>
              <a:rPr lang="en-US" dirty="0"/>
              <a:t>Which stage is </a:t>
            </a:r>
            <a:r>
              <a:rPr lang="en-US" dirty="0" err="1"/>
              <a:t>characterised</a:t>
            </a:r>
            <a:r>
              <a:rPr lang="en-US" dirty="0"/>
              <a:t> mainly by repression of earlier conflicts?</a:t>
            </a:r>
          </a:p>
          <a:p>
            <a:pPr marL="514350" indent="-514350">
              <a:buFont typeface="+mj-lt"/>
              <a:buAutoNum type="arabicPeriod" startAt="10"/>
            </a:pPr>
            <a:r>
              <a:rPr lang="en-US" dirty="0"/>
              <a:t>The psychodynamic approach has referred to a ‘fake’ science. What is the formal name for a fake science?</a:t>
            </a:r>
          </a:p>
          <a:p>
            <a:pPr marL="514350" indent="-514350">
              <a:buFont typeface="+mj-lt"/>
              <a:buAutoNum type="arabicPeriod" startAt="10"/>
            </a:pPr>
            <a:r>
              <a:rPr lang="en-US" dirty="0"/>
              <a:t>Which part of the personality is entirely unconscious?</a:t>
            </a:r>
          </a:p>
          <a:p>
            <a:pPr marL="514350" indent="-514350">
              <a:buFont typeface="+mj-lt"/>
              <a:buAutoNum type="arabicPeriod" startAt="10"/>
            </a:pPr>
            <a:r>
              <a:rPr lang="en-US" dirty="0"/>
              <a:t>In which stage do sexual desires become conscious?</a:t>
            </a:r>
          </a:p>
        </p:txBody>
      </p:sp>
    </p:spTree>
    <p:extLst>
      <p:ext uri="{BB962C8B-B14F-4D97-AF65-F5344CB8AC3E}">
        <p14:creationId xmlns:p14="http://schemas.microsoft.com/office/powerpoint/2010/main" val="544480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B9D80-419E-C1E9-35BA-019CF91395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3325B-CA9E-C23C-C3B7-BF0C2947E641}"/>
              </a:ext>
            </a:extLst>
          </p:cNvPr>
          <p:cNvSpPr>
            <a:spLocks noGrp="1"/>
          </p:cNvSpPr>
          <p:nvPr>
            <p:ph type="title"/>
          </p:nvPr>
        </p:nvSpPr>
        <p:spPr/>
        <p:txBody>
          <a:bodyPr/>
          <a:lstStyle/>
          <a:p>
            <a:r>
              <a:rPr lang="en-US" dirty="0"/>
              <a:t>Quick Freudian Quiz</a:t>
            </a:r>
          </a:p>
        </p:txBody>
      </p:sp>
      <p:sp>
        <p:nvSpPr>
          <p:cNvPr id="3" name="Content Placeholder 2">
            <a:extLst>
              <a:ext uri="{FF2B5EF4-FFF2-40B4-BE49-F238E27FC236}">
                <a16:creationId xmlns:a16="http://schemas.microsoft.com/office/drawing/2014/main" id="{CFCDD469-0A2F-B5E2-0471-BF9E035D449F}"/>
              </a:ext>
            </a:extLst>
          </p:cNvPr>
          <p:cNvSpPr>
            <a:spLocks noGrp="1"/>
          </p:cNvSpPr>
          <p:nvPr>
            <p:ph idx="1"/>
          </p:nvPr>
        </p:nvSpPr>
        <p:spPr/>
        <p:txBody>
          <a:bodyPr>
            <a:normAutofit fontScale="62500" lnSpcReduction="20000"/>
          </a:bodyPr>
          <a:lstStyle/>
          <a:p>
            <a:pPr marL="514350" indent="-514350">
              <a:buFont typeface="+mj-lt"/>
              <a:buAutoNum type="arabicPeriod" startAt="10"/>
            </a:pPr>
            <a:r>
              <a:rPr lang="en-US" dirty="0"/>
              <a:t>What is the name of the therapy </a:t>
            </a:r>
            <a:r>
              <a:rPr lang="en-US" dirty="0" smtClean="0"/>
              <a:t>developed </a:t>
            </a:r>
            <a:r>
              <a:rPr lang="en-US" dirty="0"/>
              <a:t>by Freud</a:t>
            </a:r>
            <a:r>
              <a:rPr lang="en-US" dirty="0" smtClean="0"/>
              <a:t>? </a:t>
            </a:r>
            <a:r>
              <a:rPr lang="en-US" b="1" dirty="0" smtClean="0"/>
              <a:t>psychoanalysis</a:t>
            </a:r>
            <a:endParaRPr lang="en-US" dirty="0"/>
          </a:p>
          <a:p>
            <a:pPr marL="514350" indent="-514350">
              <a:buFont typeface="+mj-lt"/>
              <a:buAutoNum type="arabicPeriod" startAt="10"/>
            </a:pPr>
            <a:r>
              <a:rPr lang="en-US" dirty="0"/>
              <a:t>What phobia did Little Hans have</a:t>
            </a:r>
            <a:r>
              <a:rPr lang="en-US" dirty="0" smtClean="0"/>
              <a:t>? </a:t>
            </a:r>
            <a:r>
              <a:rPr lang="en-US" b="1" dirty="0" smtClean="0"/>
              <a:t>Fear of horses</a:t>
            </a:r>
            <a:endParaRPr lang="en-US" dirty="0"/>
          </a:p>
          <a:p>
            <a:pPr marL="514350" indent="-514350">
              <a:buFont typeface="+mj-lt"/>
              <a:buAutoNum type="arabicPeriod" startAt="10"/>
            </a:pPr>
            <a:r>
              <a:rPr lang="en-US" dirty="0"/>
              <a:t>Which part of the personality works on the morality principle</a:t>
            </a:r>
            <a:r>
              <a:rPr lang="en-US" dirty="0" smtClean="0"/>
              <a:t>? </a:t>
            </a:r>
            <a:r>
              <a:rPr lang="en-US" b="1" dirty="0" smtClean="0"/>
              <a:t>superego</a:t>
            </a:r>
            <a:endParaRPr lang="en-US" dirty="0"/>
          </a:p>
          <a:p>
            <a:pPr marL="514350" indent="-514350">
              <a:buFont typeface="+mj-lt"/>
              <a:buAutoNum type="arabicPeriod" startAt="10"/>
            </a:pPr>
            <a:r>
              <a:rPr lang="en-US" dirty="0"/>
              <a:t>Jenny has had a row with her friend. She goes home and yells at her younger sister for some trivial thing. Which </a:t>
            </a:r>
            <a:r>
              <a:rPr lang="en-US" dirty="0" err="1"/>
              <a:t>defence</a:t>
            </a:r>
            <a:r>
              <a:rPr lang="en-US" dirty="0"/>
              <a:t> mechanism is she using</a:t>
            </a:r>
            <a:r>
              <a:rPr lang="en-US" dirty="0" smtClean="0"/>
              <a:t>? </a:t>
            </a:r>
            <a:r>
              <a:rPr lang="en-US" b="1" dirty="0" smtClean="0"/>
              <a:t>displacement</a:t>
            </a:r>
            <a:endParaRPr lang="en-US" dirty="0"/>
          </a:p>
          <a:p>
            <a:pPr marL="514350" indent="-514350">
              <a:buFont typeface="+mj-lt"/>
              <a:buAutoNum type="arabicPeriod" startAt="10"/>
            </a:pPr>
            <a:r>
              <a:rPr lang="en-US" dirty="0"/>
              <a:t>Which stage is </a:t>
            </a:r>
            <a:r>
              <a:rPr lang="en-US" dirty="0" err="1"/>
              <a:t>characterised</a:t>
            </a:r>
            <a:r>
              <a:rPr lang="en-US" dirty="0"/>
              <a:t> mainly by repression of earlier conflicts</a:t>
            </a:r>
            <a:r>
              <a:rPr lang="en-US" dirty="0" smtClean="0"/>
              <a:t>? </a:t>
            </a:r>
            <a:r>
              <a:rPr lang="en-US" b="1" dirty="0" smtClean="0"/>
              <a:t>latent</a:t>
            </a:r>
            <a:endParaRPr lang="en-US" dirty="0"/>
          </a:p>
          <a:p>
            <a:pPr marL="514350" indent="-514350">
              <a:buFont typeface="+mj-lt"/>
              <a:buAutoNum type="arabicPeriod" startAt="10"/>
            </a:pPr>
            <a:r>
              <a:rPr lang="en-US" dirty="0"/>
              <a:t>The psychodynamic approach has referred to a ‘fake’ science. What is the formal name for a fake science</a:t>
            </a:r>
            <a:r>
              <a:rPr lang="en-US" dirty="0" smtClean="0"/>
              <a:t>? </a:t>
            </a:r>
            <a:r>
              <a:rPr lang="en-US" b="1" dirty="0" smtClean="0"/>
              <a:t>pseudoscience</a:t>
            </a:r>
            <a:endParaRPr lang="en-US" dirty="0"/>
          </a:p>
          <a:p>
            <a:pPr marL="514350" indent="-514350">
              <a:buFont typeface="+mj-lt"/>
              <a:buAutoNum type="arabicPeriod" startAt="10"/>
            </a:pPr>
            <a:r>
              <a:rPr lang="en-US" dirty="0"/>
              <a:t>Which part of the personality is entirely unconscious</a:t>
            </a:r>
            <a:r>
              <a:rPr lang="en-US" dirty="0" smtClean="0"/>
              <a:t>? </a:t>
            </a:r>
            <a:r>
              <a:rPr lang="en-US" b="1" dirty="0" smtClean="0"/>
              <a:t>id</a:t>
            </a:r>
            <a:endParaRPr lang="en-US" dirty="0"/>
          </a:p>
          <a:p>
            <a:pPr marL="514350" indent="-514350">
              <a:buFont typeface="+mj-lt"/>
              <a:buAutoNum type="arabicPeriod" startAt="10"/>
            </a:pPr>
            <a:r>
              <a:rPr lang="en-US" dirty="0"/>
              <a:t>In which stage do sexual desires become conscious</a:t>
            </a:r>
            <a:r>
              <a:rPr lang="en-US" dirty="0" smtClean="0"/>
              <a:t>? </a:t>
            </a:r>
            <a:r>
              <a:rPr lang="en-US" b="1" dirty="0" smtClean="0"/>
              <a:t>genital</a:t>
            </a:r>
            <a:endParaRPr lang="en-US" dirty="0"/>
          </a:p>
        </p:txBody>
      </p:sp>
    </p:spTree>
    <p:extLst>
      <p:ext uri="{BB962C8B-B14F-4D97-AF65-F5344CB8AC3E}">
        <p14:creationId xmlns:p14="http://schemas.microsoft.com/office/powerpoint/2010/main" val="2975079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EA52-E73D-AC6A-D2ED-CC51DF398665}"/>
              </a:ext>
            </a:extLst>
          </p:cNvPr>
          <p:cNvSpPr>
            <a:spLocks noGrp="1"/>
          </p:cNvSpPr>
          <p:nvPr>
            <p:ph type="title"/>
          </p:nvPr>
        </p:nvSpPr>
        <p:spPr/>
        <p:txBody>
          <a:bodyPr/>
          <a:lstStyle/>
          <a:p>
            <a:r>
              <a:rPr lang="en-US" dirty="0"/>
              <a:t>Freud’s core assumptions</a:t>
            </a:r>
          </a:p>
        </p:txBody>
      </p:sp>
      <p:sp>
        <p:nvSpPr>
          <p:cNvPr id="3" name="Content Placeholder 2">
            <a:extLst>
              <a:ext uri="{FF2B5EF4-FFF2-40B4-BE49-F238E27FC236}">
                <a16:creationId xmlns:a16="http://schemas.microsoft.com/office/drawing/2014/main" id="{AD146660-BDF7-A344-2E90-F18388076383}"/>
              </a:ext>
            </a:extLst>
          </p:cNvPr>
          <p:cNvSpPr>
            <a:spLocks noGrp="1"/>
          </p:cNvSpPr>
          <p:nvPr>
            <p:ph idx="1"/>
          </p:nvPr>
        </p:nvSpPr>
        <p:spPr/>
        <p:txBody>
          <a:bodyPr>
            <a:normAutofit fontScale="92500" lnSpcReduction="20000"/>
          </a:bodyPr>
          <a:lstStyle/>
          <a:p>
            <a:r>
              <a:rPr lang="en-US" b="1" dirty="0">
                <a:solidFill>
                  <a:srgbClr val="0070C0"/>
                </a:solidFill>
              </a:rPr>
              <a:t>Mental illnesses have psychological rather than physical causes</a:t>
            </a:r>
          </a:p>
          <a:p>
            <a:r>
              <a:rPr lang="en-US" dirty="0"/>
              <a:t>The origins of mental illness are in the unresolved conflicts of childhood</a:t>
            </a:r>
          </a:p>
          <a:p>
            <a:r>
              <a:rPr lang="en-US" b="1" dirty="0">
                <a:solidFill>
                  <a:srgbClr val="0070C0"/>
                </a:solidFill>
              </a:rPr>
              <a:t>These conflicts are unconscious (we aren’t aware of them)</a:t>
            </a:r>
          </a:p>
          <a:p>
            <a:r>
              <a:rPr lang="en-US" dirty="0"/>
              <a:t>These conflicts include being jealous of our parents’ relationship and feeling guilty about that jealousy!</a:t>
            </a:r>
          </a:p>
          <a:p>
            <a:r>
              <a:rPr lang="en-US" b="1" dirty="0">
                <a:solidFill>
                  <a:srgbClr val="0070C0"/>
                </a:solidFill>
              </a:rPr>
              <a:t>Personality is structured into the id, ego and superego</a:t>
            </a:r>
          </a:p>
        </p:txBody>
      </p:sp>
    </p:spTree>
    <p:extLst>
      <p:ext uri="{BB962C8B-B14F-4D97-AF65-F5344CB8AC3E}">
        <p14:creationId xmlns:p14="http://schemas.microsoft.com/office/powerpoint/2010/main" val="4045650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DD357-397C-5899-ED63-FA746F290A26}"/>
              </a:ext>
            </a:extLst>
          </p:cNvPr>
          <p:cNvSpPr>
            <a:spLocks noGrp="1"/>
          </p:cNvSpPr>
          <p:nvPr>
            <p:ph type="title"/>
          </p:nvPr>
        </p:nvSpPr>
        <p:spPr/>
        <p:txBody>
          <a:bodyPr/>
          <a:lstStyle/>
          <a:p>
            <a:r>
              <a:rPr lang="en-US" dirty="0"/>
              <a:t>Psychodynamic - the basics!</a:t>
            </a:r>
          </a:p>
        </p:txBody>
      </p:sp>
      <p:sp>
        <p:nvSpPr>
          <p:cNvPr id="3" name="Content Placeholder 2">
            <a:extLst>
              <a:ext uri="{FF2B5EF4-FFF2-40B4-BE49-F238E27FC236}">
                <a16:creationId xmlns:a16="http://schemas.microsoft.com/office/drawing/2014/main" id="{407129D3-96F9-E697-4BCA-43DE6D14B1F8}"/>
              </a:ext>
            </a:extLst>
          </p:cNvPr>
          <p:cNvSpPr>
            <a:spLocks noGrp="1"/>
          </p:cNvSpPr>
          <p:nvPr>
            <p:ph idx="1"/>
          </p:nvPr>
        </p:nvSpPr>
        <p:spPr>
          <a:xfrm>
            <a:off x="329609" y="1548811"/>
            <a:ext cx="11536326" cy="4351338"/>
          </a:xfrm>
        </p:spPr>
        <p:txBody>
          <a:bodyPr>
            <a:normAutofit fontScale="77500" lnSpcReduction="20000"/>
          </a:bodyPr>
          <a:lstStyle/>
          <a:p>
            <a:r>
              <a:rPr lang="en-US" b="1" dirty="0">
                <a:solidFill>
                  <a:srgbClr val="0070C0"/>
                </a:solidFill>
              </a:rPr>
              <a:t>Mental disorder starts in the unconscious conflicts of early childhood</a:t>
            </a:r>
          </a:p>
          <a:p>
            <a:r>
              <a:rPr lang="en-US" dirty="0"/>
              <a:t>The theory is called the psychodynamic approach</a:t>
            </a:r>
          </a:p>
          <a:p>
            <a:r>
              <a:rPr lang="en-US" b="1" dirty="0">
                <a:solidFill>
                  <a:srgbClr val="0070C0"/>
                </a:solidFill>
              </a:rPr>
              <a:t>The therapy which developed from it is called psychoanalysis</a:t>
            </a:r>
          </a:p>
          <a:p>
            <a:r>
              <a:rPr lang="en-US" dirty="0"/>
              <a:t>Modern psychoanalysis is very different from Freud’s version – but he was the first person to say that mental illness has a psychological (and not a physical cause</a:t>
            </a:r>
            <a:r>
              <a:rPr lang="en-US" dirty="0" smtClean="0"/>
              <a:t>)</a:t>
            </a:r>
          </a:p>
          <a:p>
            <a:r>
              <a:rPr lang="en-US" b="1" dirty="0" smtClean="0">
                <a:solidFill>
                  <a:srgbClr val="0070C0"/>
                </a:solidFill>
              </a:rPr>
              <a:t>Psychic determinism – all thoughts, feelings and </a:t>
            </a:r>
            <a:r>
              <a:rPr lang="en-US" b="1" dirty="0" err="1" smtClean="0">
                <a:solidFill>
                  <a:srgbClr val="0070C0"/>
                </a:solidFill>
              </a:rPr>
              <a:t>behaviours</a:t>
            </a:r>
            <a:r>
              <a:rPr lang="en-US" b="1" dirty="0" smtClean="0">
                <a:solidFill>
                  <a:srgbClr val="0070C0"/>
                </a:solidFill>
              </a:rPr>
              <a:t> are not random, but are caused by unconscious conflicts and drives. It doesn’t allow for much free will.</a:t>
            </a:r>
            <a:endParaRPr lang="en-US" b="1" dirty="0">
              <a:solidFill>
                <a:srgbClr val="0070C0"/>
              </a:solidFill>
            </a:endParaRP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8539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2" name="Google Shape;132;p20"/>
          <p:cNvSpPr txBox="1">
            <a:spLocks noGrp="1"/>
          </p:cNvSpPr>
          <p:nvPr>
            <p:ph idx="1"/>
          </p:nvPr>
        </p:nvSpPr>
        <p:spPr>
          <a:prstGeom prst="rect">
            <a:avLst/>
          </a:prstGeom>
          <a:noFill/>
          <a:ln>
            <a:noFill/>
          </a:ln>
        </p:spPr>
        <p:txBody>
          <a:bodyPr spcFirstLastPara="1" vert="horz" wrap="square" lIns="91425" tIns="45700" rIns="91425" bIns="45700" rtlCol="0" anchor="t" anchorCtr="0">
            <a:normAutofit/>
          </a:bodyPr>
          <a:lstStyle/>
          <a:p>
            <a:pPr marL="342900" indent="-342900">
              <a:buClr>
                <a:schemeClr val="dk1"/>
              </a:buClr>
              <a:buSzPts val="3200"/>
              <a:buFont typeface="Arial"/>
              <a:buChar char="•"/>
            </a:pPr>
            <a:r>
              <a:rPr lang="en-GB" b="1" dirty="0">
                <a:solidFill>
                  <a:srgbClr val="0070C0"/>
                </a:solidFill>
                <a:ea typeface="Calibri"/>
              </a:rPr>
              <a:t>We have a personality structure: </a:t>
            </a:r>
            <a:r>
              <a:rPr lang="en-GB" sz="2800" b="1" dirty="0">
                <a:solidFill>
                  <a:srgbClr val="0070C0"/>
                </a:solidFill>
                <a:ea typeface="Calibri"/>
                <a:sym typeface="Calibri"/>
              </a:rPr>
              <a:t>Id, Ego, </a:t>
            </a:r>
            <a:r>
              <a:rPr lang="en-GB" sz="2800" b="1" dirty="0" err="1">
                <a:solidFill>
                  <a:srgbClr val="0070C0"/>
                </a:solidFill>
                <a:ea typeface="Calibri"/>
                <a:sym typeface="Calibri"/>
              </a:rPr>
              <a:t>SuperEgo</a:t>
            </a:r>
            <a:endParaRPr sz="2800" b="1" dirty="0">
              <a:solidFill>
                <a:srgbClr val="0070C0"/>
              </a:solidFill>
              <a:ea typeface="Calibri"/>
              <a:sym typeface="Calibri"/>
            </a:endParaRPr>
          </a:p>
          <a:p>
            <a:pPr marL="342900" indent="-342900">
              <a:spcBef>
                <a:spcPts val="640"/>
              </a:spcBef>
              <a:buClr>
                <a:schemeClr val="dk1"/>
              </a:buClr>
              <a:buSzPts val="3200"/>
              <a:buFont typeface="Arial"/>
              <a:buChar char="•"/>
            </a:pPr>
            <a:r>
              <a:rPr lang="en-GB" dirty="0">
                <a:solidFill>
                  <a:schemeClr val="dk1"/>
                </a:solidFill>
                <a:ea typeface="Calibri"/>
              </a:rPr>
              <a:t>We have Ego defence mechanisms: repression, denial, displacement</a:t>
            </a:r>
          </a:p>
          <a:p>
            <a:pPr marL="342900" indent="-342900">
              <a:spcBef>
                <a:spcPts val="640"/>
              </a:spcBef>
              <a:buClr>
                <a:schemeClr val="dk1"/>
              </a:buClr>
              <a:buSzPts val="3200"/>
              <a:buFont typeface="Arial"/>
              <a:buChar char="•"/>
            </a:pPr>
            <a:r>
              <a:rPr lang="en-US" b="1" dirty="0">
                <a:solidFill>
                  <a:srgbClr val="0070C0"/>
                </a:solidFill>
              </a:rPr>
              <a:t>Children develop in 5 stages called the ‘Psychosexual stages’</a:t>
            </a:r>
            <a:endParaRPr b="1" dirty="0">
              <a:solidFill>
                <a:srgbClr val="0070C0"/>
              </a:solidFill>
            </a:endParaRPr>
          </a:p>
          <a:p>
            <a:pPr marL="342900" indent="-139700">
              <a:spcBef>
                <a:spcPts val="640"/>
              </a:spcBef>
              <a:buClr>
                <a:schemeClr val="dk1"/>
              </a:buClr>
              <a:buSzPts val="3200"/>
              <a:buNone/>
            </a:pPr>
            <a:endParaRPr dirty="0">
              <a:solidFill>
                <a:schemeClr val="dk1"/>
              </a:solidFill>
              <a:ea typeface="Calibri"/>
            </a:endParaRPr>
          </a:p>
        </p:txBody>
      </p:sp>
      <p:sp>
        <p:nvSpPr>
          <p:cNvPr id="3" name="Title 2">
            <a:extLst>
              <a:ext uri="{FF2B5EF4-FFF2-40B4-BE49-F238E27FC236}">
                <a16:creationId xmlns:a16="http://schemas.microsoft.com/office/drawing/2014/main" id="{FAF9904E-9A67-71F2-A262-096AC141C8C9}"/>
              </a:ext>
            </a:extLst>
          </p:cNvPr>
          <p:cNvSpPr>
            <a:spLocks noGrp="1"/>
          </p:cNvSpPr>
          <p:nvPr>
            <p:ph type="title"/>
          </p:nvPr>
        </p:nvSpPr>
        <p:spPr/>
        <p:txBody>
          <a:bodyPr/>
          <a:lstStyle/>
          <a:p>
            <a:r>
              <a:rPr lang="en-US" dirty="0"/>
              <a:t>Three elements of the theory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2">
                                            <p:txEl>
                                              <p:pRg st="0" end="0"/>
                                            </p:txEl>
                                          </p:spTgt>
                                        </p:tgtEl>
                                        <p:attrNameLst>
                                          <p:attrName>style.visibility</p:attrName>
                                        </p:attrNameLst>
                                      </p:cBhvr>
                                      <p:to>
                                        <p:strVal val="visible"/>
                                      </p:to>
                                    </p:set>
                                    <p:animEffect transition="in" filter="fade">
                                      <p:cBhvr>
                                        <p:cTn id="7" dur="1000"/>
                                        <p:tgtEl>
                                          <p:spTgt spid="13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2">
                                            <p:txEl>
                                              <p:pRg st="1" end="1"/>
                                            </p:txEl>
                                          </p:spTgt>
                                        </p:tgtEl>
                                        <p:attrNameLst>
                                          <p:attrName>style.visibility</p:attrName>
                                        </p:attrNameLst>
                                      </p:cBhvr>
                                      <p:to>
                                        <p:strVal val="visible"/>
                                      </p:to>
                                    </p:set>
                                    <p:animEffect transition="in" filter="fade">
                                      <p:cBhvr>
                                        <p:cTn id="12" dur="1000"/>
                                        <p:tgtEl>
                                          <p:spTgt spid="13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2">
                                            <p:txEl>
                                              <p:pRg st="2" end="2"/>
                                            </p:txEl>
                                          </p:spTgt>
                                        </p:tgtEl>
                                        <p:attrNameLst>
                                          <p:attrName>style.visibility</p:attrName>
                                        </p:attrNameLst>
                                      </p:cBhvr>
                                      <p:to>
                                        <p:strVal val="visible"/>
                                      </p:to>
                                    </p:set>
                                    <p:animEffect transition="in" filter="fade">
                                      <p:cBhvr>
                                        <p:cTn id="17" dur="1000"/>
                                        <p:tgtEl>
                                          <p:spTgt spid="13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pic>
        <p:nvPicPr>
          <p:cNvPr id="142" name="Google Shape;142;p21"/>
          <p:cNvPicPr preferRelativeResize="0"/>
          <p:nvPr/>
        </p:nvPicPr>
        <p:blipFill rotWithShape="1">
          <a:blip r:embed="rId3">
            <a:alphaModFix/>
          </a:blip>
          <a:srcRect/>
          <a:stretch/>
        </p:blipFill>
        <p:spPr>
          <a:xfrm>
            <a:off x="2650808" y="1681480"/>
            <a:ext cx="2867025" cy="3883660"/>
          </a:xfrm>
          <a:prstGeom prst="rect">
            <a:avLst/>
          </a:prstGeom>
          <a:noFill/>
          <a:ln>
            <a:noFill/>
          </a:ln>
        </p:spPr>
      </p:pic>
      <p:sp>
        <p:nvSpPr>
          <p:cNvPr id="143" name="Google Shape;143;p21"/>
          <p:cNvSpPr txBox="1"/>
          <p:nvPr/>
        </p:nvSpPr>
        <p:spPr>
          <a:xfrm>
            <a:off x="4324350" y="3632954"/>
            <a:ext cx="385042" cy="369332"/>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r>
              <a:rPr lang="en-GB">
                <a:solidFill>
                  <a:schemeClr val="dk1"/>
                </a:solidFill>
                <a:latin typeface="Calibri"/>
                <a:ea typeface="Calibri"/>
                <a:cs typeface="Calibri"/>
                <a:sym typeface="Calibri"/>
              </a:rPr>
              <a:t>ID</a:t>
            </a:r>
            <a:endParaRPr>
              <a:solidFill>
                <a:schemeClr val="dk1"/>
              </a:solidFill>
              <a:latin typeface="Calibri"/>
              <a:ea typeface="Calibri"/>
              <a:cs typeface="Calibri"/>
              <a:sym typeface="Calibri"/>
            </a:endParaRPr>
          </a:p>
        </p:txBody>
      </p:sp>
      <p:sp>
        <p:nvSpPr>
          <p:cNvPr id="144" name="Google Shape;144;p21"/>
          <p:cNvSpPr txBox="1"/>
          <p:nvPr/>
        </p:nvSpPr>
        <p:spPr>
          <a:xfrm>
            <a:off x="2876551" y="3276838"/>
            <a:ext cx="1071319" cy="369332"/>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r>
              <a:rPr lang="en-GB">
                <a:solidFill>
                  <a:schemeClr val="dk1"/>
                </a:solidFill>
                <a:latin typeface="Calibri"/>
                <a:ea typeface="Calibri"/>
                <a:cs typeface="Calibri"/>
                <a:sym typeface="Calibri"/>
              </a:rPr>
              <a:t>Superego</a:t>
            </a:r>
            <a:endParaRPr>
              <a:solidFill>
                <a:schemeClr val="dk1"/>
              </a:solidFill>
              <a:latin typeface="Calibri"/>
              <a:ea typeface="Calibri"/>
              <a:cs typeface="Calibri"/>
              <a:sym typeface="Calibri"/>
            </a:endParaRPr>
          </a:p>
        </p:txBody>
      </p:sp>
      <p:sp>
        <p:nvSpPr>
          <p:cNvPr id="145" name="Google Shape;145;p21"/>
          <p:cNvSpPr txBox="1"/>
          <p:nvPr/>
        </p:nvSpPr>
        <p:spPr>
          <a:xfrm>
            <a:off x="4413221" y="2571988"/>
            <a:ext cx="592342" cy="369332"/>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r>
              <a:rPr lang="en-GB">
                <a:solidFill>
                  <a:schemeClr val="dk1"/>
                </a:solidFill>
                <a:latin typeface="Calibri"/>
                <a:ea typeface="Calibri"/>
                <a:cs typeface="Calibri"/>
                <a:sym typeface="Calibri"/>
              </a:rPr>
              <a:t>EGO</a:t>
            </a:r>
            <a:endParaRPr>
              <a:solidFill>
                <a:schemeClr val="dk1"/>
              </a:solidFill>
              <a:latin typeface="Calibri"/>
              <a:ea typeface="Calibri"/>
              <a:cs typeface="Calibri"/>
              <a:sym typeface="Calibri"/>
            </a:endParaRPr>
          </a:p>
        </p:txBody>
      </p:sp>
      <p:sp>
        <p:nvSpPr>
          <p:cNvPr id="146" name="Google Shape;146;p21"/>
          <p:cNvSpPr/>
          <p:nvPr/>
        </p:nvSpPr>
        <p:spPr>
          <a:xfrm>
            <a:off x="5517832" y="3028950"/>
            <a:ext cx="349568" cy="2536190"/>
          </a:xfrm>
          <a:prstGeom prst="rightBrace">
            <a:avLst>
              <a:gd name="adj1" fmla="val 0"/>
              <a:gd name="adj2" fmla="val 50000"/>
            </a:avLst>
          </a:prstGeom>
          <a:noFill/>
          <a:ln w="9525" cap="flat" cmpd="sng">
            <a:solidFill>
              <a:srgbClr val="4A7DBA"/>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dk1"/>
              </a:solidFill>
              <a:latin typeface="Calibri"/>
              <a:ea typeface="Calibri"/>
              <a:cs typeface="Calibri"/>
              <a:sym typeface="Calibri"/>
            </a:endParaRPr>
          </a:p>
        </p:txBody>
      </p:sp>
      <p:sp>
        <p:nvSpPr>
          <p:cNvPr id="147" name="Google Shape;147;p21"/>
          <p:cNvSpPr txBox="1"/>
          <p:nvPr/>
        </p:nvSpPr>
        <p:spPr>
          <a:xfrm>
            <a:off x="5867401" y="4328656"/>
            <a:ext cx="4296508" cy="923330"/>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r>
              <a:rPr lang="en-GB">
                <a:solidFill>
                  <a:schemeClr val="dk1"/>
                </a:solidFill>
                <a:latin typeface="Calibri"/>
                <a:ea typeface="Calibri"/>
                <a:cs typeface="Calibri"/>
                <a:sym typeface="Calibri"/>
              </a:rPr>
              <a:t>Unconscious part of the mind (you are unaware of this part – the thoughts, feelings, desires here)</a:t>
            </a:r>
            <a:endParaRPr>
              <a:solidFill>
                <a:schemeClr val="dk1"/>
              </a:solidFill>
              <a:latin typeface="Calibri"/>
              <a:ea typeface="Calibri"/>
              <a:cs typeface="Calibri"/>
              <a:sym typeface="Calibri"/>
            </a:endParaRPr>
          </a:p>
        </p:txBody>
      </p:sp>
      <p:sp>
        <p:nvSpPr>
          <p:cNvPr id="148" name="Google Shape;148;p21"/>
          <p:cNvSpPr/>
          <p:nvPr/>
        </p:nvSpPr>
        <p:spPr>
          <a:xfrm>
            <a:off x="5517833" y="1674712"/>
            <a:ext cx="349568" cy="916088"/>
          </a:xfrm>
          <a:prstGeom prst="rightBrace">
            <a:avLst>
              <a:gd name="adj1" fmla="val 8333"/>
              <a:gd name="adj2" fmla="val 50000"/>
            </a:avLst>
          </a:prstGeom>
          <a:noFill/>
          <a:ln w="9525" cap="flat" cmpd="sng">
            <a:solidFill>
              <a:srgbClr val="BD4B48"/>
            </a:solidFill>
            <a:prstDash val="solid"/>
            <a:round/>
            <a:headEnd type="none" w="sm" len="sm"/>
            <a:tailEnd type="none" w="sm" len="sm"/>
          </a:ln>
        </p:spPr>
        <p:txBody>
          <a:bodyPr spcFirstLastPara="1" wrap="square" lIns="91425" tIns="45700" rIns="91425" bIns="45700" anchor="ctr" anchorCtr="0">
            <a:noAutofit/>
          </a:bodyPr>
          <a:lstStyle/>
          <a:p>
            <a:pPr algn="ctr"/>
            <a:endParaRPr>
              <a:solidFill>
                <a:schemeClr val="dk1"/>
              </a:solidFill>
              <a:latin typeface="Calibri"/>
              <a:ea typeface="Calibri"/>
              <a:cs typeface="Calibri"/>
              <a:sym typeface="Calibri"/>
            </a:endParaRPr>
          </a:p>
        </p:txBody>
      </p:sp>
      <p:sp>
        <p:nvSpPr>
          <p:cNvPr id="149" name="Google Shape;149;p21"/>
          <p:cNvSpPr txBox="1"/>
          <p:nvPr/>
        </p:nvSpPr>
        <p:spPr>
          <a:xfrm>
            <a:off x="5996356" y="1702687"/>
            <a:ext cx="4296508" cy="923330"/>
          </a:xfrm>
          <a:prstGeom prst="rect">
            <a:avLst/>
          </a:prstGeom>
          <a:solidFill>
            <a:schemeClr val="lt1"/>
          </a:solidFill>
          <a:ln w="254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r>
              <a:rPr lang="en-GB">
                <a:solidFill>
                  <a:schemeClr val="dk1"/>
                </a:solidFill>
                <a:latin typeface="Calibri"/>
                <a:ea typeface="Calibri"/>
                <a:cs typeface="Calibri"/>
                <a:sym typeface="Calibri"/>
              </a:rPr>
              <a:t>Conscious part of the mind (you are aware of this part – the thoughts, feelings, desires here)</a:t>
            </a:r>
            <a:endParaRPr>
              <a:solidFill>
                <a:schemeClr val="dk1"/>
              </a:solidFill>
              <a:latin typeface="Calibri"/>
              <a:ea typeface="Calibri"/>
              <a:cs typeface="Calibri"/>
              <a:sym typeface="Calibri"/>
            </a:endParaRPr>
          </a:p>
        </p:txBody>
      </p:sp>
      <p:sp>
        <p:nvSpPr>
          <p:cNvPr id="3" name="Title 2">
            <a:extLst>
              <a:ext uri="{FF2B5EF4-FFF2-40B4-BE49-F238E27FC236}">
                <a16:creationId xmlns:a16="http://schemas.microsoft.com/office/drawing/2014/main" id="{4E5605D1-F8DD-D4DA-6145-6DEA35B05FE3}"/>
              </a:ext>
            </a:extLst>
          </p:cNvPr>
          <p:cNvSpPr>
            <a:spLocks noGrp="1"/>
          </p:cNvSpPr>
          <p:nvPr>
            <p:ph type="title"/>
          </p:nvPr>
        </p:nvSpPr>
        <p:spPr/>
        <p:txBody>
          <a:bodyPr/>
          <a:lstStyle/>
          <a:p>
            <a:r>
              <a:rPr lang="en-US" dirty="0"/>
              <a:t>The personality structure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5" name="Google Shape;155;p22"/>
          <p:cNvSpPr txBox="1">
            <a:spLocks noGrp="1"/>
          </p:cNvSpPr>
          <p:nvPr>
            <p:ph type="body" idx="1"/>
          </p:nvPr>
        </p:nvSpPr>
        <p:spPr>
          <a:xfrm>
            <a:off x="489097" y="1600201"/>
            <a:ext cx="11578855" cy="4525963"/>
          </a:xfrm>
          <a:prstGeom prst="rect">
            <a:avLst/>
          </a:prstGeom>
          <a:noFill/>
          <a:ln>
            <a:noFill/>
          </a:ln>
        </p:spPr>
        <p:txBody>
          <a:bodyPr spcFirstLastPara="1" vert="horz" wrap="square" lIns="91425" tIns="45700" rIns="91425" bIns="45700" rtlCol="0" anchor="t" anchorCtr="0">
            <a:normAutofit fontScale="92500" lnSpcReduction="10000"/>
          </a:bodyPr>
          <a:lstStyle/>
          <a:p>
            <a:pPr marL="342900" indent="-342900">
              <a:buClr>
                <a:schemeClr val="dk1"/>
              </a:buClr>
              <a:buSzPts val="2960"/>
              <a:buFont typeface="Arial"/>
              <a:buChar char="•"/>
            </a:pPr>
            <a:r>
              <a:rPr lang="en-GB" sz="2960" b="1" dirty="0">
                <a:solidFill>
                  <a:srgbClr val="0070C0"/>
                </a:solidFill>
                <a:ea typeface="Calibri"/>
              </a:rPr>
              <a:t>The Id: the irrational, pleasure-seeking part of your personality. Present at birth. The Id wants immediate satisfaction (food, thirst, sex – i.e. the basic drives). It’s ruled by the </a:t>
            </a:r>
            <a:r>
              <a:rPr lang="en-GB" sz="2960" b="1" i="1" dirty="0">
                <a:solidFill>
                  <a:srgbClr val="0070C0"/>
                </a:solidFill>
                <a:ea typeface="Calibri"/>
              </a:rPr>
              <a:t>pleasure principle.</a:t>
            </a:r>
            <a:endParaRPr b="1" i="1" dirty="0">
              <a:solidFill>
                <a:srgbClr val="0070C0"/>
              </a:solidFill>
            </a:endParaRPr>
          </a:p>
          <a:p>
            <a:pPr marL="342900" indent="-342900">
              <a:spcBef>
                <a:spcPts val="592"/>
              </a:spcBef>
              <a:buClr>
                <a:schemeClr val="dk1"/>
              </a:buClr>
              <a:buSzPts val="2960"/>
              <a:buFont typeface="Arial"/>
              <a:buChar char="•"/>
            </a:pPr>
            <a:r>
              <a:rPr lang="en-GB" sz="2960" dirty="0">
                <a:solidFill>
                  <a:schemeClr val="dk1"/>
                </a:solidFill>
                <a:ea typeface="Calibri"/>
              </a:rPr>
              <a:t>The Ego: conscious and rational part of your personality. Developed by the end of a child’s first year. It’s ruled by the </a:t>
            </a:r>
            <a:r>
              <a:rPr lang="en-GB" sz="2960" b="1" i="1" dirty="0">
                <a:solidFill>
                  <a:schemeClr val="dk1"/>
                </a:solidFill>
                <a:ea typeface="Calibri"/>
              </a:rPr>
              <a:t>reality principle</a:t>
            </a:r>
            <a:endParaRPr sz="2960" i="1" dirty="0">
              <a:solidFill>
                <a:schemeClr val="dk1"/>
              </a:solidFill>
              <a:ea typeface="Calibri"/>
            </a:endParaRPr>
          </a:p>
          <a:p>
            <a:pPr marL="342900" indent="-342900">
              <a:spcBef>
                <a:spcPts val="592"/>
              </a:spcBef>
              <a:buClr>
                <a:schemeClr val="dk1"/>
              </a:buClr>
              <a:buSzPts val="2960"/>
              <a:buFont typeface="Arial"/>
              <a:buChar char="•"/>
            </a:pPr>
            <a:r>
              <a:rPr lang="en-GB" sz="2960" b="1" dirty="0">
                <a:solidFill>
                  <a:srgbClr val="0070C0"/>
                </a:solidFill>
                <a:ea typeface="Calibri"/>
              </a:rPr>
              <a:t>The Superego: our sense of right or wrong; the conscience. Develops between 3-6 years of age. It’s ruled by the </a:t>
            </a:r>
            <a:r>
              <a:rPr lang="en-GB" sz="2960" b="1" i="1" dirty="0">
                <a:solidFill>
                  <a:srgbClr val="0070C0"/>
                </a:solidFill>
                <a:ea typeface="Calibri"/>
              </a:rPr>
              <a:t>morality principle</a:t>
            </a:r>
            <a:endParaRPr b="1" i="1" dirty="0">
              <a:solidFill>
                <a:srgbClr val="0070C0"/>
              </a:solidFill>
            </a:endParaRPr>
          </a:p>
        </p:txBody>
      </p:sp>
      <p:sp>
        <p:nvSpPr>
          <p:cNvPr id="3" name="Title 2">
            <a:extLst>
              <a:ext uri="{FF2B5EF4-FFF2-40B4-BE49-F238E27FC236}">
                <a16:creationId xmlns:a16="http://schemas.microsoft.com/office/drawing/2014/main" id="{5DE69963-45EB-5D2E-EE1F-D8ED37D79681}"/>
              </a:ext>
            </a:extLst>
          </p:cNvPr>
          <p:cNvSpPr>
            <a:spLocks noGrp="1"/>
          </p:cNvSpPr>
          <p:nvPr>
            <p:ph type="title"/>
          </p:nvPr>
        </p:nvSpPr>
        <p:spPr/>
        <p:txBody>
          <a:bodyPr/>
          <a:lstStyle/>
          <a:p>
            <a:r>
              <a:rPr lang="en-US" dirty="0"/>
              <a:t>What do the different elements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3" name="Title 2">
            <a:extLst>
              <a:ext uri="{FF2B5EF4-FFF2-40B4-BE49-F238E27FC236}">
                <a16:creationId xmlns:a16="http://schemas.microsoft.com/office/drawing/2014/main" id="{9311257D-2CAC-85CB-5C50-AE4A72D20DC7}"/>
              </a:ext>
            </a:extLst>
          </p:cNvPr>
          <p:cNvSpPr>
            <a:spLocks noGrp="1"/>
          </p:cNvSpPr>
          <p:nvPr>
            <p:ph type="title"/>
          </p:nvPr>
        </p:nvSpPr>
        <p:spPr/>
        <p:txBody>
          <a:bodyPr/>
          <a:lstStyle/>
          <a:p>
            <a:r>
              <a:rPr lang="en-US" dirty="0"/>
              <a:t>Ego defense mechanisms</a:t>
            </a:r>
          </a:p>
        </p:txBody>
      </p:sp>
      <p:sp>
        <p:nvSpPr>
          <p:cNvPr id="4" name="Content Placeholder 3">
            <a:extLst>
              <a:ext uri="{FF2B5EF4-FFF2-40B4-BE49-F238E27FC236}">
                <a16:creationId xmlns:a16="http://schemas.microsoft.com/office/drawing/2014/main" id="{69A611DF-8E41-5696-AB63-7755A5187811}"/>
              </a:ext>
            </a:extLst>
          </p:cNvPr>
          <p:cNvSpPr>
            <a:spLocks noGrp="1"/>
          </p:cNvSpPr>
          <p:nvPr>
            <p:ph idx="1"/>
          </p:nvPr>
        </p:nvSpPr>
        <p:spPr>
          <a:xfrm>
            <a:off x="329609" y="1548811"/>
            <a:ext cx="11621385" cy="4351338"/>
          </a:xfrm>
        </p:spPr>
        <p:txBody>
          <a:bodyPr>
            <a:normAutofit fontScale="77500" lnSpcReduction="20000"/>
          </a:bodyPr>
          <a:lstStyle/>
          <a:p>
            <a:r>
              <a:rPr lang="en-US" b="1" dirty="0">
                <a:solidFill>
                  <a:srgbClr val="0070C0"/>
                </a:solidFill>
              </a:rPr>
              <a:t>The Ego is constantly trying to balance the demands of the Id and the Superego</a:t>
            </a:r>
          </a:p>
          <a:p>
            <a:r>
              <a:rPr lang="en-US" dirty="0"/>
              <a:t>This leads to unconscious conflict</a:t>
            </a:r>
          </a:p>
          <a:p>
            <a:r>
              <a:rPr lang="en-US" b="1" dirty="0">
                <a:solidFill>
                  <a:srgbClr val="0070C0"/>
                </a:solidFill>
              </a:rPr>
              <a:t>The conflict leads to anxiety</a:t>
            </a:r>
          </a:p>
          <a:p>
            <a:r>
              <a:rPr lang="en-US" dirty="0"/>
              <a:t>To reduce the anxiety the Ego uses various </a:t>
            </a:r>
            <a:r>
              <a:rPr lang="en-US" dirty="0" err="1"/>
              <a:t>defence</a:t>
            </a:r>
            <a:r>
              <a:rPr lang="en-US" dirty="0"/>
              <a:t> mechanisms:</a:t>
            </a:r>
          </a:p>
          <a:p>
            <a:pPr lvl="1"/>
            <a:r>
              <a:rPr lang="en-US" dirty="0"/>
              <a:t>Repression – force the memory out of the conscious</a:t>
            </a:r>
          </a:p>
          <a:p>
            <a:pPr lvl="1"/>
            <a:r>
              <a:rPr lang="en-US" dirty="0"/>
              <a:t>Displacement – transfer the feelings from the true target to a substitute</a:t>
            </a:r>
          </a:p>
          <a:p>
            <a:pPr lvl="1"/>
            <a:r>
              <a:rPr lang="en-US" dirty="0"/>
              <a:t>Denial – refuse to acknowledge the reality / feelings</a:t>
            </a:r>
          </a:p>
          <a:p>
            <a:r>
              <a:rPr lang="en-US" b="1" dirty="0">
                <a:solidFill>
                  <a:srgbClr val="0070C0"/>
                </a:solidFill>
              </a:rPr>
              <a:t>You can find a lot more about these on Simply Psychology</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Wallingford Trust Theme">
  <a:themeElements>
    <a:clrScheme name="Custom 7">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A5A5A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1. Revision 2025 - Y12 mocks" id="{F3A2B8D7-5682-5E4F-9EBA-F37F79F8B788}" vid="{4527F33B-8FF2-E04D-A68F-5726F5E0C8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13A59EB86685459DDDBAE59B64CC04" ma:contentTypeVersion="16" ma:contentTypeDescription="Create a new document." ma:contentTypeScope="" ma:versionID="ad9dd78960d9c258257b3434b3cebc7f">
  <xsd:schema xmlns:xsd="http://www.w3.org/2001/XMLSchema" xmlns:xs="http://www.w3.org/2001/XMLSchema" xmlns:p="http://schemas.microsoft.com/office/2006/metadata/properties" xmlns:ns2="ad89ce95-d1b6-4d5e-b677-7cca411aa0d9" xmlns:ns3="506e4013-1c0c-4111-9426-d4a345a2e8ca" targetNamespace="http://schemas.microsoft.com/office/2006/metadata/properties" ma:root="true" ma:fieldsID="c96983a6d0bc1f208fa44ae85d520dba" ns2:_="" ns3:_="">
    <xsd:import namespace="ad89ce95-d1b6-4d5e-b677-7cca411aa0d9"/>
    <xsd:import namespace="506e4013-1c0c-4111-9426-d4a345a2e8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89ce95-d1b6-4d5e-b677-7cca411aa0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ad0ac55-8370-45de-8d35-391d2d05344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06e4013-1c0c-4111-9426-d4a345a2e8c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2c15fa1e-c926-42ca-bfe6-b20ae44258bd}" ma:internalName="TaxCatchAll" ma:showField="CatchAllData" ma:web="506e4013-1c0c-4111-9426-d4a345a2e8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06e4013-1c0c-4111-9426-d4a345a2e8ca" xsi:nil="true"/>
    <lcf76f155ced4ddcb4097134ff3c332f xmlns="ad89ce95-d1b6-4d5e-b677-7cca411aa0d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4DC298E-E3E9-46E8-85D8-7A4B438D98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89ce95-d1b6-4d5e-b677-7cca411aa0d9"/>
    <ds:schemaRef ds:uri="506e4013-1c0c-4111-9426-d4a345a2e8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3CA279-5655-44E2-A66F-1A4D5E8BE684}">
  <ds:schemaRefs>
    <ds:schemaRef ds:uri="http://schemas.microsoft.com/sharepoint/v3/contenttype/forms"/>
  </ds:schemaRefs>
</ds:datastoreItem>
</file>

<file path=customXml/itemProps3.xml><?xml version="1.0" encoding="utf-8"?>
<ds:datastoreItem xmlns:ds="http://schemas.openxmlformats.org/officeDocument/2006/customXml" ds:itemID="{F8B915B7-7113-480F-8E5E-ABD570CB814B}">
  <ds:schemaRefs>
    <ds:schemaRef ds:uri="http://purl.org/dc/elements/1.1/"/>
    <ds:schemaRef ds:uri="http://purl.org/dc/dcmitype/"/>
    <ds:schemaRef ds:uri="http://schemas.microsoft.com/office/2006/documentManagement/types"/>
    <ds:schemaRef ds:uri="http://schemas.microsoft.com/office/2006/metadata/properties"/>
    <ds:schemaRef ds:uri="ad89ce95-d1b6-4d5e-b677-7cca411aa0d9"/>
    <ds:schemaRef ds:uri="http://schemas.openxmlformats.org/package/2006/metadata/core-properties"/>
    <ds:schemaRef ds:uri="http://purl.org/dc/terms/"/>
    <ds:schemaRef ds:uri="http://schemas.microsoft.com/office/infopath/2007/PartnerControls"/>
    <ds:schemaRef ds:uri="506e4013-1c0c-4111-9426-d4a345a2e8ca"/>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Wallingford Trust Theme</Template>
  <TotalTime>109</TotalTime>
  <Words>2574</Words>
  <Application>Microsoft Office PowerPoint</Application>
  <PresentationFormat>Widescreen</PresentationFormat>
  <Paragraphs>239</Paragraphs>
  <Slides>34</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Wingdings</vt:lpstr>
      <vt:lpstr>Wallingford Trust Theme</vt:lpstr>
      <vt:lpstr>The Psychodynamic Approach</vt:lpstr>
      <vt:lpstr>Sigmund Freud – 1856 to 1939</vt:lpstr>
      <vt:lpstr>Biography of Freud</vt:lpstr>
      <vt:lpstr>Freud’s core assumptions</vt:lpstr>
      <vt:lpstr>Psychodynamic - the basics!</vt:lpstr>
      <vt:lpstr>Three elements of the theory</vt:lpstr>
      <vt:lpstr>The personality structure</vt:lpstr>
      <vt:lpstr>What do the different elements do?</vt:lpstr>
      <vt:lpstr>Ego defense mechanisms</vt:lpstr>
      <vt:lpstr>Freudian scenarios (id, ego, superego) - 1</vt:lpstr>
      <vt:lpstr>Freudian scenarios (id, ego, superego) – 1 answers</vt:lpstr>
      <vt:lpstr>Freudian scenarios (id, ego, superego) - 2</vt:lpstr>
      <vt:lpstr>Freudian scenarios (id, ego, superego) – 2 answers</vt:lpstr>
      <vt:lpstr>Freudian scenarios (id, ego, superego) - 3</vt:lpstr>
      <vt:lpstr>Freudian scenarios (id, ego, superego) – 3 answers</vt:lpstr>
      <vt:lpstr>Freudian scenarios  - 4 (denial, displacement, repression)</vt:lpstr>
      <vt:lpstr>Freudian scenarios  - 4 - answers (denial, displacement, repression)</vt:lpstr>
      <vt:lpstr>Freudian scenarios  - 5 (denial, displacement, repression)</vt:lpstr>
      <vt:lpstr>Freudian scenarios  - 5 - answers (denial, displacement, repression)</vt:lpstr>
      <vt:lpstr>Freudian scenarios  - 6 (denial, displacement, repression)</vt:lpstr>
      <vt:lpstr>Freudian scenarios  - 6 - answers (denial, displacement, repression)</vt:lpstr>
      <vt:lpstr>Which of these do you identify with? Write them down…</vt:lpstr>
      <vt:lpstr>The Psychosexual Stages</vt:lpstr>
      <vt:lpstr>The Psychosexual stages</vt:lpstr>
      <vt:lpstr>The Oedipus and Electra Complexes (Phallic Stage – 3-6 years old)</vt:lpstr>
      <vt:lpstr>Freud’s methods</vt:lpstr>
      <vt:lpstr>Extension – find out about one or more of:</vt:lpstr>
      <vt:lpstr>Psychoanalytic techniques</vt:lpstr>
      <vt:lpstr>Word association</vt:lpstr>
      <vt:lpstr>Evaluation</vt:lpstr>
      <vt:lpstr>Quick Freudian Quiz</vt:lpstr>
      <vt:lpstr>Quick Freudian Quiz</vt:lpstr>
      <vt:lpstr>Quick Freudian Quiz</vt:lpstr>
      <vt:lpstr>Quick Freudian Quiz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Psychodynamic Approach</dc:title>
  <dc:creator>Vernon LEIGH</dc:creator>
  <cp:lastModifiedBy>Vernon LEIGH</cp:lastModifiedBy>
  <cp:revision>4</cp:revision>
  <dcterms:created xsi:type="dcterms:W3CDTF">2025-06-30T09:51:03Z</dcterms:created>
  <dcterms:modified xsi:type="dcterms:W3CDTF">2025-07-03T11:52:46Z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0x010100EC13A59EB86685459DDDBAE59B64CC04</vt:lpwstr>
  </property>
  <property fmtid="{D5CDD505-2E9C-101B-9397-08002B2CF9AE}" pid="3" name="MediaServiceImageTags">
    <vt:lpwstr/>
  </property>
</Properties>
</file>